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3366"/>
        </a:solidFill>
        <a:effectLst/>
      </p:bgPr>
    </p:bg>
    <p:spTree>
      <p:nvGrpSpPr>
        <p:cNvPr id="1" name=""/>
        <p:cNvGrpSpPr/>
        <p:nvPr/>
      </p:nvGrpSpPr>
      <p:grpSpPr/>
      <p:sp>
        <p:nvSpPr>
          <p:cNvPr id="2" name="Title 1"/>
          <p:cNvSpPr>
            <a:spLocks noGrp="1"/>
          </p:cNvSpPr>
          <p:nvPr>
            <p:ph type="ctrTitle"/>
          </p:nvPr>
        </p:nvSpPr>
        <p:spPr/>
        <p:txBody>
          <a:bodyPr/>
          <a:lstStyle/>
          <a:p>
            <a:pPr>
              <a:defRPr sz="4400" b="1">
                <a:solidFill>
                  <a:srgbClr val="FFFFFF"/>
                </a:solidFill>
              </a:defRPr>
            </a:pPr>
            <a:r>
              <a:t>Generative Ai Enhanced Automation System Design Processes</a:t>
            </a:r>
          </a:p>
        </p:txBody>
      </p:sp>
      <p:sp>
        <p:nvSpPr>
          <p:cNvPr id="3" name="Subtitle 2"/>
          <p:cNvSpPr>
            <a:spLocks noGrp="1"/>
          </p:cNvSpPr>
          <p:nvPr>
            <p:ph type="subTitle" idx="1"/>
          </p:nvPr>
        </p:nvSpPr>
        <p:spPr/>
        <p:txBody>
          <a:bodyPr/>
          <a:lstStyle/>
          <a:p>
            <a:r>
              <a:t>Automated Presentation from Research 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CCE5FF"/>
        </a:solidFill>
        <a:effectLst/>
      </p:bgPr>
    </p:bg>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spcAft>
                <a:spcPts val="600"/>
              </a:spcAft>
              <a:defRPr sz="2600"/>
            </a:pPr>
            <a:r>
              <a:t>This work delves into the potential of applying Generative AI techniques to the system design phase.</a:t>
            </a:r>
          </a:p>
          <a:p>
            <a:pPr>
              <a:spcAft>
                <a:spcPts val="600"/>
              </a:spcAft>
              <a:defRPr sz="2600"/>
            </a:pPr>
            <a:r>
              <a:t>The system design phase is pivotal in determining a system’s functionality, performance, and overall success.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CCE5FF"/>
        </a:solidFill>
        <a:effectLst/>
      </p:bgPr>
    </p:bg>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p>
            <a:pPr>
              <a:spcAft>
                <a:spcPts val="600"/>
              </a:spcAft>
              <a:defRPr sz="2600"/>
            </a:pPr>
            <a:r>
              <a:t>This paper introduces methods for system design using Gen AI to generate design information and discusses our discussion of the challenges of integrating Gen AI with Large Language Models (LLMs)</a:t>
            </a:r>
          </a:p>
          <a:p>
            <a:pPr>
              <a:spcAft>
                <a:spcPts val="600"/>
              </a:spcAft>
              <a:defRPr sz="2600"/>
            </a:pPr>
            <a:r>
              <a:t>Traditional methods can be resource-intensive, time-consuming, and sometimes impractical for complexsys- tems.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CCE5FF"/>
        </a:solidFill>
        <a:effectLst/>
      </p:bgPr>
    </p:bg>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p>
            <a:pPr>
              <a:spcAft>
                <a:spcPts val="600"/>
              </a:spcAft>
              <a:defRPr sz="1600"/>
            </a:pPr>
            <a:r>
              <a:t>Integrating Gen AI into system design poses challenges.</a:t>
            </a:r>
          </a:p>
          <a:p>
            <a:pPr>
              <a:spcAft>
                <a:spcPts val="600"/>
              </a:spcAft>
              <a:defRPr sz="1600"/>
            </a:pPr>
            <a:r>
              <a:t>The paper is published by Hitachi Ltd. and is published under the headline ‘How can Gen AI improve the efficiency and accuracy of system design in complex systems such as autonomous transportation, traffic networks, and cloud-based software systems?’</a:t>
            </a:r>
          </a:p>
          <a:p>
            <a:pPr>
              <a:spcAft>
                <a:spcPts val="600"/>
              </a:spcAft>
              <a:defRPr sz="1600"/>
            </a:pPr>
            <a:r>
              <a:t>System Design Evaluation is essential in engineering to ensure proposed designs meet specifications, performance cri- teria, and safety standards.</a:t>
            </a:r>
          </a:p>
          <a:p>
            <a:pPr>
              <a:spcAft>
                <a:spcPts val="600"/>
              </a:spcAft>
              <a:defRPr sz="1600"/>
            </a:pPr>
            <a:r>
              <a:t>These criteria include technical accuracy, compliance with standards, feasibility, innovation, and alignment with system require- ments.</a:t>
            </a:r>
          </a:p>
          <a:p>
            <a:pPr>
              <a:spcAft>
                <a:spcPts val="600"/>
              </a:spcAft>
              <a:defRPr sz="1600"/>
            </a:pPr>
            <a:r>
              <a:t>The DesDoc provides the con- tent to be assessed, while the evaluation criteria establish the standards for assessment.</a:t>
            </a:r>
          </a:p>
          <a:p>
            <a:pPr>
              <a:spcAft>
                <a:spcPts val="600"/>
              </a:spcAft>
              <a:defRPr sz="1600"/>
            </a:pPr>
            <a:r>
              <a:t>The SE Assistant expands these criteria by integrating industry standards, best practices, and insights from similar projects, ensuring they are comprehensive and reflect current industry trends.</a:t>
            </a:r>
          </a:p>
          <a:p>
            <a:pPr>
              <a:spcAft>
                <a:spcPts val="600"/>
              </a:spcAft>
              <a:defRPr sz="1600"/>
            </a:pPr>
            <a:r>
              <a:t>Future work will enhance the SE Assistant to produce accurate Des Docs with robust LLMs ensuring high standards of technical accuracy and compliance.</a:t>
            </a:r>
          </a:p>
          <a:p>
            <a:pPr>
              <a:spcAft>
                <a:spcPts val="600"/>
              </a:spcAft>
              <a:defRPr sz="1600"/>
            </a:pPr>
            <a:r>
              <a:t>Gen AI can improves the efficiency and accuracy of system design documentation in complex systems.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CCE5FF"/>
        </a:solidFill>
        <a:effectLst/>
      </p:bgPr>
    </p:bg>
    <p:spTree>
      <p:nvGrpSpPr>
        <p:cNvPr id="1" name=""/>
        <p:cNvGrpSpPr/>
        <p:nvPr/>
      </p:nvGrpSpPr>
      <p:grpSpPr/>
      <p:sp>
        <p:nvSpPr>
          <p:cNvPr id="2" name="Title 1"/>
          <p:cNvSpPr>
            <a:spLocks noGrp="1"/>
          </p:cNvSpPr>
          <p:nvPr>
            <p:ph type="title"/>
          </p:nvPr>
        </p:nvSpPr>
        <p:spPr/>
        <p:txBody>
          <a:bodyPr/>
          <a:lstStyle/>
          <a:p>
            <a:r>
              <a:t>SE Assistant Tool</a:t>
            </a:r>
          </a:p>
        </p:txBody>
      </p:sp>
      <p:sp>
        <p:nvSpPr>
          <p:cNvPr id="3" name="Content Placeholder 2"/>
          <p:cNvSpPr>
            <a:spLocks noGrp="1"/>
          </p:cNvSpPr>
          <p:nvPr>
            <p:ph idx="1"/>
          </p:nvPr>
        </p:nvSpPr>
        <p:spPr/>
        <p:txBody>
          <a:bodyPr/>
          <a:lstStyle/>
          <a:p/>
          <a:p>
            <a:pPr>
              <a:spcAft>
                <a:spcPts val="600"/>
              </a:spcAft>
              <a:defRPr sz="2600"/>
            </a:pPr>
            <a:r>
              <a:t>Gen AI is used to automate the creation of complex design elements and is emerging as a powerful tool for system engineers.</a:t>
            </a:r>
          </a:p>
          <a:p>
            <a:pPr>
              <a:spcAft>
                <a:spcPts val="600"/>
              </a:spcAft>
              <a:defRPr sz="2600"/>
            </a:pPr>
            <a:r>
              <a:t>The SE Assistant is a tool for automating the creation of DesDocs.</a:t>
            </a:r>
          </a:p>
          <a:p>
            <a:pPr>
              <a:spcAft>
                <a:spcPts val="600"/>
              </a:spcAft>
              <a:defRPr sz="2600"/>
            </a:pPr>
            <a:r>
              <a:t>The SE Assistant tool, com- bining GPT-4 with a M-RAG pipeline, significantly enhances the generation and evaluation of DesDocs for complex sys- tems.</a:t>
            </a:r>
          </a:p>
          <a:p>
            <a:pPr>
              <a:spcAft>
                <a:spcPts val="600"/>
              </a:spcAft>
              <a:defRPr sz="2600"/>
            </a:pPr>
            <a:r>
              <a:t>It can also provide a valuable tool for system engineers.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CCE5FF"/>
        </a:solidFill>
        <a:effectLst/>
      </p:bgPr>
    </p:bg>
    <p:spTree>
      <p:nvGrpSpPr>
        <p:cNvPr id="1" name=""/>
        <p:cNvGrpSpPr/>
        <p:nvPr/>
      </p:nvGrpSpPr>
      <p:grpSpPr/>
      <p:sp>
        <p:nvSpPr>
          <p:cNvPr id="2" name="Title 1"/>
          <p:cNvSpPr>
            <a:spLocks noGrp="1"/>
          </p:cNvSpPr>
          <p:nvPr>
            <p:ph type="title"/>
          </p:nvPr>
        </p:nvSpPr>
        <p:spPr/>
        <p:txBody>
          <a:bodyPr/>
          <a:lstStyle/>
          <a:p>
            <a:r>
              <a:t>Evaluation Process</a:t>
            </a:r>
          </a:p>
        </p:txBody>
      </p:sp>
      <p:sp>
        <p:nvSpPr>
          <p:cNvPr id="3" name="Content Placeholder 2"/>
          <p:cNvSpPr>
            <a:spLocks noGrp="1"/>
          </p:cNvSpPr>
          <p:nvPr>
            <p:ph idx="1"/>
          </p:nvPr>
        </p:nvSpPr>
        <p:spPr/>
        <p:txBody>
          <a:bodyPr/>
          <a:lstStyle/>
          <a:p/>
          <a:p>
            <a:pPr>
              <a:spcAft>
                <a:spcPts val="600"/>
              </a:spcAft>
              <a:defRPr sz="1600"/>
            </a:pPr>
            <a:r>
              <a:t>By leveraging these powers, LLMs enable engineers to streamline design tasks, enhance creativity, and optimize system performance.</a:t>
            </a:r>
          </a:p>
          <a:p>
            <a:pPr>
              <a:spcAft>
                <a:spcPts val="600"/>
              </a:spcAft>
              <a:defRPr sz="1600"/>
            </a:pPr>
            <a:r>
              <a:t>The ”Evaluation Criteria” are dynamically generated by.</a:t>
            </a:r>
          </a:p>
          <a:p>
            <a:pPr>
              <a:spcAft>
                <a:spcPts val="600"/>
              </a:spcAft>
              <a:defRPr sz="1600"/>
            </a:pPr>
            <a:r>
              <a:t>The SE Assistant generates the DesDoc and the dynamically generated Evaluation Criteria.</a:t>
            </a:r>
          </a:p>
          <a:p>
            <a:pPr>
              <a:spcAft>
                <a:spcPts val="600"/>
              </a:spcAft>
              <a:defRPr sz="1600"/>
            </a:pPr>
            <a:r>
              <a:t>Using multiple LLMs mitigates bias, and their outputs are combined into a weighted average score, forming the Evaluation Score.</a:t>
            </a:r>
          </a:p>
          <a:p>
            <a:pPr>
              <a:spcAft>
                <a:spcPts val="600"/>
              </a:spcAft>
              <a:defRPr sz="1600"/>
            </a:pPr>
            <a:r>
              <a:t>Engineers’ evaluations ensure results align with human stan- dards and expectations, checking LLM evaluations.</a:t>
            </a:r>
          </a:p>
          <a:p>
            <a:pPr>
              <a:spcAft>
                <a:spcPts val="600"/>
              </a:spcAft>
              <a:defRPr sz="1600"/>
            </a:pPr>
            <a:r>
              <a:t>While LLMs offer systematic, data-driven evaluations, hu- man engineers provide critical insights into practical aspects such as manufacturability, integration, and user experience.</a:t>
            </a:r>
          </a:p>
          <a:p>
            <a:pPr>
              <a:spcAft>
                <a:spcPts val="600"/>
              </a:spcAft>
              <a:defRPr sz="1600"/>
            </a:pPr>
            <a:r>
              <a:t>In the procedural flow, LLMs provide initial evalua- tions, and a system engineer’s insights ensure robust, nuanced evaluation.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3366"/>
        </a:solidFill>
        <a:effectLst/>
      </p:bgPr>
    </p:bg>
    <p:spTree>
      <p:nvGrpSpPr>
        <p:cNvPr id="1" name=""/>
        <p:cNvGrpSpPr/>
        <p:nvPr/>
      </p:nvGrpSpPr>
      <p:grpSpPr/>
      <p:sp>
        <p:nvSpPr>
          <p:cNvPr id="2" name="TextBox 1"/>
          <p:cNvSpPr txBox="1"/>
          <p:nvPr/>
        </p:nvSpPr>
        <p:spPr>
          <a:xfrm>
            <a:off x="3200400" y="2743200"/>
            <a:ext cx="2743200" cy="1371600"/>
          </a:xfrm>
          <a:prstGeom prst="rect">
            <a:avLst/>
          </a:prstGeom>
          <a:noFill/>
        </p:spPr>
        <p:txBody>
          <a:bodyPr wrap="none">
            <a:spAutoFit/>
          </a:bodyPr>
          <a:lstStyle/>
          <a:p>
            <a:pPr algn="ctr">
              <a:defRPr sz="4400" b="1">
                <a:solidFill>
                  <a:srgbClr val="FFFFFF"/>
                </a:solidFill>
              </a:defRPr>
            </a:pPr>
            <a:r>
              <a:t>Thank You!</a:t>
            </a:r>
          </a:p>
        </p:txBody>
      </p:sp>
      <p:sp>
        <p:nvSpPr>
          <p:cNvPr id="3" name="TextBox 2"/>
          <p:cNvSpPr txBox="1"/>
          <p:nvPr/>
        </p:nvSpPr>
        <p:spPr>
          <a:xfrm>
            <a:off x="5943600" y="6126480"/>
            <a:ext cx="2743200" cy="457200"/>
          </a:xfrm>
          <a:prstGeom prst="rect">
            <a:avLst/>
          </a:prstGeom>
          <a:noFill/>
        </p:spPr>
        <p:txBody>
          <a:bodyPr wrap="none">
            <a:spAutoFit/>
          </a:bodyPr>
          <a:lstStyle/>
          <a:p>
            <a:pPr algn="r">
              <a:defRPr sz="1600">
                <a:solidFill>
                  <a:srgbClr val="808080"/>
                </a:solidFill>
              </a:defRPr>
            </a:pPr>
            <a:r>
              <a:t>This PPT was generated by 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