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66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A974E-4F40-724C-8B60-00BA80478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Projet Java 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B36FC7-FC59-084C-9558-4E0E82AAB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Gestion informatique de l’emploi du temps d’une école 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B5FE0DB-E741-674F-93F8-A2A742DF4D50}"/>
              </a:ext>
            </a:extLst>
          </p:cNvPr>
          <p:cNvSpPr txBox="1"/>
          <p:nvPr/>
        </p:nvSpPr>
        <p:spPr>
          <a:xfrm>
            <a:off x="9404059" y="1080655"/>
            <a:ext cx="2661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PARRAUD Thomas Gr02-a</a:t>
            </a:r>
          </a:p>
          <a:p>
            <a:r>
              <a:rPr lang="fr-FR" dirty="0"/>
              <a:t>BURDIN Oscar Gr02-a</a:t>
            </a:r>
          </a:p>
          <a:p>
            <a:r>
              <a:rPr lang="fr-FR" dirty="0"/>
              <a:t>KNEFATI Samy Gr02-c</a:t>
            </a:r>
          </a:p>
          <a:p>
            <a:r>
              <a:rPr lang="fr-FR" dirty="0"/>
              <a:t>MAINETTI Inès Gr02-c</a:t>
            </a:r>
          </a:p>
        </p:txBody>
      </p:sp>
    </p:spTree>
    <p:extLst>
      <p:ext uri="{BB962C8B-B14F-4D97-AF65-F5344CB8AC3E}">
        <p14:creationId xmlns:p14="http://schemas.microsoft.com/office/powerpoint/2010/main" val="1545132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520B70-E91D-274B-A29B-EA59C3B7A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2" y="1405464"/>
            <a:ext cx="6682071" cy="4690532"/>
          </a:xfrm>
        </p:spPr>
        <p:txBody>
          <a:bodyPr anchor="t">
            <a:normAutofit/>
          </a:bodyPr>
          <a:lstStyle/>
          <a:p>
            <a:r>
              <a:rPr lang="fr-FR" dirty="0"/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64D77CF-F383-F343-B4CE-483313D93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8" y="477315"/>
            <a:ext cx="3695797" cy="1406211"/>
          </a:xfrm>
          <a:prstGeom prst="rect">
            <a:avLst/>
          </a:prstGeom>
        </p:spPr>
      </p:pic>
      <p:pic>
        <p:nvPicPr>
          <p:cNvPr id="16" name="Image 15" descr="Une image contenant table&#10;&#10;Description générée automatiquement">
            <a:extLst>
              <a:ext uri="{FF2B5EF4-FFF2-40B4-BE49-F238E27FC236}">
                <a16:creationId xmlns:a16="http://schemas.microsoft.com/office/drawing/2014/main" id="{80EE0AEF-D171-BC47-A804-8C14008B4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049" y="489864"/>
            <a:ext cx="3595890" cy="152150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12C9159-B140-1A49-9E67-A68D3940A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20" y="3673275"/>
            <a:ext cx="4062730" cy="1821740"/>
          </a:xfrm>
          <a:prstGeom prst="rect">
            <a:avLst/>
          </a:prstGeom>
        </p:spPr>
      </p:pic>
      <p:pic>
        <p:nvPicPr>
          <p:cNvPr id="20" name="Image 19" descr="Une image contenant texte&#10;&#10;Description générée automatiquement">
            <a:extLst>
              <a:ext uri="{FF2B5EF4-FFF2-40B4-BE49-F238E27FC236}">
                <a16:creationId xmlns:a16="http://schemas.microsoft.com/office/drawing/2014/main" id="{94264AAC-2447-2A4A-BDA9-24AC5EDA8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962" y="3706417"/>
            <a:ext cx="3595890" cy="1835633"/>
          </a:xfrm>
          <a:prstGeom prst="rect">
            <a:avLst/>
          </a:prstGeom>
        </p:spPr>
      </p:pic>
      <p:pic>
        <p:nvPicPr>
          <p:cNvPr id="22" name="Image 21" descr="Une image contenant texte&#10;&#10;Description générée automatiquement">
            <a:extLst>
              <a:ext uri="{FF2B5EF4-FFF2-40B4-BE49-F238E27FC236}">
                <a16:creationId xmlns:a16="http://schemas.microsoft.com/office/drawing/2014/main" id="{23E3D038-DFEF-DA4B-A492-4BE6CDA23E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9873" y="380065"/>
            <a:ext cx="3751736" cy="190586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7782300-E1D8-C441-9BAD-B69C0D90F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5664" y="3764356"/>
            <a:ext cx="4052978" cy="1285256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F23FE470-EA06-0F41-884B-66EE58FF5A60}"/>
              </a:ext>
            </a:extLst>
          </p:cNvPr>
          <p:cNvSpPr txBox="1"/>
          <p:nvPr/>
        </p:nvSpPr>
        <p:spPr>
          <a:xfrm>
            <a:off x="71472" y="2011372"/>
            <a:ext cx="3695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de connexion en tant que référent  </a:t>
            </a:r>
          </a:p>
          <a:p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896F3-0F04-BB4F-9538-571594A0E758}"/>
              </a:ext>
            </a:extLst>
          </p:cNvPr>
          <p:cNvSpPr txBox="1"/>
          <p:nvPr/>
        </p:nvSpPr>
        <p:spPr>
          <a:xfrm>
            <a:off x="4044049" y="2263698"/>
            <a:ext cx="3595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d’accueil quand le référent se connecte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F2B8FFA-A07E-994C-9580-5CF92B591E7A}"/>
              </a:ext>
            </a:extLst>
          </p:cNvPr>
          <p:cNvSpPr txBox="1"/>
          <p:nvPr/>
        </p:nvSpPr>
        <p:spPr>
          <a:xfrm>
            <a:off x="356839" y="5820937"/>
            <a:ext cx="388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pour ajouter un enseignant  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F284536-583A-7C43-902C-025F8EEEAE23}"/>
              </a:ext>
            </a:extLst>
          </p:cNvPr>
          <p:cNvSpPr txBox="1"/>
          <p:nvPr/>
        </p:nvSpPr>
        <p:spPr>
          <a:xfrm>
            <a:off x="4513096" y="5820185"/>
            <a:ext cx="361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pour retirer un élève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5381E95-BACF-1446-9064-AA8AD177980F}"/>
              </a:ext>
            </a:extLst>
          </p:cNvPr>
          <p:cNvSpPr txBox="1"/>
          <p:nvPr/>
        </p:nvSpPr>
        <p:spPr>
          <a:xfrm>
            <a:off x="8304647" y="2402197"/>
            <a:ext cx="363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pour ajouter une session </a:t>
            </a:r>
          </a:p>
        </p:txBody>
      </p:sp>
      <p:sp>
        <p:nvSpPr>
          <p:cNvPr id="33" name="Flèche vers la droite 32">
            <a:extLst>
              <a:ext uri="{FF2B5EF4-FFF2-40B4-BE49-F238E27FC236}">
                <a16:creationId xmlns:a16="http://schemas.microsoft.com/office/drawing/2014/main" id="{ED0F3ADD-B704-5743-BFE5-FC019BEC39FC}"/>
              </a:ext>
            </a:extLst>
          </p:cNvPr>
          <p:cNvSpPr/>
          <p:nvPr/>
        </p:nvSpPr>
        <p:spPr>
          <a:xfrm>
            <a:off x="3364437" y="795536"/>
            <a:ext cx="635620" cy="93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EF71754-4E92-6540-8F99-0C15E67E9E9E}"/>
              </a:ext>
            </a:extLst>
          </p:cNvPr>
          <p:cNvSpPr txBox="1"/>
          <p:nvPr/>
        </p:nvSpPr>
        <p:spPr>
          <a:xfrm>
            <a:off x="8486078" y="5631366"/>
            <a:ext cx="2921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le référent se déconnecte il retourne à la page de connexion </a:t>
            </a:r>
          </a:p>
          <a:p>
            <a:r>
              <a:rPr lang="fr-FR" dirty="0"/>
              <a:t> </a:t>
            </a:r>
          </a:p>
        </p:txBody>
      </p:sp>
      <p:sp>
        <p:nvSpPr>
          <p:cNvPr id="39" name="Flèche vers le bas 38">
            <a:extLst>
              <a:ext uri="{FF2B5EF4-FFF2-40B4-BE49-F238E27FC236}">
                <a16:creationId xmlns:a16="http://schemas.microsoft.com/office/drawing/2014/main" id="{3DB2C25B-715C-9A4F-B0E5-C255E6F64271}"/>
              </a:ext>
            </a:extLst>
          </p:cNvPr>
          <p:cNvSpPr/>
          <p:nvPr/>
        </p:nvSpPr>
        <p:spPr>
          <a:xfrm rot="1278335" flipH="1">
            <a:off x="3471847" y="2159723"/>
            <a:ext cx="118609" cy="1009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 vers la droite 39">
            <a:extLst>
              <a:ext uri="{FF2B5EF4-FFF2-40B4-BE49-F238E27FC236}">
                <a16:creationId xmlns:a16="http://schemas.microsoft.com/office/drawing/2014/main" id="{701DFE5A-EB68-924E-9076-59B129853A62}"/>
              </a:ext>
            </a:extLst>
          </p:cNvPr>
          <p:cNvSpPr/>
          <p:nvPr/>
        </p:nvSpPr>
        <p:spPr>
          <a:xfrm>
            <a:off x="7498024" y="1359047"/>
            <a:ext cx="557639" cy="134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lèche vers le bas 40">
            <a:extLst>
              <a:ext uri="{FF2B5EF4-FFF2-40B4-BE49-F238E27FC236}">
                <a16:creationId xmlns:a16="http://schemas.microsoft.com/office/drawing/2014/main" id="{768DDBE2-2863-D640-8AC4-8B2FAB2DC589}"/>
              </a:ext>
            </a:extLst>
          </p:cNvPr>
          <p:cNvSpPr/>
          <p:nvPr/>
        </p:nvSpPr>
        <p:spPr>
          <a:xfrm rot="19707243" flipH="1">
            <a:off x="7832488" y="1960905"/>
            <a:ext cx="118609" cy="1009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 vers le bas 41">
            <a:extLst>
              <a:ext uri="{FF2B5EF4-FFF2-40B4-BE49-F238E27FC236}">
                <a16:creationId xmlns:a16="http://schemas.microsoft.com/office/drawing/2014/main" id="{326B6884-7CF6-E747-974F-F6E59174A79E}"/>
              </a:ext>
            </a:extLst>
          </p:cNvPr>
          <p:cNvSpPr/>
          <p:nvPr/>
        </p:nvSpPr>
        <p:spPr>
          <a:xfrm flipH="1">
            <a:off x="5952978" y="2901315"/>
            <a:ext cx="143022" cy="5968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09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211B0-64C6-BF4C-BC0D-38F35BAA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Versioning</a:t>
            </a:r>
            <a:r>
              <a:rPr lang="fr-FR" dirty="0"/>
              <a:t> GIT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F24F3B-FEF8-F549-B796-7131A3EA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601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AC2253-73BB-164C-96BD-CAD2DFB8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406" y="4386057"/>
            <a:ext cx="4067033" cy="1527244"/>
          </a:xfrm>
        </p:spPr>
        <p:txBody>
          <a:bodyPr>
            <a:normAutofit/>
          </a:bodyPr>
          <a:lstStyle/>
          <a:p>
            <a:pPr algn="r"/>
            <a:r>
              <a:rPr lang="fr-FR" sz="3200" dirty="0"/>
              <a:t>Bilan individuel</a:t>
            </a:r>
            <a:br>
              <a:rPr lang="fr-FR" sz="3200" dirty="0"/>
            </a:br>
            <a:r>
              <a:rPr lang="fr-FR" sz="3200" dirty="0"/>
              <a:t>et collectif </a:t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Tableau 9">
            <a:extLst>
              <a:ext uri="{FF2B5EF4-FFF2-40B4-BE49-F238E27FC236}">
                <a16:creationId xmlns:a16="http://schemas.microsoft.com/office/drawing/2014/main" id="{EBDFBA5B-A8AA-425B-A924-D70FD3DAE5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3529188"/>
              </p:ext>
            </p:extLst>
          </p:nvPr>
        </p:nvGraphicFramePr>
        <p:xfrm>
          <a:off x="384048" y="944699"/>
          <a:ext cx="11612209" cy="2824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702">
                  <a:extLst>
                    <a:ext uri="{9D8B030D-6E8A-4147-A177-3AD203B41FA5}">
                      <a16:colId xmlns:a16="http://schemas.microsoft.com/office/drawing/2014/main" val="1711207280"/>
                    </a:ext>
                  </a:extLst>
                </a:gridCol>
                <a:gridCol w="2702086">
                  <a:extLst>
                    <a:ext uri="{9D8B030D-6E8A-4147-A177-3AD203B41FA5}">
                      <a16:colId xmlns:a16="http://schemas.microsoft.com/office/drawing/2014/main" val="330534929"/>
                    </a:ext>
                  </a:extLst>
                </a:gridCol>
                <a:gridCol w="1549119">
                  <a:extLst>
                    <a:ext uri="{9D8B030D-6E8A-4147-A177-3AD203B41FA5}">
                      <a16:colId xmlns:a16="http://schemas.microsoft.com/office/drawing/2014/main" val="3033024305"/>
                    </a:ext>
                  </a:extLst>
                </a:gridCol>
                <a:gridCol w="1545724">
                  <a:extLst>
                    <a:ext uri="{9D8B030D-6E8A-4147-A177-3AD203B41FA5}">
                      <a16:colId xmlns:a16="http://schemas.microsoft.com/office/drawing/2014/main" val="3987822343"/>
                    </a:ext>
                  </a:extLst>
                </a:gridCol>
                <a:gridCol w="2239725">
                  <a:extLst>
                    <a:ext uri="{9D8B030D-6E8A-4147-A177-3AD203B41FA5}">
                      <a16:colId xmlns:a16="http://schemas.microsoft.com/office/drawing/2014/main" val="1473700534"/>
                    </a:ext>
                  </a:extLst>
                </a:gridCol>
                <a:gridCol w="1635853">
                  <a:extLst>
                    <a:ext uri="{9D8B030D-6E8A-4147-A177-3AD203B41FA5}">
                      <a16:colId xmlns:a16="http://schemas.microsoft.com/office/drawing/2014/main" val="2860433953"/>
                    </a:ext>
                  </a:extLst>
                </a:gridCol>
              </a:tblGrid>
              <a:tr h="5780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300"/>
                        <a:t>Bilan</a:t>
                      </a:r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2300"/>
                        <a:t>Samy</a:t>
                      </a:r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2300" dirty="0"/>
                        <a:t>Oscar</a:t>
                      </a:r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2300"/>
                        <a:t>Ines</a:t>
                      </a:r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2300"/>
                        <a:t>Thomas</a:t>
                      </a:r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2300"/>
                        <a:t>Groupe</a:t>
                      </a:r>
                    </a:p>
                  </a:txBody>
                  <a:tcPr marL="115047" marR="115047" marT="57524" marB="57524"/>
                </a:tc>
                <a:extLst>
                  <a:ext uri="{0D108BD9-81ED-4DB2-BD59-A6C34878D82A}">
                    <a16:rowId xmlns:a16="http://schemas.microsoft.com/office/drawing/2014/main" val="4029729326"/>
                  </a:ext>
                </a:extLst>
              </a:tr>
              <a:tr h="593541">
                <a:tc>
                  <a:txBody>
                    <a:bodyPr/>
                    <a:lstStyle/>
                    <a:p>
                      <a:r>
                        <a:rPr lang="fr-FR" sz="1600" dirty="0"/>
                        <a:t>Positif :</a:t>
                      </a:r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Java ♥</a:t>
                      </a:r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Projet </a:t>
                      </a:r>
                    </a:p>
                    <a:p>
                      <a:r>
                        <a:rPr lang="fr-FR" sz="1600" dirty="0"/>
                        <a:t>complet</a:t>
                      </a:r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Diversité </a:t>
                      </a:r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Presque rien </a:t>
                      </a:r>
                    </a:p>
                  </a:txBody>
                  <a:tcPr marL="115047" marR="115047" marT="57524" marB="57524"/>
                </a:tc>
                <a:extLst>
                  <a:ext uri="{0D108BD9-81ED-4DB2-BD59-A6C34878D82A}">
                    <a16:rowId xmlns:a16="http://schemas.microsoft.com/office/drawing/2014/main" val="3075178042"/>
                  </a:ext>
                </a:extLst>
              </a:tr>
              <a:tr h="711990">
                <a:tc>
                  <a:txBody>
                    <a:bodyPr/>
                    <a:lstStyle/>
                    <a:p>
                      <a:r>
                        <a:rPr lang="fr-FR" sz="1600"/>
                        <a:t>Négatif :</a:t>
                      </a:r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Organisation/</a:t>
                      </a:r>
                    </a:p>
                    <a:p>
                      <a:r>
                        <a:rPr lang="fr-FR" sz="1600" dirty="0"/>
                        <a:t>Communication</a:t>
                      </a:r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Organisation </a:t>
                      </a:r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Communication</a:t>
                      </a:r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Presque tout</a:t>
                      </a:r>
                    </a:p>
                  </a:txBody>
                  <a:tcPr marL="115047" marR="115047" marT="57524" marB="57524"/>
                </a:tc>
                <a:extLst>
                  <a:ext uri="{0D108BD9-81ED-4DB2-BD59-A6C34878D82A}">
                    <a16:rowId xmlns:a16="http://schemas.microsoft.com/office/drawing/2014/main" val="1456829156"/>
                  </a:ext>
                </a:extLst>
              </a:tr>
              <a:tr h="931854">
                <a:tc>
                  <a:txBody>
                    <a:bodyPr/>
                    <a:lstStyle/>
                    <a:p>
                      <a:r>
                        <a:rPr lang="fr-FR" sz="1600" dirty="0"/>
                        <a:t>Amélioration :</a:t>
                      </a:r>
                    </a:p>
                    <a:p>
                      <a:endParaRPr lang="fr-FR" sz="1600" dirty="0"/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Meilleure gestion au départ</a:t>
                      </a:r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Réunions </a:t>
                      </a:r>
                    </a:p>
                    <a:p>
                      <a:r>
                        <a:rPr lang="fr-FR" sz="1600" dirty="0"/>
                        <a:t>Plus </a:t>
                      </a:r>
                    </a:p>
                    <a:p>
                      <a:r>
                        <a:rPr lang="fr-FR" sz="1600" dirty="0"/>
                        <a:t>régulières</a:t>
                      </a:r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Meilleure </a:t>
                      </a:r>
                    </a:p>
                    <a:p>
                      <a:r>
                        <a:rPr lang="fr-FR" sz="1600" dirty="0"/>
                        <a:t>communication</a:t>
                      </a:r>
                    </a:p>
                  </a:txBody>
                  <a:tcPr marL="115047" marR="115047" marT="57524" marB="57524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Changer de groupe</a:t>
                      </a:r>
                    </a:p>
                  </a:txBody>
                  <a:tcPr marL="115047" marR="115047" marT="57524" marB="57524"/>
                </a:tc>
                <a:extLst>
                  <a:ext uri="{0D108BD9-81ED-4DB2-BD59-A6C34878D82A}">
                    <a16:rowId xmlns:a16="http://schemas.microsoft.com/office/drawing/2014/main" val="3523541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625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4869C-E694-7E46-88F0-25ED18AB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21517C-6050-E041-8A52-AA06BCC4F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24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F1CE8-54BD-9C42-98F3-B1087929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AC24AE-F617-A54E-9DCE-2CAEB3E2C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  <a:p>
            <a:r>
              <a:rPr lang="fr-FR" dirty="0"/>
              <a:t>Diagramme de classes</a:t>
            </a:r>
          </a:p>
          <a:p>
            <a:r>
              <a:rPr lang="fr-FR" dirty="0"/>
              <a:t>Design de la maquette de notre interface graphique </a:t>
            </a:r>
          </a:p>
          <a:p>
            <a:r>
              <a:rPr lang="fr-FR" dirty="0" err="1"/>
              <a:t>Versioning</a:t>
            </a:r>
            <a:r>
              <a:rPr lang="fr-FR" dirty="0"/>
              <a:t> GIT</a:t>
            </a:r>
          </a:p>
          <a:p>
            <a:r>
              <a:rPr lang="fr-FR" dirty="0"/>
              <a:t>Bilan individuel </a:t>
            </a:r>
          </a:p>
          <a:p>
            <a:r>
              <a:rPr lang="fr-FR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335016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92F9E5-5B28-4104-9CDF-100EE9D85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A3EBA2-184A-4C53-80BF-FB3A6AC35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008542" cy="5330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38EFCD-B361-4EDD-A82E-EF6FE99C1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BD70CE-B0D3-5C49-A75A-24F1A5B0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48" y="1123837"/>
            <a:ext cx="2947482" cy="4601183"/>
          </a:xfrm>
        </p:spPr>
        <p:txBody>
          <a:bodyPr>
            <a:normAutofit/>
          </a:bodyPr>
          <a:lstStyle/>
          <a:p>
            <a:r>
              <a:rPr lang="fr-FR" dirty="0"/>
              <a:t>Répartition des tâches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5DB082-BCCB-4994-AEE1-EF25FDAC8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311E53A-E7C7-3B40-B339-90F8D13644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442253"/>
              </p:ext>
            </p:extLst>
          </p:nvPr>
        </p:nvGraphicFramePr>
        <p:xfrm>
          <a:off x="789940" y="1425575"/>
          <a:ext cx="6433822" cy="4021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911">
                  <a:extLst>
                    <a:ext uri="{9D8B030D-6E8A-4147-A177-3AD203B41FA5}">
                      <a16:colId xmlns:a16="http://schemas.microsoft.com/office/drawing/2014/main" val="4064729416"/>
                    </a:ext>
                  </a:extLst>
                </a:gridCol>
                <a:gridCol w="3216911">
                  <a:extLst>
                    <a:ext uri="{9D8B030D-6E8A-4147-A177-3AD203B41FA5}">
                      <a16:colId xmlns:a16="http://schemas.microsoft.com/office/drawing/2014/main" val="1240735670"/>
                    </a:ext>
                  </a:extLst>
                </a:gridCol>
              </a:tblGrid>
              <a:tr h="353861">
                <a:tc>
                  <a:txBody>
                    <a:bodyPr/>
                    <a:lstStyle/>
                    <a:p>
                      <a:r>
                        <a:rPr lang="fr-FR" sz="1600"/>
                        <a:t>Fonctionnalités</a:t>
                      </a:r>
                    </a:p>
                  </a:txBody>
                  <a:tcPr marL="80423" marR="80423" marT="40211" marB="40211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Étudiant </a:t>
                      </a:r>
                    </a:p>
                  </a:txBody>
                  <a:tcPr marL="80423" marR="80423" marT="40211" marB="40211"/>
                </a:tc>
                <a:extLst>
                  <a:ext uri="{0D108BD9-81ED-4DB2-BD59-A6C34878D82A}">
                    <a16:rowId xmlns:a16="http://schemas.microsoft.com/office/drawing/2014/main" val="636630778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fr-FR" sz="1600"/>
                        <a:t>Création de base de donnée</a:t>
                      </a:r>
                    </a:p>
                  </a:txBody>
                  <a:tcPr marL="80423" marR="80423" marT="40211" marB="40211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Thomas et Inès</a:t>
                      </a:r>
                    </a:p>
                  </a:txBody>
                  <a:tcPr marL="80423" marR="80423" marT="40211" marB="40211"/>
                </a:tc>
                <a:extLst>
                  <a:ext uri="{0D108BD9-81ED-4DB2-BD59-A6C34878D82A}">
                    <a16:rowId xmlns:a16="http://schemas.microsoft.com/office/drawing/2014/main" val="3436708426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fr-FR" sz="1600"/>
                        <a:t>Modèle relationnel </a:t>
                      </a:r>
                    </a:p>
                  </a:txBody>
                  <a:tcPr marL="80423" marR="80423" marT="40211" marB="40211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Thomas Samy Oscar et Inès</a:t>
                      </a:r>
                    </a:p>
                  </a:txBody>
                  <a:tcPr marL="80423" marR="80423" marT="40211" marB="40211"/>
                </a:tc>
                <a:extLst>
                  <a:ext uri="{0D108BD9-81ED-4DB2-BD59-A6C34878D82A}">
                    <a16:rowId xmlns:a16="http://schemas.microsoft.com/office/drawing/2014/main" val="703546977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fr-FR" sz="1600"/>
                        <a:t>Client MySQL</a:t>
                      </a:r>
                    </a:p>
                  </a:txBody>
                  <a:tcPr marL="80423" marR="80423" marT="40211" marB="40211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Thomas et Oscar</a:t>
                      </a:r>
                    </a:p>
                  </a:txBody>
                  <a:tcPr marL="80423" marR="80423" marT="40211" marB="40211"/>
                </a:tc>
                <a:extLst>
                  <a:ext uri="{0D108BD9-81ED-4DB2-BD59-A6C34878D82A}">
                    <a16:rowId xmlns:a16="http://schemas.microsoft.com/office/drawing/2014/main" val="3527661303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fr-FR" sz="1600"/>
                        <a:t>Connecteurs JDBC</a:t>
                      </a:r>
                    </a:p>
                  </a:txBody>
                  <a:tcPr marL="80423" marR="80423" marT="40211" marB="40211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Samy et Oscar </a:t>
                      </a:r>
                    </a:p>
                  </a:txBody>
                  <a:tcPr marL="80423" marR="80423" marT="40211" marB="40211"/>
                </a:tc>
                <a:extLst>
                  <a:ext uri="{0D108BD9-81ED-4DB2-BD59-A6C34878D82A}">
                    <a16:rowId xmlns:a16="http://schemas.microsoft.com/office/drawing/2014/main" val="3807172873"/>
                  </a:ext>
                </a:extLst>
              </a:tr>
              <a:tr h="595129">
                <a:tc>
                  <a:txBody>
                    <a:bodyPr/>
                    <a:lstStyle/>
                    <a:p>
                      <a:r>
                        <a:rPr lang="fr-FR" sz="1600"/>
                        <a:t>Module de recherche d’information</a:t>
                      </a:r>
                    </a:p>
                  </a:txBody>
                  <a:tcPr marL="80423" marR="80423" marT="40211" marB="40211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Oscar Thomas et Inès</a:t>
                      </a:r>
                    </a:p>
                  </a:txBody>
                  <a:tcPr marL="80423" marR="80423" marT="40211" marB="40211"/>
                </a:tc>
                <a:extLst>
                  <a:ext uri="{0D108BD9-81ED-4DB2-BD59-A6C34878D82A}">
                    <a16:rowId xmlns:a16="http://schemas.microsoft.com/office/drawing/2014/main" val="4044523641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fr-FR" sz="1600"/>
                        <a:t>Module mise à jour de donnée</a:t>
                      </a:r>
                    </a:p>
                  </a:txBody>
                  <a:tcPr marL="80423" marR="80423" marT="40211" marB="40211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Oscar </a:t>
                      </a:r>
                    </a:p>
                  </a:txBody>
                  <a:tcPr marL="80423" marR="80423" marT="40211" marB="40211"/>
                </a:tc>
                <a:extLst>
                  <a:ext uri="{0D108BD9-81ED-4DB2-BD59-A6C34878D82A}">
                    <a16:rowId xmlns:a16="http://schemas.microsoft.com/office/drawing/2014/main" val="2727300763"/>
                  </a:ext>
                </a:extLst>
              </a:tr>
              <a:tr h="595129">
                <a:tc>
                  <a:txBody>
                    <a:bodyPr/>
                    <a:lstStyle/>
                    <a:p>
                      <a:r>
                        <a:rPr lang="fr-FR" sz="1600"/>
                        <a:t>Module d’accès aux données (pattern DAO)</a:t>
                      </a:r>
                    </a:p>
                  </a:txBody>
                  <a:tcPr marL="80423" marR="80423" marT="40211" marB="40211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Samy, Thomas, Oscar et Inès</a:t>
                      </a:r>
                    </a:p>
                  </a:txBody>
                  <a:tcPr marL="80423" marR="80423" marT="40211" marB="40211"/>
                </a:tc>
                <a:extLst>
                  <a:ext uri="{0D108BD9-81ED-4DB2-BD59-A6C34878D82A}">
                    <a16:rowId xmlns:a16="http://schemas.microsoft.com/office/drawing/2014/main" val="630722618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fr-FR" sz="1600"/>
                        <a:t>Module de reporting </a:t>
                      </a:r>
                    </a:p>
                  </a:txBody>
                  <a:tcPr marL="80423" marR="80423" marT="40211" marB="40211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Samy et Oscar </a:t>
                      </a:r>
                    </a:p>
                  </a:txBody>
                  <a:tcPr marL="80423" marR="80423" marT="40211" marB="40211"/>
                </a:tc>
                <a:extLst>
                  <a:ext uri="{0D108BD9-81ED-4DB2-BD59-A6C34878D82A}">
                    <a16:rowId xmlns:a16="http://schemas.microsoft.com/office/drawing/2014/main" val="3049627995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fr-FR" sz="1600"/>
                        <a:t>Module interface graphique </a:t>
                      </a:r>
                    </a:p>
                  </a:txBody>
                  <a:tcPr marL="80423" marR="80423" marT="40211" marB="40211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Samy </a:t>
                      </a:r>
                    </a:p>
                  </a:txBody>
                  <a:tcPr marL="80423" marR="80423" marT="40211" marB="40211"/>
                </a:tc>
                <a:extLst>
                  <a:ext uri="{0D108BD9-81ED-4DB2-BD59-A6C34878D82A}">
                    <a16:rowId xmlns:a16="http://schemas.microsoft.com/office/drawing/2014/main" val="935406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033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55E4FC-82F1-6840-98E1-73487112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Diagramme de classes</a:t>
            </a:r>
            <a:br>
              <a:rPr lang="en-US" sz="5900" spc="-100"/>
            </a:br>
            <a:endParaRPr lang="en-US" sz="5900" spc="-1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9F0240C-61BB-4E74-83E8-D17506B12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608" y="1355517"/>
            <a:ext cx="3054096" cy="199835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36CCAB5-616C-4A33-8256-D740D31FA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0640" y="4090151"/>
            <a:ext cx="3371946" cy="1999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745180-4C1F-4DEC-802E-CFE4BAD69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387" y="3267516"/>
            <a:ext cx="2523744" cy="2277678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709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D4C3AE-0400-4CD6-A011-8CFE5B4E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>
            <a:normAutofit/>
          </a:bodyPr>
          <a:lstStyle/>
          <a:p>
            <a:pPr algn="r"/>
            <a:r>
              <a:rPr lang="fr-FR" sz="4400"/>
              <a:t>DAO</a:t>
            </a:r>
          </a:p>
        </p:txBody>
      </p:sp>
      <p:pic>
        <p:nvPicPr>
          <p:cNvPr id="5" name="Espace réservé du contenu 4" descr="Une image contenant assis, métal, rue, garé&#10;&#10;Description générée automatiquement">
            <a:extLst>
              <a:ext uri="{FF2B5EF4-FFF2-40B4-BE49-F238E27FC236}">
                <a16:creationId xmlns:a16="http://schemas.microsoft.com/office/drawing/2014/main" id="{F2271D5D-90C0-4448-9905-A296397C8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81" y="201190"/>
            <a:ext cx="5736758" cy="3140874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29B84DB-709D-46F9-9CC8-5130D4CFF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262" y="208415"/>
            <a:ext cx="3453892" cy="315167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29DB64-00D9-434F-8D6D-F2F2429F7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4049485"/>
            <a:ext cx="4846151" cy="1883229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84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33F749-7577-4480-846D-B8552B8F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52" y="4545513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MVC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6584E3D-441E-4DA3-BED0-C2C37C742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022" y="1002102"/>
            <a:ext cx="94869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3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B94B99-2B77-431E-937F-F047EA3C7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6FE05DF-ED91-4A47-8E86-CD013CED9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38" y="397107"/>
            <a:ext cx="11145600" cy="558764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5936943-EDC4-4B6F-83DB-51E3B2CD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View/Controller</a:t>
            </a:r>
          </a:p>
        </p:txBody>
      </p:sp>
    </p:spTree>
    <p:extLst>
      <p:ext uri="{BB962C8B-B14F-4D97-AF65-F5344CB8AC3E}">
        <p14:creationId xmlns:p14="http://schemas.microsoft.com/office/powerpoint/2010/main" val="51074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75B31-D147-483E-AE7B-F12CA7E2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UML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61C457F-D6F7-44A9-B92F-1A8713274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1496" y="994585"/>
            <a:ext cx="8128469" cy="486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9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C3F33A8-5CFE-7048-961B-4FE7BFF72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661" b="-1"/>
          <a:stretch/>
        </p:blipFill>
        <p:spPr>
          <a:xfrm>
            <a:off x="557251" y="347998"/>
            <a:ext cx="3089838" cy="173794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AB53F30-C475-5D4D-B596-BFB368AE915F}"/>
              </a:ext>
            </a:extLst>
          </p:cNvPr>
          <p:cNvSpPr txBox="1"/>
          <p:nvPr/>
        </p:nvSpPr>
        <p:spPr>
          <a:xfrm>
            <a:off x="4508769" y="5661750"/>
            <a:ext cx="2979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StoryBoard</a:t>
            </a:r>
            <a:endParaRPr lang="fr-FR" sz="32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79AE781-F552-2E4B-BEF9-FC7DE20C4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4" y="330411"/>
            <a:ext cx="2925318" cy="1773114"/>
          </a:xfrm>
          <a:prstGeom prst="rect">
            <a:avLst/>
          </a:prstGeom>
        </p:spPr>
      </p:pic>
      <p:sp>
        <p:nvSpPr>
          <p:cNvPr id="27" name="Flèche vers la droite 26">
            <a:extLst>
              <a:ext uri="{FF2B5EF4-FFF2-40B4-BE49-F238E27FC236}">
                <a16:creationId xmlns:a16="http://schemas.microsoft.com/office/drawing/2014/main" id="{F0B9B1A2-A741-EC4A-811F-1168FECB5C83}"/>
              </a:ext>
            </a:extLst>
          </p:cNvPr>
          <p:cNvSpPr/>
          <p:nvPr/>
        </p:nvSpPr>
        <p:spPr>
          <a:xfrm>
            <a:off x="3507659" y="638174"/>
            <a:ext cx="790021" cy="81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Image 28" descr="Une image contenant texte&#10;&#10;Description générée automatiquement">
            <a:extLst>
              <a:ext uri="{FF2B5EF4-FFF2-40B4-BE49-F238E27FC236}">
                <a16:creationId xmlns:a16="http://schemas.microsoft.com/office/drawing/2014/main" id="{75452711-19EB-5149-A042-0E834734F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164" y="182213"/>
            <a:ext cx="2289715" cy="2000383"/>
          </a:xfrm>
          <a:prstGeom prst="rect">
            <a:avLst/>
          </a:prstGeom>
        </p:spPr>
      </p:pic>
      <p:sp>
        <p:nvSpPr>
          <p:cNvPr id="33" name="Flèche vers la droite 32">
            <a:extLst>
              <a:ext uri="{FF2B5EF4-FFF2-40B4-BE49-F238E27FC236}">
                <a16:creationId xmlns:a16="http://schemas.microsoft.com/office/drawing/2014/main" id="{EED461EE-BE72-684E-A16D-94765BFC6701}"/>
              </a:ext>
            </a:extLst>
          </p:cNvPr>
          <p:cNvSpPr/>
          <p:nvPr/>
        </p:nvSpPr>
        <p:spPr>
          <a:xfrm>
            <a:off x="6746240" y="863600"/>
            <a:ext cx="1483360" cy="193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5" name="Image 3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A8C494-D00A-1F47-A956-36A4E66D6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742" y="3208313"/>
            <a:ext cx="3771900" cy="1511300"/>
          </a:xfrm>
          <a:prstGeom prst="rect">
            <a:avLst/>
          </a:prstGeom>
        </p:spPr>
      </p:pic>
      <p:sp>
        <p:nvSpPr>
          <p:cNvPr id="36" name="Flèche vers le bas 35">
            <a:extLst>
              <a:ext uri="{FF2B5EF4-FFF2-40B4-BE49-F238E27FC236}">
                <a16:creationId xmlns:a16="http://schemas.microsoft.com/office/drawing/2014/main" id="{B2D398B8-0446-284F-A511-4B6A2F9D7383}"/>
              </a:ext>
            </a:extLst>
          </p:cNvPr>
          <p:cNvSpPr/>
          <p:nvPr/>
        </p:nvSpPr>
        <p:spPr>
          <a:xfrm>
            <a:off x="4606424" y="1838960"/>
            <a:ext cx="128136" cy="1026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AAE5E64-9909-8549-8CDD-ADD959D2AA1B}"/>
              </a:ext>
            </a:extLst>
          </p:cNvPr>
          <p:cNvSpPr txBox="1"/>
          <p:nvPr/>
        </p:nvSpPr>
        <p:spPr>
          <a:xfrm>
            <a:off x="467360" y="2182596"/>
            <a:ext cx="3179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Page de connexion en tant qu’élève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7DD10E4-9DD7-8A49-B843-C9B30C38CEBC}"/>
              </a:ext>
            </a:extLst>
          </p:cNvPr>
          <p:cNvSpPr txBox="1"/>
          <p:nvPr/>
        </p:nvSpPr>
        <p:spPr>
          <a:xfrm>
            <a:off x="4863204" y="2267812"/>
            <a:ext cx="3010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Une fois connecté l’élève peut soit voir son planning soit se déconnecter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124B63F-8C89-A944-82D1-44E1A6CE503D}"/>
              </a:ext>
            </a:extLst>
          </p:cNvPr>
          <p:cNvSpPr txBox="1"/>
          <p:nvPr/>
        </p:nvSpPr>
        <p:spPr>
          <a:xfrm>
            <a:off x="8302276" y="2320078"/>
            <a:ext cx="2838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Sélection de la semaine à laquelle on souhaite afficher l’emploi du temps 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F2880E68-B772-8344-B337-F64AEA0D8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4365446"/>
            <a:ext cx="11836011" cy="835289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92867C2B-366A-4041-A5A0-3386CCEF4597}"/>
              </a:ext>
            </a:extLst>
          </p:cNvPr>
          <p:cNvSpPr txBox="1"/>
          <p:nvPr/>
        </p:nvSpPr>
        <p:spPr>
          <a:xfrm>
            <a:off x="4081405" y="4365446"/>
            <a:ext cx="3812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l’élève se déconnecte il retourne à la page de connexion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699032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257</Words>
  <Application>Microsoft Office PowerPoint</Application>
  <PresentationFormat>Grand écran</PresentationFormat>
  <Paragraphs>81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Corbel</vt:lpstr>
      <vt:lpstr>Wingdings 2</vt:lpstr>
      <vt:lpstr>Cadre</vt:lpstr>
      <vt:lpstr>Projet Java  </vt:lpstr>
      <vt:lpstr>Sommaire</vt:lpstr>
      <vt:lpstr>Répartition des tâches </vt:lpstr>
      <vt:lpstr>Diagramme de classes </vt:lpstr>
      <vt:lpstr>DAO</vt:lpstr>
      <vt:lpstr>MVC</vt:lpstr>
      <vt:lpstr>View/Controller</vt:lpstr>
      <vt:lpstr>UML</vt:lpstr>
      <vt:lpstr>Présentation PowerPoint</vt:lpstr>
      <vt:lpstr>Présentation PowerPoint</vt:lpstr>
      <vt:lpstr>Versioning GIT </vt:lpstr>
      <vt:lpstr>Bilan individuel et collectif  </vt:lpstr>
      <vt:lpstr>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</dc:title>
  <dc:creator>samy knefati</dc:creator>
  <cp:lastModifiedBy>samy knefati</cp:lastModifiedBy>
  <cp:revision>3</cp:revision>
  <dcterms:created xsi:type="dcterms:W3CDTF">2020-12-03T15:02:52Z</dcterms:created>
  <dcterms:modified xsi:type="dcterms:W3CDTF">2020-12-03T20:03:11Z</dcterms:modified>
</cp:coreProperties>
</file>