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66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A974E-4F40-724C-8B60-00BA80478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Projet Java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B36FC7-FC59-084C-9558-4E0E82AAB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Gestion informatique de l’emploi du temps d’une école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5FE0DB-E741-674F-93F8-A2A742DF4D50}"/>
              </a:ext>
            </a:extLst>
          </p:cNvPr>
          <p:cNvSpPr txBox="1"/>
          <p:nvPr/>
        </p:nvSpPr>
        <p:spPr>
          <a:xfrm>
            <a:off x="9404059" y="1080655"/>
            <a:ext cx="2661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PARRAUD Thomas Gr02-a</a:t>
            </a:r>
          </a:p>
          <a:p>
            <a:r>
              <a:rPr lang="fr-FR" dirty="0"/>
              <a:t>BURDIN Oscar Gr02-a</a:t>
            </a:r>
          </a:p>
          <a:p>
            <a:r>
              <a:rPr lang="fr-FR" dirty="0"/>
              <a:t>KNEFATI Samy Gr02-c</a:t>
            </a:r>
          </a:p>
          <a:p>
            <a:r>
              <a:rPr lang="fr-FR" dirty="0"/>
              <a:t>MAINETTI Inès Gr02-c</a:t>
            </a:r>
          </a:p>
        </p:txBody>
      </p:sp>
    </p:spTree>
    <p:extLst>
      <p:ext uri="{BB962C8B-B14F-4D97-AF65-F5344CB8AC3E}">
        <p14:creationId xmlns:p14="http://schemas.microsoft.com/office/powerpoint/2010/main" val="154513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520B70-E91D-274B-A29B-EA59C3B7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6682071" cy="4690532"/>
          </a:xfrm>
        </p:spPr>
        <p:txBody>
          <a:bodyPr anchor="t">
            <a:norm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4D77CF-F383-F343-B4CE-483313D9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8" y="477315"/>
            <a:ext cx="3695797" cy="1406211"/>
          </a:xfrm>
          <a:prstGeom prst="rect">
            <a:avLst/>
          </a:prstGeom>
        </p:spPr>
      </p:pic>
      <p:pic>
        <p:nvPicPr>
          <p:cNvPr id="16" name="Image 15" descr="Une image contenant table&#10;&#10;Description générée automatiquement">
            <a:extLst>
              <a:ext uri="{FF2B5EF4-FFF2-40B4-BE49-F238E27FC236}">
                <a16:creationId xmlns:a16="http://schemas.microsoft.com/office/drawing/2014/main" id="{80EE0AEF-D171-BC47-A804-8C14008B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049" y="489864"/>
            <a:ext cx="3595890" cy="152150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12C9159-B140-1A49-9E67-A68D3940A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0" y="3673275"/>
            <a:ext cx="4062730" cy="1821740"/>
          </a:xfrm>
          <a:prstGeom prst="rect">
            <a:avLst/>
          </a:prstGeom>
        </p:spPr>
      </p:pic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264AAC-2447-2A4A-BDA9-24AC5EDA8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962" y="3706417"/>
            <a:ext cx="3595890" cy="1835633"/>
          </a:xfrm>
          <a:prstGeom prst="rect">
            <a:avLst/>
          </a:prstGeom>
        </p:spPr>
      </p:pic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E3D038-DFEF-DA4B-A492-4BE6CDA23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873" y="380065"/>
            <a:ext cx="3751736" cy="19058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7782300-E1D8-C441-9BAD-B69C0D90F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5664" y="3764356"/>
            <a:ext cx="4052978" cy="128525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23FE470-EA06-0F41-884B-66EE58FF5A60}"/>
              </a:ext>
            </a:extLst>
          </p:cNvPr>
          <p:cNvSpPr txBox="1"/>
          <p:nvPr/>
        </p:nvSpPr>
        <p:spPr>
          <a:xfrm>
            <a:off x="71472" y="2011372"/>
            <a:ext cx="369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de connexion en tant que référent  </a:t>
            </a:r>
          </a:p>
          <a:p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896F3-0F04-BB4F-9538-571594A0E758}"/>
              </a:ext>
            </a:extLst>
          </p:cNvPr>
          <p:cNvSpPr txBox="1"/>
          <p:nvPr/>
        </p:nvSpPr>
        <p:spPr>
          <a:xfrm>
            <a:off x="4044049" y="2263698"/>
            <a:ext cx="359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d’accueil quand le référent se connecte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F2B8FFA-A07E-994C-9580-5CF92B591E7A}"/>
              </a:ext>
            </a:extLst>
          </p:cNvPr>
          <p:cNvSpPr txBox="1"/>
          <p:nvPr/>
        </p:nvSpPr>
        <p:spPr>
          <a:xfrm>
            <a:off x="356839" y="5820937"/>
            <a:ext cx="388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pour ajouter un enseignant 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284536-583A-7C43-902C-025F8EEEAE23}"/>
              </a:ext>
            </a:extLst>
          </p:cNvPr>
          <p:cNvSpPr txBox="1"/>
          <p:nvPr/>
        </p:nvSpPr>
        <p:spPr>
          <a:xfrm>
            <a:off x="4513096" y="5820185"/>
            <a:ext cx="361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pour retirer un élève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381E95-BACF-1446-9064-AA8AD177980F}"/>
              </a:ext>
            </a:extLst>
          </p:cNvPr>
          <p:cNvSpPr txBox="1"/>
          <p:nvPr/>
        </p:nvSpPr>
        <p:spPr>
          <a:xfrm>
            <a:off x="8304647" y="2402197"/>
            <a:ext cx="363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pour ajouter une session </a:t>
            </a:r>
          </a:p>
        </p:txBody>
      </p:sp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ED0F3ADD-B704-5743-BFE5-FC019BEC39FC}"/>
              </a:ext>
            </a:extLst>
          </p:cNvPr>
          <p:cNvSpPr/>
          <p:nvPr/>
        </p:nvSpPr>
        <p:spPr>
          <a:xfrm>
            <a:off x="3364437" y="795536"/>
            <a:ext cx="635620" cy="93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F71754-4E92-6540-8F99-0C15E67E9E9E}"/>
              </a:ext>
            </a:extLst>
          </p:cNvPr>
          <p:cNvSpPr txBox="1"/>
          <p:nvPr/>
        </p:nvSpPr>
        <p:spPr>
          <a:xfrm>
            <a:off x="8486078" y="5631366"/>
            <a:ext cx="292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le référent se déconnecte il retourne à la page de connexion </a:t>
            </a:r>
          </a:p>
          <a:p>
            <a:r>
              <a:rPr lang="fr-FR" dirty="0"/>
              <a:t> </a:t>
            </a:r>
          </a:p>
        </p:txBody>
      </p:sp>
      <p:sp>
        <p:nvSpPr>
          <p:cNvPr id="39" name="Flèche vers le bas 38">
            <a:extLst>
              <a:ext uri="{FF2B5EF4-FFF2-40B4-BE49-F238E27FC236}">
                <a16:creationId xmlns:a16="http://schemas.microsoft.com/office/drawing/2014/main" id="{3DB2C25B-715C-9A4F-B0E5-C255E6F64271}"/>
              </a:ext>
            </a:extLst>
          </p:cNvPr>
          <p:cNvSpPr/>
          <p:nvPr/>
        </p:nvSpPr>
        <p:spPr>
          <a:xfrm rot="1278335" flipH="1">
            <a:off x="3471847" y="2159723"/>
            <a:ext cx="118609" cy="1009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a droite 39">
            <a:extLst>
              <a:ext uri="{FF2B5EF4-FFF2-40B4-BE49-F238E27FC236}">
                <a16:creationId xmlns:a16="http://schemas.microsoft.com/office/drawing/2014/main" id="{701DFE5A-EB68-924E-9076-59B129853A62}"/>
              </a:ext>
            </a:extLst>
          </p:cNvPr>
          <p:cNvSpPr/>
          <p:nvPr/>
        </p:nvSpPr>
        <p:spPr>
          <a:xfrm>
            <a:off x="7498024" y="1359047"/>
            <a:ext cx="557639" cy="13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vers le bas 40">
            <a:extLst>
              <a:ext uri="{FF2B5EF4-FFF2-40B4-BE49-F238E27FC236}">
                <a16:creationId xmlns:a16="http://schemas.microsoft.com/office/drawing/2014/main" id="{768DDBE2-2863-D640-8AC4-8B2FAB2DC589}"/>
              </a:ext>
            </a:extLst>
          </p:cNvPr>
          <p:cNvSpPr/>
          <p:nvPr/>
        </p:nvSpPr>
        <p:spPr>
          <a:xfrm rot="19707243" flipH="1">
            <a:off x="7832488" y="1960905"/>
            <a:ext cx="118609" cy="1009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vers le bas 41">
            <a:extLst>
              <a:ext uri="{FF2B5EF4-FFF2-40B4-BE49-F238E27FC236}">
                <a16:creationId xmlns:a16="http://schemas.microsoft.com/office/drawing/2014/main" id="{326B6884-7CF6-E747-974F-F6E59174A79E}"/>
              </a:ext>
            </a:extLst>
          </p:cNvPr>
          <p:cNvSpPr/>
          <p:nvPr/>
        </p:nvSpPr>
        <p:spPr>
          <a:xfrm flipH="1">
            <a:off x="5952978" y="2901315"/>
            <a:ext cx="143022" cy="596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09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211B0-64C6-BF4C-BC0D-38F35BAA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Versioning</a:t>
            </a:r>
            <a:r>
              <a:rPr lang="fr-FR" dirty="0"/>
              <a:t> GIT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24F3B-FEF8-F549-B796-7131A3EA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0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AC2253-73BB-164C-96BD-CAD2DFB8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>
            <a:normAutofit/>
          </a:bodyPr>
          <a:lstStyle/>
          <a:p>
            <a:pPr algn="r"/>
            <a:r>
              <a:rPr lang="fr-FR" sz="3200" dirty="0"/>
              <a:t>Bilan individuel</a:t>
            </a:r>
            <a:br>
              <a:rPr lang="fr-FR" sz="3200" dirty="0"/>
            </a:br>
            <a:r>
              <a:rPr lang="fr-FR" sz="3200" dirty="0"/>
              <a:t>et collectif 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au 9">
            <a:extLst>
              <a:ext uri="{FF2B5EF4-FFF2-40B4-BE49-F238E27FC236}">
                <a16:creationId xmlns:a16="http://schemas.microsoft.com/office/drawing/2014/main" id="{EBDFBA5B-A8AA-425B-A924-D70FD3DAE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529188"/>
              </p:ext>
            </p:extLst>
          </p:nvPr>
        </p:nvGraphicFramePr>
        <p:xfrm>
          <a:off x="384048" y="944699"/>
          <a:ext cx="11612209" cy="2824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702">
                  <a:extLst>
                    <a:ext uri="{9D8B030D-6E8A-4147-A177-3AD203B41FA5}">
                      <a16:colId xmlns:a16="http://schemas.microsoft.com/office/drawing/2014/main" val="1711207280"/>
                    </a:ext>
                  </a:extLst>
                </a:gridCol>
                <a:gridCol w="2702086">
                  <a:extLst>
                    <a:ext uri="{9D8B030D-6E8A-4147-A177-3AD203B41FA5}">
                      <a16:colId xmlns:a16="http://schemas.microsoft.com/office/drawing/2014/main" val="330534929"/>
                    </a:ext>
                  </a:extLst>
                </a:gridCol>
                <a:gridCol w="1549119">
                  <a:extLst>
                    <a:ext uri="{9D8B030D-6E8A-4147-A177-3AD203B41FA5}">
                      <a16:colId xmlns:a16="http://schemas.microsoft.com/office/drawing/2014/main" val="3033024305"/>
                    </a:ext>
                  </a:extLst>
                </a:gridCol>
                <a:gridCol w="1545724">
                  <a:extLst>
                    <a:ext uri="{9D8B030D-6E8A-4147-A177-3AD203B41FA5}">
                      <a16:colId xmlns:a16="http://schemas.microsoft.com/office/drawing/2014/main" val="3987822343"/>
                    </a:ext>
                  </a:extLst>
                </a:gridCol>
                <a:gridCol w="2239725">
                  <a:extLst>
                    <a:ext uri="{9D8B030D-6E8A-4147-A177-3AD203B41FA5}">
                      <a16:colId xmlns:a16="http://schemas.microsoft.com/office/drawing/2014/main" val="1473700534"/>
                    </a:ext>
                  </a:extLst>
                </a:gridCol>
                <a:gridCol w="1635853">
                  <a:extLst>
                    <a:ext uri="{9D8B030D-6E8A-4147-A177-3AD203B41FA5}">
                      <a16:colId xmlns:a16="http://schemas.microsoft.com/office/drawing/2014/main" val="2860433953"/>
                    </a:ext>
                  </a:extLst>
                </a:gridCol>
              </a:tblGrid>
              <a:tr h="578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300"/>
                        <a:t>Bilan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Samy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Oscar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Ines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Thomas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Groupe</a:t>
                      </a:r>
                    </a:p>
                  </a:txBody>
                  <a:tcPr marL="115047" marR="115047" marT="57524" marB="57524"/>
                </a:tc>
                <a:extLst>
                  <a:ext uri="{0D108BD9-81ED-4DB2-BD59-A6C34878D82A}">
                    <a16:rowId xmlns:a16="http://schemas.microsoft.com/office/drawing/2014/main" val="4029729326"/>
                  </a:ext>
                </a:extLst>
              </a:tr>
              <a:tr h="593541">
                <a:tc>
                  <a:txBody>
                    <a:bodyPr/>
                    <a:lstStyle/>
                    <a:p>
                      <a:r>
                        <a:rPr lang="fr-FR" sz="1600" dirty="0"/>
                        <a:t>Positif :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Java ♥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Projet </a:t>
                      </a:r>
                    </a:p>
                    <a:p>
                      <a:r>
                        <a:rPr lang="fr-FR" sz="1600" dirty="0"/>
                        <a:t>complet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Diversité 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Presque rien </a:t>
                      </a:r>
                    </a:p>
                  </a:txBody>
                  <a:tcPr marL="115047" marR="115047" marT="57524" marB="57524"/>
                </a:tc>
                <a:extLst>
                  <a:ext uri="{0D108BD9-81ED-4DB2-BD59-A6C34878D82A}">
                    <a16:rowId xmlns:a16="http://schemas.microsoft.com/office/drawing/2014/main" val="3075178042"/>
                  </a:ext>
                </a:extLst>
              </a:tr>
              <a:tr h="711990">
                <a:tc>
                  <a:txBody>
                    <a:bodyPr/>
                    <a:lstStyle/>
                    <a:p>
                      <a:r>
                        <a:rPr lang="fr-FR" sz="1600"/>
                        <a:t>Négatif :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Organisation/</a:t>
                      </a:r>
                    </a:p>
                    <a:p>
                      <a:r>
                        <a:rPr lang="fr-FR" sz="1600" dirty="0"/>
                        <a:t>Communication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Organisation 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Communication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Presque tout</a:t>
                      </a:r>
                    </a:p>
                  </a:txBody>
                  <a:tcPr marL="115047" marR="115047" marT="57524" marB="57524"/>
                </a:tc>
                <a:extLst>
                  <a:ext uri="{0D108BD9-81ED-4DB2-BD59-A6C34878D82A}">
                    <a16:rowId xmlns:a16="http://schemas.microsoft.com/office/drawing/2014/main" val="1456829156"/>
                  </a:ext>
                </a:extLst>
              </a:tr>
              <a:tr h="931854">
                <a:tc>
                  <a:txBody>
                    <a:bodyPr/>
                    <a:lstStyle/>
                    <a:p>
                      <a:r>
                        <a:rPr lang="fr-FR" sz="1600" dirty="0"/>
                        <a:t>Amélioration :</a:t>
                      </a:r>
                    </a:p>
                    <a:p>
                      <a:endParaRPr lang="fr-FR" sz="1600" dirty="0"/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Meilleure gestion au départ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Réunions </a:t>
                      </a:r>
                    </a:p>
                    <a:p>
                      <a:r>
                        <a:rPr lang="fr-FR" sz="1600" dirty="0"/>
                        <a:t>Plus </a:t>
                      </a:r>
                    </a:p>
                    <a:p>
                      <a:r>
                        <a:rPr lang="fr-FR" sz="1600" dirty="0"/>
                        <a:t>régulières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Meilleure </a:t>
                      </a:r>
                    </a:p>
                    <a:p>
                      <a:r>
                        <a:rPr lang="fr-FR" sz="1600" dirty="0"/>
                        <a:t>communication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Changer de groupe</a:t>
                      </a:r>
                    </a:p>
                  </a:txBody>
                  <a:tcPr marL="115047" marR="115047" marT="57524" marB="57524"/>
                </a:tc>
                <a:extLst>
                  <a:ext uri="{0D108BD9-81ED-4DB2-BD59-A6C34878D82A}">
                    <a16:rowId xmlns:a16="http://schemas.microsoft.com/office/drawing/2014/main" val="352354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62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4869C-E694-7E46-88F0-25ED18AB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1517C-6050-E041-8A52-AA06BCC4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4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F1CE8-54BD-9C42-98F3-B1087929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C24AE-F617-A54E-9DCE-2CAEB3E2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  <a:p>
            <a:r>
              <a:rPr lang="fr-FR" dirty="0"/>
              <a:t>Diagramme de classes</a:t>
            </a:r>
          </a:p>
          <a:p>
            <a:r>
              <a:rPr lang="fr-FR" dirty="0"/>
              <a:t>Design de la maquette de notre interface graphique </a:t>
            </a:r>
          </a:p>
          <a:p>
            <a:r>
              <a:rPr lang="fr-FR" dirty="0" err="1"/>
              <a:t>Versioning</a:t>
            </a:r>
            <a:r>
              <a:rPr lang="fr-FR" dirty="0"/>
              <a:t> GIT</a:t>
            </a:r>
          </a:p>
          <a:p>
            <a:r>
              <a:rPr lang="fr-FR"/>
              <a:t>Bilan individuel </a:t>
            </a:r>
            <a:endParaRPr lang="fr-FR" dirty="0"/>
          </a:p>
          <a:p>
            <a:r>
              <a:rPr lang="fr-FR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35016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BD70CE-B0D3-5C49-A75A-24F1A5B0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fr-FR" dirty="0"/>
              <a:t>Répartition des tâches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311E53A-E7C7-3B40-B339-90F8D1364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442253"/>
              </p:ext>
            </p:extLst>
          </p:nvPr>
        </p:nvGraphicFramePr>
        <p:xfrm>
          <a:off x="789940" y="1425575"/>
          <a:ext cx="6433822" cy="4021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911">
                  <a:extLst>
                    <a:ext uri="{9D8B030D-6E8A-4147-A177-3AD203B41FA5}">
                      <a16:colId xmlns:a16="http://schemas.microsoft.com/office/drawing/2014/main" val="4064729416"/>
                    </a:ext>
                  </a:extLst>
                </a:gridCol>
                <a:gridCol w="3216911">
                  <a:extLst>
                    <a:ext uri="{9D8B030D-6E8A-4147-A177-3AD203B41FA5}">
                      <a16:colId xmlns:a16="http://schemas.microsoft.com/office/drawing/2014/main" val="1240735670"/>
                    </a:ext>
                  </a:extLst>
                </a:gridCol>
              </a:tblGrid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Fonctionnalités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Étudiant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636630778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Création de base de donnée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Thomas et Inès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3436708426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Modèle relationnel 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Thomas Samy Oscar et Inès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703546977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Client MySQL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Thomas et Oscar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3527661303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Connecteurs JDBC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Samy et Oscar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3807172873"/>
                  </a:ext>
                </a:extLst>
              </a:tr>
              <a:tr h="595129">
                <a:tc>
                  <a:txBody>
                    <a:bodyPr/>
                    <a:lstStyle/>
                    <a:p>
                      <a:r>
                        <a:rPr lang="fr-FR" sz="1600"/>
                        <a:t>Module de recherche d’information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Oscar Thomas et Inès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4044523641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Module mise à jour de donnée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Oscar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2727300763"/>
                  </a:ext>
                </a:extLst>
              </a:tr>
              <a:tr h="595129">
                <a:tc>
                  <a:txBody>
                    <a:bodyPr/>
                    <a:lstStyle/>
                    <a:p>
                      <a:r>
                        <a:rPr lang="fr-FR" sz="1600"/>
                        <a:t>Module d’accès aux données (pattern DAO)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Samy, Thomas, Oscar et Inès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630722618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Module de reporting 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Samy et Oscar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3049627995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Module interface graphique 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Samy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93540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3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55E4FC-82F1-6840-98E1-73487112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Diagramme de classes</a:t>
            </a:r>
            <a:br>
              <a:rPr lang="en-US" sz="5900" spc="-100"/>
            </a:br>
            <a:endParaRPr lang="en-US" sz="5900" spc="-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F0240C-61BB-4E74-83E8-D17506B1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08" y="1355517"/>
            <a:ext cx="3054096" cy="199835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6CCAB5-616C-4A33-8256-D740D31FA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0640" y="4090151"/>
            <a:ext cx="3371946" cy="19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745180-4C1F-4DEC-802E-CFE4BAD6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387" y="3267516"/>
            <a:ext cx="2523744" cy="227767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709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4C3AE-0400-4CD6-A011-8CFE5B4E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fr-FR" sz="4400"/>
              <a:t>DAO</a:t>
            </a:r>
          </a:p>
        </p:txBody>
      </p:sp>
      <p:pic>
        <p:nvPicPr>
          <p:cNvPr id="5" name="Espace réservé du contenu 4" descr="Une image contenant assis, métal, rue, garé&#10;&#10;Description générée automatiquement">
            <a:extLst>
              <a:ext uri="{FF2B5EF4-FFF2-40B4-BE49-F238E27FC236}">
                <a16:creationId xmlns:a16="http://schemas.microsoft.com/office/drawing/2014/main" id="{F2271D5D-90C0-4448-9905-A296397C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1" y="201190"/>
            <a:ext cx="5736758" cy="3140874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29B84DB-709D-46F9-9CC8-5130D4CF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62" y="208415"/>
            <a:ext cx="3453892" cy="315167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29DB64-00D9-434F-8D6D-F2F2429F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33F749-7577-4480-846D-B8552B8F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2" y="4545513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MVC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6584E3D-441E-4DA3-BED0-C2C37C742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22" y="1002102"/>
            <a:ext cx="9486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3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B94B99-2B77-431E-937F-F047EA3C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FE05DF-ED91-4A47-8E86-CD013CED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8" y="397107"/>
            <a:ext cx="11145600" cy="5587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936943-EDC4-4B6F-83DB-51E3B2CD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View/Controller</a:t>
            </a:r>
          </a:p>
        </p:txBody>
      </p:sp>
    </p:spTree>
    <p:extLst>
      <p:ext uri="{BB962C8B-B14F-4D97-AF65-F5344CB8AC3E}">
        <p14:creationId xmlns:p14="http://schemas.microsoft.com/office/powerpoint/2010/main" val="51074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75B31-D147-483E-AE7B-F12CA7E2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61C457F-D6F7-44A9-B92F-1A871327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496" y="994585"/>
            <a:ext cx="8128469" cy="48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9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3F33A8-5CFE-7048-961B-4FE7BFF7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661" b="-1"/>
          <a:stretch/>
        </p:blipFill>
        <p:spPr>
          <a:xfrm>
            <a:off x="557251" y="347998"/>
            <a:ext cx="3089838" cy="173794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B53F30-C475-5D4D-B596-BFB368AE915F}"/>
              </a:ext>
            </a:extLst>
          </p:cNvPr>
          <p:cNvSpPr txBox="1"/>
          <p:nvPr/>
        </p:nvSpPr>
        <p:spPr>
          <a:xfrm>
            <a:off x="4508769" y="5661750"/>
            <a:ext cx="297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StoryBoard</a:t>
            </a:r>
            <a:endParaRPr lang="fr-FR" sz="3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79AE781-F552-2E4B-BEF9-FC7DE20C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4" y="330411"/>
            <a:ext cx="2925318" cy="1773114"/>
          </a:xfrm>
          <a:prstGeom prst="rect">
            <a:avLst/>
          </a:prstGeom>
        </p:spPr>
      </p:pic>
      <p:sp>
        <p:nvSpPr>
          <p:cNvPr id="27" name="Flèche vers la droite 26">
            <a:extLst>
              <a:ext uri="{FF2B5EF4-FFF2-40B4-BE49-F238E27FC236}">
                <a16:creationId xmlns:a16="http://schemas.microsoft.com/office/drawing/2014/main" id="{F0B9B1A2-A741-EC4A-811F-1168FECB5C83}"/>
              </a:ext>
            </a:extLst>
          </p:cNvPr>
          <p:cNvSpPr/>
          <p:nvPr/>
        </p:nvSpPr>
        <p:spPr>
          <a:xfrm>
            <a:off x="3507659" y="638174"/>
            <a:ext cx="790021" cy="81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452711-19EB-5149-A042-0E834734F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164" y="182213"/>
            <a:ext cx="2289715" cy="2000383"/>
          </a:xfrm>
          <a:prstGeom prst="rect">
            <a:avLst/>
          </a:prstGeom>
        </p:spPr>
      </p:pic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EED461EE-BE72-684E-A16D-94765BFC6701}"/>
              </a:ext>
            </a:extLst>
          </p:cNvPr>
          <p:cNvSpPr/>
          <p:nvPr/>
        </p:nvSpPr>
        <p:spPr>
          <a:xfrm>
            <a:off x="6746240" y="863600"/>
            <a:ext cx="1483360" cy="19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A8C494-D00A-1F47-A956-36A4E66D6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742" y="3208313"/>
            <a:ext cx="3771900" cy="1511300"/>
          </a:xfrm>
          <a:prstGeom prst="rect">
            <a:avLst/>
          </a:prstGeom>
        </p:spPr>
      </p:pic>
      <p:sp>
        <p:nvSpPr>
          <p:cNvPr id="36" name="Flèche vers le bas 35">
            <a:extLst>
              <a:ext uri="{FF2B5EF4-FFF2-40B4-BE49-F238E27FC236}">
                <a16:creationId xmlns:a16="http://schemas.microsoft.com/office/drawing/2014/main" id="{B2D398B8-0446-284F-A511-4B6A2F9D7383}"/>
              </a:ext>
            </a:extLst>
          </p:cNvPr>
          <p:cNvSpPr/>
          <p:nvPr/>
        </p:nvSpPr>
        <p:spPr>
          <a:xfrm>
            <a:off x="4606424" y="1838960"/>
            <a:ext cx="128136" cy="1026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AAE5E64-9909-8549-8CDD-ADD959D2AA1B}"/>
              </a:ext>
            </a:extLst>
          </p:cNvPr>
          <p:cNvSpPr txBox="1"/>
          <p:nvPr/>
        </p:nvSpPr>
        <p:spPr>
          <a:xfrm>
            <a:off x="467360" y="2182596"/>
            <a:ext cx="3179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Page de connexion en tant qu’élève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DD10E4-9DD7-8A49-B843-C9B30C38CEBC}"/>
              </a:ext>
            </a:extLst>
          </p:cNvPr>
          <p:cNvSpPr txBox="1"/>
          <p:nvPr/>
        </p:nvSpPr>
        <p:spPr>
          <a:xfrm>
            <a:off x="4863204" y="2267812"/>
            <a:ext cx="301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Une fois connecté l’élève peut soit voir son planning soit se déconnecter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124B63F-8C89-A944-82D1-44E1A6CE503D}"/>
              </a:ext>
            </a:extLst>
          </p:cNvPr>
          <p:cNvSpPr txBox="1"/>
          <p:nvPr/>
        </p:nvSpPr>
        <p:spPr>
          <a:xfrm>
            <a:off x="8302276" y="2320078"/>
            <a:ext cx="2838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Sélection de la semaine à laquelle on souhaite afficher l’emploi du temps 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F2880E68-B772-8344-B337-F64AEA0D8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4365446"/>
            <a:ext cx="11836011" cy="835289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92867C2B-366A-4041-A5A0-3386CCEF4597}"/>
              </a:ext>
            </a:extLst>
          </p:cNvPr>
          <p:cNvSpPr txBox="1"/>
          <p:nvPr/>
        </p:nvSpPr>
        <p:spPr>
          <a:xfrm>
            <a:off x="4081405" y="4365446"/>
            <a:ext cx="381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l’élève se déconnecte il retourne à la page de connexion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99032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257</Words>
  <Application>Microsoft Office PowerPoint</Application>
  <PresentationFormat>Grand écran</PresentationFormat>
  <Paragraphs>81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Cadre</vt:lpstr>
      <vt:lpstr>Projet Java  </vt:lpstr>
      <vt:lpstr>Sommaire</vt:lpstr>
      <vt:lpstr>Répartition des tâches </vt:lpstr>
      <vt:lpstr>Diagramme de classes </vt:lpstr>
      <vt:lpstr>DAO</vt:lpstr>
      <vt:lpstr>MVC</vt:lpstr>
      <vt:lpstr>View/Controller</vt:lpstr>
      <vt:lpstr>UML</vt:lpstr>
      <vt:lpstr>Présentation PowerPoint</vt:lpstr>
      <vt:lpstr>Présentation PowerPoint</vt:lpstr>
      <vt:lpstr>Versioning GIT </vt:lpstr>
      <vt:lpstr>Bilan individuel et collectif 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samy knefati</dc:creator>
  <cp:lastModifiedBy>samy knefati</cp:lastModifiedBy>
  <cp:revision>3</cp:revision>
  <dcterms:created xsi:type="dcterms:W3CDTF">2020-12-03T15:02:52Z</dcterms:created>
  <dcterms:modified xsi:type="dcterms:W3CDTF">2020-12-03T15:32:11Z</dcterms:modified>
</cp:coreProperties>
</file>