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dp" ContentType="image/vnd.ms-photo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58" r:id="rId5"/>
    <p:sldId id="256" r:id="rId6"/>
    <p:sldId id="265" r:id="rId7"/>
    <p:sldId id="260" r:id="rId8"/>
    <p:sldId id="303" r:id="rId9"/>
    <p:sldId id="304" r:id="rId10"/>
    <p:sldId id="305" r:id="rId11"/>
    <p:sldId id="306" r:id="rId12"/>
    <p:sldId id="307" r:id="rId13"/>
    <p:sldId id="277" r:id="rId14"/>
    <p:sldId id="268" r:id="rId15"/>
    <p:sldId id="269" r:id="rId16"/>
    <p:sldId id="279" r:id="rId17"/>
    <p:sldId id="276" r:id="rId18"/>
    <p:sldId id="267" r:id="rId19"/>
    <p:sldId id="270" r:id="rId20"/>
    <p:sldId id="296" r:id="rId21"/>
    <p:sldId id="264" r:id="rId22"/>
    <p:sldId id="297" r:id="rId23"/>
    <p:sldId id="298" r:id="rId24"/>
    <p:sldId id="299" r:id="rId25"/>
    <p:sldId id="300" r:id="rId26"/>
    <p:sldId id="301" r:id="rId27"/>
    <p:sldId id="278" r:id="rId28"/>
    <p:sldId id="262" r:id="rId29"/>
    <p:sldId id="302" r:id="rId30"/>
    <p:sldId id="280" r:id="rId3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</p:showPr>
  <p:clrMru>
    <a:srgbClr val="9CBE5B"/>
    <a:srgbClr val="CDDEAD"/>
    <a:srgbClr val="5F8C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105" autoAdjust="0"/>
    <p:restoredTop sz="94660"/>
  </p:normalViewPr>
  <p:slideViewPr>
    <p:cSldViewPr snapToGrid="0" showGuides="1">
      <p:cViewPr varScale="1">
        <p:scale>
          <a:sx n="151" d="100"/>
          <a:sy n="151" d="100"/>
        </p:scale>
        <p:origin x="162" y="156"/>
      </p:cViewPr>
      <p:guideLst>
        <p:guide orient="horz" pos="1599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emf"/><Relationship Id="rId1" Type="http://schemas.openxmlformats.org/officeDocument/2006/relationships/image" Target="../media/image2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字魂59号-创粗黑" panose="00000500000000000000" pitchFamily="2" charset="-122"/>
                <a:ea typeface="字魂59号-创粗黑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字魂59号-创粗黑" panose="00000500000000000000" pitchFamily="2" charset="-122"/>
                <a:ea typeface="字魂59号-创粗黑" panose="00000500000000000000" pitchFamily="2" charset="-122"/>
              </a:defRPr>
            </a:lvl1pPr>
          </a:lstStyle>
          <a:p>
            <a:fld id="{016A5585-6077-44CE-B77D-462792527D34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字魂59号-创粗黑" panose="00000500000000000000" pitchFamily="2" charset="-122"/>
                <a:ea typeface="字魂59号-创粗黑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字魂59号-创粗黑" panose="00000500000000000000" pitchFamily="2" charset="-122"/>
                <a:ea typeface="字魂59号-创粗黑" panose="00000500000000000000" pitchFamily="2" charset="-122"/>
              </a:defRPr>
            </a:lvl1pPr>
          </a:lstStyle>
          <a:p>
            <a:fld id="{5AFF47F6-D8A5-40FE-87C1-D178FDD67C27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字魂59号-创粗黑" panose="00000500000000000000" pitchFamily="2" charset="-122"/>
        <a:ea typeface="字魂59号-创粗黑" panose="00000500000000000000" pitchFamily="2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字魂59号-创粗黑" panose="00000500000000000000" pitchFamily="2" charset="-122"/>
        <a:ea typeface="字魂59号-创粗黑" panose="00000500000000000000" pitchFamily="2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字魂59号-创粗黑" panose="00000500000000000000" pitchFamily="2" charset="-122"/>
        <a:ea typeface="字魂59号-创粗黑" panose="00000500000000000000" pitchFamily="2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字魂59号-创粗黑" panose="00000500000000000000" pitchFamily="2" charset="-122"/>
        <a:ea typeface="字魂59号-创粗黑" panose="00000500000000000000" pitchFamily="2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字魂59号-创粗黑" panose="00000500000000000000" pitchFamily="2" charset="-122"/>
        <a:ea typeface="字魂59号-创粗黑" panose="00000500000000000000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F47F6-D8A5-40FE-87C1-D178FDD67C2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F47F6-D8A5-40FE-87C1-D178FDD67C2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F47F6-D8A5-40FE-87C1-D178FDD67C2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F47F6-D8A5-40FE-87C1-D178FDD67C2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F47F6-D8A5-40FE-87C1-D178FDD67C2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F47F6-D8A5-40FE-87C1-D178FDD67C2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F47F6-D8A5-40FE-87C1-D178FDD67C2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F47F6-D8A5-40FE-87C1-D178FDD67C2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F47F6-D8A5-40FE-87C1-D178FDD67C2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F47F6-D8A5-40FE-87C1-D178FDD67C2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F47F6-D8A5-40FE-87C1-D178FDD67C2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F47F6-D8A5-40FE-87C1-D178FDD67C2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F47F6-D8A5-40FE-87C1-D178FDD67C2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F47F6-D8A5-40FE-87C1-D178FDD67C2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F47F6-D8A5-40FE-87C1-D178FDD67C2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F47F6-D8A5-40FE-87C1-D178FDD67C2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F47F6-D8A5-40FE-87C1-D178FDD67C2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F47F6-D8A5-40FE-87C1-D178FDD67C2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F47F6-D8A5-40FE-87C1-D178FDD67C2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F47F6-D8A5-40FE-87C1-D178FDD67C2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F47F6-D8A5-40FE-87C1-D178FDD67C2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F47F6-D8A5-40FE-87C1-D178FDD67C2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F47F6-D8A5-40FE-87C1-D178FDD67C2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F47F6-D8A5-40FE-87C1-D178FDD67C2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F47F6-D8A5-40FE-87C1-D178FDD67C2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F47F6-D8A5-40FE-87C1-D178FDD67C2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F47F6-D8A5-40FE-87C1-D178FDD67C2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F47F6-D8A5-40FE-87C1-D178FDD67C2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png"/><Relationship Id="rId8" Type="http://schemas.openxmlformats.org/officeDocument/2006/relationships/image" Target="../media/image7.png"/><Relationship Id="rId7" Type="http://schemas.openxmlformats.org/officeDocument/2006/relationships/image" Target="../media/image6.png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2" Type="http://schemas.microsoft.com/office/2007/relationships/hdphoto" Target="../media/hdphoto1.wdp"/><Relationship Id="rId11" Type="http://schemas.openxmlformats.org/officeDocument/2006/relationships/image" Target="../media/image10.png"/><Relationship Id="rId10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48826-EDE3-4A49-BB8E-BF2E35DA2BE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AD7FA-B065-4D7D-A9F3-9CCDAC2914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48826-EDE3-4A49-BB8E-BF2E35DA2BE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AD7FA-B065-4D7D-A9F3-9CCDAC2914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48826-EDE3-4A49-BB8E-BF2E35DA2BE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AD7FA-B065-4D7D-A9F3-9CCDAC2914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48826-EDE3-4A49-BB8E-BF2E35DA2BE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AD7FA-B065-4D7D-A9F3-9CCDAC2914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48826-EDE3-4A49-BB8E-BF2E35DA2BE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AD7FA-B065-4D7D-A9F3-9CCDAC2914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48826-EDE3-4A49-BB8E-BF2E35DA2BE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AD7FA-B065-4D7D-A9F3-9CCDAC2914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48826-EDE3-4A49-BB8E-BF2E35DA2BE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AD7FA-B065-4D7D-A9F3-9CCDAC2914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208568" y="46996"/>
            <a:ext cx="8890779" cy="5113411"/>
            <a:chOff x="208568" y="46996"/>
            <a:chExt cx="8890779" cy="5113411"/>
          </a:xfrm>
        </p:grpSpPr>
        <p:grpSp>
          <p:nvGrpSpPr>
            <p:cNvPr id="7" name="组合 6"/>
            <p:cNvGrpSpPr/>
            <p:nvPr/>
          </p:nvGrpSpPr>
          <p:grpSpPr>
            <a:xfrm>
              <a:off x="451708" y="46996"/>
              <a:ext cx="8483722" cy="4957759"/>
              <a:chOff x="451708" y="46996"/>
              <a:chExt cx="8483722" cy="4957759"/>
            </a:xfrm>
          </p:grpSpPr>
          <p:pic>
            <p:nvPicPr>
              <p:cNvPr id="10" name="图片 9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271173" y="58038"/>
                <a:ext cx="268247" cy="524301"/>
              </a:xfrm>
              <a:prstGeom prst="rect">
                <a:avLst/>
              </a:prstGeom>
            </p:spPr>
          </p:pic>
          <p:pic>
            <p:nvPicPr>
              <p:cNvPr id="11" name="图片 10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736972" y="58038"/>
                <a:ext cx="268247" cy="524301"/>
              </a:xfrm>
              <a:prstGeom prst="rect">
                <a:avLst/>
              </a:prstGeom>
            </p:spPr>
          </p:pic>
          <p:pic>
            <p:nvPicPr>
              <p:cNvPr id="12" name="图片 11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2178" y="281677"/>
                <a:ext cx="2103302" cy="1902117"/>
              </a:xfrm>
              <a:prstGeom prst="rect">
                <a:avLst/>
              </a:prstGeom>
            </p:spPr>
          </p:pic>
          <p:pic>
            <p:nvPicPr>
              <p:cNvPr id="13" name="图片 12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51708" y="3083820"/>
                <a:ext cx="2975106" cy="1908213"/>
              </a:xfrm>
              <a:prstGeom prst="rect">
                <a:avLst/>
              </a:prstGeom>
            </p:spPr>
          </p:pic>
          <p:pic>
            <p:nvPicPr>
              <p:cNvPr id="14" name="图片 13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240934" y="2663688"/>
                <a:ext cx="3694496" cy="2341067"/>
              </a:xfrm>
              <a:prstGeom prst="rect">
                <a:avLst/>
              </a:prstGeom>
            </p:spPr>
          </p:pic>
          <p:pic>
            <p:nvPicPr>
              <p:cNvPr id="15" name="图片 14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326174" y="145182"/>
                <a:ext cx="1566808" cy="2517866"/>
              </a:xfrm>
              <a:prstGeom prst="rect">
                <a:avLst/>
              </a:prstGeom>
            </p:spPr>
          </p:pic>
          <p:pic>
            <p:nvPicPr>
              <p:cNvPr id="16" name="图片 15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463150" y="298630"/>
                <a:ext cx="5236918" cy="1633870"/>
              </a:xfrm>
              <a:prstGeom prst="rect">
                <a:avLst/>
              </a:prstGeom>
            </p:spPr>
          </p:pic>
          <p:pic>
            <p:nvPicPr>
              <p:cNvPr id="17" name="图片 16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279535" y="3072960"/>
                <a:ext cx="2584928" cy="1920406"/>
              </a:xfrm>
              <a:prstGeom prst="rect">
                <a:avLst/>
              </a:prstGeom>
            </p:spPr>
          </p:pic>
          <p:pic>
            <p:nvPicPr>
              <p:cNvPr id="18" name="图片 17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01465" y="1583586"/>
                <a:ext cx="164606" cy="2249619"/>
              </a:xfrm>
              <a:prstGeom prst="rect">
                <a:avLst/>
              </a:prstGeom>
            </p:spPr>
          </p:pic>
          <p:pic>
            <p:nvPicPr>
              <p:cNvPr id="19" name="图片 18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604523" y="46996"/>
                <a:ext cx="262151" cy="499915"/>
              </a:xfrm>
              <a:prstGeom prst="rect">
                <a:avLst/>
              </a:prstGeom>
            </p:spPr>
          </p:pic>
          <p:pic>
            <p:nvPicPr>
              <p:cNvPr id="20" name="图片 19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138724" y="46996"/>
                <a:ext cx="262151" cy="499915"/>
              </a:xfrm>
              <a:prstGeom prst="rect">
                <a:avLst/>
              </a:prstGeom>
            </p:spPr>
          </p:pic>
        </p:grpSp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11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colorTemperature colorTemp="59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568" y="3098389"/>
              <a:ext cx="989769" cy="2062018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11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colorTemperature colorTemp="59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8109578" y="3098389"/>
              <a:ext cx="989769" cy="2062018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48826-EDE3-4A49-BB8E-BF2E35DA2BE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AD7FA-B065-4D7D-A9F3-9CCDAC2914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48826-EDE3-4A49-BB8E-BF2E35DA2BE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AD7FA-B065-4D7D-A9F3-9CCDAC2914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48826-EDE3-4A49-BB8E-BF2E35DA2BE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AD7FA-B065-4D7D-A9F3-9CCDAC2914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048826-EDE3-4A49-BB8E-BF2E35DA2BE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AAD7FA-B065-4D7D-A9F3-9CCDAC29143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.xml"/><Relationship Id="rId8" Type="http://schemas.openxmlformats.org/officeDocument/2006/relationships/slideLayout" Target="../slideLayouts/slideLayout2.xml"/><Relationship Id="rId7" Type="http://schemas.openxmlformats.org/officeDocument/2006/relationships/themeOverride" Target="../theme/themeOverride1.xml"/><Relationship Id="rId6" Type="http://schemas.microsoft.com/office/2007/relationships/hdphoto" Target="../media/hdphoto1.wdp"/><Relationship Id="rId5" Type="http://schemas.openxmlformats.org/officeDocument/2006/relationships/image" Target="../media/image10.png"/><Relationship Id="rId4" Type="http://schemas.openxmlformats.org/officeDocument/2006/relationships/image" Target="../media/image14.png"/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image" Target="../media/image11.emf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22.png"/><Relationship Id="rId1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1.xml"/><Relationship Id="rId4" Type="http://schemas.microsoft.com/office/2007/relationships/hdphoto" Target="../media/hdphoto1.wdp"/><Relationship Id="rId3" Type="http://schemas.openxmlformats.org/officeDocument/2006/relationships/image" Target="../media/image10.png"/><Relationship Id="rId2" Type="http://schemas.openxmlformats.org/officeDocument/2006/relationships/image" Target="../media/image12.emf"/><Relationship Id="rId1" Type="http://schemas.openxmlformats.org/officeDocument/2006/relationships/image" Target="../media/image15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1.xml"/><Relationship Id="rId4" Type="http://schemas.microsoft.com/office/2007/relationships/hdphoto" Target="../media/hdphoto1.wdp"/><Relationship Id="rId3" Type="http://schemas.openxmlformats.org/officeDocument/2006/relationships/image" Target="../media/image10.png"/><Relationship Id="rId2" Type="http://schemas.openxmlformats.org/officeDocument/2006/relationships/image" Target="../media/image12.emf"/><Relationship Id="rId1" Type="http://schemas.openxmlformats.org/officeDocument/2006/relationships/image" Target="../media/image15.e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6.xml"/><Relationship Id="rId8" Type="http://schemas.openxmlformats.org/officeDocument/2006/relationships/vmlDrawing" Target="../drawings/vmlDrawing1.vml"/><Relationship Id="rId7" Type="http://schemas.openxmlformats.org/officeDocument/2006/relationships/slideLayout" Target="../slideLayouts/slideLayout6.xml"/><Relationship Id="rId6" Type="http://schemas.openxmlformats.org/officeDocument/2006/relationships/image" Target="../media/image27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6.e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25.emf"/><Relationship Id="rId1" Type="http://schemas.openxmlformats.org/officeDocument/2006/relationships/oleObject" Target="../embeddings/oleObject1.bin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7.xml"/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28.emf"/><Relationship Id="rId1" Type="http://schemas.openxmlformats.org/officeDocument/2006/relationships/oleObject" Target="../embeddings/oleObject4.bin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2.xml"/><Relationship Id="rId8" Type="http://schemas.openxmlformats.org/officeDocument/2006/relationships/slideLayout" Target="../slideLayouts/slideLayout2.xml"/><Relationship Id="rId7" Type="http://schemas.openxmlformats.org/officeDocument/2006/relationships/themeOverride" Target="../theme/themeOverride2.xml"/><Relationship Id="rId6" Type="http://schemas.openxmlformats.org/officeDocument/2006/relationships/image" Target="../media/image14.png"/><Relationship Id="rId5" Type="http://schemas.microsoft.com/office/2007/relationships/hdphoto" Target="../media/hdphoto1.wdp"/><Relationship Id="rId4" Type="http://schemas.openxmlformats.org/officeDocument/2006/relationships/image" Target="../media/image10.png"/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image" Target="../media/image11.emf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0.xml"/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31.emf"/><Relationship Id="rId1" Type="http://schemas.openxmlformats.org/officeDocument/2006/relationships/oleObject" Target="../embeddings/oleObject5.bin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1.xml"/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32.emf"/><Relationship Id="rId1" Type="http://schemas.openxmlformats.org/officeDocument/2006/relationships/oleObject" Target="../embeddings/oleObject6.bin"/></Relationships>
</file>

<file path=ppt/slides/_rels/slide2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2.xml"/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33.emf"/><Relationship Id="rId1" Type="http://schemas.openxmlformats.org/officeDocument/2006/relationships/oleObject" Target="../embeddings/oleObject7.bin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3.xml"/><Relationship Id="rId4" Type="http://schemas.openxmlformats.org/officeDocument/2006/relationships/vmlDrawing" Target="../drawings/vmlDrawing6.v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34.emf"/><Relationship Id="rId1" Type="http://schemas.openxmlformats.org/officeDocument/2006/relationships/oleObject" Target="../embeddings/oleObject8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5.png"/></Relationships>
</file>

<file path=ppt/slides/_rels/slide2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5.xml"/><Relationship Id="rId5" Type="http://schemas.openxmlformats.org/officeDocument/2006/relationships/slideLayout" Target="../slideLayouts/slideLayout1.xml"/><Relationship Id="rId4" Type="http://schemas.microsoft.com/office/2007/relationships/hdphoto" Target="../media/hdphoto1.wdp"/><Relationship Id="rId3" Type="http://schemas.openxmlformats.org/officeDocument/2006/relationships/image" Target="../media/image10.png"/><Relationship Id="rId2" Type="http://schemas.openxmlformats.org/officeDocument/2006/relationships/image" Target="../media/image12.emf"/><Relationship Id="rId1" Type="http://schemas.openxmlformats.org/officeDocument/2006/relationships/image" Target="../media/image15.em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6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8.xml"/><Relationship Id="rId7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10.png"/><Relationship Id="rId4" Type="http://schemas.openxmlformats.org/officeDocument/2006/relationships/image" Target="../media/image14.png"/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image" Target="../media/image11.emf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1.xml"/><Relationship Id="rId5" Type="http://schemas.openxmlformats.org/officeDocument/2006/relationships/themeOverride" Target="../theme/themeOverride3.xml"/><Relationship Id="rId4" Type="http://schemas.microsoft.com/office/2007/relationships/hdphoto" Target="../media/hdphoto1.wdp"/><Relationship Id="rId3" Type="http://schemas.openxmlformats.org/officeDocument/2006/relationships/image" Target="../media/image10.png"/><Relationship Id="rId2" Type="http://schemas.openxmlformats.org/officeDocument/2006/relationships/image" Target="../media/image12.emf"/><Relationship Id="rId1" Type="http://schemas.openxmlformats.org/officeDocument/2006/relationships/image" Target="../media/image15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9.png"/><Relationship Id="rId1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20.png"/><Relationship Id="rId1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21.png"/><Relationship Id="rId1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1039587" y="171050"/>
            <a:ext cx="7064827" cy="4541177"/>
            <a:chOff x="1039587" y="171050"/>
            <a:chExt cx="7064827" cy="4541177"/>
          </a:xfrm>
        </p:grpSpPr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6589416" y="185370"/>
              <a:ext cx="317376" cy="611546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450315" y="185370"/>
              <a:ext cx="317376" cy="611546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9587" y="431273"/>
              <a:ext cx="7064827" cy="4280954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95264" y="171050"/>
              <a:ext cx="310101" cy="585762"/>
            </a:xfrm>
            <a:prstGeom prst="rect">
              <a:avLst/>
            </a:prstGeom>
          </p:spPr>
        </p:pic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34365" y="171050"/>
              <a:ext cx="310101" cy="585762"/>
            </a:xfrm>
            <a:prstGeom prst="rect">
              <a:avLst/>
            </a:prstGeom>
          </p:spPr>
        </p:pic>
      </p:grpSp>
      <p:sp>
        <p:nvSpPr>
          <p:cNvPr id="4" name="文本框 3"/>
          <p:cNvSpPr txBox="1"/>
          <p:nvPr/>
        </p:nvSpPr>
        <p:spPr>
          <a:xfrm>
            <a:off x="1903639" y="1265102"/>
            <a:ext cx="5336723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zh-CN" sz="6000" dirty="0">
                <a:solidFill>
                  <a:srgbClr val="9CBE5B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校园跑腿帮</a:t>
            </a:r>
            <a:endParaRPr lang="zh-CN" altLang="zh-CN" sz="6000" dirty="0">
              <a:solidFill>
                <a:srgbClr val="9CBE5B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485666" y="2434929"/>
            <a:ext cx="4172667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答辩人：陈嘉莹</a:t>
            </a:r>
            <a:endParaRPr lang="zh-CN" altLang="en-US" sz="1400" spc="300" dirty="0">
              <a:solidFill>
                <a:schemeClr val="tx1">
                  <a:lumMod val="50000"/>
                  <a:lumOff val="50000"/>
                </a:schemeClr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2"/>
          <a:srcRect l="32794" r="16079" b="94184"/>
          <a:stretch>
            <a:fillRect/>
          </a:stretch>
        </p:blipFill>
        <p:spPr>
          <a:xfrm>
            <a:off x="2765976" y="1103238"/>
            <a:ext cx="3612049" cy="45913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2"/>
          <a:srcRect l="32794" r="16079" b="94184"/>
          <a:stretch>
            <a:fillRect/>
          </a:stretch>
        </p:blipFill>
        <p:spPr>
          <a:xfrm flipH="1">
            <a:off x="2765976" y="3077721"/>
            <a:ext cx="3612049" cy="45913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2406964" y="3681440"/>
            <a:ext cx="433750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b="1" dirty="0">
                <a:blipFill dpi="0" rotWithShape="1"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Summer</a:t>
            </a:r>
            <a:endParaRPr lang="zh-CN" altLang="en-US" sz="8800" b="1" spc="300" dirty="0">
              <a:blipFill dpi="0"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725419" y="2172884"/>
            <a:ext cx="179832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9CBE5B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Ruuningman</a:t>
            </a:r>
            <a:r>
              <a:rPr lang="zh-CN" altLang="en-US" b="1" dirty="0">
                <a:solidFill>
                  <a:srgbClr val="9CBE5B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小组</a:t>
            </a:r>
            <a:endParaRPr lang="zh-CN" altLang="en-US" b="1" dirty="0">
              <a:solidFill>
                <a:srgbClr val="9CBE5B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5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065" y="2280080"/>
            <a:ext cx="1371913" cy="2858151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5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504573" y="2285349"/>
            <a:ext cx="1371913" cy="2858151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5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60603" b="84309"/>
          <a:stretch>
            <a:fillRect/>
          </a:stretch>
        </p:blipFill>
        <p:spPr>
          <a:xfrm rot="18961084" flipH="1">
            <a:off x="2512480" y="1349244"/>
            <a:ext cx="274658" cy="227900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5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60603" b="84309"/>
          <a:stretch>
            <a:fillRect/>
          </a:stretch>
        </p:blipFill>
        <p:spPr>
          <a:xfrm rot="20785727" flipH="1">
            <a:off x="3908360" y="1936697"/>
            <a:ext cx="252313" cy="209359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5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60603" b="84309"/>
          <a:stretch>
            <a:fillRect/>
          </a:stretch>
        </p:blipFill>
        <p:spPr>
          <a:xfrm rot="2966129" flipH="1">
            <a:off x="6348868" y="1368914"/>
            <a:ext cx="271383" cy="225183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5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60603" b="84309"/>
          <a:stretch>
            <a:fillRect/>
          </a:stretch>
        </p:blipFill>
        <p:spPr>
          <a:xfrm rot="21107494" flipH="1">
            <a:off x="4431468" y="1339096"/>
            <a:ext cx="255664" cy="212140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5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60603" b="84309"/>
          <a:stretch>
            <a:fillRect/>
          </a:stretch>
        </p:blipFill>
        <p:spPr>
          <a:xfrm rot="18878505" flipH="1">
            <a:off x="5411404" y="2010277"/>
            <a:ext cx="224433" cy="18622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Tm="0">
        <p:dissolve/>
      </p:transition>
    </mc:Choice>
    <mc:Fallback>
      <p:transition spd="slow" advTm="0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6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7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950"/>
                            </p:stCondLst>
                            <p:childTnLst>
                              <p:par>
                                <p:cTn id="3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450"/>
                            </p:stCondLst>
                            <p:childTnLst>
                              <p:par>
                                <p:cTn id="5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950"/>
                            </p:stCondLst>
                            <p:childTnLst>
                              <p:par>
                                <p:cTn id="6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333"/>
                                  </p:iterate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4" grpId="0"/>
      <p:bldP spid="17" grpId="0"/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文本框 30"/>
          <p:cNvSpPr txBox="1"/>
          <p:nvPr/>
        </p:nvSpPr>
        <p:spPr>
          <a:xfrm>
            <a:off x="2485667" y="482391"/>
            <a:ext cx="417266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主要业务模块</a:t>
            </a:r>
            <a:endParaRPr lang="zh-CN" altLang="en-US" sz="2400" spc="300" dirty="0">
              <a:solidFill>
                <a:schemeClr val="tx1">
                  <a:lumMod val="50000"/>
                  <a:lumOff val="50000"/>
                </a:schemeClr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pic>
        <p:nvPicPr>
          <p:cNvPr id="2" name="图片 1" descr="W~_X]NVFCRXFW[B_@H4S3`C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52830" y="1133475"/>
            <a:ext cx="7038340" cy="2875915"/>
          </a:xfrm>
          <a:prstGeom prst="rect">
            <a:avLst/>
          </a:prstGeom>
        </p:spPr>
      </p:pic>
      <p:pic>
        <p:nvPicPr>
          <p:cNvPr id="3" name="图片 2" descr="XWRX%)HP@Z]4I[7R_}J[`3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130" y="866775"/>
            <a:ext cx="6809740" cy="34855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19400" y="167164"/>
            <a:ext cx="3505200" cy="3366814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564391" y="985067"/>
            <a:ext cx="20152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solidFill>
                  <a:srgbClr val="9CBE5B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02</a:t>
            </a:r>
            <a:endParaRPr lang="zh-CN" altLang="en-US" sz="6000" dirty="0">
              <a:solidFill>
                <a:srgbClr val="9CBE5B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485667" y="2069891"/>
            <a:ext cx="417266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数据库设计</a:t>
            </a:r>
            <a:endParaRPr lang="zh-CN" altLang="en-US" sz="2400" spc="300" dirty="0">
              <a:solidFill>
                <a:schemeClr val="tx1">
                  <a:lumMod val="50000"/>
                  <a:lumOff val="50000"/>
                </a:schemeClr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pic>
        <p:nvPicPr>
          <p:cNvPr id="8" name="图片 7"/>
          <p:cNvPicPr preferRelativeResize="0"/>
          <p:nvPr/>
        </p:nvPicPr>
        <p:blipFill rotWithShape="1">
          <a:blip r:embed="rId2"/>
          <a:srcRect l="32794" r="16079" b="94184"/>
          <a:stretch>
            <a:fillRect/>
          </a:stretch>
        </p:blipFill>
        <p:spPr>
          <a:xfrm flipH="1">
            <a:off x="3420000" y="1992173"/>
            <a:ext cx="2304000" cy="360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065" y="2280080"/>
            <a:ext cx="1371913" cy="2858151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547035" y="2285349"/>
            <a:ext cx="1371913" cy="2858151"/>
          </a:xfrm>
          <a:prstGeom prst="rect">
            <a:avLst/>
          </a:prstGeom>
        </p:spPr>
      </p:pic>
      <p:pic>
        <p:nvPicPr>
          <p:cNvPr id="12" name="图片 11"/>
          <p:cNvPicPr preferRelativeResize="0"/>
          <p:nvPr/>
        </p:nvPicPr>
        <p:blipFill rotWithShape="1">
          <a:blip r:embed="rId2"/>
          <a:srcRect l="32794" r="16079" b="94184"/>
          <a:stretch>
            <a:fillRect/>
          </a:stretch>
        </p:blipFill>
        <p:spPr>
          <a:xfrm>
            <a:off x="3420000" y="2887523"/>
            <a:ext cx="2304000" cy="36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22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23" dur="227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8" decel="50000" autoRev="1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文本框 30"/>
          <p:cNvSpPr txBox="1"/>
          <p:nvPr/>
        </p:nvSpPr>
        <p:spPr>
          <a:xfrm>
            <a:off x="2485667" y="482391"/>
            <a:ext cx="417266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概念模型（</a:t>
            </a:r>
            <a:r>
              <a:rPr lang="en-US" altLang="zh-CN" sz="24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ER</a:t>
            </a:r>
            <a:r>
              <a:rPr lang="zh-CN" altLang="en-US" sz="24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图</a:t>
            </a:r>
            <a:r>
              <a:rPr lang="zh-CN" altLang="en-US" sz="24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）</a:t>
            </a:r>
            <a:endParaRPr lang="zh-CN" altLang="en-US" sz="2400" spc="300" dirty="0">
              <a:solidFill>
                <a:schemeClr val="tx1">
                  <a:lumMod val="50000"/>
                  <a:lumOff val="50000"/>
                </a:schemeClr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pic>
        <p:nvPicPr>
          <p:cNvPr id="3" name="图片 2" descr="L`~[%]G9788[D85JUTC6H1J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95145" y="863600"/>
            <a:ext cx="5553710" cy="38925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文本框 30"/>
          <p:cNvSpPr txBox="1"/>
          <p:nvPr/>
        </p:nvSpPr>
        <p:spPr>
          <a:xfrm>
            <a:off x="2485667" y="482391"/>
            <a:ext cx="417266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逻辑模型（关系表）</a:t>
            </a:r>
            <a:endParaRPr lang="zh-CN" altLang="en-US" sz="2400" spc="300" dirty="0">
              <a:solidFill>
                <a:schemeClr val="tx1">
                  <a:lumMod val="50000"/>
                  <a:lumOff val="50000"/>
                </a:schemeClr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pic>
        <p:nvPicPr>
          <p:cNvPr id="2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85925" y="942975"/>
            <a:ext cx="5831205" cy="3918585"/>
          </a:xfrm>
          <a:prstGeom prst="rect">
            <a:avLst/>
          </a:prstGeom>
        </p:spPr>
      </p:pic>
    </p:spTree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19400" y="167164"/>
            <a:ext cx="3505200" cy="3366814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564391" y="985067"/>
            <a:ext cx="20152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solidFill>
                  <a:srgbClr val="9CBE5B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03</a:t>
            </a:r>
            <a:endParaRPr lang="zh-CN" altLang="en-US" sz="6000" dirty="0">
              <a:solidFill>
                <a:srgbClr val="9CBE5B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485667" y="2069891"/>
            <a:ext cx="417266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两个模块的详细设计</a:t>
            </a:r>
            <a:endParaRPr lang="zh-CN" altLang="en-US" sz="2400" spc="300" dirty="0">
              <a:solidFill>
                <a:schemeClr val="tx1">
                  <a:lumMod val="50000"/>
                  <a:lumOff val="50000"/>
                </a:schemeClr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pic>
        <p:nvPicPr>
          <p:cNvPr id="8" name="图片 7"/>
          <p:cNvPicPr preferRelativeResize="0"/>
          <p:nvPr/>
        </p:nvPicPr>
        <p:blipFill rotWithShape="1">
          <a:blip r:embed="rId2"/>
          <a:srcRect l="32794" r="16079" b="94184"/>
          <a:stretch>
            <a:fillRect/>
          </a:stretch>
        </p:blipFill>
        <p:spPr>
          <a:xfrm flipH="1">
            <a:off x="3420000" y="1992173"/>
            <a:ext cx="2304000" cy="360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065" y="2280080"/>
            <a:ext cx="1371913" cy="2858151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547035" y="2285349"/>
            <a:ext cx="1371913" cy="2858151"/>
          </a:xfrm>
          <a:prstGeom prst="rect">
            <a:avLst/>
          </a:prstGeom>
        </p:spPr>
      </p:pic>
      <p:pic>
        <p:nvPicPr>
          <p:cNvPr id="12" name="图片 11"/>
          <p:cNvPicPr preferRelativeResize="0"/>
          <p:nvPr/>
        </p:nvPicPr>
        <p:blipFill rotWithShape="1">
          <a:blip r:embed="rId2"/>
          <a:srcRect l="32794" r="16079" b="94184"/>
          <a:stretch>
            <a:fillRect/>
          </a:stretch>
        </p:blipFill>
        <p:spPr>
          <a:xfrm>
            <a:off x="3420000" y="2887523"/>
            <a:ext cx="2304000" cy="36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22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23" dur="227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8" decel="50000" autoRev="1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文本框 30"/>
          <p:cNvSpPr txBox="1"/>
          <p:nvPr/>
        </p:nvSpPr>
        <p:spPr>
          <a:xfrm>
            <a:off x="2485667" y="482391"/>
            <a:ext cx="417266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sz="24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模块一：</a:t>
            </a:r>
            <a:r>
              <a:rPr sz="24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接收跑腿任务</a:t>
            </a:r>
            <a:endParaRPr sz="2400" spc="300" dirty="0">
              <a:solidFill>
                <a:schemeClr val="tx1">
                  <a:lumMod val="50000"/>
                  <a:lumOff val="50000"/>
                </a:schemeClr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1296035" y="1925955"/>
            <a:ext cx="6742430" cy="11684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altLang="en-US" sz="1400" b="1"/>
              <a:t>主要功能：搜索跑腿任务、查询所有跑腿任务、查看任务详情、接单。</a:t>
            </a:r>
            <a:endParaRPr lang="zh-CN" altLang="en-US" sz="1400" b="1"/>
          </a:p>
          <a:p>
            <a:pPr indent="0"/>
            <a:endParaRPr lang="zh-CN" altLang="en-US" sz="1400" b="1"/>
          </a:p>
          <a:p>
            <a:pPr indent="0"/>
            <a:r>
              <a:rPr lang="zh-CN" altLang="en-US" sz="1400" b="1"/>
              <a:t>功能描述：</a:t>
            </a:r>
            <a:endParaRPr lang="zh-CN" altLang="en-US" sz="1400" b="1"/>
          </a:p>
          <a:p>
            <a:pPr indent="0"/>
            <a:r>
              <a:rPr lang="zh-CN" altLang="en-US" sz="1400" b="1"/>
              <a:t>用户可以输入关键字对订单进行模糊查询；查看所有跑腿订单，根据距离优先、价格从高到低、时间优先选择最适合自己的任务，查看具体任务情况，并接收订单。</a:t>
            </a:r>
            <a:endParaRPr lang="zh-CN" altLang="en-US" sz="14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文本框 99"/>
          <p:cNvSpPr txBox="1"/>
          <p:nvPr/>
        </p:nvSpPr>
        <p:spPr>
          <a:xfrm>
            <a:off x="886460" y="636270"/>
            <a:ext cx="1587500" cy="3067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altLang="zh-CN" sz="1400" b="1"/>
              <a:t>1</a:t>
            </a:r>
            <a:r>
              <a:rPr lang="zh-CN" altLang="en-US" sz="1400" b="1"/>
              <a:t>、搜索跑腿任务</a:t>
            </a:r>
            <a:endParaRPr lang="zh-CN" altLang="en-US" sz="1400" b="1"/>
          </a:p>
        </p:txBody>
      </p:sp>
      <p:graphicFrame>
        <p:nvGraphicFramePr>
          <p:cNvPr id="-2147482616" name="对象 -2147482617"/>
          <p:cNvGraphicFramePr/>
          <p:nvPr/>
        </p:nvGraphicFramePr>
        <p:xfrm>
          <a:off x="1295400" y="1019175"/>
          <a:ext cx="2045970" cy="3728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3136900" imgH="6261100" progId="Visio.Drawing.15">
                  <p:embed/>
                </p:oleObj>
              </mc:Choice>
              <mc:Fallback>
                <p:oleObj name="" r:id="rId1" imgW="3136900" imgH="6261100" progId="Visio.Drawing.15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295400" y="1019175"/>
                        <a:ext cx="2045970" cy="372808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3778250" y="636270"/>
            <a:ext cx="1587500" cy="3067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altLang="zh-CN" sz="1400" b="1"/>
              <a:t>2</a:t>
            </a:r>
            <a:r>
              <a:rPr lang="zh-CN" altLang="en-US" sz="1400" b="1"/>
              <a:t>、</a:t>
            </a:r>
            <a:r>
              <a:rPr lang="zh-CN" altLang="en-US" sz="1400" b="1">
                <a:sym typeface="+mn-ea"/>
              </a:rPr>
              <a:t>查看任务详情</a:t>
            </a:r>
            <a:endParaRPr lang="zh-CN" altLang="en-US" sz="1400" b="1"/>
          </a:p>
        </p:txBody>
      </p:sp>
      <p:sp>
        <p:nvSpPr>
          <p:cNvPr id="4" name="文本框 3"/>
          <p:cNvSpPr txBox="1"/>
          <p:nvPr/>
        </p:nvSpPr>
        <p:spPr>
          <a:xfrm>
            <a:off x="6405245" y="636270"/>
            <a:ext cx="1587500" cy="3067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altLang="zh-CN" sz="1400" b="1"/>
              <a:t>3</a:t>
            </a:r>
            <a:r>
              <a:rPr lang="zh-CN" altLang="en-US" sz="1400" b="1"/>
              <a:t>、接单</a:t>
            </a:r>
            <a:endParaRPr lang="zh-CN" altLang="en-US" sz="1400" b="1"/>
          </a:p>
        </p:txBody>
      </p:sp>
      <p:graphicFrame>
        <p:nvGraphicFramePr>
          <p:cNvPr id="5" name="对象 4"/>
          <p:cNvGraphicFramePr/>
          <p:nvPr/>
        </p:nvGraphicFramePr>
        <p:xfrm>
          <a:off x="3653155" y="1019175"/>
          <a:ext cx="1838325" cy="3727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3" imgW="2781300" imgH="6019800" progId="Visio.Drawing.15">
                  <p:embed/>
                </p:oleObj>
              </mc:Choice>
              <mc:Fallback>
                <p:oleObj name="" r:id="rId3" imgW="2781300" imgH="6019800" progId="Visio.Drawing.15">
                  <p:embed/>
                  <p:pic>
                    <p:nvPicPr>
                      <p:cNvPr id="0" name="图片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53155" y="1019175"/>
                        <a:ext cx="1838325" cy="37274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-2147482617" name="对象 -2147482618"/>
          <p:cNvGraphicFramePr/>
          <p:nvPr/>
        </p:nvGraphicFramePr>
        <p:xfrm>
          <a:off x="6156325" y="942975"/>
          <a:ext cx="1814195" cy="362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5" imgW="2781300" imgH="5003800" progId="Visio.Drawing.15">
                  <p:embed/>
                </p:oleObj>
              </mc:Choice>
              <mc:Fallback>
                <p:oleObj name="" r:id="rId5" imgW="2781300" imgH="5003800" progId="Visio.Drawing.15">
                  <p:embed/>
                  <p:pic>
                    <p:nvPicPr>
                      <p:cNvPr id="0" name="图片 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156325" y="942975"/>
                        <a:ext cx="1814195" cy="36226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文本框 99"/>
          <p:cNvSpPr txBox="1"/>
          <p:nvPr/>
        </p:nvSpPr>
        <p:spPr>
          <a:xfrm>
            <a:off x="886460" y="636270"/>
            <a:ext cx="235394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altLang="zh-CN" sz="1400" b="1">
                <a:sym typeface="+mn-ea"/>
              </a:rPr>
              <a:t>4</a:t>
            </a:r>
            <a:r>
              <a:rPr lang="zh-CN" altLang="en-US" sz="1400" b="1">
                <a:sym typeface="+mn-ea"/>
              </a:rPr>
              <a:t>、查询所有跑腿任务</a:t>
            </a:r>
            <a:endParaRPr lang="zh-CN" altLang="en-US" sz="1400" b="1">
              <a:sym typeface="+mn-ea"/>
            </a:endParaRPr>
          </a:p>
          <a:p>
            <a:pPr indent="0"/>
            <a:r>
              <a:rPr lang="zh-CN" altLang="en-US" sz="1400" b="1"/>
              <a:t>（对订单进行排序显示）</a:t>
            </a:r>
            <a:endParaRPr lang="zh-CN" altLang="en-US" sz="1400" b="1"/>
          </a:p>
        </p:txBody>
      </p:sp>
      <p:graphicFrame>
        <p:nvGraphicFramePr>
          <p:cNvPr id="-2147482615" name="对象 -2147482616"/>
          <p:cNvGraphicFramePr/>
          <p:nvPr/>
        </p:nvGraphicFramePr>
        <p:xfrm>
          <a:off x="2423160" y="369570"/>
          <a:ext cx="4581525" cy="44043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1" imgW="6832600" imgH="7099300" progId="Visio.Drawing.15">
                  <p:embed/>
                </p:oleObj>
              </mc:Choice>
              <mc:Fallback>
                <p:oleObj name="" r:id="rId1" imgW="6832600" imgH="7099300" progId="Visio.Drawing.15">
                  <p:embed/>
                  <p:pic>
                    <p:nvPicPr>
                      <p:cNvPr id="0" name="图片 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423160" y="369570"/>
                        <a:ext cx="4581525" cy="440436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TIM截图2019101421092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360" y="662305"/>
            <a:ext cx="4664075" cy="3818890"/>
          </a:xfrm>
          <a:prstGeom prst="rect">
            <a:avLst/>
          </a:prstGeom>
        </p:spPr>
      </p:pic>
      <p:pic>
        <p:nvPicPr>
          <p:cNvPr id="3" name="图片 2" descr="TIM截图201910142111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5510" y="628015"/>
            <a:ext cx="4413885" cy="38214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文本框 30"/>
          <p:cNvSpPr txBox="1"/>
          <p:nvPr/>
        </p:nvSpPr>
        <p:spPr>
          <a:xfrm>
            <a:off x="2485667" y="482391"/>
            <a:ext cx="417266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sz="24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模块二：</a:t>
            </a:r>
            <a:r>
              <a:rPr sz="24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用户个人中心</a:t>
            </a:r>
            <a:endParaRPr sz="2400" spc="300" dirty="0">
              <a:solidFill>
                <a:schemeClr val="tx1">
                  <a:lumMod val="50000"/>
                  <a:lumOff val="50000"/>
                </a:schemeClr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1296035" y="1925955"/>
            <a:ext cx="6742430" cy="13836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altLang="en-US" sz="1400" b="1"/>
              <a:t>主要功能：个人订单、个人信誉、消息中心、用户认证。</a:t>
            </a:r>
            <a:endParaRPr lang="zh-CN" altLang="en-US" sz="1400" b="1"/>
          </a:p>
          <a:p>
            <a:pPr indent="0"/>
            <a:endParaRPr lang="zh-CN" altLang="en-US" sz="1400" b="1"/>
          </a:p>
          <a:p>
            <a:pPr indent="0"/>
            <a:r>
              <a:rPr lang="zh-CN" altLang="en-US" sz="1400" b="1"/>
              <a:t>功能描述：</a:t>
            </a:r>
            <a:endParaRPr lang="zh-CN" altLang="en-US" sz="1400" b="1"/>
          </a:p>
          <a:p>
            <a:pPr indent="0"/>
            <a:r>
              <a:rPr lang="zh-CN" altLang="en-US" sz="1400" b="1"/>
              <a:t>用户在个人中心可以查看所有的个人订单，包括发布的和接收的，完成的和进行中的。可以查看个人信誉积分，按周统计和月统计的；消息中心可以看系统消息和订单消息；用户可以进行身份认证。</a:t>
            </a:r>
            <a:endParaRPr lang="zh-CN" altLang="en-US" sz="14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2496457" y="162243"/>
            <a:ext cx="5607957" cy="4569678"/>
            <a:chOff x="2496457" y="162243"/>
            <a:chExt cx="5607957" cy="4569678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5137157" y="176563"/>
              <a:ext cx="317376" cy="611546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96457" y="411580"/>
              <a:ext cx="5607957" cy="4320341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82106" y="162243"/>
              <a:ext cx="310101" cy="585762"/>
            </a:xfrm>
            <a:prstGeom prst="rect">
              <a:avLst/>
            </a:prstGeom>
          </p:spPr>
        </p:pic>
      </p:grpSp>
      <p:sp>
        <p:nvSpPr>
          <p:cNvPr id="10" name="文本框 9"/>
          <p:cNvSpPr txBox="1"/>
          <p:nvPr/>
        </p:nvSpPr>
        <p:spPr>
          <a:xfrm>
            <a:off x="432640" y="1047018"/>
            <a:ext cx="23490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solidFill>
                  <a:srgbClr val="9CBE5B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目录</a:t>
            </a:r>
            <a:endParaRPr lang="zh-CN" altLang="en-US" sz="4800" dirty="0">
              <a:solidFill>
                <a:srgbClr val="9CBE5B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32639" y="1737792"/>
            <a:ext cx="23490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9CBE5B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CONTENTS</a:t>
            </a:r>
            <a:endParaRPr lang="zh-CN" altLang="en-US" sz="3200" dirty="0">
              <a:solidFill>
                <a:srgbClr val="9CBE5B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130040" y="1256030"/>
            <a:ext cx="397319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1</a:t>
            </a:r>
            <a:r>
              <a:rPr lang="zh-CN" altLang="en-US" sz="20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、</a:t>
            </a:r>
            <a:r>
              <a:rPr lang="en-US" sz="20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软件体系结构</a:t>
            </a:r>
            <a:r>
              <a:rPr lang="zh-CN" altLang="en-US" sz="20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及业务模块</a:t>
            </a:r>
            <a:endParaRPr lang="zh-CN" altLang="en-US" sz="2000" spc="300" dirty="0">
              <a:solidFill>
                <a:schemeClr val="tx1">
                  <a:lumMod val="50000"/>
                  <a:lumOff val="50000"/>
                </a:schemeClr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70" y="2285349"/>
            <a:ext cx="1371913" cy="2858151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60603" b="82855"/>
          <a:stretch>
            <a:fillRect/>
          </a:stretch>
        </p:blipFill>
        <p:spPr>
          <a:xfrm rot="18961084" flipH="1">
            <a:off x="3471560" y="1326752"/>
            <a:ext cx="501551" cy="454718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60603" b="82855"/>
          <a:stretch>
            <a:fillRect/>
          </a:stretch>
        </p:blipFill>
        <p:spPr>
          <a:xfrm rot="18961084" flipH="1">
            <a:off x="827008" y="1046321"/>
            <a:ext cx="327439" cy="296864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60603" b="82855"/>
          <a:stretch>
            <a:fillRect/>
          </a:stretch>
        </p:blipFill>
        <p:spPr>
          <a:xfrm rot="17572536" flipH="1">
            <a:off x="1248290" y="2271975"/>
            <a:ext cx="327439" cy="296864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60603" b="82855"/>
          <a:stretch>
            <a:fillRect/>
          </a:stretch>
        </p:blipFill>
        <p:spPr>
          <a:xfrm rot="19371725" flipH="1">
            <a:off x="927838" y="2188839"/>
            <a:ext cx="327439" cy="296864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60603" b="82855"/>
          <a:stretch>
            <a:fillRect/>
          </a:stretch>
        </p:blipFill>
        <p:spPr>
          <a:xfrm rot="18961084" flipH="1">
            <a:off x="3471560" y="1995790"/>
            <a:ext cx="501551" cy="454718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60603" b="82855"/>
          <a:stretch>
            <a:fillRect/>
          </a:stretch>
        </p:blipFill>
        <p:spPr>
          <a:xfrm rot="18961084" flipH="1">
            <a:off x="3471560" y="2664828"/>
            <a:ext cx="501551" cy="454718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60603" b="82855"/>
          <a:stretch>
            <a:fillRect/>
          </a:stretch>
        </p:blipFill>
        <p:spPr>
          <a:xfrm rot="18961084" flipH="1">
            <a:off x="3471560" y="3333867"/>
            <a:ext cx="501551" cy="454718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60603" b="82855"/>
          <a:stretch>
            <a:fillRect/>
          </a:stretch>
        </p:blipFill>
        <p:spPr>
          <a:xfrm rot="4027464">
            <a:off x="1641400" y="2283692"/>
            <a:ext cx="327439" cy="296864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60603" b="82855"/>
          <a:stretch>
            <a:fillRect/>
          </a:stretch>
        </p:blipFill>
        <p:spPr>
          <a:xfrm rot="2228275">
            <a:off x="1961852" y="2200556"/>
            <a:ext cx="327439" cy="296864"/>
          </a:xfrm>
          <a:prstGeom prst="rect">
            <a:avLst/>
          </a:prstGeom>
        </p:spPr>
      </p:pic>
      <p:sp>
        <p:nvSpPr>
          <p:cNvPr id="35" name="文本框 34"/>
          <p:cNvSpPr txBox="1"/>
          <p:nvPr/>
        </p:nvSpPr>
        <p:spPr>
          <a:xfrm>
            <a:off x="4129756" y="1929314"/>
            <a:ext cx="295165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2</a:t>
            </a:r>
            <a:r>
              <a:rPr lang="zh-CN" altLang="en-US" sz="20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、数据库设计</a:t>
            </a:r>
            <a:endParaRPr lang="zh-CN" altLang="en-US" sz="2000" spc="300" dirty="0">
              <a:solidFill>
                <a:schemeClr val="tx1">
                  <a:lumMod val="50000"/>
                  <a:lumOff val="50000"/>
                </a:schemeClr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4130040" y="3275965"/>
            <a:ext cx="397256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4</a:t>
            </a:r>
            <a:r>
              <a:rPr lang="zh-CN" altLang="en-US" sz="20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、计划与安排</a:t>
            </a:r>
            <a:endParaRPr lang="zh-CN" altLang="en-US" sz="2000" spc="300" dirty="0">
              <a:solidFill>
                <a:schemeClr val="tx1">
                  <a:lumMod val="50000"/>
                  <a:lumOff val="50000"/>
                </a:schemeClr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4130040" y="2602865"/>
            <a:ext cx="360489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3</a:t>
            </a:r>
            <a:r>
              <a:rPr lang="zh-CN" altLang="en-US" sz="20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、两个模块的详细设计</a:t>
            </a:r>
            <a:endParaRPr lang="zh-CN" altLang="en-US" sz="2000" spc="300" dirty="0">
              <a:solidFill>
                <a:schemeClr val="tx1">
                  <a:lumMod val="50000"/>
                  <a:lumOff val="50000"/>
                </a:schemeClr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7734314" y="674004"/>
            <a:ext cx="861774" cy="274284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zh-CN" sz="4400" b="1" dirty="0">
                <a:blipFill dpi="0" rotWithShape="1"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Summer</a:t>
            </a:r>
            <a:endParaRPr lang="zh-CN" altLang="en-US" sz="6000" b="1" spc="300" dirty="0">
              <a:blipFill dpi="0" rotWithShape="1"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21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22" dur="227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8" decel="50000" autoRev="1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 tmFilter="0,0; .5, 1; 1, 1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99"/>
                            </p:stCondLst>
                            <p:childTnLst>
                              <p:par>
                                <p:cTn id="3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599"/>
                            </p:stCondLst>
                            <p:childTnLst>
                              <p:par>
                                <p:cTn id="60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450" decel="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450" decel="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450" decel="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450" decel="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3099"/>
                            </p:stCondLst>
                            <p:childTnLst>
                              <p:par>
                                <p:cTn id="109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35" grpId="0"/>
      <p:bldP spid="45" grpId="0"/>
      <p:bldP spid="48" grpId="0"/>
      <p:bldP spid="5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文本框 99"/>
          <p:cNvSpPr txBox="1"/>
          <p:nvPr/>
        </p:nvSpPr>
        <p:spPr>
          <a:xfrm>
            <a:off x="886460" y="636270"/>
            <a:ext cx="1587500" cy="3067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sz="1400" b="1"/>
              <a:t>1</a:t>
            </a:r>
            <a:r>
              <a:rPr lang="zh-CN" altLang="en-US" sz="1400" b="1"/>
              <a:t>、</a:t>
            </a:r>
            <a:r>
              <a:rPr sz="1400" b="1"/>
              <a:t>个人订单</a:t>
            </a:r>
            <a:endParaRPr sz="1400" b="1"/>
          </a:p>
        </p:txBody>
      </p:sp>
      <p:sp>
        <p:nvSpPr>
          <p:cNvPr id="2" name="文本框 1"/>
          <p:cNvSpPr txBox="1"/>
          <p:nvPr/>
        </p:nvSpPr>
        <p:spPr>
          <a:xfrm>
            <a:off x="2485667" y="482391"/>
            <a:ext cx="417266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sz="24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模块二：</a:t>
            </a:r>
            <a:r>
              <a:rPr sz="24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用户个人中心</a:t>
            </a:r>
            <a:endParaRPr sz="2400" spc="300" dirty="0">
              <a:solidFill>
                <a:schemeClr val="tx1">
                  <a:lumMod val="50000"/>
                  <a:lumOff val="50000"/>
                </a:schemeClr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graphicFrame>
        <p:nvGraphicFramePr>
          <p:cNvPr id="3" name="对象 2"/>
          <p:cNvGraphicFramePr/>
          <p:nvPr/>
        </p:nvGraphicFramePr>
        <p:xfrm>
          <a:off x="1499235" y="1053465"/>
          <a:ext cx="6356985" cy="34124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1" imgW="9537700" imgH="4724400" progId="Visio.Drawing.15">
                  <p:embed/>
                </p:oleObj>
              </mc:Choice>
              <mc:Fallback>
                <p:oleObj name="" r:id="rId1" imgW="9537700" imgH="4724400" progId="Visio.Drawing.15">
                  <p:embed/>
                  <p:pic>
                    <p:nvPicPr>
                      <p:cNvPr id="0" name="图片 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499235" y="1053465"/>
                        <a:ext cx="6356985" cy="341249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文本框 30"/>
          <p:cNvSpPr txBox="1"/>
          <p:nvPr/>
        </p:nvSpPr>
        <p:spPr>
          <a:xfrm>
            <a:off x="2485667" y="482391"/>
            <a:ext cx="417266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sz="24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模块二：</a:t>
            </a:r>
            <a:r>
              <a:rPr sz="24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用户个人中心</a:t>
            </a:r>
            <a:endParaRPr sz="2400" spc="300" dirty="0">
              <a:solidFill>
                <a:schemeClr val="tx1">
                  <a:lumMod val="50000"/>
                  <a:lumOff val="50000"/>
                </a:schemeClr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886460" y="636270"/>
            <a:ext cx="1587500" cy="3067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altLang="zh-CN" sz="1400" b="1"/>
              <a:t>2</a:t>
            </a:r>
            <a:r>
              <a:rPr lang="zh-CN" altLang="en-US" sz="1400" b="1"/>
              <a:t>、</a:t>
            </a:r>
            <a:r>
              <a:rPr sz="1400" b="1"/>
              <a:t>个人信誉</a:t>
            </a:r>
            <a:endParaRPr sz="1400" b="1"/>
          </a:p>
        </p:txBody>
      </p:sp>
      <p:graphicFrame>
        <p:nvGraphicFramePr>
          <p:cNvPr id="-2147482613" name="对象 -2147482614"/>
          <p:cNvGraphicFramePr/>
          <p:nvPr/>
        </p:nvGraphicFramePr>
        <p:xfrm>
          <a:off x="1934845" y="1398905"/>
          <a:ext cx="5273040" cy="23456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7708900" imgH="3429000" progId="Visio.Drawing.15">
                  <p:embed/>
                </p:oleObj>
              </mc:Choice>
              <mc:Fallback>
                <p:oleObj name="" r:id="rId1" imgW="7708900" imgH="3429000" progId="Visio.Drawing.15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934845" y="1398905"/>
                        <a:ext cx="5273040" cy="234569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文本框 30"/>
          <p:cNvSpPr txBox="1"/>
          <p:nvPr/>
        </p:nvSpPr>
        <p:spPr>
          <a:xfrm>
            <a:off x="2485667" y="482391"/>
            <a:ext cx="417266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sz="24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模块二：</a:t>
            </a:r>
            <a:r>
              <a:rPr sz="24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用户个人中心</a:t>
            </a:r>
            <a:endParaRPr sz="2400" spc="300" dirty="0">
              <a:solidFill>
                <a:schemeClr val="tx1">
                  <a:lumMod val="50000"/>
                  <a:lumOff val="50000"/>
                </a:schemeClr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886460" y="636270"/>
            <a:ext cx="1587500" cy="3067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sz="1400" b="1"/>
              <a:t>3</a:t>
            </a:r>
            <a:r>
              <a:rPr lang="zh-CN" altLang="en-US" sz="1400" b="1"/>
              <a:t>、消息中心</a:t>
            </a:r>
            <a:endParaRPr lang="zh-CN" altLang="en-US" sz="1400" b="1"/>
          </a:p>
        </p:txBody>
      </p:sp>
      <p:graphicFrame>
        <p:nvGraphicFramePr>
          <p:cNvPr id="-2147482621" name="对象 -2147482622"/>
          <p:cNvGraphicFramePr/>
          <p:nvPr/>
        </p:nvGraphicFramePr>
        <p:xfrm>
          <a:off x="1934845" y="1015048"/>
          <a:ext cx="5273040" cy="33966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7708900" imgH="4965700" progId="Visio.Drawing.15">
                  <p:embed/>
                </p:oleObj>
              </mc:Choice>
              <mc:Fallback>
                <p:oleObj name="" r:id="rId1" imgW="7708900" imgH="4965700" progId="Visio.Drawing.15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934845" y="1015048"/>
                        <a:ext cx="5273040" cy="339661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文本框 30"/>
          <p:cNvSpPr txBox="1"/>
          <p:nvPr/>
        </p:nvSpPr>
        <p:spPr>
          <a:xfrm>
            <a:off x="2485667" y="482391"/>
            <a:ext cx="417266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sz="24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模块二：</a:t>
            </a:r>
            <a:r>
              <a:rPr sz="24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用户个人中心</a:t>
            </a:r>
            <a:endParaRPr sz="2400" spc="300" dirty="0">
              <a:solidFill>
                <a:schemeClr val="tx1">
                  <a:lumMod val="50000"/>
                  <a:lumOff val="50000"/>
                </a:schemeClr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886460" y="636270"/>
            <a:ext cx="1587500" cy="3067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altLang="zh-CN" sz="1400" b="1"/>
              <a:t>4</a:t>
            </a:r>
            <a:r>
              <a:rPr lang="zh-CN" altLang="en-US" sz="1400" b="1"/>
              <a:t>、用户认证</a:t>
            </a:r>
            <a:endParaRPr lang="zh-CN" altLang="en-US" sz="1400" b="1"/>
          </a:p>
        </p:txBody>
      </p:sp>
      <p:graphicFrame>
        <p:nvGraphicFramePr>
          <p:cNvPr id="-2147482612" name="对象 -2147482613"/>
          <p:cNvGraphicFramePr/>
          <p:nvPr/>
        </p:nvGraphicFramePr>
        <p:xfrm>
          <a:off x="2290445" y="942340"/>
          <a:ext cx="4368165" cy="38906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1" imgW="6083300" imgH="5715000" progId="Visio.Drawing.15">
                  <p:embed/>
                </p:oleObj>
              </mc:Choice>
              <mc:Fallback>
                <p:oleObj name="" r:id="rId1" imgW="6083300" imgH="5715000" progId="Visio.Drawing.15">
                  <p:embed/>
                  <p:pic>
                    <p:nvPicPr>
                      <p:cNvPr id="0" name="图片 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290445" y="942340"/>
                        <a:ext cx="4368165" cy="389064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TIM截图2019101422432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8670" y="523875"/>
            <a:ext cx="7579995" cy="42125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19400" y="167164"/>
            <a:ext cx="3505200" cy="3366814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564391" y="985067"/>
            <a:ext cx="20152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solidFill>
                  <a:srgbClr val="9CBE5B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04</a:t>
            </a:r>
            <a:endParaRPr lang="zh-CN" altLang="en-US" sz="6000" dirty="0">
              <a:solidFill>
                <a:srgbClr val="9CBE5B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485667" y="2069891"/>
            <a:ext cx="417266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计划与安排</a:t>
            </a:r>
            <a:endParaRPr lang="zh-CN" altLang="en-US" sz="2400" spc="300" dirty="0">
              <a:solidFill>
                <a:schemeClr val="tx1">
                  <a:lumMod val="50000"/>
                  <a:lumOff val="50000"/>
                </a:schemeClr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pic>
        <p:nvPicPr>
          <p:cNvPr id="8" name="图片 7"/>
          <p:cNvPicPr preferRelativeResize="0"/>
          <p:nvPr/>
        </p:nvPicPr>
        <p:blipFill rotWithShape="1">
          <a:blip r:embed="rId2"/>
          <a:srcRect l="32794" r="16079" b="94184"/>
          <a:stretch>
            <a:fillRect/>
          </a:stretch>
        </p:blipFill>
        <p:spPr>
          <a:xfrm flipH="1">
            <a:off x="3420000" y="1992173"/>
            <a:ext cx="2304000" cy="360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065" y="2280080"/>
            <a:ext cx="1371913" cy="2858151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547035" y="2285349"/>
            <a:ext cx="1371913" cy="2858151"/>
          </a:xfrm>
          <a:prstGeom prst="rect">
            <a:avLst/>
          </a:prstGeom>
        </p:spPr>
      </p:pic>
      <p:pic>
        <p:nvPicPr>
          <p:cNvPr id="12" name="图片 11"/>
          <p:cNvPicPr preferRelativeResize="0"/>
          <p:nvPr/>
        </p:nvPicPr>
        <p:blipFill rotWithShape="1">
          <a:blip r:embed="rId2"/>
          <a:srcRect l="32794" r="16079" b="94184"/>
          <a:stretch>
            <a:fillRect/>
          </a:stretch>
        </p:blipFill>
        <p:spPr>
          <a:xfrm>
            <a:off x="3420000" y="2887523"/>
            <a:ext cx="2304000" cy="36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22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23" dur="227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8" decel="50000" autoRev="1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文本框 30"/>
          <p:cNvSpPr txBox="1"/>
          <p:nvPr/>
        </p:nvSpPr>
        <p:spPr>
          <a:xfrm>
            <a:off x="2485667" y="482391"/>
            <a:ext cx="417266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计划与安排</a:t>
            </a:r>
            <a:endParaRPr lang="zh-CN" altLang="en-US" sz="2400" spc="300" dirty="0">
              <a:solidFill>
                <a:schemeClr val="tx1">
                  <a:lumMod val="50000"/>
                  <a:lumOff val="50000"/>
                </a:schemeClr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1134745" y="942975"/>
            <a:ext cx="6742430" cy="33229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altLang="en-US" sz="1400" b="1"/>
              <a:t>上周计划工作总结：</a:t>
            </a:r>
            <a:endParaRPr lang="zh-CN" altLang="en-US" sz="1400" b="1"/>
          </a:p>
          <a:p>
            <a:pPr indent="0"/>
            <a:endParaRPr lang="zh-CN" altLang="en-US" sz="1400" b="1"/>
          </a:p>
          <a:p>
            <a:pPr indent="0"/>
            <a:r>
              <a:rPr lang="zh-CN" altLang="en-US" sz="1400" b="1"/>
              <a:t>由于时间紧迫，目前为止只是把项目的数据库表和接口完成了，所有的功能模块都确定完毕。但项目还没开始搭建框架。</a:t>
            </a:r>
            <a:endParaRPr lang="zh-CN" altLang="en-US" sz="1400" b="1"/>
          </a:p>
          <a:p>
            <a:pPr indent="0"/>
            <a:endParaRPr lang="zh-CN" altLang="en-US" sz="1400" b="1"/>
          </a:p>
          <a:p>
            <a:pPr indent="0"/>
            <a:endParaRPr lang="zh-CN" altLang="en-US" sz="1400" b="1"/>
          </a:p>
          <a:p>
            <a:pPr indent="0"/>
            <a:endParaRPr lang="zh-CN" altLang="en-US" sz="1400" b="1"/>
          </a:p>
          <a:p>
            <a:pPr indent="0"/>
            <a:r>
              <a:rPr lang="zh-CN" altLang="en-US" sz="1400" b="1"/>
              <a:t>下阶段工作计划：</a:t>
            </a:r>
            <a:endParaRPr lang="zh-CN" altLang="en-US" sz="1400" b="1"/>
          </a:p>
          <a:p>
            <a:pPr indent="0"/>
            <a:endParaRPr lang="zh-CN" altLang="en-US" sz="1400" b="1"/>
          </a:p>
          <a:p>
            <a:pPr indent="0"/>
            <a:r>
              <a:rPr lang="zh-CN" altLang="en-US" sz="1400" b="1"/>
              <a:t>下阶段一共4个周，在这个阶段需要我们完成α版本的发布。</a:t>
            </a:r>
            <a:endParaRPr lang="zh-CN" altLang="en-US" sz="1400" b="1"/>
          </a:p>
          <a:p>
            <a:pPr indent="0"/>
            <a:r>
              <a:rPr lang="zh-CN" altLang="en-US" sz="1400" b="1"/>
              <a:t>第一周：基本完善接口，完成登陆注册界面。</a:t>
            </a:r>
            <a:endParaRPr lang="zh-CN" altLang="en-US" sz="1400" b="1"/>
          </a:p>
          <a:p>
            <a:pPr indent="0"/>
            <a:r>
              <a:rPr lang="zh-CN" altLang="en-US" sz="1400" b="1"/>
              <a:t>第二周：完成发布跑腿任务，接受跑腿任务，用户个人中心的界面设计，并尽量完成后端的实现。</a:t>
            </a:r>
            <a:endParaRPr lang="zh-CN" altLang="en-US" sz="1400" b="1"/>
          </a:p>
          <a:p>
            <a:pPr indent="0"/>
            <a:r>
              <a:rPr lang="zh-CN" altLang="en-US" sz="1400" b="1"/>
              <a:t>第三周：完善所有模块的功能，将所有的后端实现。</a:t>
            </a:r>
            <a:endParaRPr lang="zh-CN" altLang="en-US" sz="1400" b="1"/>
          </a:p>
          <a:p>
            <a:pPr indent="0"/>
            <a:r>
              <a:rPr lang="zh-CN" altLang="en-US" sz="1400" b="1"/>
              <a:t>第四周：将所有的功能整合，进行完整的项目测试。</a:t>
            </a:r>
            <a:endParaRPr lang="zh-CN" altLang="en-US" sz="14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文本框 30"/>
          <p:cNvSpPr txBox="1"/>
          <p:nvPr/>
        </p:nvSpPr>
        <p:spPr>
          <a:xfrm>
            <a:off x="2485667" y="482391"/>
            <a:ext cx="417266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计划与安排</a:t>
            </a:r>
            <a:endParaRPr lang="zh-CN" altLang="en-US" sz="2400" spc="300" dirty="0">
              <a:solidFill>
                <a:schemeClr val="tx1">
                  <a:lumMod val="50000"/>
                  <a:lumOff val="50000"/>
                </a:schemeClr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1134745" y="942975"/>
            <a:ext cx="6742430" cy="3067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altLang="en-US" sz="1400" b="1"/>
              <a:t>下阶段任务分工：</a:t>
            </a:r>
            <a:endParaRPr lang="zh-CN" altLang="en-US" sz="1400" b="1"/>
          </a:p>
        </p:txBody>
      </p:sp>
      <p:pic>
        <p:nvPicPr>
          <p:cNvPr id="2" name="图片 1" descr="}~B@I]~CWRB})ZI12C%CM8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9480" y="1200150"/>
            <a:ext cx="7305040" cy="27425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1039587" y="171050"/>
            <a:ext cx="7064827" cy="4541177"/>
            <a:chOff x="1039587" y="171050"/>
            <a:chExt cx="7064827" cy="4541177"/>
          </a:xfrm>
        </p:grpSpPr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6589416" y="185370"/>
              <a:ext cx="317376" cy="611546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450315" y="185370"/>
              <a:ext cx="317376" cy="611546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9587" y="431273"/>
              <a:ext cx="7064827" cy="4280954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95264" y="171050"/>
              <a:ext cx="310101" cy="585762"/>
            </a:xfrm>
            <a:prstGeom prst="rect">
              <a:avLst/>
            </a:prstGeom>
          </p:spPr>
        </p:pic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34365" y="171050"/>
              <a:ext cx="310101" cy="585762"/>
            </a:xfrm>
            <a:prstGeom prst="rect">
              <a:avLst/>
            </a:prstGeom>
          </p:spPr>
        </p:pic>
      </p:grpSp>
      <p:sp>
        <p:nvSpPr>
          <p:cNvPr id="4" name="文本框 3"/>
          <p:cNvSpPr txBox="1"/>
          <p:nvPr/>
        </p:nvSpPr>
        <p:spPr>
          <a:xfrm>
            <a:off x="1903639" y="1366702"/>
            <a:ext cx="533672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600" dirty="0">
                <a:solidFill>
                  <a:srgbClr val="9CBE5B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感谢聆听</a:t>
            </a:r>
            <a:endParaRPr lang="zh-CN" altLang="en-US" sz="6600" dirty="0">
              <a:solidFill>
                <a:srgbClr val="9CBE5B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2"/>
          <a:srcRect l="32794" r="16079" b="94184"/>
          <a:stretch>
            <a:fillRect/>
          </a:stretch>
        </p:blipFill>
        <p:spPr>
          <a:xfrm>
            <a:off x="2765976" y="1204838"/>
            <a:ext cx="3612049" cy="45913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2"/>
          <a:srcRect l="32794" r="16079" b="94184"/>
          <a:stretch>
            <a:fillRect/>
          </a:stretch>
        </p:blipFill>
        <p:spPr>
          <a:xfrm flipH="1">
            <a:off x="2765976" y="2931671"/>
            <a:ext cx="3612049" cy="45913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2406964" y="3681440"/>
            <a:ext cx="433750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b="1" dirty="0">
                <a:blipFill dpi="0" rotWithShape="1"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Summer</a:t>
            </a:r>
            <a:endParaRPr lang="zh-CN" altLang="en-US" sz="8800" b="1" spc="300" dirty="0">
              <a:blipFill dpi="0"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063414" y="2410374"/>
            <a:ext cx="25202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9CBE5B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Thanks for your listening.</a:t>
            </a:r>
            <a:endParaRPr lang="en-US" altLang="zh-CN" dirty="0">
              <a:solidFill>
                <a:srgbClr val="9CBE5B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5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065" y="2280080"/>
            <a:ext cx="1371913" cy="2858151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5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504573" y="2285349"/>
            <a:ext cx="1371913" cy="2858151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5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60603" b="84309"/>
          <a:stretch>
            <a:fillRect/>
          </a:stretch>
        </p:blipFill>
        <p:spPr>
          <a:xfrm rot="18961084" flipH="1">
            <a:off x="2833193" y="1513828"/>
            <a:ext cx="274658" cy="227900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5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60603" b="84309"/>
          <a:stretch>
            <a:fillRect/>
          </a:stretch>
        </p:blipFill>
        <p:spPr>
          <a:xfrm rot="19116799" flipH="1">
            <a:off x="4256444" y="2187992"/>
            <a:ext cx="252313" cy="209359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5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60603" b="84309"/>
          <a:stretch>
            <a:fillRect/>
          </a:stretch>
        </p:blipFill>
        <p:spPr>
          <a:xfrm rot="21107494" flipH="1">
            <a:off x="4987093" y="1454882"/>
            <a:ext cx="255664" cy="212140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5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60603" b="84309"/>
          <a:stretch>
            <a:fillRect/>
          </a:stretch>
        </p:blipFill>
        <p:spPr>
          <a:xfrm rot="18878505" flipH="1">
            <a:off x="5411404" y="2111877"/>
            <a:ext cx="224433" cy="18622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6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7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899"/>
                            </p:stCondLst>
                            <p:childTnLst>
                              <p:par>
                                <p:cTn id="3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399"/>
                            </p:stCondLst>
                            <p:childTnLst>
                              <p:par>
                                <p:cTn id="5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899"/>
                            </p:stCondLst>
                            <p:childTnLst>
                              <p:par>
                                <p:cTn id="6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333"/>
                                  </p:iterate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7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19400" y="167164"/>
            <a:ext cx="3505200" cy="3366814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564391" y="985067"/>
            <a:ext cx="20152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solidFill>
                  <a:srgbClr val="9CBE5B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01</a:t>
            </a:r>
            <a:endParaRPr lang="zh-CN" altLang="en-US" sz="6000" dirty="0">
              <a:solidFill>
                <a:srgbClr val="9CBE5B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485667" y="2069891"/>
            <a:ext cx="4172667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软件体系结构</a:t>
            </a:r>
            <a:r>
              <a:rPr lang="zh-CN" altLang="en-US" sz="20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及业务模块</a:t>
            </a:r>
            <a:endParaRPr lang="zh-CN" altLang="en-US" sz="2000" spc="300" dirty="0">
              <a:solidFill>
                <a:schemeClr val="tx1">
                  <a:lumMod val="50000"/>
                  <a:lumOff val="50000"/>
                </a:schemeClr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pic>
        <p:nvPicPr>
          <p:cNvPr id="8" name="图片 7"/>
          <p:cNvPicPr preferRelativeResize="0"/>
          <p:nvPr/>
        </p:nvPicPr>
        <p:blipFill rotWithShape="1">
          <a:blip r:embed="rId2"/>
          <a:srcRect l="32794" r="16079" b="94184"/>
          <a:stretch>
            <a:fillRect/>
          </a:stretch>
        </p:blipFill>
        <p:spPr>
          <a:xfrm flipH="1">
            <a:off x="3420000" y="1992173"/>
            <a:ext cx="2304000" cy="360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065" y="2280080"/>
            <a:ext cx="1371913" cy="2858151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547035" y="2285349"/>
            <a:ext cx="1371913" cy="2858151"/>
          </a:xfrm>
          <a:prstGeom prst="rect">
            <a:avLst/>
          </a:prstGeom>
        </p:spPr>
      </p:pic>
      <p:pic>
        <p:nvPicPr>
          <p:cNvPr id="12" name="图片 11"/>
          <p:cNvPicPr preferRelativeResize="0"/>
          <p:nvPr/>
        </p:nvPicPr>
        <p:blipFill rotWithShape="1">
          <a:blip r:embed="rId2"/>
          <a:srcRect l="32794" r="16079" b="94184"/>
          <a:stretch>
            <a:fillRect/>
          </a:stretch>
        </p:blipFill>
        <p:spPr>
          <a:xfrm>
            <a:off x="3420000" y="2887523"/>
            <a:ext cx="2304000" cy="36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22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23" dur="227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8" decel="50000" autoRev="1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文本框 30"/>
          <p:cNvSpPr txBox="1"/>
          <p:nvPr/>
        </p:nvSpPr>
        <p:spPr>
          <a:xfrm>
            <a:off x="2485667" y="482391"/>
            <a:ext cx="417266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软件体系结构</a:t>
            </a:r>
            <a:endParaRPr lang="zh-CN" altLang="en-US" sz="2400" spc="300" dirty="0">
              <a:solidFill>
                <a:schemeClr val="tx1">
                  <a:lumMod val="50000"/>
                  <a:lumOff val="50000"/>
                </a:schemeClr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182036" y="801333"/>
            <a:ext cx="23294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9CBE5B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Click here to add a title</a:t>
            </a:r>
            <a:endParaRPr lang="en-US" altLang="zh-CN" dirty="0">
              <a:solidFill>
                <a:srgbClr val="9CBE5B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pic>
        <p:nvPicPr>
          <p:cNvPr id="16" name="图片 15" descr="MWUNY3OY0Q0W}TG$)W(KK[X"/>
          <p:cNvPicPr>
            <a:picLocks noChangeAspect="1"/>
          </p:cNvPicPr>
          <p:nvPr/>
        </p:nvPicPr>
        <p:blipFill>
          <a:blip r:embed="rId1"/>
          <a:srcRect l="8879" r="5075" b="12665"/>
          <a:stretch>
            <a:fillRect/>
          </a:stretch>
        </p:blipFill>
        <p:spPr>
          <a:xfrm>
            <a:off x="614045" y="872490"/>
            <a:ext cx="8070215" cy="40239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105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文本框 30"/>
          <p:cNvSpPr txBox="1"/>
          <p:nvPr/>
        </p:nvSpPr>
        <p:spPr>
          <a:xfrm>
            <a:off x="2485667" y="482391"/>
            <a:ext cx="417266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主要业务模块</a:t>
            </a:r>
            <a:endParaRPr lang="zh-CN" altLang="en-US" sz="2400" spc="300" dirty="0">
              <a:solidFill>
                <a:schemeClr val="tx1">
                  <a:lumMod val="50000"/>
                  <a:lumOff val="50000"/>
                </a:schemeClr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pic>
        <p:nvPicPr>
          <p:cNvPr id="2" name="图片 1" descr="W~_X]NVFCRXFW[B_@H4S3`C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52830" y="1133475"/>
            <a:ext cx="7038340" cy="28759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文本框 30"/>
          <p:cNvSpPr txBox="1"/>
          <p:nvPr/>
        </p:nvSpPr>
        <p:spPr>
          <a:xfrm>
            <a:off x="2485667" y="482391"/>
            <a:ext cx="417266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主要业务模块</a:t>
            </a:r>
            <a:endParaRPr lang="zh-CN" altLang="en-US" sz="2400" spc="300" dirty="0">
              <a:solidFill>
                <a:schemeClr val="tx1">
                  <a:lumMod val="50000"/>
                  <a:lumOff val="50000"/>
                </a:schemeClr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pic>
        <p:nvPicPr>
          <p:cNvPr id="3" name="图片 2" descr="AU$GO@[E1U{{2L(SGG(4GH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0" y="771525"/>
            <a:ext cx="6971665" cy="35998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文本框 30"/>
          <p:cNvSpPr txBox="1"/>
          <p:nvPr/>
        </p:nvSpPr>
        <p:spPr>
          <a:xfrm>
            <a:off x="2485667" y="482391"/>
            <a:ext cx="417266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主要业务模块</a:t>
            </a:r>
            <a:endParaRPr lang="zh-CN" altLang="en-US" sz="2400" spc="300" dirty="0">
              <a:solidFill>
                <a:schemeClr val="tx1">
                  <a:lumMod val="50000"/>
                  <a:lumOff val="50000"/>
                </a:schemeClr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pic>
        <p:nvPicPr>
          <p:cNvPr id="2" name="图片 1" descr="W~_X]NVFCRXFW[B_@H4S3`C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52830" y="1133475"/>
            <a:ext cx="7038340" cy="2875915"/>
          </a:xfrm>
          <a:prstGeom prst="rect">
            <a:avLst/>
          </a:prstGeom>
        </p:spPr>
      </p:pic>
      <p:pic>
        <p:nvPicPr>
          <p:cNvPr id="3" name="图片 2" descr="RNBI)@ZNDX@P0~A)%789H@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050" y="1043305"/>
            <a:ext cx="6819265" cy="30568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文本框 30"/>
          <p:cNvSpPr txBox="1"/>
          <p:nvPr/>
        </p:nvSpPr>
        <p:spPr>
          <a:xfrm>
            <a:off x="2485667" y="482391"/>
            <a:ext cx="417266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主要业务模块</a:t>
            </a:r>
            <a:endParaRPr lang="zh-CN" altLang="en-US" sz="2400" spc="300" dirty="0">
              <a:solidFill>
                <a:schemeClr val="tx1">
                  <a:lumMod val="50000"/>
                  <a:lumOff val="50000"/>
                </a:schemeClr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pic>
        <p:nvPicPr>
          <p:cNvPr id="2" name="图片 1" descr="W~_X]NVFCRXFW[B_@H4S3`C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52830" y="1133475"/>
            <a:ext cx="7038340" cy="2875915"/>
          </a:xfrm>
          <a:prstGeom prst="rect">
            <a:avLst/>
          </a:prstGeom>
        </p:spPr>
      </p:pic>
      <p:pic>
        <p:nvPicPr>
          <p:cNvPr id="3" name="图片 2" descr="M45UNJTPP%ZJ(V7[1@BCU5L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605" y="847725"/>
            <a:ext cx="6828790" cy="34474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文本框 30"/>
          <p:cNvSpPr txBox="1"/>
          <p:nvPr/>
        </p:nvSpPr>
        <p:spPr>
          <a:xfrm>
            <a:off x="2485667" y="482391"/>
            <a:ext cx="417266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主要业务模块</a:t>
            </a:r>
            <a:endParaRPr lang="zh-CN" altLang="en-US" sz="2400" spc="300" dirty="0">
              <a:solidFill>
                <a:schemeClr val="tx1">
                  <a:lumMod val="50000"/>
                  <a:lumOff val="50000"/>
                </a:schemeClr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pic>
        <p:nvPicPr>
          <p:cNvPr id="2" name="图片 1" descr="W~_X]NVFCRXFW[B_@H4S3`C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52830" y="1133475"/>
            <a:ext cx="7038340" cy="2875915"/>
          </a:xfrm>
          <a:prstGeom prst="rect">
            <a:avLst/>
          </a:prstGeom>
        </p:spPr>
      </p:pic>
      <p:pic>
        <p:nvPicPr>
          <p:cNvPr id="3" name="图片 2" descr="JR$)BI0B5GUE]%X3Q}AMQQ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405" y="900430"/>
            <a:ext cx="6981190" cy="33426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B2D78B"/>
      </a:accent1>
      <a:accent2>
        <a:srgbClr val="7FBC40"/>
      </a:accent2>
      <a:accent3>
        <a:srgbClr val="4AA03F"/>
      </a:accent3>
      <a:accent4>
        <a:srgbClr val="37782F"/>
      </a:accent4>
      <a:accent5>
        <a:srgbClr val="15884A"/>
      </a:accent5>
      <a:accent6>
        <a:srgbClr val="7A9156"/>
      </a:accent6>
      <a:hlink>
        <a:srgbClr val="B2D78B"/>
      </a:hlink>
      <a:folHlink>
        <a:srgbClr val="BFBFBF"/>
      </a:folHlink>
    </a:clrScheme>
    <a:fontScheme name="hjysyhxt">
      <a:majorFont>
        <a:latin typeface="字魂59号-创粗黑"/>
        <a:ea typeface="字魂59号-创粗黑"/>
        <a:cs typeface=""/>
      </a:majorFont>
      <a:minorFont>
        <a:latin typeface="字魂59号-创粗黑"/>
        <a:ea typeface="字魂59号-创粗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 主题​​">
    <a:dk1>
      <a:srgbClr val="000000"/>
    </a:dk1>
    <a:lt1>
      <a:srgbClr val="FFFFFF"/>
    </a:lt1>
    <a:dk2>
      <a:srgbClr val="778495"/>
    </a:dk2>
    <a:lt2>
      <a:srgbClr val="F0F0F0"/>
    </a:lt2>
    <a:accent1>
      <a:srgbClr val="B2D78B"/>
    </a:accent1>
    <a:accent2>
      <a:srgbClr val="7FBC40"/>
    </a:accent2>
    <a:accent3>
      <a:srgbClr val="4AA03F"/>
    </a:accent3>
    <a:accent4>
      <a:srgbClr val="37782F"/>
    </a:accent4>
    <a:accent5>
      <a:srgbClr val="15884A"/>
    </a:accent5>
    <a:accent6>
      <a:srgbClr val="7A9156"/>
    </a:accent6>
    <a:hlink>
      <a:srgbClr val="B2D78B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Office 主题​​">
    <a:dk1>
      <a:srgbClr val="000000"/>
    </a:dk1>
    <a:lt1>
      <a:srgbClr val="FFFFFF"/>
    </a:lt1>
    <a:dk2>
      <a:srgbClr val="778495"/>
    </a:dk2>
    <a:lt2>
      <a:srgbClr val="F0F0F0"/>
    </a:lt2>
    <a:accent1>
      <a:srgbClr val="B2D78B"/>
    </a:accent1>
    <a:accent2>
      <a:srgbClr val="7FBC40"/>
    </a:accent2>
    <a:accent3>
      <a:srgbClr val="4AA03F"/>
    </a:accent3>
    <a:accent4>
      <a:srgbClr val="37782F"/>
    </a:accent4>
    <a:accent5>
      <a:srgbClr val="15884A"/>
    </a:accent5>
    <a:accent6>
      <a:srgbClr val="7A9156"/>
    </a:accent6>
    <a:hlink>
      <a:srgbClr val="B2D78B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Office 主题​​">
    <a:dk1>
      <a:srgbClr val="000000"/>
    </a:dk1>
    <a:lt1>
      <a:srgbClr val="FFFFFF"/>
    </a:lt1>
    <a:dk2>
      <a:srgbClr val="778495"/>
    </a:dk2>
    <a:lt2>
      <a:srgbClr val="F0F0F0"/>
    </a:lt2>
    <a:accent1>
      <a:srgbClr val="B2D78B"/>
    </a:accent1>
    <a:accent2>
      <a:srgbClr val="7FBC40"/>
    </a:accent2>
    <a:accent3>
      <a:srgbClr val="4AA03F"/>
    </a:accent3>
    <a:accent4>
      <a:srgbClr val="37782F"/>
    </a:accent4>
    <a:accent5>
      <a:srgbClr val="15884A"/>
    </a:accent5>
    <a:accent6>
      <a:srgbClr val="7A9156"/>
    </a:accent6>
    <a:hlink>
      <a:srgbClr val="B2D78B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817</Words>
  <Application>WPS 演示</Application>
  <PresentationFormat>全屏显示(16:9)</PresentationFormat>
  <Paragraphs>123</Paragraphs>
  <Slides>28</Slides>
  <Notes>26</Notes>
  <HiddenSlides>0</HiddenSlides>
  <MMClips>1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8</vt:i4>
      </vt:variant>
      <vt:variant>
        <vt:lpstr>幻灯片标题</vt:lpstr>
      </vt:variant>
      <vt:variant>
        <vt:i4>28</vt:i4>
      </vt:variant>
    </vt:vector>
  </HeadingPairs>
  <TitlesOfParts>
    <vt:vector size="47" baseType="lpstr">
      <vt:lpstr>Arial</vt:lpstr>
      <vt:lpstr>宋体</vt:lpstr>
      <vt:lpstr>Wingdings</vt:lpstr>
      <vt:lpstr>字魂59号-创粗黑</vt:lpstr>
      <vt:lpstr>黑体</vt:lpstr>
      <vt:lpstr>微软雅黑</vt:lpstr>
      <vt:lpstr>Arial Unicode MS</vt:lpstr>
      <vt:lpstr>Calibri</vt:lpstr>
      <vt:lpstr>等线</vt:lpstr>
      <vt:lpstr>字魂59号-创粗黑</vt:lpstr>
      <vt:lpstr>Office 主题​​</vt:lpstr>
      <vt:lpstr>Visio.Drawing.15</vt:lpstr>
      <vt:lpstr>Visio.Drawing.15</vt:lpstr>
      <vt:lpstr>Visio.Drawing.15</vt:lpstr>
      <vt:lpstr>Visio.Drawing.15</vt:lpstr>
      <vt:lpstr>Visio.Drawing.15</vt:lpstr>
      <vt:lpstr>Visio.Drawing.15</vt:lpstr>
      <vt:lpstr>Visio.Drawing.15</vt:lpstr>
      <vt:lpstr>Visio.Drawing.15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夏日小清新彩色手绘ppt模板</dc:title>
  <dc:creator>wmy</dc:creator>
  <cp:lastModifiedBy>嗷嗷哗啦啦</cp:lastModifiedBy>
  <cp:revision>346</cp:revision>
  <dcterms:created xsi:type="dcterms:W3CDTF">2017-07-29T07:38:00Z</dcterms:created>
  <dcterms:modified xsi:type="dcterms:W3CDTF">2019-10-14T14:58:06Z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2052-10.1.0.7698</vt:lpwstr>
  </property>
  <property fmtid="{D5CDD505-2E9C-101B-9397-08002B2CF9AE}" pid="3" name="KSORubyTemplateID">
    <vt:lpwstr>8</vt:lpwstr>
  </property>
</Properties>
</file>