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7" r:id="rId8"/>
    <p:sldId id="268" r:id="rId9"/>
    <p:sldId id="263" r:id="rId10"/>
    <p:sldId id="264" r:id="rId11"/>
    <p:sldId id="260" r:id="rId12"/>
    <p:sldId id="269" r:id="rId13"/>
    <p:sldId id="270" r:id="rId14"/>
    <p:sldId id="265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3" r:id="rId24"/>
    <p:sldId id="280" r:id="rId25"/>
    <p:sldId id="281" r:id="rId26"/>
    <p:sldId id="282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canvas_strokestyle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createlineargradient.asp" TargetMode="External"/><Relationship Id="rId2" Type="http://schemas.openxmlformats.org/officeDocument/2006/relationships/hyperlink" Target="https://www.w3schools.com/cssref/css_colors_lega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canvas_createpattern.asp" TargetMode="External"/><Relationship Id="rId4" Type="http://schemas.openxmlformats.org/officeDocument/2006/relationships/hyperlink" Target="https://www.w3schools.com/tags/canvas_createradialgradient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createradialgradient.asp" TargetMode="External"/><Relationship Id="rId2" Type="http://schemas.openxmlformats.org/officeDocument/2006/relationships/hyperlink" Target="https://www.w3schools.com/tags/canvas_createlineargradien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canvas_fillstyl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style.asp" TargetMode="External"/><Relationship Id="rId2" Type="http://schemas.openxmlformats.org/officeDocument/2006/relationships/hyperlink" Target="https://www.w3schools.com/tags/canvas_fon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style.asp" TargetMode="External"/><Relationship Id="rId2" Type="http://schemas.openxmlformats.org/officeDocument/2006/relationships/hyperlink" Target="https://www.w3schools.com/tags/canvas_strokesty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canvas_addcolorstop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style.asp" TargetMode="External"/><Relationship Id="rId2" Type="http://schemas.openxmlformats.org/officeDocument/2006/relationships/hyperlink" Target="https://www.w3schools.com/tags/canvas_strokestyl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canvas_addcolorstop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canvas_fill.asp" TargetMode="External"/><Relationship Id="rId2" Type="http://schemas.openxmlformats.org/officeDocument/2006/relationships/hyperlink" Target="https://www.w3schools.com/tags/canvas_stroke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win_settimeout.asp" TargetMode="External"/><Relationship Id="rId2" Type="http://schemas.openxmlformats.org/officeDocument/2006/relationships/hyperlink" Target="https://www.w3schools.com/jsref/met_win_clearinterval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canvas.asp" TargetMode="External"/><Relationship Id="rId2" Type="http://schemas.openxmlformats.org/officeDocument/2006/relationships/hyperlink" Target="https://www.w3schools.com/html/html5_canva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echfunda.com/" TargetMode="External"/><Relationship Id="rId5" Type="http://schemas.openxmlformats.org/officeDocument/2006/relationships/hyperlink" Target="https://www.youtube.com/playlist?list=PLpPnRKq7eNW3We9VdCfx9fprhqXHwTPXL" TargetMode="External"/><Relationship Id="rId4" Type="http://schemas.openxmlformats.org/officeDocument/2006/relationships/hyperlink" Target="https://www.html5canvastutorial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prop_win_outerheigh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5 Canvas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Enterprise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57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Circle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3031065"/>
            <a:ext cx="3442617" cy="24384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 smtClean="0"/>
              <a:t>&lt;script&gt;</a:t>
            </a:r>
          </a:p>
          <a:p>
            <a:pPr algn="l"/>
            <a:r>
              <a:rPr lang="en-US" dirty="0"/>
              <a:t>var c = document.getElementById("myCanvas");</a:t>
            </a:r>
            <a:br>
              <a:rPr lang="en-US" dirty="0"/>
            </a:br>
            <a:r>
              <a:rPr lang="en-US" dirty="0"/>
              <a:t>var ctx = c.getContext("2d");</a:t>
            </a:r>
            <a:br>
              <a:rPr lang="en-US" dirty="0"/>
            </a:br>
            <a:r>
              <a:rPr lang="en-US" dirty="0"/>
              <a:t>ctx.beginPath();</a:t>
            </a:r>
            <a:br>
              <a:rPr lang="en-US" dirty="0"/>
            </a:br>
            <a:r>
              <a:rPr lang="en-US" dirty="0"/>
              <a:t>ctx.arc(95, 50, 40, 0, 2 * Math.PI);</a:t>
            </a:r>
            <a:br>
              <a:rPr lang="en-US" dirty="0"/>
            </a:br>
            <a:r>
              <a:rPr lang="en-US" dirty="0"/>
              <a:t>ctx.stroke();</a:t>
            </a:r>
            <a:endParaRPr lang="en-US" dirty="0" smtClean="0"/>
          </a:p>
          <a:p>
            <a:pPr algn="l"/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2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523" y="2540476"/>
            <a:ext cx="9601196" cy="1303867"/>
          </a:xfrm>
        </p:spPr>
        <p:txBody>
          <a:bodyPr/>
          <a:lstStyle/>
          <a:p>
            <a:r>
              <a:rPr lang="en-US" dirty="0" smtClean="0"/>
              <a:t>Properties &amp;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93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moveTo( </a:t>
            </a:r>
            <a:r>
              <a:rPr lang="en-US" dirty="0"/>
              <a:t>)-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moveTo() method moves the path to the specified point in the canvas, without creating a line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/>
              <a:t>context.moveTo(</a:t>
            </a:r>
            <a:r>
              <a:rPr lang="en-US" i="1" dirty="0"/>
              <a:t>x,y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x   </a:t>
            </a:r>
            <a:r>
              <a:rPr lang="en-US" dirty="0" smtClean="0"/>
              <a:t>x-coordinate of where to move the path to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y   </a:t>
            </a:r>
            <a:r>
              <a:rPr lang="en-US" dirty="0" smtClean="0"/>
              <a:t>y-coordinate </a:t>
            </a:r>
            <a:r>
              <a:rPr lang="en-US" dirty="0"/>
              <a:t>of where to move the path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e.g</a:t>
            </a:r>
          </a:p>
          <a:p>
            <a:pPr marL="0" indent="0" algn="ctr">
              <a:buNone/>
            </a:pPr>
            <a:r>
              <a:rPr lang="en-US" dirty="0" smtClean="0"/>
              <a:t>ctx.moveTo(0,0);</a:t>
            </a:r>
          </a:p>
          <a:p>
            <a:pPr marL="0" indent="0" algn="ctr">
              <a:buNone/>
            </a:pPr>
            <a:r>
              <a:rPr lang="en-US" dirty="0" smtClean="0"/>
              <a:t>ctx.moveTo(</a:t>
            </a:r>
            <a:r>
              <a:rPr lang="en-US" dirty="0"/>
              <a:t>50,20</a:t>
            </a:r>
            <a:r>
              <a:rPr lang="en-US" dirty="0" smtClean="0"/>
              <a:t>);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4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215158"/>
          </a:xfrm>
        </p:spPr>
        <p:txBody>
          <a:bodyPr/>
          <a:lstStyle/>
          <a:p>
            <a:r>
              <a:rPr lang="en-US" dirty="0" smtClean="0"/>
              <a:t>lineTo</a:t>
            </a:r>
            <a:r>
              <a:rPr lang="en-US" dirty="0"/>
              <a:t>( )-Method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0454"/>
            <a:ext cx="9601196" cy="37756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lineTo() method adds a new point and creates a line TO that point FROM the last specified point in the canvas (this method does not draw the line</a:t>
            </a:r>
            <a:r>
              <a:rPr lang="en-US" dirty="0" smtClean="0"/>
              <a:t>).</a:t>
            </a:r>
          </a:p>
          <a:p>
            <a:pPr marL="0" indent="0" algn="ctr">
              <a:buNone/>
            </a:pPr>
            <a:r>
              <a:rPr lang="en-US" dirty="0" smtClean="0"/>
              <a:t>context.lineTo(</a:t>
            </a:r>
            <a:r>
              <a:rPr lang="en-US" i="1" dirty="0" smtClean="0"/>
              <a:t>x,y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x   </a:t>
            </a:r>
            <a:r>
              <a:rPr lang="en-US" dirty="0"/>
              <a:t>x-coordinate of where to </a:t>
            </a:r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smtClean="0"/>
              <a:t>line </a:t>
            </a:r>
            <a:r>
              <a:rPr lang="en-US" dirty="0"/>
              <a:t>to </a:t>
            </a:r>
          </a:p>
          <a:p>
            <a:pPr marL="0" indent="0">
              <a:buNone/>
            </a:pPr>
            <a:r>
              <a:rPr lang="en-US" b="1" dirty="0"/>
              <a:t> y   </a:t>
            </a:r>
            <a:r>
              <a:rPr lang="en-US" dirty="0"/>
              <a:t>y-coordinate of where to </a:t>
            </a:r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smtClean="0"/>
              <a:t>line to </a:t>
            </a:r>
          </a:p>
          <a:p>
            <a:pPr marL="0" indent="0">
              <a:buNone/>
            </a:pPr>
            <a:r>
              <a:rPr lang="en-US" dirty="0" smtClean="0"/>
              <a:t>e.g</a:t>
            </a:r>
          </a:p>
          <a:p>
            <a:pPr marL="0" indent="0" algn="ctr">
              <a:buNone/>
            </a:pPr>
            <a:r>
              <a:rPr lang="en-US" dirty="0"/>
              <a:t>ctx.lineTo(20,100);</a:t>
            </a:r>
            <a:br>
              <a:rPr lang="en-US" dirty="0"/>
            </a:br>
            <a:r>
              <a:rPr lang="en-US" dirty="0"/>
              <a:t>ctx.lineTo(70,100);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6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stroke( )-Method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stroke() method actually draws the path you have defined with all those moveTo() and lineTo() methods. The default color is black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context.stroke();</a:t>
            </a:r>
          </a:p>
          <a:p>
            <a:pPr marL="0" indent="0" algn="ctr">
              <a:buNone/>
            </a:pPr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2"/>
              </a:rPr>
              <a:t>strokeStyle</a:t>
            </a:r>
            <a:r>
              <a:rPr lang="en-US" dirty="0"/>
              <a:t> property to draw with another color/gradient.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6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strokeStyle </a:t>
            </a:r>
            <a:r>
              <a:rPr lang="en-US" dirty="0" smtClean="0"/>
              <a:t>( 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8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strokeStyle property sets or returns the color, gradient, or pattern used for strokes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Default Value:</a:t>
            </a:r>
            <a:r>
              <a:rPr lang="en-US" dirty="0" smtClean="0"/>
              <a:t> </a:t>
            </a:r>
            <a:r>
              <a:rPr lang="en-US" dirty="0"/>
              <a:t>#</a:t>
            </a:r>
            <a:r>
              <a:rPr lang="en-US" dirty="0" smtClean="0"/>
              <a:t>000000 (Black)</a:t>
            </a:r>
          </a:p>
          <a:p>
            <a:pPr marL="0" indent="0">
              <a:buNone/>
            </a:pPr>
            <a:r>
              <a:rPr lang="en-US" b="1" dirty="0" smtClean="0"/>
              <a:t>JS Syntax: </a:t>
            </a:r>
            <a:r>
              <a:rPr lang="en-US" i="1" dirty="0"/>
              <a:t>context</a:t>
            </a:r>
            <a:r>
              <a:rPr lang="en-US" dirty="0"/>
              <a:t>.strokeStyle=</a:t>
            </a:r>
            <a:r>
              <a:rPr lang="en-US" i="1" dirty="0"/>
              <a:t>color</a:t>
            </a:r>
            <a:r>
              <a:rPr lang="en-US" dirty="0"/>
              <a:t>|</a:t>
            </a:r>
            <a:r>
              <a:rPr lang="en-US" i="1" dirty="0"/>
              <a:t>gradient</a:t>
            </a:r>
            <a:r>
              <a:rPr lang="en-US" dirty="0"/>
              <a:t>|</a:t>
            </a:r>
            <a:r>
              <a:rPr lang="en-US" i="1" dirty="0"/>
              <a:t>pattern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u="sng" dirty="0" smtClean="0"/>
              <a:t>Color: </a:t>
            </a:r>
            <a:r>
              <a:rPr lang="en-US" dirty="0"/>
              <a:t>A </a:t>
            </a:r>
            <a:r>
              <a:rPr lang="en-US" dirty="0">
                <a:hlinkClick r:id="rId2"/>
              </a:rPr>
              <a:t>CSS color value</a:t>
            </a:r>
            <a:r>
              <a:rPr lang="en-US" dirty="0"/>
              <a:t> that indicates the stroke color of the drawing. Default value is #</a:t>
            </a:r>
            <a:r>
              <a:rPr lang="en-US" dirty="0" smtClean="0"/>
              <a:t>000000</a:t>
            </a:r>
          </a:p>
          <a:p>
            <a:pPr marL="0" indent="0">
              <a:buNone/>
            </a:pPr>
            <a:r>
              <a:rPr lang="en-US" b="1" u="sng" dirty="0" smtClean="0"/>
              <a:t>Gradient: </a:t>
            </a:r>
            <a:r>
              <a:rPr lang="en-US" dirty="0"/>
              <a:t>A gradient object (</a:t>
            </a:r>
            <a:r>
              <a:rPr lang="en-US" dirty="0">
                <a:hlinkClick r:id="rId3"/>
              </a:rPr>
              <a:t>linear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radial</a:t>
            </a:r>
            <a:r>
              <a:rPr lang="en-US" dirty="0"/>
              <a:t>) used to create a gradient </a:t>
            </a:r>
            <a:r>
              <a:rPr lang="en-US" dirty="0" smtClean="0"/>
              <a:t>stroke</a:t>
            </a:r>
          </a:p>
          <a:p>
            <a:pPr marL="0" indent="0">
              <a:buNone/>
            </a:pPr>
            <a:r>
              <a:rPr lang="en-US" b="1" u="sng" dirty="0" smtClean="0"/>
              <a:t>Pattern: </a:t>
            </a: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pattern</a:t>
            </a:r>
            <a:r>
              <a:rPr lang="en-US" dirty="0"/>
              <a:t> object used to create a pattern stroke</a:t>
            </a:r>
            <a:endParaRPr lang="en-US" b="1" u="sng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9802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 rectangle. Use a gradient stroke: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165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50" dirty="0" smtClean="0"/>
              <a:t>&lt;script&gt;</a:t>
            </a:r>
          </a:p>
          <a:p>
            <a:pPr marL="0" indent="0">
              <a:buNone/>
            </a:pPr>
            <a:r>
              <a:rPr lang="en-US" sz="1350" dirty="0" smtClean="0"/>
              <a:t>var </a:t>
            </a:r>
            <a:r>
              <a:rPr lang="en-US" sz="1350" dirty="0"/>
              <a:t>c = document.getElementById("myCanvas");</a:t>
            </a:r>
          </a:p>
          <a:p>
            <a:pPr marL="0" indent="0">
              <a:buNone/>
            </a:pPr>
            <a:r>
              <a:rPr lang="en-US" sz="1350" dirty="0"/>
              <a:t>var ctx = c.getContext("2d</a:t>
            </a:r>
            <a:r>
              <a:rPr lang="en-US" sz="1350" dirty="0" smtClean="0"/>
              <a:t>");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var gradient = ctx.createLinearGradient(0, 0, 170, 0);</a:t>
            </a:r>
          </a:p>
          <a:p>
            <a:pPr marL="0" indent="0">
              <a:buNone/>
            </a:pPr>
            <a:r>
              <a:rPr lang="en-US" sz="1350" dirty="0"/>
              <a:t>gradient.addColorStop("0", "magenta");</a:t>
            </a:r>
          </a:p>
          <a:p>
            <a:pPr marL="0" indent="0">
              <a:buNone/>
            </a:pPr>
            <a:r>
              <a:rPr lang="en-US" sz="1350" dirty="0"/>
              <a:t>gradient.addColorStop("0.5", "blue");</a:t>
            </a:r>
          </a:p>
          <a:p>
            <a:pPr marL="0" indent="0">
              <a:buNone/>
            </a:pPr>
            <a:r>
              <a:rPr lang="en-US" sz="1350" dirty="0"/>
              <a:t>gradient.addColorStop("1.0", "red</a:t>
            </a:r>
            <a:r>
              <a:rPr lang="en-US" sz="1350" dirty="0" smtClean="0"/>
              <a:t>");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// Fill with gradient</a:t>
            </a:r>
          </a:p>
          <a:p>
            <a:pPr marL="0" indent="0">
              <a:buNone/>
            </a:pPr>
            <a:r>
              <a:rPr lang="en-US" sz="1350" dirty="0"/>
              <a:t>ctx.strokeStyle = gradient;</a:t>
            </a:r>
          </a:p>
          <a:p>
            <a:pPr marL="0" indent="0">
              <a:buNone/>
            </a:pPr>
            <a:r>
              <a:rPr lang="en-US" sz="1350" dirty="0"/>
              <a:t>ctx.lineWidth = 5;</a:t>
            </a:r>
          </a:p>
          <a:p>
            <a:pPr marL="0" indent="0">
              <a:buNone/>
            </a:pPr>
            <a:r>
              <a:rPr lang="en-US" sz="1350" dirty="0"/>
              <a:t>ctx.strokeRect(20, 20, 150, 100);</a:t>
            </a:r>
          </a:p>
          <a:p>
            <a:pPr marL="0" indent="0">
              <a:buNone/>
            </a:pPr>
            <a:r>
              <a:rPr lang="en-US" sz="1350" dirty="0" smtClean="0"/>
              <a:t>&lt;/script&gt;</a:t>
            </a: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81" y="3043671"/>
            <a:ext cx="4030259" cy="28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fillStyle 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strokeStyle property sets or returns the color, gradient, or pattern used for strokes.</a:t>
            </a:r>
          </a:p>
          <a:p>
            <a:pPr marL="0" indent="0">
              <a:buNone/>
            </a:pPr>
            <a:r>
              <a:rPr lang="en-US" b="1" dirty="0"/>
              <a:t>Default Value:</a:t>
            </a:r>
            <a:r>
              <a:rPr lang="en-US" dirty="0"/>
              <a:t> #000000 (Black)</a:t>
            </a:r>
          </a:p>
          <a:p>
            <a:pPr marL="0" indent="0">
              <a:buNone/>
            </a:pPr>
            <a:r>
              <a:rPr lang="en-US" b="1" dirty="0"/>
              <a:t>JS Syntax: </a:t>
            </a:r>
            <a:r>
              <a:rPr lang="en-US" i="1" dirty="0"/>
              <a:t>context</a:t>
            </a:r>
            <a:r>
              <a:rPr lang="en-US" dirty="0"/>
              <a:t>.strokeStyle=</a:t>
            </a:r>
            <a:r>
              <a:rPr lang="en-US" i="1" dirty="0"/>
              <a:t>color</a:t>
            </a:r>
            <a:r>
              <a:rPr lang="en-US" dirty="0"/>
              <a:t>|</a:t>
            </a:r>
            <a:r>
              <a:rPr lang="en-US" i="1" dirty="0"/>
              <a:t>gradient</a:t>
            </a:r>
            <a:r>
              <a:rPr lang="en-US" dirty="0"/>
              <a:t>|</a:t>
            </a:r>
            <a:r>
              <a:rPr lang="en-US" i="1" dirty="0"/>
              <a:t>pattern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i.e var </a:t>
            </a:r>
            <a:r>
              <a:rPr lang="en-US" dirty="0"/>
              <a:t>c=document.getElementById("myCanvas");</a:t>
            </a:r>
            <a:br>
              <a:rPr lang="en-US" dirty="0"/>
            </a:br>
            <a:r>
              <a:rPr lang="en-US" dirty="0"/>
              <a:t>var ctx=c.getContext("2d");</a:t>
            </a:r>
            <a:br>
              <a:rPr lang="en-US" dirty="0"/>
            </a:br>
            <a:r>
              <a:rPr lang="en-US" dirty="0"/>
              <a:t>ctx.fillStyle="#FF0000";</a:t>
            </a:r>
            <a:br>
              <a:rPr lang="en-US" dirty="0"/>
            </a:br>
            <a:r>
              <a:rPr lang="en-US" dirty="0"/>
              <a:t>ctx.fillRect(20,20,150,100);</a:t>
            </a:r>
          </a:p>
        </p:txBody>
      </p:sp>
    </p:spTree>
    <p:extLst>
      <p:ext uri="{BB962C8B-B14F-4D97-AF65-F5344CB8AC3E}">
        <p14:creationId xmlns:p14="http://schemas.microsoft.com/office/powerpoint/2010/main" val="618737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addColorStop() 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addColorStop() method specifies the colors and position in a gradient object.</a:t>
            </a:r>
          </a:p>
          <a:p>
            <a:r>
              <a:rPr lang="en-US" dirty="0"/>
              <a:t>The addColorStop() method is used together with </a:t>
            </a:r>
            <a:r>
              <a:rPr lang="en-US" dirty="0">
                <a:hlinkClick r:id="rId2"/>
              </a:rPr>
              <a:t>createLinearGradient()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createRadialGradient()</a:t>
            </a:r>
            <a:r>
              <a:rPr lang="en-US" dirty="0"/>
              <a:t>.</a:t>
            </a:r>
          </a:p>
          <a:p>
            <a:r>
              <a:rPr lang="en-US" b="1" dirty="0"/>
              <a:t>Note:</a:t>
            </a:r>
            <a:r>
              <a:rPr lang="en-US" dirty="0"/>
              <a:t> You can call the addColorStop() method multiple times to change a gradient. If you omit this method for gradient objects, the gradient will not be visible. You need to create at least one color stop to have a visible gradient.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69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addColorStop() </a:t>
            </a:r>
            <a:r>
              <a:rPr lang="en-US" dirty="0" smtClean="0"/>
              <a:t>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JS Syntax: </a:t>
            </a:r>
            <a:r>
              <a:rPr lang="en-US" i="1" dirty="0" smtClean="0"/>
              <a:t>gradient</a:t>
            </a:r>
            <a:r>
              <a:rPr lang="en-US" dirty="0" smtClean="0"/>
              <a:t>.addColorStop(</a:t>
            </a:r>
            <a:r>
              <a:rPr lang="en-US" i="1" dirty="0" smtClean="0"/>
              <a:t>stop</a:t>
            </a:r>
            <a:r>
              <a:rPr lang="en-US" dirty="0" smtClean="0"/>
              <a:t>,</a:t>
            </a:r>
            <a:r>
              <a:rPr lang="en-US" i="1" dirty="0" smtClean="0"/>
              <a:t>color</a:t>
            </a:r>
            <a:r>
              <a:rPr lang="en-US" dirty="0" smtClean="0"/>
              <a:t>);</a:t>
            </a:r>
          </a:p>
          <a:p>
            <a:r>
              <a:rPr lang="en-US" b="1" u="sng" dirty="0" smtClean="0"/>
              <a:t>Stop: </a:t>
            </a:r>
            <a:r>
              <a:rPr lang="en-US" dirty="0"/>
              <a:t>A value between 0.0 and 1.0 that represents the position between start and end in a </a:t>
            </a:r>
            <a:r>
              <a:rPr lang="en-US" dirty="0" smtClean="0"/>
              <a:t>gradient</a:t>
            </a:r>
          </a:p>
          <a:p>
            <a:pPr marL="0" indent="0">
              <a:buNone/>
            </a:pPr>
            <a:r>
              <a:rPr lang="en-US" b="1" u="sng" dirty="0" smtClean="0"/>
              <a:t>i.e v</a:t>
            </a:r>
            <a:r>
              <a:rPr lang="en-US" dirty="0" smtClean="0"/>
              <a:t>ar </a:t>
            </a:r>
            <a:r>
              <a:rPr lang="en-US" dirty="0"/>
              <a:t>c=document.getElementById('myCanvas');</a:t>
            </a:r>
            <a:br>
              <a:rPr lang="en-US" dirty="0"/>
            </a:br>
            <a:r>
              <a:rPr lang="en-US" dirty="0"/>
              <a:t>var ctx=c.getContext('2d');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var grd=ctx.createLinearGradient(0,0,170,0);</a:t>
            </a:r>
            <a:br>
              <a:rPr lang="en-US" dirty="0"/>
            </a:br>
            <a:r>
              <a:rPr lang="en-US" dirty="0"/>
              <a:t>grd.addColorStop(0,"black");</a:t>
            </a:r>
            <a:br>
              <a:rPr lang="en-US" dirty="0"/>
            </a:br>
            <a:r>
              <a:rPr lang="en-US" dirty="0"/>
              <a:t>grd.addColorStop(1,"white");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ctx.fillStyle=grd;</a:t>
            </a:r>
            <a:br>
              <a:rPr lang="en-US" dirty="0"/>
            </a:br>
            <a:r>
              <a:rPr lang="en-US" dirty="0"/>
              <a:t>ctx.fillRect(20,20,150,100);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0061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HTML &lt;canvas&gt; element is used to draw graphics on a web page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graphic to the left is created with &lt;canvas&gt;. It shows four elements: a red rectangle, a gradient rectangle, a multicolor rectangle, and a multicolor text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HTML &lt;canvas&gt; element is used to draw graphics, </a:t>
            </a:r>
            <a:r>
              <a:rPr lang="en-US" dirty="0" smtClean="0"/>
              <a:t>on the fly, via JavaScript.</a:t>
            </a:r>
          </a:p>
          <a:p>
            <a:r>
              <a:rPr lang="en-US" dirty="0" smtClean="0"/>
              <a:t>The &lt;canvas&gt; element is only a container for graphics. You must use JavaScript to actually draw the graphics.</a:t>
            </a:r>
          </a:p>
          <a:p>
            <a:r>
              <a:rPr lang="en-US" dirty="0" smtClean="0"/>
              <a:t>Canvas </a:t>
            </a:r>
            <a:r>
              <a:rPr lang="en-US" dirty="0"/>
              <a:t>has several methods for drawing paths, boxes, circles, text, and adding images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2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fillRect()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fillRect() method draws a "filled" rectangle. The default color of the fill is black.</a:t>
            </a:r>
          </a:p>
          <a:p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2"/>
              </a:rPr>
              <a:t>fillStyle</a:t>
            </a:r>
            <a:r>
              <a:rPr lang="en-US" dirty="0"/>
              <a:t> property to set a color, gradient, or pattern used to fill the </a:t>
            </a:r>
            <a:r>
              <a:rPr lang="en-US" dirty="0" smtClean="0"/>
              <a:t>drawing.</a:t>
            </a:r>
          </a:p>
          <a:p>
            <a:pPr marL="0" indent="0" algn="ctr">
              <a:buNone/>
            </a:pPr>
            <a:r>
              <a:rPr lang="en-US" dirty="0" smtClean="0"/>
              <a:t>c</a:t>
            </a:r>
            <a:r>
              <a:rPr lang="en-US" i="1" dirty="0" smtClean="0"/>
              <a:t>ontext</a:t>
            </a:r>
            <a:r>
              <a:rPr lang="en-US" dirty="0" smtClean="0"/>
              <a:t>.fillRect(</a:t>
            </a:r>
            <a:r>
              <a:rPr lang="en-US" i="1" dirty="0" smtClean="0"/>
              <a:t>x,y,width,height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3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fillText() 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fillText() method draws filled text on the canvas. The default color of the text is black.</a:t>
            </a:r>
          </a:p>
          <a:p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2"/>
              </a:rPr>
              <a:t>font</a:t>
            </a:r>
            <a:r>
              <a:rPr lang="en-US" dirty="0"/>
              <a:t> property to specify font and font size, and use the </a:t>
            </a:r>
            <a:r>
              <a:rPr lang="en-US" dirty="0">
                <a:hlinkClick r:id="rId3"/>
              </a:rPr>
              <a:t>fillStyle</a:t>
            </a:r>
            <a:r>
              <a:rPr lang="en-US" dirty="0"/>
              <a:t> property to render the text in another color/gradient.</a:t>
            </a:r>
          </a:p>
          <a:p>
            <a:pPr marL="0" indent="0" algn="ctr">
              <a:buNone/>
            </a:pPr>
            <a:r>
              <a:rPr lang="en-US" dirty="0"/>
              <a:t>context.fillText(text,x,y,maxWidth</a:t>
            </a:r>
            <a:r>
              <a:rPr lang="en-US" dirty="0" smtClean="0"/>
              <a:t>);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5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createRadialGradient() 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createRadialGradient() method creates a radial/circular gradient object.</a:t>
            </a:r>
          </a:p>
          <a:p>
            <a:r>
              <a:rPr lang="en-US" dirty="0"/>
              <a:t>The gradient can be used to fill rectangles, circles, lines, text, etc.</a:t>
            </a:r>
          </a:p>
          <a:p>
            <a:r>
              <a:rPr lang="en-US" b="1" dirty="0"/>
              <a:t>Tip:</a:t>
            </a:r>
            <a:r>
              <a:rPr lang="en-US" dirty="0"/>
              <a:t> Use this object as the value to the </a:t>
            </a:r>
            <a:r>
              <a:rPr lang="en-US" dirty="0">
                <a:hlinkClick r:id="rId2"/>
              </a:rPr>
              <a:t>strokeStyle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fillStyle</a:t>
            </a:r>
            <a:r>
              <a:rPr lang="en-US" dirty="0"/>
              <a:t> properties.</a:t>
            </a:r>
          </a:p>
          <a:p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4"/>
              </a:rPr>
              <a:t>addColorStop()</a:t>
            </a:r>
            <a:r>
              <a:rPr lang="en-US" dirty="0"/>
              <a:t> method to specify different colors, and where to position the colors in the gradient object.</a:t>
            </a:r>
          </a:p>
          <a:p>
            <a:pPr marL="0" indent="0" algn="ctr">
              <a:buNone/>
            </a:pPr>
            <a:r>
              <a:rPr lang="en-US" dirty="0"/>
              <a:t>context.createRadialGradient(x0,y0,r0,x1,y1,r1);</a:t>
            </a:r>
          </a:p>
        </p:txBody>
      </p:sp>
    </p:spTree>
    <p:extLst>
      <p:ext uri="{BB962C8B-B14F-4D97-AF65-F5344CB8AC3E}">
        <p14:creationId xmlns:p14="http://schemas.microsoft.com/office/powerpoint/2010/main" val="1025198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createLinearGradient() 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createLinearGradient() method creates a linear gradient object.</a:t>
            </a:r>
          </a:p>
          <a:p>
            <a:r>
              <a:rPr lang="en-US" dirty="0"/>
              <a:t>The gradient can be used to fill rectangles, circles, lines, text, etc.</a:t>
            </a:r>
          </a:p>
          <a:p>
            <a:r>
              <a:rPr lang="en-US" b="1" dirty="0"/>
              <a:t>Tip:</a:t>
            </a:r>
            <a:r>
              <a:rPr lang="en-US" dirty="0"/>
              <a:t> Use this object as the value to the </a:t>
            </a:r>
            <a:r>
              <a:rPr lang="en-US" dirty="0">
                <a:hlinkClick r:id="rId2"/>
              </a:rPr>
              <a:t>strokeStyle</a:t>
            </a:r>
            <a:r>
              <a:rPr lang="en-US" dirty="0"/>
              <a:t> or </a:t>
            </a:r>
            <a:r>
              <a:rPr lang="en-US" dirty="0">
                <a:hlinkClick r:id="rId3"/>
              </a:rPr>
              <a:t>fillStyle</a:t>
            </a:r>
            <a:r>
              <a:rPr lang="en-US" dirty="0"/>
              <a:t> properties.</a:t>
            </a:r>
          </a:p>
          <a:p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4"/>
              </a:rPr>
              <a:t>addColorStop()</a:t>
            </a:r>
            <a:r>
              <a:rPr lang="en-US" dirty="0"/>
              <a:t> method to specify different colors, and where to position the colors in the gradient object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smtClean="0"/>
              <a:t>context.createRadialGradient(x0,y0,x1,y1);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03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arc() 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arc() method creates an arc/curve (used to create circles, or parts of circles).</a:t>
            </a:r>
          </a:p>
          <a:p>
            <a:r>
              <a:rPr lang="en-US" b="1" dirty="0"/>
              <a:t>Tip:</a:t>
            </a:r>
            <a:r>
              <a:rPr lang="en-US" dirty="0"/>
              <a:t> To create a circle with arc(): Set start angle to 0 and end angle to 2*Math.PI.</a:t>
            </a:r>
          </a:p>
          <a:p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2"/>
              </a:rPr>
              <a:t>stroke()</a:t>
            </a:r>
            <a:r>
              <a:rPr lang="en-US" dirty="0"/>
              <a:t> or the </a:t>
            </a:r>
            <a:r>
              <a:rPr lang="en-US" dirty="0">
                <a:hlinkClick r:id="rId3"/>
              </a:rPr>
              <a:t>fill()</a:t>
            </a:r>
            <a:r>
              <a:rPr lang="en-US" dirty="0"/>
              <a:t> method to actually draw the arc on the canvas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Center:</a:t>
            </a:r>
            <a:r>
              <a:rPr lang="en-US" dirty="0" smtClean="0"/>
              <a:t> arc(</a:t>
            </a:r>
            <a:r>
              <a:rPr lang="en-US" b="1" dirty="0" smtClean="0"/>
              <a:t>100,75</a:t>
            </a:r>
            <a:r>
              <a:rPr lang="en-US" dirty="0" smtClean="0"/>
              <a:t>,50,0*Math.PI,1.5*Math.PI)</a:t>
            </a:r>
            <a:endParaRPr lang="en-US" dirty="0"/>
          </a:p>
          <a:p>
            <a:r>
              <a:rPr lang="en-US" b="1" dirty="0" smtClean="0"/>
              <a:t>Start angle: </a:t>
            </a:r>
            <a:r>
              <a:rPr lang="en-US" dirty="0" smtClean="0"/>
              <a:t>arc(100,75,50,</a:t>
            </a:r>
            <a:r>
              <a:rPr lang="en-US" b="1" dirty="0" smtClean="0"/>
              <a:t>0</a:t>
            </a:r>
            <a:r>
              <a:rPr lang="en-US" dirty="0" smtClean="0"/>
              <a:t>,1.5*Math.PI)</a:t>
            </a:r>
            <a:endParaRPr lang="en-US" dirty="0"/>
          </a:p>
          <a:p>
            <a:r>
              <a:rPr lang="en-US" b="1" dirty="0"/>
              <a:t>End </a:t>
            </a:r>
            <a:r>
              <a:rPr lang="en-US" b="1" dirty="0" smtClean="0"/>
              <a:t>angle: </a:t>
            </a:r>
            <a:r>
              <a:rPr lang="en-US" dirty="0" smtClean="0"/>
              <a:t>arc(100,75,50,0*Math.PI,</a:t>
            </a:r>
            <a:r>
              <a:rPr lang="en-US" b="1" dirty="0" smtClean="0"/>
              <a:t>1.5*Math.PI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602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arc() </a:t>
            </a:r>
            <a:r>
              <a:rPr lang="en-US" dirty="0" smtClean="0"/>
              <a:t>Method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context.arc(x,y,r,sAngle,eAngle,counterclockwise);</a:t>
            </a:r>
          </a:p>
          <a:p>
            <a:pPr marL="0" indent="0">
              <a:buNone/>
            </a:pPr>
            <a:r>
              <a:rPr lang="en-US" b="1" dirty="0" smtClean="0"/>
              <a:t>sAngle: </a:t>
            </a:r>
            <a:r>
              <a:rPr lang="en-US" dirty="0" smtClean="0"/>
              <a:t>The </a:t>
            </a:r>
            <a:r>
              <a:rPr lang="en-US" dirty="0"/>
              <a:t>starting angle, in radians (0 is at the 3 o'clock position of the </a:t>
            </a:r>
            <a:r>
              <a:rPr lang="en-US" dirty="0" smtClean="0"/>
              <a:t>arc circle)</a:t>
            </a:r>
          </a:p>
          <a:p>
            <a:pPr marL="0" indent="0">
              <a:buNone/>
            </a:pPr>
            <a:r>
              <a:rPr lang="en-US" b="1" dirty="0" smtClean="0"/>
              <a:t>e.Angle:</a:t>
            </a:r>
            <a:r>
              <a:rPr lang="en-US" dirty="0" smtClean="0"/>
              <a:t> </a:t>
            </a:r>
            <a:r>
              <a:rPr lang="en-US" dirty="0"/>
              <a:t>The ending angle, in </a:t>
            </a:r>
            <a:r>
              <a:rPr lang="en-US" dirty="0" smtClean="0"/>
              <a:t>radians</a:t>
            </a:r>
          </a:p>
          <a:p>
            <a:pPr marL="0" indent="0">
              <a:buNone/>
            </a:pPr>
            <a:r>
              <a:rPr lang="en-US" b="1" dirty="0" smtClean="0"/>
              <a:t>Counterclockwise:</a:t>
            </a:r>
            <a:r>
              <a:rPr lang="en-US" dirty="0" smtClean="0"/>
              <a:t> Optional</a:t>
            </a:r>
            <a:r>
              <a:rPr lang="en-US" dirty="0"/>
              <a:t>. Specifies whether the drawing should be counterclockwise or clockwise. False is default, and indicates clockwise, while true indicates counter-clockwise.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5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setInterval() 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setInterval() method calls a function or evaluates an expression at specified intervals (in milliseconds).</a:t>
            </a:r>
          </a:p>
          <a:p>
            <a:r>
              <a:rPr lang="en-US" dirty="0"/>
              <a:t>The setInterval() method will continue calling the function until </a:t>
            </a:r>
            <a:r>
              <a:rPr lang="en-US" dirty="0">
                <a:hlinkClick r:id="rId2"/>
              </a:rPr>
              <a:t>clearInterval()</a:t>
            </a:r>
            <a:r>
              <a:rPr lang="en-US" dirty="0"/>
              <a:t> is called, or the window is closed.</a:t>
            </a:r>
          </a:p>
          <a:p>
            <a:r>
              <a:rPr lang="en-US" dirty="0"/>
              <a:t>The ID value returned by setInterval() is used as the parameter for the clearInterval() method.</a:t>
            </a:r>
          </a:p>
          <a:p>
            <a:r>
              <a:rPr lang="en-US" b="1" dirty="0"/>
              <a:t>Tip:</a:t>
            </a:r>
            <a:r>
              <a:rPr lang="en-US" dirty="0"/>
              <a:t> 1000 ms = 1 second.</a:t>
            </a:r>
          </a:p>
          <a:p>
            <a:r>
              <a:rPr lang="en-US" b="1" dirty="0"/>
              <a:t>Tip:</a:t>
            </a:r>
            <a:r>
              <a:rPr lang="en-US" dirty="0"/>
              <a:t> To execute a function only once, after a specified number of milliseconds, use the </a:t>
            </a:r>
            <a:r>
              <a:rPr lang="en-US" dirty="0">
                <a:hlinkClick r:id="rId3"/>
              </a:rPr>
              <a:t>setTimeout()</a:t>
            </a:r>
            <a:r>
              <a:rPr lang="en-US" dirty="0"/>
              <a:t> 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1" y="832513"/>
            <a:ext cx="102358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References: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www.w3schools.com/html/html5_canvas.asp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www.w3schools.com/TAGs/ref_canvas.asp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https://www.html5canvastutorials.com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www.youtube.com/playlist?list=PLpPnRKq7eNW3We9VdCfx9fprhqXHwTPXL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http://techfunda.com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3200" b="1" dirty="0" smtClean="0"/>
              <a:t>Tools: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Video Record – ISpring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Code – Notepad++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688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major browsers other than Internet Explorer support the canvas element.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Firefox – 2.0</a:t>
            </a:r>
          </a:p>
          <a:p>
            <a:pPr marL="0" indent="0">
              <a:buNone/>
            </a:pPr>
            <a:r>
              <a:rPr lang="en-US" dirty="0"/>
              <a:t>Chrome – 4.0</a:t>
            </a:r>
          </a:p>
          <a:p>
            <a:pPr marL="0" indent="0">
              <a:buNone/>
            </a:pPr>
            <a:r>
              <a:rPr lang="en-US" dirty="0"/>
              <a:t>Internet Explore-Edge – 9.0</a:t>
            </a:r>
          </a:p>
          <a:p>
            <a:pPr marL="0" indent="0">
              <a:buNone/>
            </a:pPr>
            <a:r>
              <a:rPr lang="en-US" dirty="0" smtClean="0"/>
              <a:t>Opera – 9.0 </a:t>
            </a:r>
          </a:p>
          <a:p>
            <a:pPr marL="0" indent="0">
              <a:buNone/>
            </a:pPr>
            <a:r>
              <a:rPr lang="en-US" dirty="0" smtClean="0"/>
              <a:t>Safari – 3.1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4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310" y="2556932"/>
            <a:ext cx="10380372" cy="3318936"/>
          </a:xfrm>
        </p:spPr>
        <p:txBody>
          <a:bodyPr>
            <a:normAutofit/>
          </a:bodyPr>
          <a:lstStyle/>
          <a:p>
            <a:r>
              <a:rPr lang="en-US" dirty="0"/>
              <a:t>Always specify an id attribute (to be referred to in a script), and a width and height attribute to define the size of the canvas. To add a border, use the style attribute</a:t>
            </a:r>
            <a:r>
              <a:rPr lang="en-US" dirty="0" smtClean="0"/>
              <a:t>. Like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canvas id="myCanvas" width="200" height="100"&gt;&lt;/canvas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canvas id="myCanvas" width="200" height="100" style="border:1px solid </a:t>
            </a:r>
            <a:r>
              <a:rPr lang="en-US" dirty="0" smtClean="0"/>
              <a:t>	#</a:t>
            </a:r>
            <a:r>
              <a:rPr lang="en-US" dirty="0"/>
              <a:t>000000</a:t>
            </a:r>
            <a:r>
              <a:rPr lang="en-US" dirty="0" smtClean="0"/>
              <a:t>;"&gt;&lt;/</a:t>
            </a:r>
            <a:r>
              <a:rPr lang="en-US" dirty="0"/>
              <a:t>canvas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0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use a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Creating and Resizing Your Canvas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Drawing Elements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Animating Elements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Interacting with Elements</a:t>
            </a:r>
          </a:p>
        </p:txBody>
      </p:sp>
    </p:spTree>
    <p:extLst>
      <p:ext uri="{BB962C8B-B14F-4D97-AF65-F5344CB8AC3E}">
        <p14:creationId xmlns:p14="http://schemas.microsoft.com/office/powerpoint/2010/main" val="243668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744591"/>
            <a:ext cx="3718455" cy="1371600"/>
          </a:xfrm>
        </p:spPr>
        <p:txBody>
          <a:bodyPr/>
          <a:lstStyle/>
          <a:p>
            <a:r>
              <a:rPr lang="en-US" b="1" dirty="0"/>
              <a:t>Basic Canvas draw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950752"/>
            <a:ext cx="5470525" cy="29564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121217"/>
            <a:ext cx="3718455" cy="2438404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&lt;canvas id="myCanvas" width="200" </a:t>
            </a:r>
          </a:p>
          <a:p>
            <a:pPr algn="l"/>
            <a:r>
              <a:rPr lang="en-US" sz="1800" dirty="0" smtClean="0"/>
              <a:t>height</a:t>
            </a:r>
            <a:r>
              <a:rPr lang="en-US" sz="1800" dirty="0"/>
              <a:t>="100" </a:t>
            </a:r>
          </a:p>
          <a:p>
            <a:pPr algn="l"/>
            <a:r>
              <a:rPr lang="en-US" sz="1800" dirty="0" smtClean="0"/>
              <a:t>style</a:t>
            </a:r>
            <a:r>
              <a:rPr lang="en-US" sz="1800" dirty="0"/>
              <a:t>="border:1px solid #000000</a:t>
            </a:r>
            <a:r>
              <a:rPr lang="en-US" sz="1800" dirty="0" smtClean="0"/>
              <a:t>;"&gt;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&lt;/canvas&gt;</a:t>
            </a:r>
          </a:p>
          <a:p>
            <a:pPr algn="l"/>
            <a:r>
              <a:rPr lang="en-US" sz="1800" dirty="0" smtClean="0"/>
              <a:t>//</a:t>
            </a:r>
            <a:r>
              <a:rPr lang="en-US" sz="1800" dirty="0"/>
              <a:t>A canvas is a rectangular area on an HTML page. By default, a canvas has no border and no content.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3878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Draw Simple Canvas-using innerWidth and innerHeight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canvas id="myCanvas" style="border:1px solid #d3d3d3;"&gt;&lt;/canvas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c = document.getElementById("myCanvas");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ctx = c.getContext("2d");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c.width=window.innerWidth;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c.height=window.innerHeight;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//It will come with by default 8px margin on browser’s window. We can remove it by writing in body style attribute as ‘margin:0px;’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6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01259"/>
          </a:xfrm>
        </p:spPr>
        <p:txBody>
          <a:bodyPr/>
          <a:lstStyle/>
          <a:p>
            <a:r>
              <a:rPr lang="en-US" dirty="0"/>
              <a:t>Draw Simple </a:t>
            </a:r>
            <a:r>
              <a:rPr lang="en-US" dirty="0" smtClean="0"/>
              <a:t>Canvas(Cont.)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169994"/>
            <a:ext cx="9601196" cy="37058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InnerWidth</a:t>
            </a:r>
            <a:r>
              <a:rPr lang="en-US" b="1" dirty="0"/>
              <a:t> </a:t>
            </a:r>
            <a:r>
              <a:rPr lang="en-US" b="1" dirty="0" smtClean="0"/>
              <a:t>&amp; innerHeight:</a:t>
            </a:r>
          </a:p>
          <a:p>
            <a:pPr marL="0" indent="0">
              <a:buNone/>
            </a:pPr>
            <a:r>
              <a:rPr lang="en-US" dirty="0"/>
              <a:t>The innerWidth property returns the inner width of a window's content area.</a:t>
            </a:r>
          </a:p>
          <a:p>
            <a:pPr marL="0" indent="0">
              <a:buNone/>
            </a:pPr>
            <a:r>
              <a:rPr lang="en-US" dirty="0"/>
              <a:t>The innerHeight property returns the </a:t>
            </a:r>
            <a:r>
              <a:rPr lang="en-US" dirty="0" smtClean="0"/>
              <a:t>inner </a:t>
            </a:r>
            <a:r>
              <a:rPr lang="en-US" dirty="0"/>
              <a:t>height of a window's content area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(NOT including toolbars/scrollbars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Tip:</a:t>
            </a:r>
            <a:r>
              <a:rPr lang="en-US" dirty="0"/>
              <a:t> Use the </a:t>
            </a:r>
            <a:r>
              <a:rPr lang="en-US" dirty="0">
                <a:hlinkClick r:id="rId2"/>
              </a:rPr>
              <a:t>outerWidth and outerHeight</a:t>
            </a:r>
            <a:r>
              <a:rPr lang="en-US" dirty="0"/>
              <a:t> properties to get the width/height with toolbars/scrollbars</a:t>
            </a:r>
            <a:r>
              <a:rPr lang="en-US" dirty="0" smtClean="0"/>
              <a:t>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innerWidth: 668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innerHeight: 513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outerWidth: 1366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outerHeight: 728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4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705954"/>
            <a:ext cx="3718455" cy="1371600"/>
          </a:xfrm>
        </p:spPr>
        <p:txBody>
          <a:bodyPr/>
          <a:lstStyle/>
          <a:p>
            <a:r>
              <a:rPr lang="en-US" b="1" dirty="0" smtClean="0"/>
              <a:t>Draw a Line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3" y="2627290"/>
            <a:ext cx="4223097" cy="28333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4"/>
            <a:ext cx="3718455" cy="2844801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&lt;script&gt;</a:t>
            </a:r>
          </a:p>
          <a:p>
            <a:pPr algn="l"/>
            <a:r>
              <a:rPr lang="en-US" sz="1800" dirty="0" smtClean="0"/>
              <a:t>var</a:t>
            </a:r>
            <a:r>
              <a:rPr lang="en-US" sz="1800" dirty="0"/>
              <a:t> c = document.getElementById("myCanvas</a:t>
            </a:r>
            <a:r>
              <a:rPr lang="en-US" sz="1800" dirty="0" smtClean="0"/>
              <a:t>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var ctx = c.getContext("2d</a:t>
            </a:r>
            <a:r>
              <a:rPr lang="en-US" sz="1800" dirty="0" smtClean="0"/>
              <a:t>");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ctx.moveTo(0, 0</a:t>
            </a:r>
            <a:r>
              <a:rPr lang="en-US" sz="1800" dirty="0" smtClean="0"/>
              <a:t>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ctx.lineTo(200, 100</a:t>
            </a:r>
            <a:r>
              <a:rPr lang="en-US" sz="1800" dirty="0" smtClean="0"/>
              <a:t>);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ctx.stroke</a:t>
            </a:r>
            <a:r>
              <a:rPr lang="en-US" sz="1800" dirty="0" smtClean="0"/>
              <a:t>();</a:t>
            </a:r>
          </a:p>
          <a:p>
            <a:pPr algn="l"/>
            <a:r>
              <a:rPr lang="en-US" sz="1800" dirty="0" smtClean="0"/>
              <a:t>&lt;/script&gt;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63246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451</TotalTime>
  <Words>938</Words>
  <Application>Microsoft Office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Garamond</vt:lpstr>
      <vt:lpstr>Times New Roman</vt:lpstr>
      <vt:lpstr>Wingdings</vt:lpstr>
      <vt:lpstr>Organic</vt:lpstr>
      <vt:lpstr>HTML 5 Canvas</vt:lpstr>
      <vt:lpstr>Description</vt:lpstr>
      <vt:lpstr>Browser Support</vt:lpstr>
      <vt:lpstr>Attributes</vt:lpstr>
      <vt:lpstr>Steps for use a Canvas</vt:lpstr>
      <vt:lpstr>Basic Canvas draw</vt:lpstr>
      <vt:lpstr>Draw Simple Canvas-using innerWidth and innerHeight</vt:lpstr>
      <vt:lpstr>Draw Simple Canvas(Cont.)</vt:lpstr>
      <vt:lpstr>Draw a Line</vt:lpstr>
      <vt:lpstr>Draw a Circle</vt:lpstr>
      <vt:lpstr>Properties &amp; Methods</vt:lpstr>
      <vt:lpstr>moveTo( )-Method</vt:lpstr>
      <vt:lpstr>lineTo( )-Method</vt:lpstr>
      <vt:lpstr>stroke( )-Method</vt:lpstr>
      <vt:lpstr>strokeStyle ( ) Method</vt:lpstr>
      <vt:lpstr>Draw a rectangle. Use a gradient stroke:</vt:lpstr>
      <vt:lpstr>fillStyle Property</vt:lpstr>
      <vt:lpstr>addColorStop() Method</vt:lpstr>
      <vt:lpstr>addColorStop() Method (Cont.)</vt:lpstr>
      <vt:lpstr>fillRect() method</vt:lpstr>
      <vt:lpstr>fillText() Method</vt:lpstr>
      <vt:lpstr>createRadialGradient() Method</vt:lpstr>
      <vt:lpstr>createLinearGradient() Method</vt:lpstr>
      <vt:lpstr>arc() Method</vt:lpstr>
      <vt:lpstr>arc() Method (Cont.)</vt:lpstr>
      <vt:lpstr>setInterval() Method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Canvas</dc:title>
  <dc:creator>Khan</dc:creator>
  <cp:lastModifiedBy>Khan</cp:lastModifiedBy>
  <cp:revision>113</cp:revision>
  <dcterms:created xsi:type="dcterms:W3CDTF">2018-06-28T16:42:31Z</dcterms:created>
  <dcterms:modified xsi:type="dcterms:W3CDTF">2018-07-06T16:16:03Z</dcterms:modified>
</cp:coreProperties>
</file>