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DM Serif Display" charset="1" panose="00000000000000000000"/>
      <p:regular r:id="rId19"/>
    </p:embeddedFont>
    <p:embeddedFont>
      <p:font typeface="Poppins" charset="1" panose="00000500000000000000"/>
      <p:regular r:id="rId20"/>
    </p:embeddedFont>
    <p:embeddedFont>
      <p:font typeface="Canva Sans" charset="1" panose="020B0503030501040103"/>
      <p:regular r:id="rId21"/>
    </p:embeddedFont>
    <p:embeddedFont>
      <p:font typeface="Canva Sans Bold" charset="1" panose="020B0803030501040103"/>
      <p:regular r:id="rId22"/>
    </p:embeddedFont>
    <p:embeddedFont>
      <p:font typeface="IBM Plex Sans Medium" charset="1" panose="020B0603050203000203"/>
      <p:regular r:id="rId23"/>
    </p:embeddedFont>
    <p:embeddedFont>
      <p:font typeface="HK Grotesk Bold" charset="1" panose="00000800000000000000"/>
      <p:regular r:id="rId24"/>
    </p:embeddedFont>
    <p:embeddedFont>
      <p:font typeface="HK Grotesk" charset="1" panose="000005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939364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97963" y="7123103"/>
            <a:ext cx="2321051" cy="2321051"/>
          </a:xfrm>
          <a:custGeom>
            <a:avLst/>
            <a:gdLst/>
            <a:ahLst/>
            <a:cxnLst/>
            <a:rect r="r" b="b" t="t" l="l"/>
            <a:pathLst>
              <a:path h="2321051" w="2321051">
                <a:moveTo>
                  <a:pt x="0" y="0"/>
                </a:moveTo>
                <a:lnTo>
                  <a:pt x="2321051" y="0"/>
                </a:lnTo>
                <a:lnTo>
                  <a:pt x="2321051" y="2321051"/>
                </a:lnTo>
                <a:lnTo>
                  <a:pt x="0" y="23210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370258" y="7123103"/>
            <a:ext cx="1442186" cy="1442186"/>
          </a:xfrm>
          <a:custGeom>
            <a:avLst/>
            <a:gdLst/>
            <a:ahLst/>
            <a:cxnLst/>
            <a:rect r="r" b="b" t="t" l="l"/>
            <a:pathLst>
              <a:path h="1442186" w="1442186">
                <a:moveTo>
                  <a:pt x="0" y="0"/>
                </a:moveTo>
                <a:lnTo>
                  <a:pt x="1442186" y="0"/>
                </a:lnTo>
                <a:lnTo>
                  <a:pt x="1442186" y="1442186"/>
                </a:lnTo>
                <a:lnTo>
                  <a:pt x="0" y="14421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856348" y="1360054"/>
            <a:ext cx="2287216" cy="2287216"/>
          </a:xfrm>
          <a:custGeom>
            <a:avLst/>
            <a:gdLst/>
            <a:ahLst/>
            <a:cxnLst/>
            <a:rect r="r" b="b" t="t" l="l"/>
            <a:pathLst>
              <a:path h="2287216" w="2287216">
                <a:moveTo>
                  <a:pt x="0" y="0"/>
                </a:moveTo>
                <a:lnTo>
                  <a:pt x="2287216" y="0"/>
                </a:lnTo>
                <a:lnTo>
                  <a:pt x="2287216" y="2287217"/>
                </a:lnTo>
                <a:lnTo>
                  <a:pt x="0" y="22872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957756" y="-797825"/>
            <a:ext cx="1595650" cy="1595650"/>
          </a:xfrm>
          <a:custGeom>
            <a:avLst/>
            <a:gdLst/>
            <a:ahLst/>
            <a:cxnLst/>
            <a:rect r="r" b="b" t="t" l="l"/>
            <a:pathLst>
              <a:path h="1595650" w="1595650">
                <a:moveTo>
                  <a:pt x="0" y="0"/>
                </a:moveTo>
                <a:lnTo>
                  <a:pt x="1595651" y="0"/>
                </a:lnTo>
                <a:lnTo>
                  <a:pt x="1595651" y="1595650"/>
                </a:lnTo>
                <a:lnTo>
                  <a:pt x="0" y="15956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78206" y="9725103"/>
            <a:ext cx="1314702" cy="1314702"/>
          </a:xfrm>
          <a:custGeom>
            <a:avLst/>
            <a:gdLst/>
            <a:ahLst/>
            <a:cxnLst/>
            <a:rect r="r" b="b" t="t" l="l"/>
            <a:pathLst>
              <a:path h="1314702" w="1314702">
                <a:moveTo>
                  <a:pt x="0" y="0"/>
                </a:moveTo>
                <a:lnTo>
                  <a:pt x="1314702" y="0"/>
                </a:lnTo>
                <a:lnTo>
                  <a:pt x="1314702" y="1314702"/>
                </a:lnTo>
                <a:lnTo>
                  <a:pt x="0" y="13147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5251980" y="5731337"/>
            <a:ext cx="7784041" cy="1420642"/>
            <a:chOff x="0" y="0"/>
            <a:chExt cx="2050118" cy="37416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50118" cy="374161"/>
            </a:xfrm>
            <a:custGeom>
              <a:avLst/>
              <a:gdLst/>
              <a:ahLst/>
              <a:cxnLst/>
              <a:rect r="r" b="b" t="t" l="l"/>
              <a:pathLst>
                <a:path h="374161" w="2050118">
                  <a:moveTo>
                    <a:pt x="5968" y="0"/>
                  </a:moveTo>
                  <a:lnTo>
                    <a:pt x="2044150" y="0"/>
                  </a:lnTo>
                  <a:cubicBezTo>
                    <a:pt x="2045733" y="0"/>
                    <a:pt x="2047251" y="629"/>
                    <a:pt x="2048370" y="1748"/>
                  </a:cubicBezTo>
                  <a:cubicBezTo>
                    <a:pt x="2049489" y="2867"/>
                    <a:pt x="2050118" y="4385"/>
                    <a:pt x="2050118" y="5968"/>
                  </a:cubicBezTo>
                  <a:lnTo>
                    <a:pt x="2050118" y="368193"/>
                  </a:lnTo>
                  <a:cubicBezTo>
                    <a:pt x="2050118" y="369776"/>
                    <a:pt x="2049489" y="371294"/>
                    <a:pt x="2048370" y="372413"/>
                  </a:cubicBezTo>
                  <a:cubicBezTo>
                    <a:pt x="2047251" y="373532"/>
                    <a:pt x="2045733" y="374161"/>
                    <a:pt x="2044150" y="374161"/>
                  </a:cubicBezTo>
                  <a:lnTo>
                    <a:pt x="5968" y="374161"/>
                  </a:lnTo>
                  <a:cubicBezTo>
                    <a:pt x="4385" y="374161"/>
                    <a:pt x="2867" y="373532"/>
                    <a:pt x="1748" y="372413"/>
                  </a:cubicBezTo>
                  <a:cubicBezTo>
                    <a:pt x="629" y="371294"/>
                    <a:pt x="0" y="369776"/>
                    <a:pt x="0" y="368193"/>
                  </a:cubicBezTo>
                  <a:lnTo>
                    <a:pt x="0" y="5968"/>
                  </a:lnTo>
                  <a:cubicBezTo>
                    <a:pt x="0" y="4385"/>
                    <a:pt x="629" y="2867"/>
                    <a:pt x="1748" y="1748"/>
                  </a:cubicBezTo>
                  <a:cubicBezTo>
                    <a:pt x="2867" y="629"/>
                    <a:pt x="4385" y="0"/>
                    <a:pt x="5968" y="0"/>
                  </a:cubicBez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2050118" cy="431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586308" y="750200"/>
            <a:ext cx="14132706" cy="3036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29"/>
              </a:lnSpc>
            </a:pPr>
            <a:r>
              <a:rPr lang="en-US" sz="9638">
                <a:solidFill>
                  <a:srgbClr val="C1FF7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Image Super-Resolution using XGBoost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710880" y="6154138"/>
            <a:ext cx="9096763" cy="968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7"/>
              </a:lnSpc>
            </a:pPr>
            <a:r>
              <a:rPr lang="en-US" sz="2726">
                <a:solidFill>
                  <a:srgbClr val="F3F3F2"/>
                </a:solidFill>
                <a:latin typeface="Poppins"/>
                <a:ea typeface="Poppins"/>
                <a:cs typeface="Poppins"/>
                <a:sym typeface="Poppins"/>
              </a:rPr>
              <a:t>CSE445 Group Project | Group 4</a:t>
            </a:r>
          </a:p>
          <a:p>
            <a:pPr algn="ctr">
              <a:lnSpc>
                <a:spcPts val="3817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09543" y="-110283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440665" y="250066"/>
            <a:ext cx="8986036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C1FF7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Results &amp; Observations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041975" y="8717718"/>
            <a:ext cx="2321051" cy="2321051"/>
          </a:xfrm>
          <a:custGeom>
            <a:avLst/>
            <a:gdLst/>
            <a:ahLst/>
            <a:cxnLst/>
            <a:rect r="r" b="b" t="t" l="l"/>
            <a:pathLst>
              <a:path h="2321051" w="2321051">
                <a:moveTo>
                  <a:pt x="0" y="0"/>
                </a:moveTo>
                <a:lnTo>
                  <a:pt x="2321051" y="0"/>
                </a:lnTo>
                <a:lnTo>
                  <a:pt x="2321051" y="2321051"/>
                </a:lnTo>
                <a:lnTo>
                  <a:pt x="0" y="23210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51126" y="9157150"/>
            <a:ext cx="1442186" cy="1442186"/>
          </a:xfrm>
          <a:custGeom>
            <a:avLst/>
            <a:gdLst/>
            <a:ahLst/>
            <a:cxnLst/>
            <a:rect r="r" b="b" t="t" l="l"/>
            <a:pathLst>
              <a:path h="1442186" w="1442186">
                <a:moveTo>
                  <a:pt x="0" y="0"/>
                </a:moveTo>
                <a:lnTo>
                  <a:pt x="1442186" y="0"/>
                </a:lnTo>
                <a:lnTo>
                  <a:pt x="1442186" y="1442187"/>
                </a:lnTo>
                <a:lnTo>
                  <a:pt x="0" y="14421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116842" y="8734635"/>
            <a:ext cx="2287216" cy="2287216"/>
          </a:xfrm>
          <a:custGeom>
            <a:avLst/>
            <a:gdLst/>
            <a:ahLst/>
            <a:cxnLst/>
            <a:rect r="r" b="b" t="t" l="l"/>
            <a:pathLst>
              <a:path h="2287216" w="2287216">
                <a:moveTo>
                  <a:pt x="0" y="0"/>
                </a:moveTo>
                <a:lnTo>
                  <a:pt x="2287217" y="0"/>
                </a:lnTo>
                <a:lnTo>
                  <a:pt x="2287217" y="2287217"/>
                </a:lnTo>
                <a:lnTo>
                  <a:pt x="0" y="22872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158447" y="821566"/>
            <a:ext cx="1595650" cy="1595650"/>
          </a:xfrm>
          <a:custGeom>
            <a:avLst/>
            <a:gdLst/>
            <a:ahLst/>
            <a:cxnLst/>
            <a:rect r="r" b="b" t="t" l="l"/>
            <a:pathLst>
              <a:path h="1595650" w="1595650">
                <a:moveTo>
                  <a:pt x="0" y="0"/>
                </a:moveTo>
                <a:lnTo>
                  <a:pt x="1595650" y="0"/>
                </a:lnTo>
                <a:lnTo>
                  <a:pt x="1595650" y="1595651"/>
                </a:lnTo>
                <a:lnTo>
                  <a:pt x="0" y="15956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209543" y="7711994"/>
            <a:ext cx="1314702" cy="1314702"/>
          </a:xfrm>
          <a:custGeom>
            <a:avLst/>
            <a:gdLst/>
            <a:ahLst/>
            <a:cxnLst/>
            <a:rect r="r" b="b" t="t" l="l"/>
            <a:pathLst>
              <a:path h="1314702" w="1314702">
                <a:moveTo>
                  <a:pt x="0" y="0"/>
                </a:moveTo>
                <a:lnTo>
                  <a:pt x="1314702" y="0"/>
                </a:lnTo>
                <a:lnTo>
                  <a:pt x="1314702" y="1314702"/>
                </a:lnTo>
                <a:lnTo>
                  <a:pt x="0" y="13147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000836" y="5854129"/>
            <a:ext cx="632824" cy="449505"/>
            <a:chOff x="0" y="0"/>
            <a:chExt cx="166670" cy="11838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66670" cy="118388"/>
            </a:xfrm>
            <a:custGeom>
              <a:avLst/>
              <a:gdLst/>
              <a:ahLst/>
              <a:cxnLst/>
              <a:rect r="r" b="b" t="t" l="l"/>
              <a:pathLst>
                <a:path h="118388" w="166670">
                  <a:moveTo>
                    <a:pt x="59194" y="0"/>
                  </a:moveTo>
                  <a:lnTo>
                    <a:pt x="107476" y="0"/>
                  </a:lnTo>
                  <a:cubicBezTo>
                    <a:pt x="140168" y="0"/>
                    <a:pt x="166670" y="26502"/>
                    <a:pt x="166670" y="59194"/>
                  </a:cubicBezTo>
                  <a:lnTo>
                    <a:pt x="166670" y="59194"/>
                  </a:lnTo>
                  <a:cubicBezTo>
                    <a:pt x="166670" y="74893"/>
                    <a:pt x="160433" y="89950"/>
                    <a:pt x="149332" y="101051"/>
                  </a:cubicBezTo>
                  <a:cubicBezTo>
                    <a:pt x="138231" y="112152"/>
                    <a:pt x="123175" y="118388"/>
                    <a:pt x="107476" y="118388"/>
                  </a:cubicBezTo>
                  <a:lnTo>
                    <a:pt x="59194" y="118388"/>
                  </a:lnTo>
                  <a:cubicBezTo>
                    <a:pt x="43495" y="118388"/>
                    <a:pt x="28439" y="112152"/>
                    <a:pt x="17338" y="101051"/>
                  </a:cubicBezTo>
                  <a:cubicBezTo>
                    <a:pt x="6237" y="89950"/>
                    <a:pt x="0" y="74893"/>
                    <a:pt x="0" y="59194"/>
                  </a:cubicBezTo>
                  <a:lnTo>
                    <a:pt x="0" y="59194"/>
                  </a:lnTo>
                  <a:cubicBezTo>
                    <a:pt x="0" y="43495"/>
                    <a:pt x="6237" y="28439"/>
                    <a:pt x="17338" y="17338"/>
                  </a:cubicBezTo>
                  <a:cubicBezTo>
                    <a:pt x="28439" y="6237"/>
                    <a:pt x="43495" y="0"/>
                    <a:pt x="59194" y="0"/>
                  </a:cubicBez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166670" cy="175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404249" y="5854129"/>
            <a:ext cx="4800607" cy="449505"/>
            <a:chOff x="0" y="0"/>
            <a:chExt cx="1264357" cy="11838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64357" cy="118388"/>
            </a:xfrm>
            <a:custGeom>
              <a:avLst/>
              <a:gdLst/>
              <a:ahLst/>
              <a:cxnLst/>
              <a:rect r="r" b="b" t="t" l="l"/>
              <a:pathLst>
                <a:path h="118388" w="1264357">
                  <a:moveTo>
                    <a:pt x="17740" y="0"/>
                  </a:moveTo>
                  <a:lnTo>
                    <a:pt x="1246618" y="0"/>
                  </a:lnTo>
                  <a:cubicBezTo>
                    <a:pt x="1251323" y="0"/>
                    <a:pt x="1255835" y="1869"/>
                    <a:pt x="1259162" y="5196"/>
                  </a:cubicBezTo>
                  <a:cubicBezTo>
                    <a:pt x="1262488" y="8523"/>
                    <a:pt x="1264357" y="13035"/>
                    <a:pt x="1264357" y="17740"/>
                  </a:cubicBezTo>
                  <a:lnTo>
                    <a:pt x="1264357" y="100649"/>
                  </a:lnTo>
                  <a:cubicBezTo>
                    <a:pt x="1264357" y="110446"/>
                    <a:pt x="1256415" y="118388"/>
                    <a:pt x="1246618" y="118388"/>
                  </a:cubicBezTo>
                  <a:lnTo>
                    <a:pt x="17740" y="118388"/>
                  </a:lnTo>
                  <a:cubicBezTo>
                    <a:pt x="13035" y="118388"/>
                    <a:pt x="8523" y="116519"/>
                    <a:pt x="5196" y="113192"/>
                  </a:cubicBezTo>
                  <a:cubicBezTo>
                    <a:pt x="1869" y="109866"/>
                    <a:pt x="0" y="105353"/>
                    <a:pt x="0" y="100649"/>
                  </a:cubicBezTo>
                  <a:lnTo>
                    <a:pt x="0" y="17740"/>
                  </a:lnTo>
                  <a:cubicBezTo>
                    <a:pt x="0" y="7942"/>
                    <a:pt x="7942" y="0"/>
                    <a:pt x="17740" y="0"/>
                  </a:cubicBez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1264357" cy="175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151126" y="4213968"/>
            <a:ext cx="632824" cy="449505"/>
            <a:chOff x="0" y="0"/>
            <a:chExt cx="166670" cy="11838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66670" cy="118388"/>
            </a:xfrm>
            <a:custGeom>
              <a:avLst/>
              <a:gdLst/>
              <a:ahLst/>
              <a:cxnLst/>
              <a:rect r="r" b="b" t="t" l="l"/>
              <a:pathLst>
                <a:path h="118388" w="166670">
                  <a:moveTo>
                    <a:pt x="59194" y="0"/>
                  </a:moveTo>
                  <a:lnTo>
                    <a:pt x="107476" y="0"/>
                  </a:lnTo>
                  <a:cubicBezTo>
                    <a:pt x="140168" y="0"/>
                    <a:pt x="166670" y="26502"/>
                    <a:pt x="166670" y="59194"/>
                  </a:cubicBezTo>
                  <a:lnTo>
                    <a:pt x="166670" y="59194"/>
                  </a:lnTo>
                  <a:cubicBezTo>
                    <a:pt x="166670" y="74893"/>
                    <a:pt x="160433" y="89950"/>
                    <a:pt x="149332" y="101051"/>
                  </a:cubicBezTo>
                  <a:cubicBezTo>
                    <a:pt x="138231" y="112152"/>
                    <a:pt x="123175" y="118388"/>
                    <a:pt x="107476" y="118388"/>
                  </a:cubicBezTo>
                  <a:lnTo>
                    <a:pt x="59194" y="118388"/>
                  </a:lnTo>
                  <a:cubicBezTo>
                    <a:pt x="43495" y="118388"/>
                    <a:pt x="28439" y="112152"/>
                    <a:pt x="17338" y="101051"/>
                  </a:cubicBezTo>
                  <a:cubicBezTo>
                    <a:pt x="6237" y="89950"/>
                    <a:pt x="0" y="74893"/>
                    <a:pt x="0" y="59194"/>
                  </a:cubicBezTo>
                  <a:lnTo>
                    <a:pt x="0" y="59194"/>
                  </a:lnTo>
                  <a:cubicBezTo>
                    <a:pt x="0" y="43495"/>
                    <a:pt x="6237" y="28439"/>
                    <a:pt x="17338" y="17338"/>
                  </a:cubicBezTo>
                  <a:cubicBezTo>
                    <a:pt x="28439" y="6237"/>
                    <a:pt x="43495" y="0"/>
                    <a:pt x="59194" y="0"/>
                  </a:cubicBez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166670" cy="175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554539" y="4213968"/>
            <a:ext cx="4800607" cy="449505"/>
            <a:chOff x="0" y="0"/>
            <a:chExt cx="1264357" cy="11838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264357" cy="118388"/>
            </a:xfrm>
            <a:custGeom>
              <a:avLst/>
              <a:gdLst/>
              <a:ahLst/>
              <a:cxnLst/>
              <a:rect r="r" b="b" t="t" l="l"/>
              <a:pathLst>
                <a:path h="118388" w="1264357">
                  <a:moveTo>
                    <a:pt x="17740" y="0"/>
                  </a:moveTo>
                  <a:lnTo>
                    <a:pt x="1246618" y="0"/>
                  </a:lnTo>
                  <a:cubicBezTo>
                    <a:pt x="1251323" y="0"/>
                    <a:pt x="1255835" y="1869"/>
                    <a:pt x="1259162" y="5196"/>
                  </a:cubicBezTo>
                  <a:cubicBezTo>
                    <a:pt x="1262488" y="8523"/>
                    <a:pt x="1264357" y="13035"/>
                    <a:pt x="1264357" y="17740"/>
                  </a:cubicBezTo>
                  <a:lnTo>
                    <a:pt x="1264357" y="100649"/>
                  </a:lnTo>
                  <a:cubicBezTo>
                    <a:pt x="1264357" y="110446"/>
                    <a:pt x="1256415" y="118388"/>
                    <a:pt x="1246618" y="118388"/>
                  </a:cubicBezTo>
                  <a:lnTo>
                    <a:pt x="17740" y="118388"/>
                  </a:lnTo>
                  <a:cubicBezTo>
                    <a:pt x="13035" y="118388"/>
                    <a:pt x="8523" y="116519"/>
                    <a:pt x="5196" y="113192"/>
                  </a:cubicBezTo>
                  <a:cubicBezTo>
                    <a:pt x="1869" y="109866"/>
                    <a:pt x="0" y="105353"/>
                    <a:pt x="0" y="100649"/>
                  </a:cubicBezTo>
                  <a:lnTo>
                    <a:pt x="0" y="17740"/>
                  </a:lnTo>
                  <a:cubicBezTo>
                    <a:pt x="0" y="7942"/>
                    <a:pt x="7942" y="0"/>
                    <a:pt x="17740" y="0"/>
                  </a:cubicBez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57150"/>
              <a:ext cx="1264357" cy="175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2000836" y="4215214"/>
            <a:ext cx="632824" cy="449505"/>
            <a:chOff x="0" y="0"/>
            <a:chExt cx="166670" cy="11838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66670" cy="118388"/>
            </a:xfrm>
            <a:custGeom>
              <a:avLst/>
              <a:gdLst/>
              <a:ahLst/>
              <a:cxnLst/>
              <a:rect r="r" b="b" t="t" l="l"/>
              <a:pathLst>
                <a:path h="118388" w="166670">
                  <a:moveTo>
                    <a:pt x="59194" y="0"/>
                  </a:moveTo>
                  <a:lnTo>
                    <a:pt x="107476" y="0"/>
                  </a:lnTo>
                  <a:cubicBezTo>
                    <a:pt x="140168" y="0"/>
                    <a:pt x="166670" y="26502"/>
                    <a:pt x="166670" y="59194"/>
                  </a:cubicBezTo>
                  <a:lnTo>
                    <a:pt x="166670" y="59194"/>
                  </a:lnTo>
                  <a:cubicBezTo>
                    <a:pt x="166670" y="74893"/>
                    <a:pt x="160433" y="89950"/>
                    <a:pt x="149332" y="101051"/>
                  </a:cubicBezTo>
                  <a:cubicBezTo>
                    <a:pt x="138231" y="112152"/>
                    <a:pt x="123175" y="118388"/>
                    <a:pt x="107476" y="118388"/>
                  </a:cubicBezTo>
                  <a:lnTo>
                    <a:pt x="59194" y="118388"/>
                  </a:lnTo>
                  <a:cubicBezTo>
                    <a:pt x="43495" y="118388"/>
                    <a:pt x="28439" y="112152"/>
                    <a:pt x="17338" y="101051"/>
                  </a:cubicBezTo>
                  <a:cubicBezTo>
                    <a:pt x="6237" y="89950"/>
                    <a:pt x="0" y="74893"/>
                    <a:pt x="0" y="59194"/>
                  </a:cubicBezTo>
                  <a:lnTo>
                    <a:pt x="0" y="59194"/>
                  </a:lnTo>
                  <a:cubicBezTo>
                    <a:pt x="0" y="43495"/>
                    <a:pt x="6237" y="28439"/>
                    <a:pt x="17338" y="17338"/>
                  </a:cubicBezTo>
                  <a:cubicBezTo>
                    <a:pt x="28439" y="6237"/>
                    <a:pt x="43495" y="0"/>
                    <a:pt x="59194" y="0"/>
                  </a:cubicBez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57150"/>
              <a:ext cx="166670" cy="175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2404249" y="4215214"/>
            <a:ext cx="4800607" cy="449505"/>
            <a:chOff x="0" y="0"/>
            <a:chExt cx="1264357" cy="118388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264357" cy="118388"/>
            </a:xfrm>
            <a:custGeom>
              <a:avLst/>
              <a:gdLst/>
              <a:ahLst/>
              <a:cxnLst/>
              <a:rect r="r" b="b" t="t" l="l"/>
              <a:pathLst>
                <a:path h="118388" w="1264357">
                  <a:moveTo>
                    <a:pt x="17740" y="0"/>
                  </a:moveTo>
                  <a:lnTo>
                    <a:pt x="1246618" y="0"/>
                  </a:lnTo>
                  <a:cubicBezTo>
                    <a:pt x="1251323" y="0"/>
                    <a:pt x="1255835" y="1869"/>
                    <a:pt x="1259162" y="5196"/>
                  </a:cubicBezTo>
                  <a:cubicBezTo>
                    <a:pt x="1262488" y="8523"/>
                    <a:pt x="1264357" y="13035"/>
                    <a:pt x="1264357" y="17740"/>
                  </a:cubicBezTo>
                  <a:lnTo>
                    <a:pt x="1264357" y="100649"/>
                  </a:lnTo>
                  <a:cubicBezTo>
                    <a:pt x="1264357" y="110446"/>
                    <a:pt x="1256415" y="118388"/>
                    <a:pt x="1246618" y="118388"/>
                  </a:cubicBezTo>
                  <a:lnTo>
                    <a:pt x="17740" y="118388"/>
                  </a:lnTo>
                  <a:cubicBezTo>
                    <a:pt x="13035" y="118388"/>
                    <a:pt x="8523" y="116519"/>
                    <a:pt x="5196" y="113192"/>
                  </a:cubicBezTo>
                  <a:cubicBezTo>
                    <a:pt x="1869" y="109866"/>
                    <a:pt x="0" y="105353"/>
                    <a:pt x="0" y="100649"/>
                  </a:cubicBezTo>
                  <a:lnTo>
                    <a:pt x="0" y="17740"/>
                  </a:lnTo>
                  <a:cubicBezTo>
                    <a:pt x="0" y="7942"/>
                    <a:pt x="7942" y="0"/>
                    <a:pt x="17740" y="0"/>
                  </a:cubicBez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57150"/>
              <a:ext cx="1264357" cy="175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2633660" y="4233274"/>
            <a:ext cx="4571196" cy="365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b="true" sz="210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Proactive Defense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633660" y="5896705"/>
            <a:ext cx="4571196" cy="365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b="true" sz="210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Automated Threat Hunting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9122310" y="5852883"/>
            <a:ext cx="632824" cy="449505"/>
            <a:chOff x="0" y="0"/>
            <a:chExt cx="166670" cy="11838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66670" cy="118388"/>
            </a:xfrm>
            <a:custGeom>
              <a:avLst/>
              <a:gdLst/>
              <a:ahLst/>
              <a:cxnLst/>
              <a:rect r="r" b="b" t="t" l="l"/>
              <a:pathLst>
                <a:path h="118388" w="166670">
                  <a:moveTo>
                    <a:pt x="59194" y="0"/>
                  </a:moveTo>
                  <a:lnTo>
                    <a:pt x="107476" y="0"/>
                  </a:lnTo>
                  <a:cubicBezTo>
                    <a:pt x="140168" y="0"/>
                    <a:pt x="166670" y="26502"/>
                    <a:pt x="166670" y="59194"/>
                  </a:cubicBezTo>
                  <a:lnTo>
                    <a:pt x="166670" y="59194"/>
                  </a:lnTo>
                  <a:cubicBezTo>
                    <a:pt x="166670" y="74893"/>
                    <a:pt x="160433" y="89950"/>
                    <a:pt x="149332" y="101051"/>
                  </a:cubicBezTo>
                  <a:cubicBezTo>
                    <a:pt x="138231" y="112152"/>
                    <a:pt x="123175" y="118388"/>
                    <a:pt x="107476" y="118388"/>
                  </a:cubicBezTo>
                  <a:lnTo>
                    <a:pt x="59194" y="118388"/>
                  </a:lnTo>
                  <a:cubicBezTo>
                    <a:pt x="43495" y="118388"/>
                    <a:pt x="28439" y="112152"/>
                    <a:pt x="17338" y="101051"/>
                  </a:cubicBezTo>
                  <a:cubicBezTo>
                    <a:pt x="6237" y="89950"/>
                    <a:pt x="0" y="74893"/>
                    <a:pt x="0" y="59194"/>
                  </a:cubicBezTo>
                  <a:lnTo>
                    <a:pt x="0" y="59194"/>
                  </a:lnTo>
                  <a:cubicBezTo>
                    <a:pt x="0" y="43495"/>
                    <a:pt x="6237" y="28439"/>
                    <a:pt x="17338" y="17338"/>
                  </a:cubicBezTo>
                  <a:cubicBezTo>
                    <a:pt x="28439" y="6237"/>
                    <a:pt x="43495" y="0"/>
                    <a:pt x="59194" y="0"/>
                  </a:cubicBez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57150"/>
              <a:ext cx="166670" cy="175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9525724" y="5852883"/>
            <a:ext cx="4800607" cy="449505"/>
            <a:chOff x="0" y="0"/>
            <a:chExt cx="1264357" cy="118388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264357" cy="118388"/>
            </a:xfrm>
            <a:custGeom>
              <a:avLst/>
              <a:gdLst/>
              <a:ahLst/>
              <a:cxnLst/>
              <a:rect r="r" b="b" t="t" l="l"/>
              <a:pathLst>
                <a:path h="118388" w="1264357">
                  <a:moveTo>
                    <a:pt x="17740" y="0"/>
                  </a:moveTo>
                  <a:lnTo>
                    <a:pt x="1246618" y="0"/>
                  </a:lnTo>
                  <a:cubicBezTo>
                    <a:pt x="1251323" y="0"/>
                    <a:pt x="1255835" y="1869"/>
                    <a:pt x="1259162" y="5196"/>
                  </a:cubicBezTo>
                  <a:cubicBezTo>
                    <a:pt x="1262488" y="8523"/>
                    <a:pt x="1264357" y="13035"/>
                    <a:pt x="1264357" y="17740"/>
                  </a:cubicBezTo>
                  <a:lnTo>
                    <a:pt x="1264357" y="100649"/>
                  </a:lnTo>
                  <a:cubicBezTo>
                    <a:pt x="1264357" y="110446"/>
                    <a:pt x="1256415" y="118388"/>
                    <a:pt x="1246618" y="118388"/>
                  </a:cubicBezTo>
                  <a:lnTo>
                    <a:pt x="17740" y="118388"/>
                  </a:lnTo>
                  <a:cubicBezTo>
                    <a:pt x="13035" y="118388"/>
                    <a:pt x="8523" y="116519"/>
                    <a:pt x="5196" y="113192"/>
                  </a:cubicBezTo>
                  <a:cubicBezTo>
                    <a:pt x="1869" y="109866"/>
                    <a:pt x="0" y="105353"/>
                    <a:pt x="0" y="100649"/>
                  </a:cubicBezTo>
                  <a:lnTo>
                    <a:pt x="0" y="17740"/>
                  </a:lnTo>
                  <a:cubicBezTo>
                    <a:pt x="0" y="7942"/>
                    <a:pt x="7942" y="0"/>
                    <a:pt x="17740" y="0"/>
                  </a:cubicBez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57150"/>
              <a:ext cx="1264357" cy="175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  <p:sp>
        <p:nvSpPr>
          <p:cNvPr name="Freeform 37" id="37"/>
          <p:cNvSpPr/>
          <p:nvPr/>
        </p:nvSpPr>
        <p:spPr>
          <a:xfrm flipH="false" flipV="false" rot="0">
            <a:off x="375031" y="3629704"/>
            <a:ext cx="2321051" cy="2321051"/>
          </a:xfrm>
          <a:custGeom>
            <a:avLst/>
            <a:gdLst/>
            <a:ahLst/>
            <a:cxnLst/>
            <a:rect r="r" b="b" t="t" l="l"/>
            <a:pathLst>
              <a:path h="2321051" w="2321051">
                <a:moveTo>
                  <a:pt x="0" y="0"/>
                </a:moveTo>
                <a:lnTo>
                  <a:pt x="2321051" y="0"/>
                </a:lnTo>
                <a:lnTo>
                  <a:pt x="2321051" y="2321051"/>
                </a:lnTo>
                <a:lnTo>
                  <a:pt x="0" y="23210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15041975" y="5229662"/>
            <a:ext cx="1442186" cy="1442186"/>
          </a:xfrm>
          <a:custGeom>
            <a:avLst/>
            <a:gdLst/>
            <a:ahLst/>
            <a:cxnLst/>
            <a:rect r="r" b="b" t="t" l="l"/>
            <a:pathLst>
              <a:path h="1442186" w="1442186">
                <a:moveTo>
                  <a:pt x="0" y="0"/>
                </a:moveTo>
                <a:lnTo>
                  <a:pt x="1442186" y="0"/>
                </a:lnTo>
                <a:lnTo>
                  <a:pt x="1442186" y="1442186"/>
                </a:lnTo>
                <a:lnTo>
                  <a:pt x="0" y="14421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14779829" y="7238874"/>
            <a:ext cx="2321051" cy="2321051"/>
          </a:xfrm>
          <a:custGeom>
            <a:avLst/>
            <a:gdLst/>
            <a:ahLst/>
            <a:cxnLst/>
            <a:rect r="r" b="b" t="t" l="l"/>
            <a:pathLst>
              <a:path h="2321051" w="2321051">
                <a:moveTo>
                  <a:pt x="0" y="0"/>
                </a:moveTo>
                <a:lnTo>
                  <a:pt x="2321051" y="0"/>
                </a:lnTo>
                <a:lnTo>
                  <a:pt x="2321051" y="2321051"/>
                </a:lnTo>
                <a:lnTo>
                  <a:pt x="0" y="23210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0" id="40"/>
          <p:cNvGrpSpPr/>
          <p:nvPr/>
        </p:nvGrpSpPr>
        <p:grpSpPr>
          <a:xfrm rot="0">
            <a:off x="1993710" y="3608979"/>
            <a:ext cx="3885909" cy="5185966"/>
            <a:chOff x="0" y="0"/>
            <a:chExt cx="827978" cy="1104984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27978" cy="1104984"/>
            </a:xfrm>
            <a:custGeom>
              <a:avLst/>
              <a:gdLst/>
              <a:ahLst/>
              <a:cxnLst/>
              <a:rect r="r" b="b" t="t" l="l"/>
              <a:pathLst>
                <a:path h="1104984" w="827978">
                  <a:moveTo>
                    <a:pt x="27892" y="0"/>
                  </a:moveTo>
                  <a:lnTo>
                    <a:pt x="800086" y="0"/>
                  </a:lnTo>
                  <a:cubicBezTo>
                    <a:pt x="815491" y="0"/>
                    <a:pt x="827978" y="12488"/>
                    <a:pt x="827978" y="27892"/>
                  </a:cubicBezTo>
                  <a:lnTo>
                    <a:pt x="827978" y="1077092"/>
                  </a:lnTo>
                  <a:cubicBezTo>
                    <a:pt x="827978" y="1084489"/>
                    <a:pt x="825040" y="1091584"/>
                    <a:pt x="819809" y="1096815"/>
                  </a:cubicBezTo>
                  <a:cubicBezTo>
                    <a:pt x="814578" y="1102046"/>
                    <a:pt x="807484" y="1104984"/>
                    <a:pt x="800086" y="1104984"/>
                  </a:cubicBezTo>
                  <a:lnTo>
                    <a:pt x="27892" y="1104984"/>
                  </a:lnTo>
                  <a:cubicBezTo>
                    <a:pt x="20495" y="1104984"/>
                    <a:pt x="13400" y="1102046"/>
                    <a:pt x="8169" y="1096815"/>
                  </a:cubicBezTo>
                  <a:cubicBezTo>
                    <a:pt x="2939" y="1091584"/>
                    <a:pt x="0" y="1084489"/>
                    <a:pt x="0" y="1077092"/>
                  </a:cubicBezTo>
                  <a:lnTo>
                    <a:pt x="0" y="27892"/>
                  </a:lnTo>
                  <a:cubicBezTo>
                    <a:pt x="0" y="20495"/>
                    <a:pt x="2939" y="13400"/>
                    <a:pt x="8169" y="8169"/>
                  </a:cubicBezTo>
                  <a:cubicBezTo>
                    <a:pt x="13400" y="2939"/>
                    <a:pt x="20495" y="0"/>
                    <a:pt x="2789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0FDFB">
                    <a:alpha val="100000"/>
                  </a:srgbClr>
                </a:gs>
                <a:gs pos="100000">
                  <a:srgbClr val="1F447F">
                    <a:alpha val="100000"/>
                  </a:srgbClr>
                </a:gs>
              </a:gsLst>
              <a:lin ang="27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0" y="-57150"/>
              <a:ext cx="827978" cy="11621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6927369" y="3439867"/>
            <a:ext cx="4012627" cy="5355078"/>
            <a:chOff x="0" y="0"/>
            <a:chExt cx="827978" cy="1104984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27978" cy="1104984"/>
            </a:xfrm>
            <a:custGeom>
              <a:avLst/>
              <a:gdLst/>
              <a:ahLst/>
              <a:cxnLst/>
              <a:rect r="r" b="b" t="t" l="l"/>
              <a:pathLst>
                <a:path h="1104984" w="827978">
                  <a:moveTo>
                    <a:pt x="27011" y="0"/>
                  </a:moveTo>
                  <a:lnTo>
                    <a:pt x="800967" y="0"/>
                  </a:lnTo>
                  <a:cubicBezTo>
                    <a:pt x="815885" y="0"/>
                    <a:pt x="827978" y="12093"/>
                    <a:pt x="827978" y="27011"/>
                  </a:cubicBezTo>
                  <a:lnTo>
                    <a:pt x="827978" y="1077973"/>
                  </a:lnTo>
                  <a:cubicBezTo>
                    <a:pt x="827978" y="1092891"/>
                    <a:pt x="815885" y="1104984"/>
                    <a:pt x="800967" y="1104984"/>
                  </a:cubicBezTo>
                  <a:lnTo>
                    <a:pt x="27011" y="1104984"/>
                  </a:lnTo>
                  <a:cubicBezTo>
                    <a:pt x="19848" y="1104984"/>
                    <a:pt x="12977" y="1102138"/>
                    <a:pt x="7911" y="1097073"/>
                  </a:cubicBezTo>
                  <a:cubicBezTo>
                    <a:pt x="2846" y="1092007"/>
                    <a:pt x="0" y="1085137"/>
                    <a:pt x="0" y="1077973"/>
                  </a:cubicBezTo>
                  <a:lnTo>
                    <a:pt x="0" y="27011"/>
                  </a:lnTo>
                  <a:cubicBezTo>
                    <a:pt x="0" y="19848"/>
                    <a:pt x="2846" y="12977"/>
                    <a:pt x="7911" y="7911"/>
                  </a:cubicBezTo>
                  <a:cubicBezTo>
                    <a:pt x="12977" y="2846"/>
                    <a:pt x="19848" y="0"/>
                    <a:pt x="2701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0FDFB">
                    <a:alpha val="100000"/>
                  </a:srgbClr>
                </a:gs>
                <a:gs pos="100000">
                  <a:srgbClr val="1F447F">
                    <a:alpha val="100000"/>
                  </a:srgbClr>
                </a:gs>
              </a:gsLst>
              <a:lin ang="27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5" id="45"/>
            <p:cNvSpPr txBox="true"/>
            <p:nvPr/>
          </p:nvSpPr>
          <p:spPr>
            <a:xfrm>
              <a:off x="0" y="-57150"/>
              <a:ext cx="827978" cy="11621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11646180" y="3439867"/>
            <a:ext cx="3980083" cy="5311647"/>
            <a:chOff x="0" y="0"/>
            <a:chExt cx="827978" cy="1104984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27978" cy="1104984"/>
            </a:xfrm>
            <a:custGeom>
              <a:avLst/>
              <a:gdLst/>
              <a:ahLst/>
              <a:cxnLst/>
              <a:rect r="r" b="b" t="t" l="l"/>
              <a:pathLst>
                <a:path h="1104984" w="827978">
                  <a:moveTo>
                    <a:pt x="27232" y="0"/>
                  </a:moveTo>
                  <a:lnTo>
                    <a:pt x="800746" y="0"/>
                  </a:lnTo>
                  <a:cubicBezTo>
                    <a:pt x="815786" y="0"/>
                    <a:pt x="827978" y="12192"/>
                    <a:pt x="827978" y="27232"/>
                  </a:cubicBezTo>
                  <a:lnTo>
                    <a:pt x="827978" y="1077752"/>
                  </a:lnTo>
                  <a:cubicBezTo>
                    <a:pt x="827978" y="1092792"/>
                    <a:pt x="815786" y="1104984"/>
                    <a:pt x="800746" y="1104984"/>
                  </a:cubicBezTo>
                  <a:lnTo>
                    <a:pt x="27232" y="1104984"/>
                  </a:lnTo>
                  <a:cubicBezTo>
                    <a:pt x="12192" y="1104984"/>
                    <a:pt x="0" y="1092792"/>
                    <a:pt x="0" y="1077752"/>
                  </a:cubicBezTo>
                  <a:lnTo>
                    <a:pt x="0" y="27232"/>
                  </a:lnTo>
                  <a:cubicBezTo>
                    <a:pt x="0" y="12192"/>
                    <a:pt x="12192" y="0"/>
                    <a:pt x="2723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0FDFB">
                    <a:alpha val="100000"/>
                  </a:srgbClr>
                </a:gs>
                <a:gs pos="100000">
                  <a:srgbClr val="1F447F">
                    <a:alpha val="100000"/>
                  </a:srgbClr>
                </a:gs>
              </a:gsLst>
              <a:lin ang="27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8" id="48"/>
            <p:cNvSpPr txBox="true"/>
            <p:nvPr/>
          </p:nvSpPr>
          <p:spPr>
            <a:xfrm>
              <a:off x="0" y="-57150"/>
              <a:ext cx="827978" cy="11621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sp>
        <p:nvSpPr>
          <p:cNvPr name="TextBox 49" id="49"/>
          <p:cNvSpPr txBox="true"/>
          <p:nvPr/>
        </p:nvSpPr>
        <p:spPr>
          <a:xfrm rot="0">
            <a:off x="1895912" y="4497490"/>
            <a:ext cx="3914484" cy="3087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45"/>
              </a:lnSpc>
            </a:pPr>
            <a:r>
              <a:rPr lang="en-US" sz="306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•Significant improvement in visual quality of LR images</a:t>
            </a:r>
          </a:p>
          <a:p>
            <a:pPr algn="ctr">
              <a:lnSpc>
                <a:spcPts val="4945"/>
              </a:lnSpc>
            </a:pPr>
          </a:p>
        </p:txBody>
      </p:sp>
      <p:sp>
        <p:nvSpPr>
          <p:cNvPr name="TextBox 50" id="50"/>
          <p:cNvSpPr txBox="true"/>
          <p:nvPr/>
        </p:nvSpPr>
        <p:spPr>
          <a:xfrm rot="0">
            <a:off x="6875266" y="4497490"/>
            <a:ext cx="4012627" cy="3087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45"/>
              </a:lnSpc>
            </a:pPr>
            <a:r>
              <a:rPr lang="en-US" sz="307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•Sharper edges and more detail in super-resolved images</a:t>
            </a:r>
          </a:p>
          <a:p>
            <a:pPr algn="ctr">
              <a:lnSpc>
                <a:spcPts val="4945"/>
              </a:lnSpc>
            </a:pPr>
          </a:p>
        </p:txBody>
      </p:sp>
      <p:sp>
        <p:nvSpPr>
          <p:cNvPr name="TextBox 51" id="51"/>
          <p:cNvSpPr txBox="true"/>
          <p:nvPr/>
        </p:nvSpPr>
        <p:spPr>
          <a:xfrm rot="0">
            <a:off x="12154836" y="4478440"/>
            <a:ext cx="2858564" cy="4326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45"/>
              </a:lnSpc>
            </a:pPr>
            <a:r>
              <a:rPr lang="en-US" sz="306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•XGBoost performs competitively with deep learning for this task</a:t>
            </a:r>
          </a:p>
          <a:p>
            <a:pPr algn="ctr">
              <a:lnSpc>
                <a:spcPts val="4945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8444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939364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97963" y="7123103"/>
            <a:ext cx="2321051" cy="2321051"/>
          </a:xfrm>
          <a:custGeom>
            <a:avLst/>
            <a:gdLst/>
            <a:ahLst/>
            <a:cxnLst/>
            <a:rect r="r" b="b" t="t" l="l"/>
            <a:pathLst>
              <a:path h="2321051" w="2321051">
                <a:moveTo>
                  <a:pt x="0" y="0"/>
                </a:moveTo>
                <a:lnTo>
                  <a:pt x="2321051" y="0"/>
                </a:lnTo>
                <a:lnTo>
                  <a:pt x="2321051" y="2321051"/>
                </a:lnTo>
                <a:lnTo>
                  <a:pt x="0" y="23210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422407" y="8001968"/>
            <a:ext cx="1442186" cy="1442186"/>
          </a:xfrm>
          <a:custGeom>
            <a:avLst/>
            <a:gdLst/>
            <a:ahLst/>
            <a:cxnLst/>
            <a:rect r="r" b="b" t="t" l="l"/>
            <a:pathLst>
              <a:path h="1442186" w="1442186">
                <a:moveTo>
                  <a:pt x="0" y="0"/>
                </a:moveTo>
                <a:lnTo>
                  <a:pt x="1442186" y="0"/>
                </a:lnTo>
                <a:lnTo>
                  <a:pt x="1442186" y="1442186"/>
                </a:lnTo>
                <a:lnTo>
                  <a:pt x="0" y="14421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905923" y="569950"/>
            <a:ext cx="2287216" cy="2287216"/>
          </a:xfrm>
          <a:custGeom>
            <a:avLst/>
            <a:gdLst/>
            <a:ahLst/>
            <a:cxnLst/>
            <a:rect r="r" b="b" t="t" l="l"/>
            <a:pathLst>
              <a:path h="2287216" w="2287216">
                <a:moveTo>
                  <a:pt x="0" y="0"/>
                </a:moveTo>
                <a:lnTo>
                  <a:pt x="2287217" y="0"/>
                </a:lnTo>
                <a:lnTo>
                  <a:pt x="2287217" y="2287216"/>
                </a:lnTo>
                <a:lnTo>
                  <a:pt x="0" y="22872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957756" y="-797825"/>
            <a:ext cx="1595650" cy="1595650"/>
          </a:xfrm>
          <a:custGeom>
            <a:avLst/>
            <a:gdLst/>
            <a:ahLst/>
            <a:cxnLst/>
            <a:rect r="r" b="b" t="t" l="l"/>
            <a:pathLst>
              <a:path h="1595650" w="1595650">
                <a:moveTo>
                  <a:pt x="0" y="0"/>
                </a:moveTo>
                <a:lnTo>
                  <a:pt x="1595651" y="0"/>
                </a:lnTo>
                <a:lnTo>
                  <a:pt x="1595651" y="1595650"/>
                </a:lnTo>
                <a:lnTo>
                  <a:pt x="0" y="15956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78206" y="9725103"/>
            <a:ext cx="1314702" cy="1314702"/>
          </a:xfrm>
          <a:custGeom>
            <a:avLst/>
            <a:gdLst/>
            <a:ahLst/>
            <a:cxnLst/>
            <a:rect r="r" b="b" t="t" l="l"/>
            <a:pathLst>
              <a:path h="1314702" w="1314702">
                <a:moveTo>
                  <a:pt x="0" y="0"/>
                </a:moveTo>
                <a:lnTo>
                  <a:pt x="1314702" y="0"/>
                </a:lnTo>
                <a:lnTo>
                  <a:pt x="1314702" y="1314702"/>
                </a:lnTo>
                <a:lnTo>
                  <a:pt x="0" y="13147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979117" y="2857166"/>
            <a:ext cx="1493167" cy="1632688"/>
          </a:xfrm>
          <a:custGeom>
            <a:avLst/>
            <a:gdLst/>
            <a:ahLst/>
            <a:cxnLst/>
            <a:rect r="r" b="b" t="t" l="l"/>
            <a:pathLst>
              <a:path h="1632688" w="1493167">
                <a:moveTo>
                  <a:pt x="0" y="0"/>
                </a:moveTo>
                <a:lnTo>
                  <a:pt x="1493167" y="0"/>
                </a:lnTo>
                <a:lnTo>
                  <a:pt x="1493167" y="1632688"/>
                </a:lnTo>
                <a:lnTo>
                  <a:pt x="0" y="16326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689491" y="172526"/>
            <a:ext cx="9518918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C1FF7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Future improvements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4579267" y="6842978"/>
            <a:ext cx="1493167" cy="1632688"/>
          </a:xfrm>
          <a:custGeom>
            <a:avLst/>
            <a:gdLst/>
            <a:ahLst/>
            <a:cxnLst/>
            <a:rect r="r" b="b" t="t" l="l"/>
            <a:pathLst>
              <a:path h="1632688" w="1493167">
                <a:moveTo>
                  <a:pt x="0" y="0"/>
                </a:moveTo>
                <a:lnTo>
                  <a:pt x="1493167" y="0"/>
                </a:lnTo>
                <a:lnTo>
                  <a:pt x="1493167" y="1632688"/>
                </a:lnTo>
                <a:lnTo>
                  <a:pt x="0" y="16326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086100" y="4670829"/>
            <a:ext cx="1493167" cy="1632688"/>
          </a:xfrm>
          <a:custGeom>
            <a:avLst/>
            <a:gdLst/>
            <a:ahLst/>
            <a:cxnLst/>
            <a:rect r="r" b="b" t="t" l="l"/>
            <a:pathLst>
              <a:path h="1632688" w="1493167">
                <a:moveTo>
                  <a:pt x="0" y="0"/>
                </a:moveTo>
                <a:lnTo>
                  <a:pt x="1493167" y="0"/>
                </a:lnTo>
                <a:lnTo>
                  <a:pt x="1493167" y="1632688"/>
                </a:lnTo>
                <a:lnTo>
                  <a:pt x="0" y="16326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689491" y="3294852"/>
            <a:ext cx="627950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FFFFFF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Overlapping patch strategy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579267" y="5067300"/>
            <a:ext cx="8802588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FFFFFF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Combining with CNN post-processing.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072434" y="7281497"/>
            <a:ext cx="1046782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FFFFFF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Training on larger and more diverse datasets.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939364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97963" y="7123103"/>
            <a:ext cx="2321051" cy="2321051"/>
          </a:xfrm>
          <a:custGeom>
            <a:avLst/>
            <a:gdLst/>
            <a:ahLst/>
            <a:cxnLst/>
            <a:rect r="r" b="b" t="t" l="l"/>
            <a:pathLst>
              <a:path h="2321051" w="2321051">
                <a:moveTo>
                  <a:pt x="0" y="0"/>
                </a:moveTo>
                <a:lnTo>
                  <a:pt x="2321051" y="0"/>
                </a:lnTo>
                <a:lnTo>
                  <a:pt x="2321051" y="2321051"/>
                </a:lnTo>
                <a:lnTo>
                  <a:pt x="0" y="23210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422407" y="8001968"/>
            <a:ext cx="1442186" cy="1442186"/>
          </a:xfrm>
          <a:custGeom>
            <a:avLst/>
            <a:gdLst/>
            <a:ahLst/>
            <a:cxnLst/>
            <a:rect r="r" b="b" t="t" l="l"/>
            <a:pathLst>
              <a:path h="1442186" w="1442186">
                <a:moveTo>
                  <a:pt x="0" y="0"/>
                </a:moveTo>
                <a:lnTo>
                  <a:pt x="1442186" y="0"/>
                </a:lnTo>
                <a:lnTo>
                  <a:pt x="1442186" y="1442186"/>
                </a:lnTo>
                <a:lnTo>
                  <a:pt x="0" y="14421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905923" y="569950"/>
            <a:ext cx="2287216" cy="2287216"/>
          </a:xfrm>
          <a:custGeom>
            <a:avLst/>
            <a:gdLst/>
            <a:ahLst/>
            <a:cxnLst/>
            <a:rect r="r" b="b" t="t" l="l"/>
            <a:pathLst>
              <a:path h="2287216" w="2287216">
                <a:moveTo>
                  <a:pt x="0" y="0"/>
                </a:moveTo>
                <a:lnTo>
                  <a:pt x="2287217" y="0"/>
                </a:lnTo>
                <a:lnTo>
                  <a:pt x="2287217" y="2287216"/>
                </a:lnTo>
                <a:lnTo>
                  <a:pt x="0" y="22872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957756" y="-797825"/>
            <a:ext cx="1595650" cy="1595650"/>
          </a:xfrm>
          <a:custGeom>
            <a:avLst/>
            <a:gdLst/>
            <a:ahLst/>
            <a:cxnLst/>
            <a:rect r="r" b="b" t="t" l="l"/>
            <a:pathLst>
              <a:path h="1595650" w="1595650">
                <a:moveTo>
                  <a:pt x="0" y="0"/>
                </a:moveTo>
                <a:lnTo>
                  <a:pt x="1595651" y="0"/>
                </a:lnTo>
                <a:lnTo>
                  <a:pt x="1595651" y="1595650"/>
                </a:lnTo>
                <a:lnTo>
                  <a:pt x="0" y="15956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78206" y="9725103"/>
            <a:ext cx="1314702" cy="1314702"/>
          </a:xfrm>
          <a:custGeom>
            <a:avLst/>
            <a:gdLst/>
            <a:ahLst/>
            <a:cxnLst/>
            <a:rect r="r" b="b" t="t" l="l"/>
            <a:pathLst>
              <a:path h="1314702" w="1314702">
                <a:moveTo>
                  <a:pt x="0" y="0"/>
                </a:moveTo>
                <a:lnTo>
                  <a:pt x="1314702" y="0"/>
                </a:lnTo>
                <a:lnTo>
                  <a:pt x="1314702" y="1314702"/>
                </a:lnTo>
                <a:lnTo>
                  <a:pt x="0" y="13147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631612" y="226325"/>
            <a:ext cx="4592782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C1FF7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Conclusion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244382" y="4968439"/>
            <a:ext cx="13314107" cy="2262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 b="true">
                <a:solidFill>
                  <a:srgbClr val="FFFFFF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XGBoost effectively enhanced image resolution with sharper details,</a:t>
            </a:r>
          </a:p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FFFFFF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proving ML can rival DL in super-resolution tasks.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939364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97963" y="7123103"/>
            <a:ext cx="2321051" cy="2321051"/>
          </a:xfrm>
          <a:custGeom>
            <a:avLst/>
            <a:gdLst/>
            <a:ahLst/>
            <a:cxnLst/>
            <a:rect r="r" b="b" t="t" l="l"/>
            <a:pathLst>
              <a:path h="2321051" w="2321051">
                <a:moveTo>
                  <a:pt x="0" y="0"/>
                </a:moveTo>
                <a:lnTo>
                  <a:pt x="2321051" y="0"/>
                </a:lnTo>
                <a:lnTo>
                  <a:pt x="2321051" y="2321051"/>
                </a:lnTo>
                <a:lnTo>
                  <a:pt x="0" y="23210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422407" y="8001968"/>
            <a:ext cx="1442186" cy="1442186"/>
          </a:xfrm>
          <a:custGeom>
            <a:avLst/>
            <a:gdLst/>
            <a:ahLst/>
            <a:cxnLst/>
            <a:rect r="r" b="b" t="t" l="l"/>
            <a:pathLst>
              <a:path h="1442186" w="1442186">
                <a:moveTo>
                  <a:pt x="0" y="0"/>
                </a:moveTo>
                <a:lnTo>
                  <a:pt x="1442186" y="0"/>
                </a:lnTo>
                <a:lnTo>
                  <a:pt x="1442186" y="1442186"/>
                </a:lnTo>
                <a:lnTo>
                  <a:pt x="0" y="14421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905923" y="569950"/>
            <a:ext cx="2287216" cy="2287216"/>
          </a:xfrm>
          <a:custGeom>
            <a:avLst/>
            <a:gdLst/>
            <a:ahLst/>
            <a:cxnLst/>
            <a:rect r="r" b="b" t="t" l="l"/>
            <a:pathLst>
              <a:path h="2287216" w="2287216">
                <a:moveTo>
                  <a:pt x="0" y="0"/>
                </a:moveTo>
                <a:lnTo>
                  <a:pt x="2287217" y="0"/>
                </a:lnTo>
                <a:lnTo>
                  <a:pt x="2287217" y="2287216"/>
                </a:lnTo>
                <a:lnTo>
                  <a:pt x="0" y="22872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957756" y="-797825"/>
            <a:ext cx="1595650" cy="1595650"/>
          </a:xfrm>
          <a:custGeom>
            <a:avLst/>
            <a:gdLst/>
            <a:ahLst/>
            <a:cxnLst/>
            <a:rect r="r" b="b" t="t" l="l"/>
            <a:pathLst>
              <a:path h="1595650" w="1595650">
                <a:moveTo>
                  <a:pt x="0" y="0"/>
                </a:moveTo>
                <a:lnTo>
                  <a:pt x="1595651" y="0"/>
                </a:lnTo>
                <a:lnTo>
                  <a:pt x="1595651" y="1595650"/>
                </a:lnTo>
                <a:lnTo>
                  <a:pt x="0" y="15956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78206" y="9725103"/>
            <a:ext cx="1314702" cy="1314702"/>
          </a:xfrm>
          <a:custGeom>
            <a:avLst/>
            <a:gdLst/>
            <a:ahLst/>
            <a:cxnLst/>
            <a:rect r="r" b="b" t="t" l="l"/>
            <a:pathLst>
              <a:path h="1314702" w="1314702">
                <a:moveTo>
                  <a:pt x="0" y="0"/>
                </a:moveTo>
                <a:lnTo>
                  <a:pt x="1314702" y="0"/>
                </a:lnTo>
                <a:lnTo>
                  <a:pt x="1314702" y="1314702"/>
                </a:lnTo>
                <a:lnTo>
                  <a:pt x="0" y="13147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351920" y="1521097"/>
            <a:ext cx="13584160" cy="7244807"/>
            <a:chOff x="0" y="0"/>
            <a:chExt cx="3577721" cy="190809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577721" cy="1908097"/>
            </a:xfrm>
            <a:custGeom>
              <a:avLst/>
              <a:gdLst/>
              <a:ahLst/>
              <a:cxnLst/>
              <a:rect r="r" b="b" t="t" l="l"/>
              <a:pathLst>
                <a:path h="1908097" w="3577721">
                  <a:moveTo>
                    <a:pt x="3420" y="0"/>
                  </a:moveTo>
                  <a:lnTo>
                    <a:pt x="3574302" y="0"/>
                  </a:lnTo>
                  <a:cubicBezTo>
                    <a:pt x="3575209" y="0"/>
                    <a:pt x="3576078" y="360"/>
                    <a:pt x="3576720" y="1002"/>
                  </a:cubicBezTo>
                  <a:cubicBezTo>
                    <a:pt x="3577361" y="1643"/>
                    <a:pt x="3577721" y="2513"/>
                    <a:pt x="3577721" y="3420"/>
                  </a:cubicBezTo>
                  <a:lnTo>
                    <a:pt x="3577721" y="1904678"/>
                  </a:lnTo>
                  <a:cubicBezTo>
                    <a:pt x="3577721" y="1905585"/>
                    <a:pt x="3577361" y="1906454"/>
                    <a:pt x="3576720" y="1907096"/>
                  </a:cubicBezTo>
                  <a:cubicBezTo>
                    <a:pt x="3576078" y="1907737"/>
                    <a:pt x="3575209" y="1908097"/>
                    <a:pt x="3574302" y="1908097"/>
                  </a:cubicBezTo>
                  <a:lnTo>
                    <a:pt x="3420" y="1908097"/>
                  </a:lnTo>
                  <a:cubicBezTo>
                    <a:pt x="2513" y="1908097"/>
                    <a:pt x="1643" y="1907737"/>
                    <a:pt x="1002" y="1907096"/>
                  </a:cubicBezTo>
                  <a:cubicBezTo>
                    <a:pt x="360" y="1906454"/>
                    <a:pt x="0" y="1905585"/>
                    <a:pt x="0" y="1904678"/>
                  </a:cubicBezTo>
                  <a:lnTo>
                    <a:pt x="0" y="3420"/>
                  </a:lnTo>
                  <a:cubicBezTo>
                    <a:pt x="0" y="2513"/>
                    <a:pt x="360" y="1643"/>
                    <a:pt x="1002" y="1002"/>
                  </a:cubicBezTo>
                  <a:cubicBezTo>
                    <a:pt x="1643" y="360"/>
                    <a:pt x="2513" y="0"/>
                    <a:pt x="3420" y="0"/>
                  </a:cubicBezTo>
                  <a:close/>
                </a:path>
              </a:pathLst>
            </a:custGeom>
            <a:solidFill>
              <a:srgbClr val="0CC0DF">
                <a:alpha val="60784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3577721" cy="1965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6265600" y="3253824"/>
            <a:ext cx="4979963" cy="4114800"/>
          </a:xfrm>
          <a:custGeom>
            <a:avLst/>
            <a:gdLst/>
            <a:ahLst/>
            <a:cxnLst/>
            <a:rect r="r" b="b" t="t" l="l"/>
            <a:pathLst>
              <a:path h="4114800" w="4979963">
                <a:moveTo>
                  <a:pt x="0" y="0"/>
                </a:moveTo>
                <a:lnTo>
                  <a:pt x="4979963" y="0"/>
                </a:lnTo>
                <a:lnTo>
                  <a:pt x="49799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939364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97963" y="7123103"/>
            <a:ext cx="2321051" cy="2321051"/>
          </a:xfrm>
          <a:custGeom>
            <a:avLst/>
            <a:gdLst/>
            <a:ahLst/>
            <a:cxnLst/>
            <a:rect r="r" b="b" t="t" l="l"/>
            <a:pathLst>
              <a:path h="2321051" w="2321051">
                <a:moveTo>
                  <a:pt x="0" y="0"/>
                </a:moveTo>
                <a:lnTo>
                  <a:pt x="2321051" y="0"/>
                </a:lnTo>
                <a:lnTo>
                  <a:pt x="2321051" y="2321051"/>
                </a:lnTo>
                <a:lnTo>
                  <a:pt x="0" y="23210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370258" y="7123103"/>
            <a:ext cx="1442186" cy="1442186"/>
          </a:xfrm>
          <a:custGeom>
            <a:avLst/>
            <a:gdLst/>
            <a:ahLst/>
            <a:cxnLst/>
            <a:rect r="r" b="b" t="t" l="l"/>
            <a:pathLst>
              <a:path h="1442186" w="1442186">
                <a:moveTo>
                  <a:pt x="0" y="0"/>
                </a:moveTo>
                <a:lnTo>
                  <a:pt x="1442186" y="0"/>
                </a:lnTo>
                <a:lnTo>
                  <a:pt x="1442186" y="1442186"/>
                </a:lnTo>
                <a:lnTo>
                  <a:pt x="0" y="14421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856348" y="1360054"/>
            <a:ext cx="2287216" cy="2287216"/>
          </a:xfrm>
          <a:custGeom>
            <a:avLst/>
            <a:gdLst/>
            <a:ahLst/>
            <a:cxnLst/>
            <a:rect r="r" b="b" t="t" l="l"/>
            <a:pathLst>
              <a:path h="2287216" w="2287216">
                <a:moveTo>
                  <a:pt x="0" y="0"/>
                </a:moveTo>
                <a:lnTo>
                  <a:pt x="2287216" y="0"/>
                </a:lnTo>
                <a:lnTo>
                  <a:pt x="2287216" y="2287217"/>
                </a:lnTo>
                <a:lnTo>
                  <a:pt x="0" y="22872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957756" y="-797825"/>
            <a:ext cx="1595650" cy="1595650"/>
          </a:xfrm>
          <a:custGeom>
            <a:avLst/>
            <a:gdLst/>
            <a:ahLst/>
            <a:cxnLst/>
            <a:rect r="r" b="b" t="t" l="l"/>
            <a:pathLst>
              <a:path h="1595650" w="1595650">
                <a:moveTo>
                  <a:pt x="0" y="0"/>
                </a:moveTo>
                <a:lnTo>
                  <a:pt x="1595651" y="0"/>
                </a:lnTo>
                <a:lnTo>
                  <a:pt x="1595651" y="1595650"/>
                </a:lnTo>
                <a:lnTo>
                  <a:pt x="0" y="15956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78206" y="9725103"/>
            <a:ext cx="1314702" cy="1314702"/>
          </a:xfrm>
          <a:custGeom>
            <a:avLst/>
            <a:gdLst/>
            <a:ahLst/>
            <a:cxnLst/>
            <a:rect r="r" b="b" t="t" l="l"/>
            <a:pathLst>
              <a:path h="1314702" w="1314702">
                <a:moveTo>
                  <a:pt x="0" y="0"/>
                </a:moveTo>
                <a:lnTo>
                  <a:pt x="1314702" y="0"/>
                </a:lnTo>
                <a:lnTo>
                  <a:pt x="1314702" y="1314702"/>
                </a:lnTo>
                <a:lnTo>
                  <a:pt x="0" y="13147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3227452" y="3144630"/>
          <a:ext cx="12651908" cy="5138998"/>
        </p:xfrm>
        <a:graphic>
          <a:graphicData uri="http://schemas.openxmlformats.org/drawingml/2006/table">
            <a:tbl>
              <a:tblPr/>
              <a:tblGrid>
                <a:gridCol w="3327811"/>
                <a:gridCol w="5106794"/>
                <a:gridCol w="4217303"/>
              </a:tblGrid>
              <a:tr h="101719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b="true" sz="2999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104144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Member 1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Rakibul Islam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2212058642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78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Member 2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Md Abdula Al Shyed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b="true" sz="2599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2212592042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78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Member 3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Raju Ahamed Rabby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2013823642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78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Member 4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Md. Misbah Khan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2132089642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0" id="1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906580" y="1922088"/>
            <a:ext cx="5213942" cy="925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88"/>
              </a:lnSpc>
            </a:pPr>
            <a:r>
              <a:rPr lang="en-US" sz="6000">
                <a:solidFill>
                  <a:srgbClr val="C1FF7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Group Member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458626" y="583806"/>
            <a:ext cx="9035300" cy="925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88"/>
              </a:lnSpc>
            </a:pPr>
            <a:r>
              <a:rPr lang="en-US" sz="6000">
                <a:solidFill>
                  <a:srgbClr val="C1FF7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Collaboration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78385" y="114396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759697" y="7404052"/>
            <a:ext cx="2321051" cy="2321051"/>
          </a:xfrm>
          <a:custGeom>
            <a:avLst/>
            <a:gdLst/>
            <a:ahLst/>
            <a:cxnLst/>
            <a:rect r="r" b="b" t="t" l="l"/>
            <a:pathLst>
              <a:path h="2321051" w="2321051">
                <a:moveTo>
                  <a:pt x="0" y="0"/>
                </a:moveTo>
                <a:lnTo>
                  <a:pt x="2321051" y="0"/>
                </a:lnTo>
                <a:lnTo>
                  <a:pt x="2321051" y="2321051"/>
                </a:lnTo>
                <a:lnTo>
                  <a:pt x="0" y="23210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905257" y="7752002"/>
            <a:ext cx="1442186" cy="1442186"/>
          </a:xfrm>
          <a:custGeom>
            <a:avLst/>
            <a:gdLst/>
            <a:ahLst/>
            <a:cxnLst/>
            <a:rect r="r" b="b" t="t" l="l"/>
            <a:pathLst>
              <a:path h="1442186" w="1442186">
                <a:moveTo>
                  <a:pt x="0" y="0"/>
                </a:moveTo>
                <a:lnTo>
                  <a:pt x="1442186" y="0"/>
                </a:lnTo>
                <a:lnTo>
                  <a:pt x="1442186" y="1442186"/>
                </a:lnTo>
                <a:lnTo>
                  <a:pt x="0" y="14421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428494" y="4277608"/>
            <a:ext cx="3321093" cy="4195487"/>
            <a:chOff x="0" y="0"/>
            <a:chExt cx="874691" cy="110498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74691" cy="1104984"/>
            </a:xfrm>
            <a:custGeom>
              <a:avLst/>
              <a:gdLst/>
              <a:ahLst/>
              <a:cxnLst/>
              <a:rect r="r" b="b" t="t" l="l"/>
              <a:pathLst>
                <a:path h="1104984" w="874691">
                  <a:moveTo>
                    <a:pt x="32636" y="0"/>
                  </a:moveTo>
                  <a:lnTo>
                    <a:pt x="842055" y="0"/>
                  </a:lnTo>
                  <a:cubicBezTo>
                    <a:pt x="850711" y="0"/>
                    <a:pt x="859012" y="3438"/>
                    <a:pt x="865132" y="9559"/>
                  </a:cubicBezTo>
                  <a:cubicBezTo>
                    <a:pt x="871253" y="15679"/>
                    <a:pt x="874691" y="23980"/>
                    <a:pt x="874691" y="32636"/>
                  </a:cubicBezTo>
                  <a:lnTo>
                    <a:pt x="874691" y="1072348"/>
                  </a:lnTo>
                  <a:cubicBezTo>
                    <a:pt x="874691" y="1081004"/>
                    <a:pt x="871253" y="1089305"/>
                    <a:pt x="865132" y="1095425"/>
                  </a:cubicBezTo>
                  <a:cubicBezTo>
                    <a:pt x="859012" y="1101546"/>
                    <a:pt x="850711" y="1104984"/>
                    <a:pt x="842055" y="1104984"/>
                  </a:cubicBezTo>
                  <a:lnTo>
                    <a:pt x="32636" y="1104984"/>
                  </a:lnTo>
                  <a:cubicBezTo>
                    <a:pt x="23980" y="1104984"/>
                    <a:pt x="15679" y="1101546"/>
                    <a:pt x="9559" y="1095425"/>
                  </a:cubicBezTo>
                  <a:cubicBezTo>
                    <a:pt x="3438" y="1089305"/>
                    <a:pt x="0" y="1081004"/>
                    <a:pt x="0" y="1072348"/>
                  </a:cubicBezTo>
                  <a:lnTo>
                    <a:pt x="0" y="32636"/>
                  </a:lnTo>
                  <a:cubicBezTo>
                    <a:pt x="0" y="23980"/>
                    <a:pt x="3438" y="15679"/>
                    <a:pt x="9559" y="9559"/>
                  </a:cubicBezTo>
                  <a:cubicBezTo>
                    <a:pt x="15679" y="3438"/>
                    <a:pt x="23980" y="0"/>
                    <a:pt x="3263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0FDFB">
                    <a:alpha val="100000"/>
                  </a:srgbClr>
                </a:gs>
                <a:gs pos="100000">
                  <a:srgbClr val="1F447F">
                    <a:alpha val="100000"/>
                  </a:srgbClr>
                </a:gs>
              </a:gsLst>
              <a:lin ang="27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874691" cy="11621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279309" y="4277608"/>
            <a:ext cx="3143730" cy="4195487"/>
            <a:chOff x="0" y="0"/>
            <a:chExt cx="827978" cy="110498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27978" cy="1104984"/>
            </a:xfrm>
            <a:custGeom>
              <a:avLst/>
              <a:gdLst/>
              <a:ahLst/>
              <a:cxnLst/>
              <a:rect r="r" b="b" t="t" l="l"/>
              <a:pathLst>
                <a:path h="1104984" w="827978">
                  <a:moveTo>
                    <a:pt x="34477" y="0"/>
                  </a:moveTo>
                  <a:lnTo>
                    <a:pt x="793501" y="0"/>
                  </a:lnTo>
                  <a:cubicBezTo>
                    <a:pt x="812543" y="0"/>
                    <a:pt x="827978" y="15436"/>
                    <a:pt x="827978" y="34477"/>
                  </a:cubicBezTo>
                  <a:lnTo>
                    <a:pt x="827978" y="1070507"/>
                  </a:lnTo>
                  <a:cubicBezTo>
                    <a:pt x="827978" y="1089548"/>
                    <a:pt x="812543" y="1104984"/>
                    <a:pt x="793501" y="1104984"/>
                  </a:cubicBezTo>
                  <a:lnTo>
                    <a:pt x="34477" y="1104984"/>
                  </a:lnTo>
                  <a:cubicBezTo>
                    <a:pt x="25333" y="1104984"/>
                    <a:pt x="16564" y="1101352"/>
                    <a:pt x="10098" y="1094886"/>
                  </a:cubicBezTo>
                  <a:cubicBezTo>
                    <a:pt x="3632" y="1088420"/>
                    <a:pt x="0" y="1079651"/>
                    <a:pt x="0" y="1070507"/>
                  </a:cubicBezTo>
                  <a:lnTo>
                    <a:pt x="0" y="34477"/>
                  </a:lnTo>
                  <a:cubicBezTo>
                    <a:pt x="0" y="25333"/>
                    <a:pt x="3632" y="16564"/>
                    <a:pt x="10098" y="10098"/>
                  </a:cubicBezTo>
                  <a:cubicBezTo>
                    <a:pt x="16564" y="3632"/>
                    <a:pt x="25333" y="0"/>
                    <a:pt x="3447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0FDFB">
                    <a:alpha val="100000"/>
                  </a:srgbClr>
                </a:gs>
                <a:gs pos="100000">
                  <a:srgbClr val="1F447F">
                    <a:alpha val="100000"/>
                  </a:srgbClr>
                </a:gs>
              </a:gsLst>
              <a:lin ang="27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827978" cy="11621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3130124" y="4277608"/>
            <a:ext cx="3143730" cy="4195487"/>
            <a:chOff x="0" y="0"/>
            <a:chExt cx="827978" cy="110498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27978" cy="1104984"/>
            </a:xfrm>
            <a:custGeom>
              <a:avLst/>
              <a:gdLst/>
              <a:ahLst/>
              <a:cxnLst/>
              <a:rect r="r" b="b" t="t" l="l"/>
              <a:pathLst>
                <a:path h="1104984" w="827978">
                  <a:moveTo>
                    <a:pt x="34477" y="0"/>
                  </a:moveTo>
                  <a:lnTo>
                    <a:pt x="793501" y="0"/>
                  </a:lnTo>
                  <a:cubicBezTo>
                    <a:pt x="812543" y="0"/>
                    <a:pt x="827978" y="15436"/>
                    <a:pt x="827978" y="34477"/>
                  </a:cubicBezTo>
                  <a:lnTo>
                    <a:pt x="827978" y="1070507"/>
                  </a:lnTo>
                  <a:cubicBezTo>
                    <a:pt x="827978" y="1089548"/>
                    <a:pt x="812543" y="1104984"/>
                    <a:pt x="793501" y="1104984"/>
                  </a:cubicBezTo>
                  <a:lnTo>
                    <a:pt x="34477" y="1104984"/>
                  </a:lnTo>
                  <a:cubicBezTo>
                    <a:pt x="25333" y="1104984"/>
                    <a:pt x="16564" y="1101352"/>
                    <a:pt x="10098" y="1094886"/>
                  </a:cubicBezTo>
                  <a:cubicBezTo>
                    <a:pt x="3632" y="1088420"/>
                    <a:pt x="0" y="1079651"/>
                    <a:pt x="0" y="1070507"/>
                  </a:cubicBezTo>
                  <a:lnTo>
                    <a:pt x="0" y="34477"/>
                  </a:lnTo>
                  <a:cubicBezTo>
                    <a:pt x="0" y="25333"/>
                    <a:pt x="3632" y="16564"/>
                    <a:pt x="10098" y="10098"/>
                  </a:cubicBezTo>
                  <a:cubicBezTo>
                    <a:pt x="16564" y="3632"/>
                    <a:pt x="25333" y="0"/>
                    <a:pt x="3447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0FDFB">
                    <a:alpha val="100000"/>
                  </a:srgbClr>
                </a:gs>
                <a:gs pos="100000">
                  <a:srgbClr val="1F447F">
                    <a:alpha val="100000"/>
                  </a:srgbClr>
                </a:gs>
              </a:gsLst>
              <a:lin ang="27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827978" cy="11621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2078336" y="1619391"/>
            <a:ext cx="2287216" cy="2287216"/>
          </a:xfrm>
          <a:custGeom>
            <a:avLst/>
            <a:gdLst/>
            <a:ahLst/>
            <a:cxnLst/>
            <a:rect r="r" b="b" t="t" l="l"/>
            <a:pathLst>
              <a:path h="2287216" w="2287216">
                <a:moveTo>
                  <a:pt x="0" y="0"/>
                </a:moveTo>
                <a:lnTo>
                  <a:pt x="2287216" y="0"/>
                </a:lnTo>
                <a:lnTo>
                  <a:pt x="2287216" y="2287217"/>
                </a:lnTo>
                <a:lnTo>
                  <a:pt x="0" y="22872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7158447" y="821566"/>
            <a:ext cx="1595650" cy="1595650"/>
          </a:xfrm>
          <a:custGeom>
            <a:avLst/>
            <a:gdLst/>
            <a:ahLst/>
            <a:cxnLst/>
            <a:rect r="r" b="b" t="t" l="l"/>
            <a:pathLst>
              <a:path h="1595650" w="1595650">
                <a:moveTo>
                  <a:pt x="0" y="0"/>
                </a:moveTo>
                <a:lnTo>
                  <a:pt x="1595650" y="0"/>
                </a:lnTo>
                <a:lnTo>
                  <a:pt x="1595650" y="1595651"/>
                </a:lnTo>
                <a:lnTo>
                  <a:pt x="0" y="15956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78206" y="9725103"/>
            <a:ext cx="1314702" cy="1314702"/>
          </a:xfrm>
          <a:custGeom>
            <a:avLst/>
            <a:gdLst/>
            <a:ahLst/>
            <a:cxnLst/>
            <a:rect r="r" b="b" t="t" l="l"/>
            <a:pathLst>
              <a:path h="1314702" w="1314702">
                <a:moveTo>
                  <a:pt x="0" y="0"/>
                </a:moveTo>
                <a:lnTo>
                  <a:pt x="1314702" y="0"/>
                </a:lnTo>
                <a:lnTo>
                  <a:pt x="1314702" y="1314702"/>
                </a:lnTo>
                <a:lnTo>
                  <a:pt x="0" y="13147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707174" y="4369090"/>
            <a:ext cx="3143730" cy="4195487"/>
            <a:chOff x="0" y="0"/>
            <a:chExt cx="827978" cy="110498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27978" cy="1104984"/>
            </a:xfrm>
            <a:custGeom>
              <a:avLst/>
              <a:gdLst/>
              <a:ahLst/>
              <a:cxnLst/>
              <a:rect r="r" b="b" t="t" l="l"/>
              <a:pathLst>
                <a:path h="1104984" w="827978">
                  <a:moveTo>
                    <a:pt x="34477" y="0"/>
                  </a:moveTo>
                  <a:lnTo>
                    <a:pt x="793501" y="0"/>
                  </a:lnTo>
                  <a:cubicBezTo>
                    <a:pt x="812543" y="0"/>
                    <a:pt x="827978" y="15436"/>
                    <a:pt x="827978" y="34477"/>
                  </a:cubicBezTo>
                  <a:lnTo>
                    <a:pt x="827978" y="1070507"/>
                  </a:lnTo>
                  <a:cubicBezTo>
                    <a:pt x="827978" y="1089548"/>
                    <a:pt x="812543" y="1104984"/>
                    <a:pt x="793501" y="1104984"/>
                  </a:cubicBezTo>
                  <a:lnTo>
                    <a:pt x="34477" y="1104984"/>
                  </a:lnTo>
                  <a:cubicBezTo>
                    <a:pt x="25333" y="1104984"/>
                    <a:pt x="16564" y="1101352"/>
                    <a:pt x="10098" y="1094886"/>
                  </a:cubicBezTo>
                  <a:cubicBezTo>
                    <a:pt x="3632" y="1088420"/>
                    <a:pt x="0" y="1079651"/>
                    <a:pt x="0" y="1070507"/>
                  </a:cubicBezTo>
                  <a:lnTo>
                    <a:pt x="0" y="34477"/>
                  </a:lnTo>
                  <a:cubicBezTo>
                    <a:pt x="0" y="25333"/>
                    <a:pt x="3632" y="16564"/>
                    <a:pt x="10098" y="10098"/>
                  </a:cubicBezTo>
                  <a:cubicBezTo>
                    <a:pt x="16564" y="3632"/>
                    <a:pt x="25333" y="0"/>
                    <a:pt x="3447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0FDFB">
                    <a:alpha val="100000"/>
                  </a:srgbClr>
                </a:gs>
                <a:gs pos="100000">
                  <a:srgbClr val="1F447F">
                    <a:alpha val="100000"/>
                  </a:srgbClr>
                </a:gs>
              </a:gsLst>
              <a:lin ang="27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57150"/>
              <a:ext cx="827978" cy="11621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663920" y="4691508"/>
            <a:ext cx="3143730" cy="3060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1"/>
              </a:lnSpc>
              <a:spcBef>
                <a:spcPct val="0"/>
              </a:spcBef>
            </a:pPr>
            <a:r>
              <a:rPr lang="en-US" b="true" sz="2508">
                <a:solidFill>
                  <a:srgbClr val="C1FF7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Membe</a:t>
            </a:r>
            <a:r>
              <a:rPr lang="en-US" b="true" sz="2508">
                <a:solidFill>
                  <a:srgbClr val="C1FF7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r 1:</a:t>
            </a:r>
          </a:p>
          <a:p>
            <a:pPr algn="ctr">
              <a:lnSpc>
                <a:spcPts val="3511"/>
              </a:lnSpc>
              <a:spcBef>
                <a:spcPct val="0"/>
              </a:spcBef>
            </a:pPr>
          </a:p>
          <a:p>
            <a:pPr algn="ctr">
              <a:lnSpc>
                <a:spcPts val="3511"/>
              </a:lnSpc>
              <a:spcBef>
                <a:spcPct val="0"/>
              </a:spcBef>
            </a:pPr>
          </a:p>
          <a:p>
            <a:pPr algn="ctr">
              <a:lnSpc>
                <a:spcPts val="3511"/>
              </a:lnSpc>
              <a:spcBef>
                <a:spcPct val="0"/>
              </a:spcBef>
            </a:pPr>
            <a:r>
              <a:rPr lang="en-US" b="true" sz="2508">
                <a:solidFill>
                  <a:srgbClr val="C1FF7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Data Collection </a:t>
            </a:r>
          </a:p>
          <a:p>
            <a:pPr algn="ctr">
              <a:lnSpc>
                <a:spcPts val="3511"/>
              </a:lnSpc>
              <a:spcBef>
                <a:spcPct val="0"/>
              </a:spcBef>
            </a:pPr>
            <a:r>
              <a:rPr lang="en-US" b="true" sz="2508">
                <a:solidFill>
                  <a:srgbClr val="C1FF7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&amp;</a:t>
            </a:r>
          </a:p>
          <a:p>
            <a:pPr algn="ctr">
              <a:lnSpc>
                <a:spcPts val="3511"/>
              </a:lnSpc>
              <a:spcBef>
                <a:spcPct val="0"/>
              </a:spcBef>
            </a:pPr>
            <a:r>
              <a:rPr lang="en-US" b="true" sz="2508">
                <a:solidFill>
                  <a:srgbClr val="C1FF7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Preprocessing</a:t>
            </a:r>
          </a:p>
          <a:p>
            <a:pPr algn="ctr">
              <a:lnSpc>
                <a:spcPts val="3511"/>
              </a:lnSpc>
              <a:spcBef>
                <a:spcPct val="0"/>
              </a:spcBef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5525615" y="4560061"/>
            <a:ext cx="3078983" cy="2843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4"/>
              </a:lnSpc>
              <a:spcBef>
                <a:spcPct val="0"/>
              </a:spcBef>
            </a:pPr>
            <a:r>
              <a:rPr lang="en-US" b="true" sz="2724">
                <a:solidFill>
                  <a:srgbClr val="C1FF7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Member 2: </a:t>
            </a:r>
          </a:p>
          <a:p>
            <a:pPr algn="ctr">
              <a:lnSpc>
                <a:spcPts val="3814"/>
              </a:lnSpc>
              <a:spcBef>
                <a:spcPct val="0"/>
              </a:spcBef>
            </a:pPr>
          </a:p>
          <a:p>
            <a:pPr algn="ctr">
              <a:lnSpc>
                <a:spcPts val="3814"/>
              </a:lnSpc>
              <a:spcBef>
                <a:spcPct val="0"/>
              </a:spcBef>
            </a:pPr>
          </a:p>
          <a:p>
            <a:pPr algn="ctr">
              <a:lnSpc>
                <a:spcPts val="3814"/>
              </a:lnSpc>
              <a:spcBef>
                <a:spcPct val="0"/>
              </a:spcBef>
            </a:pPr>
            <a:r>
              <a:rPr lang="en-US" b="true" sz="2724">
                <a:solidFill>
                  <a:srgbClr val="C1FF7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Model Architecture</a:t>
            </a:r>
          </a:p>
          <a:p>
            <a:pPr algn="ctr">
              <a:lnSpc>
                <a:spcPts val="3814"/>
              </a:lnSpc>
              <a:spcBef>
                <a:spcPct val="0"/>
              </a:spcBef>
            </a:pPr>
            <a:r>
              <a:rPr lang="en-US" b="true" sz="2724">
                <a:solidFill>
                  <a:srgbClr val="C1FF7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&amp; </a:t>
            </a:r>
          </a:p>
          <a:p>
            <a:pPr algn="ctr">
              <a:lnSpc>
                <a:spcPts val="3814"/>
              </a:lnSpc>
              <a:spcBef>
                <a:spcPct val="0"/>
              </a:spcBef>
            </a:pPr>
            <a:r>
              <a:rPr lang="en-US" b="true" sz="2724">
                <a:solidFill>
                  <a:srgbClr val="C1FF7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Training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279309" y="4627783"/>
            <a:ext cx="3143730" cy="3936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1"/>
              </a:lnSpc>
              <a:spcBef>
                <a:spcPct val="0"/>
              </a:spcBef>
            </a:pPr>
            <a:r>
              <a:rPr lang="en-US" b="true" sz="2508">
                <a:solidFill>
                  <a:srgbClr val="C1FF7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Membe</a:t>
            </a:r>
            <a:r>
              <a:rPr lang="en-US" b="true" sz="2508">
                <a:solidFill>
                  <a:srgbClr val="C1FF7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r 3:</a:t>
            </a:r>
          </a:p>
          <a:p>
            <a:pPr algn="ctr">
              <a:lnSpc>
                <a:spcPts val="3511"/>
              </a:lnSpc>
              <a:spcBef>
                <a:spcPct val="0"/>
              </a:spcBef>
            </a:pPr>
          </a:p>
          <a:p>
            <a:pPr algn="ctr">
              <a:lnSpc>
                <a:spcPts val="3511"/>
              </a:lnSpc>
              <a:spcBef>
                <a:spcPct val="0"/>
              </a:spcBef>
            </a:pPr>
          </a:p>
          <a:p>
            <a:pPr algn="ctr">
              <a:lnSpc>
                <a:spcPts val="3511"/>
              </a:lnSpc>
              <a:spcBef>
                <a:spcPct val="0"/>
              </a:spcBef>
            </a:pPr>
            <a:r>
              <a:rPr lang="en-US" b="true" sz="2508">
                <a:solidFill>
                  <a:srgbClr val="C1FF7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Image Reconstruction </a:t>
            </a:r>
          </a:p>
          <a:p>
            <a:pPr algn="ctr">
              <a:lnSpc>
                <a:spcPts val="3511"/>
              </a:lnSpc>
              <a:spcBef>
                <a:spcPct val="0"/>
              </a:spcBef>
            </a:pPr>
            <a:r>
              <a:rPr lang="en-US" b="true" sz="2508">
                <a:solidFill>
                  <a:srgbClr val="C1FF7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&amp;</a:t>
            </a:r>
          </a:p>
          <a:p>
            <a:pPr algn="ctr">
              <a:lnSpc>
                <a:spcPts val="3511"/>
              </a:lnSpc>
              <a:spcBef>
                <a:spcPct val="0"/>
              </a:spcBef>
            </a:pPr>
            <a:r>
              <a:rPr lang="en-US" b="true" sz="2508">
                <a:solidFill>
                  <a:srgbClr val="C1FF7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Post-processing</a:t>
            </a:r>
          </a:p>
          <a:p>
            <a:pPr algn="ctr">
              <a:lnSpc>
                <a:spcPts val="3511"/>
              </a:lnSpc>
              <a:spcBef>
                <a:spcPct val="0"/>
              </a:spcBef>
            </a:pPr>
          </a:p>
          <a:p>
            <a:pPr algn="ctr">
              <a:lnSpc>
                <a:spcPts val="3511"/>
              </a:lnSpc>
              <a:spcBef>
                <a:spcPct val="0"/>
              </a:spcBef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13221944" y="4627783"/>
            <a:ext cx="3143730" cy="3936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1"/>
              </a:lnSpc>
              <a:spcBef>
                <a:spcPct val="0"/>
              </a:spcBef>
            </a:pPr>
            <a:r>
              <a:rPr lang="en-US" b="true" sz="2508">
                <a:solidFill>
                  <a:srgbClr val="C1FF7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Membe</a:t>
            </a:r>
            <a:r>
              <a:rPr lang="en-US" b="true" sz="2508">
                <a:solidFill>
                  <a:srgbClr val="C1FF7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r 3:</a:t>
            </a:r>
          </a:p>
          <a:p>
            <a:pPr algn="ctr">
              <a:lnSpc>
                <a:spcPts val="3511"/>
              </a:lnSpc>
              <a:spcBef>
                <a:spcPct val="0"/>
              </a:spcBef>
            </a:pPr>
          </a:p>
          <a:p>
            <a:pPr algn="ctr">
              <a:lnSpc>
                <a:spcPts val="3511"/>
              </a:lnSpc>
              <a:spcBef>
                <a:spcPct val="0"/>
              </a:spcBef>
            </a:pPr>
          </a:p>
          <a:p>
            <a:pPr algn="ctr">
              <a:lnSpc>
                <a:spcPts val="3511"/>
              </a:lnSpc>
              <a:spcBef>
                <a:spcPct val="0"/>
              </a:spcBef>
            </a:pPr>
            <a:r>
              <a:rPr lang="en-US" b="true" sz="2508">
                <a:solidFill>
                  <a:srgbClr val="C1FF7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Presentation</a:t>
            </a:r>
          </a:p>
          <a:p>
            <a:pPr algn="ctr">
              <a:lnSpc>
                <a:spcPts val="3511"/>
              </a:lnSpc>
              <a:spcBef>
                <a:spcPct val="0"/>
              </a:spcBef>
            </a:pPr>
            <a:r>
              <a:rPr lang="en-US" b="true" sz="2508">
                <a:solidFill>
                  <a:srgbClr val="C1FF7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&amp; </a:t>
            </a:r>
          </a:p>
          <a:p>
            <a:pPr algn="ctr">
              <a:lnSpc>
                <a:spcPts val="3511"/>
              </a:lnSpc>
              <a:spcBef>
                <a:spcPct val="0"/>
              </a:spcBef>
            </a:pPr>
            <a:r>
              <a:rPr lang="en-US" b="true" sz="2508">
                <a:solidFill>
                  <a:srgbClr val="C1FF7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Evaluation</a:t>
            </a:r>
          </a:p>
          <a:p>
            <a:pPr algn="ctr">
              <a:lnSpc>
                <a:spcPts val="3511"/>
              </a:lnSpc>
              <a:spcBef>
                <a:spcPct val="0"/>
              </a:spcBef>
            </a:pPr>
          </a:p>
          <a:p>
            <a:pPr algn="ctr">
              <a:lnSpc>
                <a:spcPts val="3511"/>
              </a:lnSpc>
              <a:spcBef>
                <a:spcPct val="0"/>
              </a:spcBef>
            </a:pPr>
          </a:p>
          <a:p>
            <a:pPr algn="ctr">
              <a:lnSpc>
                <a:spcPts val="3511"/>
              </a:lnSpc>
              <a:spcBef>
                <a:spcPct val="0"/>
              </a:spcBef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C1FF72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8444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8206" y="-20819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586879" y="8718754"/>
            <a:ext cx="2321051" cy="2321051"/>
          </a:xfrm>
          <a:custGeom>
            <a:avLst/>
            <a:gdLst/>
            <a:ahLst/>
            <a:cxnLst/>
            <a:rect r="r" b="b" t="t" l="l"/>
            <a:pathLst>
              <a:path h="2321051" w="2321051">
                <a:moveTo>
                  <a:pt x="0" y="0"/>
                </a:moveTo>
                <a:lnTo>
                  <a:pt x="2321052" y="0"/>
                </a:lnTo>
                <a:lnTo>
                  <a:pt x="2321052" y="2321051"/>
                </a:lnTo>
                <a:lnTo>
                  <a:pt x="0" y="23210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885258" y="1619391"/>
            <a:ext cx="2287216" cy="2287216"/>
          </a:xfrm>
          <a:custGeom>
            <a:avLst/>
            <a:gdLst/>
            <a:ahLst/>
            <a:cxnLst/>
            <a:rect r="r" b="b" t="t" l="l"/>
            <a:pathLst>
              <a:path h="2287216" w="2287216">
                <a:moveTo>
                  <a:pt x="0" y="0"/>
                </a:moveTo>
                <a:lnTo>
                  <a:pt x="2287217" y="0"/>
                </a:lnTo>
                <a:lnTo>
                  <a:pt x="2287217" y="2287217"/>
                </a:lnTo>
                <a:lnTo>
                  <a:pt x="0" y="22872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305444" y="-566950"/>
            <a:ext cx="1595650" cy="1595650"/>
          </a:xfrm>
          <a:custGeom>
            <a:avLst/>
            <a:gdLst/>
            <a:ahLst/>
            <a:cxnLst/>
            <a:rect r="r" b="b" t="t" l="l"/>
            <a:pathLst>
              <a:path h="1595650" w="1595650">
                <a:moveTo>
                  <a:pt x="0" y="0"/>
                </a:moveTo>
                <a:lnTo>
                  <a:pt x="1595651" y="0"/>
                </a:lnTo>
                <a:lnTo>
                  <a:pt x="1595651" y="1595650"/>
                </a:lnTo>
                <a:lnTo>
                  <a:pt x="0" y="15956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78206" y="9725103"/>
            <a:ext cx="1314702" cy="1314702"/>
          </a:xfrm>
          <a:custGeom>
            <a:avLst/>
            <a:gdLst/>
            <a:ahLst/>
            <a:cxnLst/>
            <a:rect r="r" b="b" t="t" l="l"/>
            <a:pathLst>
              <a:path h="1314702" w="1314702">
                <a:moveTo>
                  <a:pt x="0" y="0"/>
                </a:moveTo>
                <a:lnTo>
                  <a:pt x="1314702" y="0"/>
                </a:lnTo>
                <a:lnTo>
                  <a:pt x="1314702" y="1314702"/>
                </a:lnTo>
                <a:lnTo>
                  <a:pt x="0" y="13147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535557" y="3615715"/>
            <a:ext cx="4553686" cy="567874"/>
            <a:chOff x="0" y="0"/>
            <a:chExt cx="979762" cy="12218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79762" cy="122183"/>
            </a:xfrm>
            <a:custGeom>
              <a:avLst/>
              <a:gdLst/>
              <a:ahLst/>
              <a:cxnLst/>
              <a:rect r="r" b="b" t="t" l="l"/>
              <a:pathLst>
                <a:path h="122183" w="979762">
                  <a:moveTo>
                    <a:pt x="18702" y="0"/>
                  </a:moveTo>
                  <a:lnTo>
                    <a:pt x="961061" y="0"/>
                  </a:lnTo>
                  <a:cubicBezTo>
                    <a:pt x="971389" y="0"/>
                    <a:pt x="979762" y="8373"/>
                    <a:pt x="979762" y="18702"/>
                  </a:cubicBezTo>
                  <a:lnTo>
                    <a:pt x="979762" y="103481"/>
                  </a:lnTo>
                  <a:cubicBezTo>
                    <a:pt x="979762" y="113810"/>
                    <a:pt x="971389" y="122183"/>
                    <a:pt x="961061" y="122183"/>
                  </a:cubicBezTo>
                  <a:lnTo>
                    <a:pt x="18702" y="122183"/>
                  </a:lnTo>
                  <a:cubicBezTo>
                    <a:pt x="13742" y="122183"/>
                    <a:pt x="8985" y="120212"/>
                    <a:pt x="5478" y="116705"/>
                  </a:cubicBezTo>
                  <a:cubicBezTo>
                    <a:pt x="1970" y="113198"/>
                    <a:pt x="0" y="108441"/>
                    <a:pt x="0" y="103481"/>
                  </a:cubicBezTo>
                  <a:lnTo>
                    <a:pt x="0" y="18702"/>
                  </a:lnTo>
                  <a:cubicBezTo>
                    <a:pt x="0" y="8373"/>
                    <a:pt x="8373" y="0"/>
                    <a:pt x="18702" y="0"/>
                  </a:cubicBez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979762" cy="198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11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884214" y="5791506"/>
            <a:ext cx="4678290" cy="583413"/>
            <a:chOff x="0" y="0"/>
            <a:chExt cx="979762" cy="12218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79762" cy="122183"/>
            </a:xfrm>
            <a:custGeom>
              <a:avLst/>
              <a:gdLst/>
              <a:ahLst/>
              <a:cxnLst/>
              <a:rect r="r" b="b" t="t" l="l"/>
              <a:pathLst>
                <a:path h="122183" w="979762">
                  <a:moveTo>
                    <a:pt x="18203" y="0"/>
                  </a:moveTo>
                  <a:lnTo>
                    <a:pt x="961559" y="0"/>
                  </a:lnTo>
                  <a:cubicBezTo>
                    <a:pt x="971612" y="0"/>
                    <a:pt x="979762" y="8150"/>
                    <a:pt x="979762" y="18203"/>
                  </a:cubicBezTo>
                  <a:lnTo>
                    <a:pt x="979762" y="103979"/>
                  </a:lnTo>
                  <a:cubicBezTo>
                    <a:pt x="979762" y="114033"/>
                    <a:pt x="971612" y="122183"/>
                    <a:pt x="961559" y="122183"/>
                  </a:cubicBezTo>
                  <a:lnTo>
                    <a:pt x="18203" y="122183"/>
                  </a:lnTo>
                  <a:cubicBezTo>
                    <a:pt x="13376" y="122183"/>
                    <a:pt x="8745" y="120265"/>
                    <a:pt x="5332" y="116851"/>
                  </a:cubicBezTo>
                  <a:cubicBezTo>
                    <a:pt x="1918" y="113437"/>
                    <a:pt x="0" y="108807"/>
                    <a:pt x="0" y="103979"/>
                  </a:cubicBezTo>
                  <a:lnTo>
                    <a:pt x="0" y="18203"/>
                  </a:lnTo>
                  <a:cubicBezTo>
                    <a:pt x="0" y="8150"/>
                    <a:pt x="8150" y="0"/>
                    <a:pt x="18203" y="0"/>
                  </a:cubicBez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979762" cy="17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783727" y="7241849"/>
            <a:ext cx="4729083" cy="589748"/>
            <a:chOff x="0" y="0"/>
            <a:chExt cx="979762" cy="12218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79762" cy="122183"/>
            </a:xfrm>
            <a:custGeom>
              <a:avLst/>
              <a:gdLst/>
              <a:ahLst/>
              <a:cxnLst/>
              <a:rect r="r" b="b" t="t" l="l"/>
              <a:pathLst>
                <a:path h="122183" w="979762">
                  <a:moveTo>
                    <a:pt x="18008" y="0"/>
                  </a:moveTo>
                  <a:lnTo>
                    <a:pt x="961754" y="0"/>
                  </a:lnTo>
                  <a:cubicBezTo>
                    <a:pt x="971700" y="0"/>
                    <a:pt x="979762" y="8062"/>
                    <a:pt x="979762" y="18008"/>
                  </a:cubicBezTo>
                  <a:lnTo>
                    <a:pt x="979762" y="104175"/>
                  </a:lnTo>
                  <a:cubicBezTo>
                    <a:pt x="979762" y="114120"/>
                    <a:pt x="971700" y="122183"/>
                    <a:pt x="961754" y="122183"/>
                  </a:cubicBezTo>
                  <a:lnTo>
                    <a:pt x="18008" y="122183"/>
                  </a:lnTo>
                  <a:cubicBezTo>
                    <a:pt x="13232" y="122183"/>
                    <a:pt x="8652" y="120286"/>
                    <a:pt x="5274" y="116908"/>
                  </a:cubicBezTo>
                  <a:cubicBezTo>
                    <a:pt x="1897" y="113531"/>
                    <a:pt x="0" y="108951"/>
                    <a:pt x="0" y="104175"/>
                  </a:cubicBezTo>
                  <a:lnTo>
                    <a:pt x="0" y="18008"/>
                  </a:lnTo>
                  <a:cubicBezTo>
                    <a:pt x="0" y="13232"/>
                    <a:pt x="1897" y="8652"/>
                    <a:pt x="5274" y="5274"/>
                  </a:cubicBezTo>
                  <a:cubicBezTo>
                    <a:pt x="8652" y="1897"/>
                    <a:pt x="13232" y="0"/>
                    <a:pt x="18008" y="0"/>
                  </a:cubicBez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979762" cy="17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78206" y="2981941"/>
            <a:ext cx="924667" cy="924667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11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162909" y="5316241"/>
            <a:ext cx="949969" cy="949969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2068584" y="6761424"/>
            <a:ext cx="960282" cy="960282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5612892" y="7997660"/>
            <a:ext cx="1442186" cy="1442186"/>
          </a:xfrm>
          <a:custGeom>
            <a:avLst/>
            <a:gdLst/>
            <a:ahLst/>
            <a:cxnLst/>
            <a:rect r="r" b="b" t="t" l="l"/>
            <a:pathLst>
              <a:path h="1442186" w="1442186">
                <a:moveTo>
                  <a:pt x="0" y="0"/>
                </a:moveTo>
                <a:lnTo>
                  <a:pt x="1442186" y="0"/>
                </a:lnTo>
                <a:lnTo>
                  <a:pt x="1442186" y="1442187"/>
                </a:lnTo>
                <a:lnTo>
                  <a:pt x="0" y="14421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5143500" y="270979"/>
            <a:ext cx="8986036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C1FF7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</a:t>
            </a:r>
            <a:r>
              <a:rPr lang="en-US" sz="6000">
                <a:solidFill>
                  <a:srgbClr val="C1FF7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roblem Statement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796729" y="5291917"/>
            <a:ext cx="3814320" cy="3470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77"/>
              </a:lnSpc>
            </a:pPr>
            <a:r>
              <a:rPr lang="en-US" sz="33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•Low-resolution images lose important det</a:t>
            </a:r>
            <a:r>
              <a:rPr lang="en-US" sz="33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ails.</a:t>
            </a:r>
          </a:p>
          <a:p>
            <a:pPr algn="l">
              <a:lnSpc>
                <a:spcPts val="5477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7055078" y="7264968"/>
            <a:ext cx="3918693" cy="3470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77"/>
              </a:lnSpc>
            </a:pPr>
            <a:r>
              <a:rPr lang="en-US" sz="33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•Need a machine learning model that enhances</a:t>
            </a:r>
            <a:r>
              <a:rPr lang="en-US" sz="33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image resolution.</a:t>
            </a:r>
          </a:p>
          <a:p>
            <a:pPr algn="l">
              <a:lnSpc>
                <a:spcPts val="5477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13244702" y="7935747"/>
            <a:ext cx="4161938" cy="277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77"/>
              </a:lnSpc>
            </a:pPr>
            <a:r>
              <a:rPr lang="en-US" sz="33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•Build a super-resolution</a:t>
            </a:r>
            <a:r>
              <a:rPr lang="en-US" sz="33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system using XGBoost.</a:t>
            </a:r>
          </a:p>
          <a:p>
            <a:pPr algn="l">
              <a:lnSpc>
                <a:spcPts val="5477"/>
              </a:lnSpc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1340539" y="3529990"/>
            <a:ext cx="5297354" cy="1536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</a:pPr>
            <a:r>
              <a:rPr lang="en-US" b="true" sz="4399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Low-resolution images  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206968" y="5705500"/>
            <a:ext cx="4678290" cy="1536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60"/>
              </a:lnSpc>
            </a:pPr>
            <a:r>
              <a:rPr lang="en-US" b="true" sz="440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Enhances image resolution.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3142031" y="7155840"/>
            <a:ext cx="3961238" cy="755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60"/>
              </a:lnSpc>
            </a:pPr>
            <a:r>
              <a:rPr lang="en-US" b="true" sz="440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Goal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878206" y="3085205"/>
            <a:ext cx="745654" cy="821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00"/>
              </a:lnSpc>
            </a:pPr>
            <a:r>
              <a:rPr lang="en-US" sz="4786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01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6254865" y="5423039"/>
            <a:ext cx="766057" cy="660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45"/>
              </a:lnSpc>
            </a:pPr>
            <a:r>
              <a:rPr lang="en-US" sz="3889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02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2161538" y="6860683"/>
            <a:ext cx="774375" cy="676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5"/>
              </a:lnSpc>
            </a:pPr>
            <a:r>
              <a:rPr lang="en-US" sz="3932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03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41800" y="2356395"/>
            <a:ext cx="664035" cy="471675"/>
            <a:chOff x="0" y="0"/>
            <a:chExt cx="166670" cy="11838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6670" cy="118388"/>
            </a:xfrm>
            <a:custGeom>
              <a:avLst/>
              <a:gdLst/>
              <a:ahLst/>
              <a:cxnLst/>
              <a:rect r="r" b="b" t="t" l="l"/>
              <a:pathLst>
                <a:path h="118388" w="166670">
                  <a:moveTo>
                    <a:pt x="59194" y="0"/>
                  </a:moveTo>
                  <a:lnTo>
                    <a:pt x="107476" y="0"/>
                  </a:lnTo>
                  <a:cubicBezTo>
                    <a:pt x="140168" y="0"/>
                    <a:pt x="166670" y="26502"/>
                    <a:pt x="166670" y="59194"/>
                  </a:cubicBezTo>
                  <a:lnTo>
                    <a:pt x="166670" y="59194"/>
                  </a:lnTo>
                  <a:cubicBezTo>
                    <a:pt x="166670" y="74893"/>
                    <a:pt x="160433" y="89950"/>
                    <a:pt x="149332" y="101051"/>
                  </a:cubicBezTo>
                  <a:cubicBezTo>
                    <a:pt x="138231" y="112152"/>
                    <a:pt x="123175" y="118388"/>
                    <a:pt x="107476" y="118388"/>
                  </a:cubicBezTo>
                  <a:lnTo>
                    <a:pt x="59194" y="118388"/>
                  </a:lnTo>
                  <a:cubicBezTo>
                    <a:pt x="43495" y="118388"/>
                    <a:pt x="28439" y="112152"/>
                    <a:pt x="17338" y="101051"/>
                  </a:cubicBezTo>
                  <a:cubicBezTo>
                    <a:pt x="6237" y="89950"/>
                    <a:pt x="0" y="74893"/>
                    <a:pt x="0" y="59194"/>
                  </a:cubicBezTo>
                  <a:lnTo>
                    <a:pt x="0" y="59194"/>
                  </a:lnTo>
                  <a:cubicBezTo>
                    <a:pt x="0" y="43495"/>
                    <a:pt x="6237" y="28439"/>
                    <a:pt x="17338" y="17338"/>
                  </a:cubicBezTo>
                  <a:cubicBezTo>
                    <a:pt x="28439" y="6237"/>
                    <a:pt x="43495" y="0"/>
                    <a:pt x="59194" y="0"/>
                  </a:cubicBez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66670" cy="1660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91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041800" y="7939422"/>
            <a:ext cx="664035" cy="471675"/>
            <a:chOff x="0" y="0"/>
            <a:chExt cx="166670" cy="11838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6670" cy="118388"/>
            </a:xfrm>
            <a:custGeom>
              <a:avLst/>
              <a:gdLst/>
              <a:ahLst/>
              <a:cxnLst/>
              <a:rect r="r" b="b" t="t" l="l"/>
              <a:pathLst>
                <a:path h="118388" w="166670">
                  <a:moveTo>
                    <a:pt x="59194" y="0"/>
                  </a:moveTo>
                  <a:lnTo>
                    <a:pt x="107476" y="0"/>
                  </a:lnTo>
                  <a:cubicBezTo>
                    <a:pt x="140168" y="0"/>
                    <a:pt x="166670" y="26502"/>
                    <a:pt x="166670" y="59194"/>
                  </a:cubicBezTo>
                  <a:lnTo>
                    <a:pt x="166670" y="59194"/>
                  </a:lnTo>
                  <a:cubicBezTo>
                    <a:pt x="166670" y="74893"/>
                    <a:pt x="160433" y="89950"/>
                    <a:pt x="149332" y="101051"/>
                  </a:cubicBezTo>
                  <a:cubicBezTo>
                    <a:pt x="138231" y="112152"/>
                    <a:pt x="123175" y="118388"/>
                    <a:pt x="107476" y="118388"/>
                  </a:cubicBezTo>
                  <a:lnTo>
                    <a:pt x="59194" y="118388"/>
                  </a:lnTo>
                  <a:cubicBezTo>
                    <a:pt x="43495" y="118388"/>
                    <a:pt x="28439" y="112152"/>
                    <a:pt x="17338" y="101051"/>
                  </a:cubicBezTo>
                  <a:cubicBezTo>
                    <a:pt x="6237" y="89950"/>
                    <a:pt x="0" y="74893"/>
                    <a:pt x="0" y="59194"/>
                  </a:cubicBezTo>
                  <a:lnTo>
                    <a:pt x="0" y="59194"/>
                  </a:lnTo>
                  <a:cubicBezTo>
                    <a:pt x="0" y="43495"/>
                    <a:pt x="6237" y="28439"/>
                    <a:pt x="17338" y="17338"/>
                  </a:cubicBezTo>
                  <a:cubicBezTo>
                    <a:pt x="28439" y="6237"/>
                    <a:pt x="43495" y="0"/>
                    <a:pt x="59194" y="0"/>
                  </a:cubicBez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66670" cy="1660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91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629382" y="5389734"/>
            <a:ext cx="664035" cy="471675"/>
            <a:chOff x="0" y="0"/>
            <a:chExt cx="166670" cy="11838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66670" cy="118388"/>
            </a:xfrm>
            <a:custGeom>
              <a:avLst/>
              <a:gdLst/>
              <a:ahLst/>
              <a:cxnLst/>
              <a:rect r="r" b="b" t="t" l="l"/>
              <a:pathLst>
                <a:path h="118388" w="166670">
                  <a:moveTo>
                    <a:pt x="59194" y="0"/>
                  </a:moveTo>
                  <a:lnTo>
                    <a:pt x="107476" y="0"/>
                  </a:lnTo>
                  <a:cubicBezTo>
                    <a:pt x="140168" y="0"/>
                    <a:pt x="166670" y="26502"/>
                    <a:pt x="166670" y="59194"/>
                  </a:cubicBezTo>
                  <a:lnTo>
                    <a:pt x="166670" y="59194"/>
                  </a:lnTo>
                  <a:cubicBezTo>
                    <a:pt x="166670" y="74893"/>
                    <a:pt x="160433" y="89950"/>
                    <a:pt x="149332" y="101051"/>
                  </a:cubicBezTo>
                  <a:cubicBezTo>
                    <a:pt x="138231" y="112152"/>
                    <a:pt x="123175" y="118388"/>
                    <a:pt x="107476" y="118388"/>
                  </a:cubicBezTo>
                  <a:lnTo>
                    <a:pt x="59194" y="118388"/>
                  </a:lnTo>
                  <a:cubicBezTo>
                    <a:pt x="43495" y="118388"/>
                    <a:pt x="28439" y="112152"/>
                    <a:pt x="17338" y="101051"/>
                  </a:cubicBezTo>
                  <a:cubicBezTo>
                    <a:pt x="6237" y="89950"/>
                    <a:pt x="0" y="74893"/>
                    <a:pt x="0" y="59194"/>
                  </a:cubicBezTo>
                  <a:lnTo>
                    <a:pt x="0" y="59194"/>
                  </a:lnTo>
                  <a:cubicBezTo>
                    <a:pt x="0" y="43495"/>
                    <a:pt x="6237" y="28439"/>
                    <a:pt x="17338" y="17338"/>
                  </a:cubicBezTo>
                  <a:cubicBezTo>
                    <a:pt x="28439" y="6237"/>
                    <a:pt x="43495" y="0"/>
                    <a:pt x="59194" y="0"/>
                  </a:cubicBez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66670" cy="1660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91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559982" y="2465855"/>
            <a:ext cx="6824744" cy="1937089"/>
            <a:chOff x="0" y="0"/>
            <a:chExt cx="1712979" cy="4862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712979" cy="486201"/>
            </a:xfrm>
            <a:custGeom>
              <a:avLst/>
              <a:gdLst/>
              <a:ahLst/>
              <a:cxnLst/>
              <a:rect r="r" b="b" t="t" l="l"/>
              <a:pathLst>
                <a:path h="486201" w="1712979">
                  <a:moveTo>
                    <a:pt x="12478" y="0"/>
                  </a:moveTo>
                  <a:lnTo>
                    <a:pt x="1700501" y="0"/>
                  </a:lnTo>
                  <a:cubicBezTo>
                    <a:pt x="1707393" y="0"/>
                    <a:pt x="1712979" y="5587"/>
                    <a:pt x="1712979" y="12478"/>
                  </a:cubicBezTo>
                  <a:lnTo>
                    <a:pt x="1712979" y="473722"/>
                  </a:lnTo>
                  <a:cubicBezTo>
                    <a:pt x="1712979" y="477032"/>
                    <a:pt x="1711665" y="480206"/>
                    <a:pt x="1709325" y="482546"/>
                  </a:cubicBezTo>
                  <a:cubicBezTo>
                    <a:pt x="1706984" y="484886"/>
                    <a:pt x="1703811" y="486201"/>
                    <a:pt x="1700501" y="486201"/>
                  </a:cubicBezTo>
                  <a:lnTo>
                    <a:pt x="12478" y="486201"/>
                  </a:lnTo>
                  <a:cubicBezTo>
                    <a:pt x="5587" y="486201"/>
                    <a:pt x="0" y="480614"/>
                    <a:pt x="0" y="473722"/>
                  </a:cubicBezTo>
                  <a:lnTo>
                    <a:pt x="0" y="12478"/>
                  </a:lnTo>
                  <a:cubicBezTo>
                    <a:pt x="0" y="5587"/>
                    <a:pt x="5587" y="0"/>
                    <a:pt x="12478" y="0"/>
                  </a:cubicBez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712979" cy="533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91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465109" y="8045892"/>
            <a:ext cx="6919616" cy="1638929"/>
            <a:chOff x="0" y="0"/>
            <a:chExt cx="1736792" cy="41136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736792" cy="411364"/>
            </a:xfrm>
            <a:custGeom>
              <a:avLst/>
              <a:gdLst/>
              <a:ahLst/>
              <a:cxnLst/>
              <a:rect r="r" b="b" t="t" l="l"/>
              <a:pathLst>
                <a:path h="411364" w="1736792">
                  <a:moveTo>
                    <a:pt x="12307" y="0"/>
                  </a:moveTo>
                  <a:lnTo>
                    <a:pt x="1724485" y="0"/>
                  </a:lnTo>
                  <a:cubicBezTo>
                    <a:pt x="1731282" y="0"/>
                    <a:pt x="1736792" y="5510"/>
                    <a:pt x="1736792" y="12307"/>
                  </a:cubicBezTo>
                  <a:lnTo>
                    <a:pt x="1736792" y="399056"/>
                  </a:lnTo>
                  <a:cubicBezTo>
                    <a:pt x="1736792" y="405853"/>
                    <a:pt x="1731282" y="411364"/>
                    <a:pt x="1724485" y="411364"/>
                  </a:cubicBezTo>
                  <a:lnTo>
                    <a:pt x="12307" y="411364"/>
                  </a:lnTo>
                  <a:cubicBezTo>
                    <a:pt x="5510" y="411364"/>
                    <a:pt x="0" y="405853"/>
                    <a:pt x="0" y="399056"/>
                  </a:cubicBezTo>
                  <a:lnTo>
                    <a:pt x="0" y="12307"/>
                  </a:lnTo>
                  <a:cubicBezTo>
                    <a:pt x="0" y="5510"/>
                    <a:pt x="5510" y="0"/>
                    <a:pt x="12307" y="0"/>
                  </a:cubicBez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736792" cy="4589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91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028200" y="5389734"/>
            <a:ext cx="6587599" cy="1908232"/>
            <a:chOff x="0" y="0"/>
            <a:chExt cx="1653457" cy="47895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653457" cy="478957"/>
            </a:xfrm>
            <a:custGeom>
              <a:avLst/>
              <a:gdLst/>
              <a:ahLst/>
              <a:cxnLst/>
              <a:rect r="r" b="b" t="t" l="l"/>
              <a:pathLst>
                <a:path h="478957" w="1653457">
                  <a:moveTo>
                    <a:pt x="12927" y="0"/>
                  </a:moveTo>
                  <a:lnTo>
                    <a:pt x="1640530" y="0"/>
                  </a:lnTo>
                  <a:cubicBezTo>
                    <a:pt x="1643958" y="0"/>
                    <a:pt x="1647246" y="1362"/>
                    <a:pt x="1649671" y="3786"/>
                  </a:cubicBezTo>
                  <a:cubicBezTo>
                    <a:pt x="1652095" y="6211"/>
                    <a:pt x="1653457" y="9499"/>
                    <a:pt x="1653457" y="12927"/>
                  </a:cubicBezTo>
                  <a:lnTo>
                    <a:pt x="1653457" y="466030"/>
                  </a:lnTo>
                  <a:cubicBezTo>
                    <a:pt x="1653457" y="469459"/>
                    <a:pt x="1652095" y="472747"/>
                    <a:pt x="1649671" y="475171"/>
                  </a:cubicBezTo>
                  <a:cubicBezTo>
                    <a:pt x="1647246" y="477596"/>
                    <a:pt x="1643958" y="478957"/>
                    <a:pt x="1640530" y="478957"/>
                  </a:cubicBezTo>
                  <a:lnTo>
                    <a:pt x="12927" y="478957"/>
                  </a:lnTo>
                  <a:cubicBezTo>
                    <a:pt x="9499" y="478957"/>
                    <a:pt x="6211" y="477596"/>
                    <a:pt x="3786" y="475171"/>
                  </a:cubicBezTo>
                  <a:cubicBezTo>
                    <a:pt x="1362" y="472747"/>
                    <a:pt x="0" y="469459"/>
                    <a:pt x="0" y="466030"/>
                  </a:cubicBezTo>
                  <a:lnTo>
                    <a:pt x="0" y="12927"/>
                  </a:lnTo>
                  <a:cubicBezTo>
                    <a:pt x="0" y="9499"/>
                    <a:pt x="1362" y="6211"/>
                    <a:pt x="3786" y="3786"/>
                  </a:cubicBezTo>
                  <a:cubicBezTo>
                    <a:pt x="6211" y="1362"/>
                    <a:pt x="9499" y="0"/>
                    <a:pt x="12927" y="0"/>
                  </a:cubicBez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66675"/>
              <a:ext cx="1653457" cy="545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71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-161454" y="-92782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4335964" y="179855"/>
            <a:ext cx="8986036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C1FF7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Tools &amp; Libraries Used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5090065" y="8892734"/>
            <a:ext cx="2321051" cy="2321051"/>
          </a:xfrm>
          <a:custGeom>
            <a:avLst/>
            <a:gdLst/>
            <a:ahLst/>
            <a:cxnLst/>
            <a:rect r="r" b="b" t="t" l="l"/>
            <a:pathLst>
              <a:path h="2321051" w="2321051">
                <a:moveTo>
                  <a:pt x="0" y="0"/>
                </a:moveTo>
                <a:lnTo>
                  <a:pt x="2321051" y="0"/>
                </a:lnTo>
                <a:lnTo>
                  <a:pt x="2321051" y="2321051"/>
                </a:lnTo>
                <a:lnTo>
                  <a:pt x="0" y="23210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6060296" y="9199565"/>
            <a:ext cx="1442186" cy="1442186"/>
          </a:xfrm>
          <a:custGeom>
            <a:avLst/>
            <a:gdLst/>
            <a:ahLst/>
            <a:cxnLst/>
            <a:rect r="r" b="b" t="t" l="l"/>
            <a:pathLst>
              <a:path h="1442186" w="1442186">
                <a:moveTo>
                  <a:pt x="0" y="0"/>
                </a:moveTo>
                <a:lnTo>
                  <a:pt x="1442186" y="0"/>
                </a:lnTo>
                <a:lnTo>
                  <a:pt x="1442186" y="1442186"/>
                </a:lnTo>
                <a:lnTo>
                  <a:pt x="0" y="14421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2178391" y="3458174"/>
            <a:ext cx="2287216" cy="2287216"/>
          </a:xfrm>
          <a:custGeom>
            <a:avLst/>
            <a:gdLst/>
            <a:ahLst/>
            <a:cxnLst/>
            <a:rect r="r" b="b" t="t" l="l"/>
            <a:pathLst>
              <a:path h="2287216" w="2287216">
                <a:moveTo>
                  <a:pt x="0" y="0"/>
                </a:moveTo>
                <a:lnTo>
                  <a:pt x="2287217" y="0"/>
                </a:lnTo>
                <a:lnTo>
                  <a:pt x="2287217" y="2287216"/>
                </a:lnTo>
                <a:lnTo>
                  <a:pt x="0" y="22872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7206536" y="996582"/>
            <a:ext cx="1595650" cy="1595650"/>
          </a:xfrm>
          <a:custGeom>
            <a:avLst/>
            <a:gdLst/>
            <a:ahLst/>
            <a:cxnLst/>
            <a:rect r="r" b="b" t="t" l="l"/>
            <a:pathLst>
              <a:path h="1595650" w="1595650">
                <a:moveTo>
                  <a:pt x="0" y="0"/>
                </a:moveTo>
                <a:lnTo>
                  <a:pt x="1595651" y="0"/>
                </a:lnTo>
                <a:lnTo>
                  <a:pt x="1595651" y="1595651"/>
                </a:lnTo>
                <a:lnTo>
                  <a:pt x="0" y="15956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926295" y="9900119"/>
            <a:ext cx="1314702" cy="1314702"/>
          </a:xfrm>
          <a:custGeom>
            <a:avLst/>
            <a:gdLst/>
            <a:ahLst/>
            <a:cxnLst/>
            <a:rect r="r" b="b" t="t" l="l"/>
            <a:pathLst>
              <a:path h="1314702" w="1314702">
                <a:moveTo>
                  <a:pt x="0" y="0"/>
                </a:moveTo>
                <a:lnTo>
                  <a:pt x="1314702" y="0"/>
                </a:lnTo>
                <a:lnTo>
                  <a:pt x="1314702" y="1314702"/>
                </a:lnTo>
                <a:lnTo>
                  <a:pt x="0" y="13147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2910825" y="2551458"/>
            <a:ext cx="5365946" cy="238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4"/>
              </a:lnSpc>
            </a:pPr>
            <a:r>
              <a:rPr lang="en-US" sz="3403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•Python, Google Colab, TensorFlow, OpenCV, Matplotlib</a:t>
            </a:r>
          </a:p>
          <a:p>
            <a:pPr algn="l">
              <a:lnSpc>
                <a:spcPts val="4764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3480123" y="8199044"/>
            <a:ext cx="4796647" cy="170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4"/>
              </a:lnSpc>
            </a:pPr>
            <a:r>
              <a:rPr lang="en-US" sz="3403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•Keras for image preprocessing</a:t>
            </a:r>
          </a:p>
          <a:p>
            <a:pPr algn="l">
              <a:lnSpc>
                <a:spcPts val="4064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10293417" y="5558897"/>
            <a:ext cx="4796647" cy="238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4"/>
              </a:lnSpc>
            </a:pPr>
            <a:r>
              <a:rPr lang="en-US" sz="3403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•XGBoost for regression-based super-resolution</a:t>
            </a:r>
          </a:p>
          <a:p>
            <a:pPr algn="l">
              <a:lnSpc>
                <a:spcPts val="4764"/>
              </a:lnSpc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44326" y="376673"/>
            <a:ext cx="11861126" cy="925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88"/>
              </a:lnSpc>
            </a:pPr>
            <a:r>
              <a:rPr lang="en-US" sz="6000">
                <a:solidFill>
                  <a:srgbClr val="C1FF7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Dataset Details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637374" y="-25548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30445" y="7489205"/>
            <a:ext cx="2321051" cy="2321051"/>
          </a:xfrm>
          <a:custGeom>
            <a:avLst/>
            <a:gdLst/>
            <a:ahLst/>
            <a:cxnLst/>
            <a:rect r="r" b="b" t="t" l="l"/>
            <a:pathLst>
              <a:path h="2321051" w="2321051">
                <a:moveTo>
                  <a:pt x="0" y="0"/>
                </a:moveTo>
                <a:lnTo>
                  <a:pt x="2321051" y="0"/>
                </a:lnTo>
                <a:lnTo>
                  <a:pt x="2321051" y="2321051"/>
                </a:lnTo>
                <a:lnTo>
                  <a:pt x="0" y="23210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498574" y="1028700"/>
            <a:ext cx="1442186" cy="1442186"/>
          </a:xfrm>
          <a:custGeom>
            <a:avLst/>
            <a:gdLst/>
            <a:ahLst/>
            <a:cxnLst/>
            <a:rect r="r" b="b" t="t" l="l"/>
            <a:pathLst>
              <a:path h="1442186" w="1442186">
                <a:moveTo>
                  <a:pt x="0" y="0"/>
                </a:moveTo>
                <a:lnTo>
                  <a:pt x="1442186" y="0"/>
                </a:lnTo>
                <a:lnTo>
                  <a:pt x="1442186" y="1442186"/>
                </a:lnTo>
                <a:lnTo>
                  <a:pt x="0" y="14421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544326" y="3859311"/>
            <a:ext cx="3943059" cy="5398989"/>
            <a:chOff x="0" y="0"/>
            <a:chExt cx="840155" cy="115037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40156" cy="1150374"/>
            </a:xfrm>
            <a:custGeom>
              <a:avLst/>
              <a:gdLst/>
              <a:ahLst/>
              <a:cxnLst/>
              <a:rect r="r" b="b" t="t" l="l"/>
              <a:pathLst>
                <a:path h="1150374" w="840156">
                  <a:moveTo>
                    <a:pt x="27488" y="0"/>
                  </a:moveTo>
                  <a:lnTo>
                    <a:pt x="812667" y="0"/>
                  </a:lnTo>
                  <a:cubicBezTo>
                    <a:pt x="827849" y="0"/>
                    <a:pt x="840156" y="12307"/>
                    <a:pt x="840156" y="27488"/>
                  </a:cubicBezTo>
                  <a:lnTo>
                    <a:pt x="840156" y="1122886"/>
                  </a:lnTo>
                  <a:cubicBezTo>
                    <a:pt x="840156" y="1138067"/>
                    <a:pt x="827849" y="1150374"/>
                    <a:pt x="812667" y="1150374"/>
                  </a:cubicBezTo>
                  <a:lnTo>
                    <a:pt x="27488" y="1150374"/>
                  </a:lnTo>
                  <a:cubicBezTo>
                    <a:pt x="20198" y="1150374"/>
                    <a:pt x="13206" y="1147478"/>
                    <a:pt x="8051" y="1142323"/>
                  </a:cubicBezTo>
                  <a:cubicBezTo>
                    <a:pt x="2896" y="1137168"/>
                    <a:pt x="0" y="1130176"/>
                    <a:pt x="0" y="1122886"/>
                  </a:cubicBezTo>
                  <a:lnTo>
                    <a:pt x="0" y="27488"/>
                  </a:lnTo>
                  <a:cubicBezTo>
                    <a:pt x="0" y="20198"/>
                    <a:pt x="2896" y="13206"/>
                    <a:pt x="8051" y="8051"/>
                  </a:cubicBezTo>
                  <a:cubicBezTo>
                    <a:pt x="13206" y="2896"/>
                    <a:pt x="20198" y="0"/>
                    <a:pt x="2748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0FDFB">
                    <a:alpha val="100000"/>
                  </a:srgbClr>
                </a:gs>
                <a:gs pos="100000">
                  <a:srgbClr val="1F447F">
                    <a:alpha val="100000"/>
                  </a:srgbClr>
                </a:gs>
              </a:gsLst>
              <a:lin ang="27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840155" cy="12075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477984" y="3690198"/>
            <a:ext cx="4012627" cy="5355078"/>
            <a:chOff x="0" y="0"/>
            <a:chExt cx="827978" cy="110498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27978" cy="1104984"/>
            </a:xfrm>
            <a:custGeom>
              <a:avLst/>
              <a:gdLst/>
              <a:ahLst/>
              <a:cxnLst/>
              <a:rect r="r" b="b" t="t" l="l"/>
              <a:pathLst>
                <a:path h="1104984" w="827978">
                  <a:moveTo>
                    <a:pt x="27011" y="0"/>
                  </a:moveTo>
                  <a:lnTo>
                    <a:pt x="800967" y="0"/>
                  </a:lnTo>
                  <a:cubicBezTo>
                    <a:pt x="815885" y="0"/>
                    <a:pt x="827978" y="12093"/>
                    <a:pt x="827978" y="27011"/>
                  </a:cubicBezTo>
                  <a:lnTo>
                    <a:pt x="827978" y="1077973"/>
                  </a:lnTo>
                  <a:cubicBezTo>
                    <a:pt x="827978" y="1092891"/>
                    <a:pt x="815885" y="1104984"/>
                    <a:pt x="800967" y="1104984"/>
                  </a:cubicBezTo>
                  <a:lnTo>
                    <a:pt x="27011" y="1104984"/>
                  </a:lnTo>
                  <a:cubicBezTo>
                    <a:pt x="19848" y="1104984"/>
                    <a:pt x="12977" y="1102138"/>
                    <a:pt x="7911" y="1097073"/>
                  </a:cubicBezTo>
                  <a:cubicBezTo>
                    <a:pt x="2846" y="1092007"/>
                    <a:pt x="0" y="1085137"/>
                    <a:pt x="0" y="1077973"/>
                  </a:cubicBezTo>
                  <a:lnTo>
                    <a:pt x="0" y="27011"/>
                  </a:lnTo>
                  <a:cubicBezTo>
                    <a:pt x="0" y="19848"/>
                    <a:pt x="2846" y="12977"/>
                    <a:pt x="7911" y="7911"/>
                  </a:cubicBezTo>
                  <a:cubicBezTo>
                    <a:pt x="12977" y="2846"/>
                    <a:pt x="19848" y="0"/>
                    <a:pt x="2701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0FDFB">
                    <a:alpha val="100000"/>
                  </a:srgbClr>
                </a:gs>
                <a:gs pos="100000">
                  <a:srgbClr val="1F447F">
                    <a:alpha val="100000"/>
                  </a:srgbClr>
                </a:gs>
              </a:gsLst>
              <a:lin ang="27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827978" cy="11621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196795" y="3690198"/>
            <a:ext cx="3980083" cy="5311647"/>
            <a:chOff x="0" y="0"/>
            <a:chExt cx="827978" cy="110498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27978" cy="1104984"/>
            </a:xfrm>
            <a:custGeom>
              <a:avLst/>
              <a:gdLst/>
              <a:ahLst/>
              <a:cxnLst/>
              <a:rect r="r" b="b" t="t" l="l"/>
              <a:pathLst>
                <a:path h="1104984" w="827978">
                  <a:moveTo>
                    <a:pt x="27232" y="0"/>
                  </a:moveTo>
                  <a:lnTo>
                    <a:pt x="800746" y="0"/>
                  </a:lnTo>
                  <a:cubicBezTo>
                    <a:pt x="815786" y="0"/>
                    <a:pt x="827978" y="12192"/>
                    <a:pt x="827978" y="27232"/>
                  </a:cubicBezTo>
                  <a:lnTo>
                    <a:pt x="827978" y="1077752"/>
                  </a:lnTo>
                  <a:cubicBezTo>
                    <a:pt x="827978" y="1092792"/>
                    <a:pt x="815786" y="1104984"/>
                    <a:pt x="800746" y="1104984"/>
                  </a:cubicBezTo>
                  <a:lnTo>
                    <a:pt x="27232" y="1104984"/>
                  </a:lnTo>
                  <a:cubicBezTo>
                    <a:pt x="12192" y="1104984"/>
                    <a:pt x="0" y="1092792"/>
                    <a:pt x="0" y="1077752"/>
                  </a:cubicBezTo>
                  <a:lnTo>
                    <a:pt x="0" y="27232"/>
                  </a:lnTo>
                  <a:cubicBezTo>
                    <a:pt x="0" y="12192"/>
                    <a:pt x="12192" y="0"/>
                    <a:pt x="2723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0FDFB">
                    <a:alpha val="100000"/>
                  </a:srgbClr>
                </a:gs>
                <a:gs pos="100000">
                  <a:srgbClr val="1F447F">
                    <a:alpha val="100000"/>
                  </a:srgbClr>
                </a:gs>
              </a:gsLst>
              <a:lin ang="27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827978" cy="11621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3043229" y="130000"/>
            <a:ext cx="2287216" cy="2287216"/>
          </a:xfrm>
          <a:custGeom>
            <a:avLst/>
            <a:gdLst/>
            <a:ahLst/>
            <a:cxnLst/>
            <a:rect r="r" b="b" t="t" l="l"/>
            <a:pathLst>
              <a:path h="2287216" w="2287216">
                <a:moveTo>
                  <a:pt x="0" y="0"/>
                </a:moveTo>
                <a:lnTo>
                  <a:pt x="2287216" y="0"/>
                </a:lnTo>
                <a:lnTo>
                  <a:pt x="2287216" y="2287217"/>
                </a:lnTo>
                <a:lnTo>
                  <a:pt x="0" y="22872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7158447" y="821566"/>
            <a:ext cx="1595650" cy="1595650"/>
          </a:xfrm>
          <a:custGeom>
            <a:avLst/>
            <a:gdLst/>
            <a:ahLst/>
            <a:cxnLst/>
            <a:rect r="r" b="b" t="t" l="l"/>
            <a:pathLst>
              <a:path h="1595650" w="1595650">
                <a:moveTo>
                  <a:pt x="0" y="0"/>
                </a:moveTo>
                <a:lnTo>
                  <a:pt x="1595650" y="0"/>
                </a:lnTo>
                <a:lnTo>
                  <a:pt x="1595650" y="1595651"/>
                </a:lnTo>
                <a:lnTo>
                  <a:pt x="0" y="15956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78206" y="9725103"/>
            <a:ext cx="1314702" cy="1314702"/>
          </a:xfrm>
          <a:custGeom>
            <a:avLst/>
            <a:gdLst/>
            <a:ahLst/>
            <a:cxnLst/>
            <a:rect r="r" b="b" t="t" l="l"/>
            <a:pathLst>
              <a:path h="1314702" w="1314702">
                <a:moveTo>
                  <a:pt x="0" y="0"/>
                </a:moveTo>
                <a:lnTo>
                  <a:pt x="1314702" y="0"/>
                </a:lnTo>
                <a:lnTo>
                  <a:pt x="1314702" y="1314702"/>
                </a:lnTo>
                <a:lnTo>
                  <a:pt x="0" y="13147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901317" y="5576121"/>
            <a:ext cx="3171927" cy="3425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0"/>
              </a:lnSpc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•100 high-resolution images collected from Unsplash/Pexels</a:t>
            </a:r>
          </a:p>
          <a:p>
            <a:pPr algn="ctr">
              <a:lnSpc>
                <a:spcPts val="4510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8043329" y="5576121"/>
            <a:ext cx="3022402" cy="3425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0"/>
              </a:lnSpc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•Down scaled to generate corresponding low-resolution images</a:t>
            </a:r>
          </a:p>
          <a:p>
            <a:pPr algn="ctr">
              <a:lnSpc>
                <a:spcPts val="4510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2757555" y="5608398"/>
            <a:ext cx="3082359" cy="2282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0"/>
              </a:lnSpc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•low-res and high-res image pairs</a:t>
            </a:r>
          </a:p>
          <a:p>
            <a:pPr algn="ctr">
              <a:lnSpc>
                <a:spcPts val="4510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3091817" y="3909536"/>
            <a:ext cx="2790927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Data Collection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618449" y="3847181"/>
            <a:ext cx="3447282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Down Scaled Dataset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533760" y="3943752"/>
            <a:ext cx="3306154" cy="1384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b="true" sz="4003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Training dataset: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8444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11968" y="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841770" y="8298474"/>
            <a:ext cx="2321051" cy="2321051"/>
          </a:xfrm>
          <a:custGeom>
            <a:avLst/>
            <a:gdLst/>
            <a:ahLst/>
            <a:cxnLst/>
            <a:rect r="r" b="b" t="t" l="l"/>
            <a:pathLst>
              <a:path h="2321051" w="2321051">
                <a:moveTo>
                  <a:pt x="0" y="0"/>
                </a:moveTo>
                <a:lnTo>
                  <a:pt x="2321051" y="0"/>
                </a:lnTo>
                <a:lnTo>
                  <a:pt x="2321051" y="2321051"/>
                </a:lnTo>
                <a:lnTo>
                  <a:pt x="0" y="23210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885258" y="1619391"/>
            <a:ext cx="2287216" cy="2287216"/>
          </a:xfrm>
          <a:custGeom>
            <a:avLst/>
            <a:gdLst/>
            <a:ahLst/>
            <a:cxnLst/>
            <a:rect r="r" b="b" t="t" l="l"/>
            <a:pathLst>
              <a:path h="2287216" w="2287216">
                <a:moveTo>
                  <a:pt x="0" y="0"/>
                </a:moveTo>
                <a:lnTo>
                  <a:pt x="2287217" y="0"/>
                </a:lnTo>
                <a:lnTo>
                  <a:pt x="2287217" y="2287217"/>
                </a:lnTo>
                <a:lnTo>
                  <a:pt x="0" y="22872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305444" y="-566950"/>
            <a:ext cx="1595650" cy="1595650"/>
          </a:xfrm>
          <a:custGeom>
            <a:avLst/>
            <a:gdLst/>
            <a:ahLst/>
            <a:cxnLst/>
            <a:rect r="r" b="b" t="t" l="l"/>
            <a:pathLst>
              <a:path h="1595650" w="1595650">
                <a:moveTo>
                  <a:pt x="0" y="0"/>
                </a:moveTo>
                <a:lnTo>
                  <a:pt x="1595651" y="0"/>
                </a:lnTo>
                <a:lnTo>
                  <a:pt x="1595651" y="1595650"/>
                </a:lnTo>
                <a:lnTo>
                  <a:pt x="0" y="15956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78206" y="9725103"/>
            <a:ext cx="1314702" cy="1314702"/>
          </a:xfrm>
          <a:custGeom>
            <a:avLst/>
            <a:gdLst/>
            <a:ahLst/>
            <a:cxnLst/>
            <a:rect r="r" b="b" t="t" l="l"/>
            <a:pathLst>
              <a:path h="1314702" w="1314702">
                <a:moveTo>
                  <a:pt x="0" y="0"/>
                </a:moveTo>
                <a:lnTo>
                  <a:pt x="1314702" y="0"/>
                </a:lnTo>
                <a:lnTo>
                  <a:pt x="1314702" y="1314702"/>
                </a:lnTo>
                <a:lnTo>
                  <a:pt x="0" y="13147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164795" y="3045300"/>
            <a:ext cx="5636148" cy="1523618"/>
            <a:chOff x="0" y="0"/>
            <a:chExt cx="1484418" cy="40128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84418" cy="401282"/>
            </a:xfrm>
            <a:custGeom>
              <a:avLst/>
              <a:gdLst/>
              <a:ahLst/>
              <a:cxnLst/>
              <a:rect r="r" b="b" t="t" l="l"/>
              <a:pathLst>
                <a:path h="401282" w="1484418">
                  <a:moveTo>
                    <a:pt x="15110" y="0"/>
                  </a:moveTo>
                  <a:lnTo>
                    <a:pt x="1469308" y="0"/>
                  </a:lnTo>
                  <a:cubicBezTo>
                    <a:pt x="1477653" y="0"/>
                    <a:pt x="1484418" y="6765"/>
                    <a:pt x="1484418" y="15110"/>
                  </a:cubicBezTo>
                  <a:lnTo>
                    <a:pt x="1484418" y="386172"/>
                  </a:lnTo>
                  <a:cubicBezTo>
                    <a:pt x="1484418" y="390180"/>
                    <a:pt x="1482826" y="394023"/>
                    <a:pt x="1479992" y="396857"/>
                  </a:cubicBezTo>
                  <a:cubicBezTo>
                    <a:pt x="1477158" y="399690"/>
                    <a:pt x="1473315" y="401282"/>
                    <a:pt x="1469308" y="401282"/>
                  </a:cubicBezTo>
                  <a:lnTo>
                    <a:pt x="15110" y="401282"/>
                  </a:lnTo>
                  <a:cubicBezTo>
                    <a:pt x="11102" y="401282"/>
                    <a:pt x="7259" y="399690"/>
                    <a:pt x="4426" y="396857"/>
                  </a:cubicBezTo>
                  <a:cubicBezTo>
                    <a:pt x="1592" y="394023"/>
                    <a:pt x="0" y="390180"/>
                    <a:pt x="0" y="386172"/>
                  </a:cubicBezTo>
                  <a:lnTo>
                    <a:pt x="0" y="15110"/>
                  </a:lnTo>
                  <a:cubicBezTo>
                    <a:pt x="0" y="11102"/>
                    <a:pt x="1592" y="7259"/>
                    <a:pt x="4426" y="4426"/>
                  </a:cubicBezTo>
                  <a:cubicBezTo>
                    <a:pt x="7259" y="1592"/>
                    <a:pt x="11102" y="0"/>
                    <a:pt x="15110" y="0"/>
                  </a:cubicBez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484418" cy="4584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191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42215" y="2299423"/>
            <a:ext cx="927153" cy="927153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231972" y="5143500"/>
            <a:ext cx="5099326" cy="1365114"/>
            <a:chOff x="0" y="0"/>
            <a:chExt cx="1343032" cy="35953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43032" cy="359536"/>
            </a:xfrm>
            <a:custGeom>
              <a:avLst/>
              <a:gdLst/>
              <a:ahLst/>
              <a:cxnLst/>
              <a:rect r="r" b="b" t="t" l="l"/>
              <a:pathLst>
                <a:path h="359536" w="1343032">
                  <a:moveTo>
                    <a:pt x="16700" y="0"/>
                  </a:moveTo>
                  <a:lnTo>
                    <a:pt x="1326332" y="0"/>
                  </a:lnTo>
                  <a:cubicBezTo>
                    <a:pt x="1335555" y="0"/>
                    <a:pt x="1343032" y="7477"/>
                    <a:pt x="1343032" y="16700"/>
                  </a:cubicBezTo>
                  <a:lnTo>
                    <a:pt x="1343032" y="342836"/>
                  </a:lnTo>
                  <a:cubicBezTo>
                    <a:pt x="1343032" y="352059"/>
                    <a:pt x="1335555" y="359536"/>
                    <a:pt x="1326332" y="359536"/>
                  </a:cubicBezTo>
                  <a:lnTo>
                    <a:pt x="16700" y="359536"/>
                  </a:lnTo>
                  <a:cubicBezTo>
                    <a:pt x="7477" y="359536"/>
                    <a:pt x="0" y="352059"/>
                    <a:pt x="0" y="342836"/>
                  </a:cubicBezTo>
                  <a:lnTo>
                    <a:pt x="0" y="16700"/>
                  </a:lnTo>
                  <a:cubicBezTo>
                    <a:pt x="0" y="7477"/>
                    <a:pt x="7477" y="0"/>
                    <a:pt x="16700" y="0"/>
                  </a:cubicBez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1343032" cy="4166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5457667" y="4940441"/>
            <a:ext cx="927153" cy="718984"/>
            <a:chOff x="0" y="0"/>
            <a:chExt cx="812800" cy="63030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630307"/>
            </a:xfrm>
            <a:custGeom>
              <a:avLst/>
              <a:gdLst/>
              <a:ahLst/>
              <a:cxnLst/>
              <a:rect r="r" b="b" t="t" l="l"/>
              <a:pathLst>
                <a:path h="630307" w="812800">
                  <a:moveTo>
                    <a:pt x="406400" y="0"/>
                  </a:moveTo>
                  <a:cubicBezTo>
                    <a:pt x="181951" y="0"/>
                    <a:pt x="0" y="141099"/>
                    <a:pt x="0" y="315153"/>
                  </a:cubicBezTo>
                  <a:cubicBezTo>
                    <a:pt x="0" y="489208"/>
                    <a:pt x="181951" y="630307"/>
                    <a:pt x="406400" y="630307"/>
                  </a:cubicBezTo>
                  <a:cubicBezTo>
                    <a:pt x="630849" y="630307"/>
                    <a:pt x="812800" y="489208"/>
                    <a:pt x="812800" y="315153"/>
                  </a:cubicBezTo>
                  <a:cubicBezTo>
                    <a:pt x="812800" y="14109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1941"/>
              <a:ext cx="660400" cy="5692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6552544" y="5227310"/>
            <a:ext cx="3649964" cy="2495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7"/>
              </a:lnSpc>
            </a:pPr>
            <a:r>
              <a:rPr lang="en-US" sz="3569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•Normalize pixel values</a:t>
            </a:r>
          </a:p>
          <a:p>
            <a:pPr algn="l">
              <a:lnSpc>
                <a:spcPts val="4997"/>
              </a:lnSpc>
            </a:pPr>
          </a:p>
          <a:p>
            <a:pPr algn="l">
              <a:lnSpc>
                <a:spcPts val="4997"/>
              </a:lnSpc>
            </a:pPr>
          </a:p>
        </p:txBody>
      </p:sp>
      <p:grpSp>
        <p:nvGrpSpPr>
          <p:cNvPr name="Group 21" id="21"/>
          <p:cNvGrpSpPr/>
          <p:nvPr/>
        </p:nvGrpSpPr>
        <p:grpSpPr>
          <a:xfrm rot="0">
            <a:off x="10507080" y="7336099"/>
            <a:ext cx="6106397" cy="1458272"/>
            <a:chOff x="0" y="0"/>
            <a:chExt cx="1608269" cy="38407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608269" cy="384072"/>
            </a:xfrm>
            <a:custGeom>
              <a:avLst/>
              <a:gdLst/>
              <a:ahLst/>
              <a:cxnLst/>
              <a:rect r="r" b="b" t="t" l="l"/>
              <a:pathLst>
                <a:path h="384072" w="1608269">
                  <a:moveTo>
                    <a:pt x="13946" y="0"/>
                  </a:moveTo>
                  <a:lnTo>
                    <a:pt x="1594323" y="0"/>
                  </a:lnTo>
                  <a:cubicBezTo>
                    <a:pt x="1602025" y="0"/>
                    <a:pt x="1608269" y="6244"/>
                    <a:pt x="1608269" y="13946"/>
                  </a:cubicBezTo>
                  <a:lnTo>
                    <a:pt x="1608269" y="370125"/>
                  </a:lnTo>
                  <a:cubicBezTo>
                    <a:pt x="1608269" y="377828"/>
                    <a:pt x="1602025" y="384072"/>
                    <a:pt x="1594323" y="384072"/>
                  </a:cubicBezTo>
                  <a:lnTo>
                    <a:pt x="13946" y="384072"/>
                  </a:lnTo>
                  <a:cubicBezTo>
                    <a:pt x="6244" y="384072"/>
                    <a:pt x="0" y="377828"/>
                    <a:pt x="0" y="370125"/>
                  </a:cubicBezTo>
                  <a:lnTo>
                    <a:pt x="0" y="13946"/>
                  </a:lnTo>
                  <a:cubicBezTo>
                    <a:pt x="0" y="6244"/>
                    <a:pt x="6244" y="0"/>
                    <a:pt x="13946" y="0"/>
                  </a:cubicBez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1608269" cy="4316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91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611486" y="6745077"/>
            <a:ext cx="1182044" cy="1182044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4305016" y="116575"/>
            <a:ext cx="9677968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C1FF7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Preprocessing Steps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668716" y="3159901"/>
            <a:ext cx="3716104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•Resize images to 256x256</a:t>
            </a:r>
          </a:p>
          <a:p>
            <a:pPr algn="l">
              <a:lnSpc>
                <a:spcPts val="4759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1701218" y="2401598"/>
            <a:ext cx="609146" cy="646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0"/>
              </a:lnSpc>
            </a:pPr>
            <a:r>
              <a:rPr lang="en-US" sz="3793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01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7514191" y="9317712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616671" y="4938531"/>
            <a:ext cx="609146" cy="646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0"/>
              </a:lnSpc>
            </a:pPr>
            <a:r>
              <a:rPr lang="en-US" sz="3793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02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969424" y="7477760"/>
            <a:ext cx="5032872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•Extract non-overlapping patches of 16x16 pixels</a:t>
            </a:r>
          </a:p>
          <a:p>
            <a:pPr algn="l">
              <a:lnSpc>
                <a:spcPts val="4759"/>
              </a:lnSpc>
            </a:pPr>
          </a:p>
        </p:txBody>
      </p:sp>
      <p:sp>
        <p:nvSpPr>
          <p:cNvPr name="TextBox 33" id="33"/>
          <p:cNvSpPr txBox="true"/>
          <p:nvPr/>
        </p:nvSpPr>
        <p:spPr>
          <a:xfrm rot="0">
            <a:off x="9897935" y="6974697"/>
            <a:ext cx="609146" cy="646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0"/>
              </a:lnSpc>
            </a:pPr>
            <a:r>
              <a:rPr lang="en-US" sz="3793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03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09543" y="-110283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05257" y="270979"/>
            <a:ext cx="8986036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C1FF7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Model Training (XGBoost)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375031" y="3629704"/>
            <a:ext cx="2321051" cy="2321051"/>
          </a:xfrm>
          <a:custGeom>
            <a:avLst/>
            <a:gdLst/>
            <a:ahLst/>
            <a:cxnLst/>
            <a:rect r="r" b="b" t="t" l="l"/>
            <a:pathLst>
              <a:path h="2321051" w="2321051">
                <a:moveTo>
                  <a:pt x="0" y="0"/>
                </a:moveTo>
                <a:lnTo>
                  <a:pt x="2321051" y="0"/>
                </a:lnTo>
                <a:lnTo>
                  <a:pt x="2321051" y="2321051"/>
                </a:lnTo>
                <a:lnTo>
                  <a:pt x="0" y="23210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041975" y="5229662"/>
            <a:ext cx="1442186" cy="1442186"/>
          </a:xfrm>
          <a:custGeom>
            <a:avLst/>
            <a:gdLst/>
            <a:ahLst/>
            <a:cxnLst/>
            <a:rect r="r" b="b" t="t" l="l"/>
            <a:pathLst>
              <a:path h="1442186" w="1442186">
                <a:moveTo>
                  <a:pt x="0" y="0"/>
                </a:moveTo>
                <a:lnTo>
                  <a:pt x="1442186" y="0"/>
                </a:lnTo>
                <a:lnTo>
                  <a:pt x="1442186" y="1442186"/>
                </a:lnTo>
                <a:lnTo>
                  <a:pt x="0" y="14421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388244" y="130000"/>
            <a:ext cx="2287216" cy="2287216"/>
          </a:xfrm>
          <a:custGeom>
            <a:avLst/>
            <a:gdLst/>
            <a:ahLst/>
            <a:cxnLst/>
            <a:rect r="r" b="b" t="t" l="l"/>
            <a:pathLst>
              <a:path h="2287216" w="2287216">
                <a:moveTo>
                  <a:pt x="0" y="0"/>
                </a:moveTo>
                <a:lnTo>
                  <a:pt x="2287216" y="0"/>
                </a:lnTo>
                <a:lnTo>
                  <a:pt x="2287216" y="2287217"/>
                </a:lnTo>
                <a:lnTo>
                  <a:pt x="0" y="22872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158447" y="821566"/>
            <a:ext cx="1595650" cy="1595650"/>
          </a:xfrm>
          <a:custGeom>
            <a:avLst/>
            <a:gdLst/>
            <a:ahLst/>
            <a:cxnLst/>
            <a:rect r="r" b="b" t="t" l="l"/>
            <a:pathLst>
              <a:path h="1595650" w="1595650">
                <a:moveTo>
                  <a:pt x="0" y="0"/>
                </a:moveTo>
                <a:lnTo>
                  <a:pt x="1595650" y="0"/>
                </a:lnTo>
                <a:lnTo>
                  <a:pt x="1595650" y="1595651"/>
                </a:lnTo>
                <a:lnTo>
                  <a:pt x="0" y="15956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78206" y="9725103"/>
            <a:ext cx="1314702" cy="1314702"/>
          </a:xfrm>
          <a:custGeom>
            <a:avLst/>
            <a:gdLst/>
            <a:ahLst/>
            <a:cxnLst/>
            <a:rect r="r" b="b" t="t" l="l"/>
            <a:pathLst>
              <a:path h="1314702" w="1314702">
                <a:moveTo>
                  <a:pt x="0" y="0"/>
                </a:moveTo>
                <a:lnTo>
                  <a:pt x="1314702" y="0"/>
                </a:lnTo>
                <a:lnTo>
                  <a:pt x="1314702" y="1314702"/>
                </a:lnTo>
                <a:lnTo>
                  <a:pt x="0" y="13147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779829" y="7238874"/>
            <a:ext cx="2321051" cy="2321051"/>
          </a:xfrm>
          <a:custGeom>
            <a:avLst/>
            <a:gdLst/>
            <a:ahLst/>
            <a:cxnLst/>
            <a:rect r="r" b="b" t="t" l="l"/>
            <a:pathLst>
              <a:path h="2321051" w="2321051">
                <a:moveTo>
                  <a:pt x="0" y="0"/>
                </a:moveTo>
                <a:lnTo>
                  <a:pt x="2321051" y="0"/>
                </a:lnTo>
                <a:lnTo>
                  <a:pt x="2321051" y="2321051"/>
                </a:lnTo>
                <a:lnTo>
                  <a:pt x="0" y="23210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993710" y="3608979"/>
            <a:ext cx="3885909" cy="5185966"/>
            <a:chOff x="0" y="0"/>
            <a:chExt cx="827978" cy="110498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27978" cy="1104984"/>
            </a:xfrm>
            <a:custGeom>
              <a:avLst/>
              <a:gdLst/>
              <a:ahLst/>
              <a:cxnLst/>
              <a:rect r="r" b="b" t="t" l="l"/>
              <a:pathLst>
                <a:path h="1104984" w="827978">
                  <a:moveTo>
                    <a:pt x="27892" y="0"/>
                  </a:moveTo>
                  <a:lnTo>
                    <a:pt x="800086" y="0"/>
                  </a:lnTo>
                  <a:cubicBezTo>
                    <a:pt x="815491" y="0"/>
                    <a:pt x="827978" y="12488"/>
                    <a:pt x="827978" y="27892"/>
                  </a:cubicBezTo>
                  <a:lnTo>
                    <a:pt x="827978" y="1077092"/>
                  </a:lnTo>
                  <a:cubicBezTo>
                    <a:pt x="827978" y="1084489"/>
                    <a:pt x="825040" y="1091584"/>
                    <a:pt x="819809" y="1096815"/>
                  </a:cubicBezTo>
                  <a:cubicBezTo>
                    <a:pt x="814578" y="1102046"/>
                    <a:pt x="807484" y="1104984"/>
                    <a:pt x="800086" y="1104984"/>
                  </a:cubicBezTo>
                  <a:lnTo>
                    <a:pt x="27892" y="1104984"/>
                  </a:lnTo>
                  <a:cubicBezTo>
                    <a:pt x="20495" y="1104984"/>
                    <a:pt x="13400" y="1102046"/>
                    <a:pt x="8169" y="1096815"/>
                  </a:cubicBezTo>
                  <a:cubicBezTo>
                    <a:pt x="2939" y="1091584"/>
                    <a:pt x="0" y="1084489"/>
                    <a:pt x="0" y="1077092"/>
                  </a:cubicBezTo>
                  <a:lnTo>
                    <a:pt x="0" y="27892"/>
                  </a:lnTo>
                  <a:cubicBezTo>
                    <a:pt x="0" y="20495"/>
                    <a:pt x="2939" y="13400"/>
                    <a:pt x="8169" y="8169"/>
                  </a:cubicBezTo>
                  <a:cubicBezTo>
                    <a:pt x="13400" y="2939"/>
                    <a:pt x="20495" y="0"/>
                    <a:pt x="2789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0FDFB">
                    <a:alpha val="100000"/>
                  </a:srgbClr>
                </a:gs>
                <a:gs pos="100000">
                  <a:srgbClr val="1F447F">
                    <a:alpha val="100000"/>
                  </a:srgbClr>
                </a:gs>
              </a:gsLst>
              <a:lin ang="27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827978" cy="11621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927369" y="3439867"/>
            <a:ext cx="4012627" cy="5355078"/>
            <a:chOff x="0" y="0"/>
            <a:chExt cx="827978" cy="110498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27978" cy="1104984"/>
            </a:xfrm>
            <a:custGeom>
              <a:avLst/>
              <a:gdLst/>
              <a:ahLst/>
              <a:cxnLst/>
              <a:rect r="r" b="b" t="t" l="l"/>
              <a:pathLst>
                <a:path h="1104984" w="827978">
                  <a:moveTo>
                    <a:pt x="27011" y="0"/>
                  </a:moveTo>
                  <a:lnTo>
                    <a:pt x="800967" y="0"/>
                  </a:lnTo>
                  <a:cubicBezTo>
                    <a:pt x="815885" y="0"/>
                    <a:pt x="827978" y="12093"/>
                    <a:pt x="827978" y="27011"/>
                  </a:cubicBezTo>
                  <a:lnTo>
                    <a:pt x="827978" y="1077973"/>
                  </a:lnTo>
                  <a:cubicBezTo>
                    <a:pt x="827978" y="1092891"/>
                    <a:pt x="815885" y="1104984"/>
                    <a:pt x="800967" y="1104984"/>
                  </a:cubicBezTo>
                  <a:lnTo>
                    <a:pt x="27011" y="1104984"/>
                  </a:lnTo>
                  <a:cubicBezTo>
                    <a:pt x="19848" y="1104984"/>
                    <a:pt x="12977" y="1102138"/>
                    <a:pt x="7911" y="1097073"/>
                  </a:cubicBezTo>
                  <a:cubicBezTo>
                    <a:pt x="2846" y="1092007"/>
                    <a:pt x="0" y="1085137"/>
                    <a:pt x="0" y="1077973"/>
                  </a:cubicBezTo>
                  <a:lnTo>
                    <a:pt x="0" y="27011"/>
                  </a:lnTo>
                  <a:cubicBezTo>
                    <a:pt x="0" y="19848"/>
                    <a:pt x="2846" y="12977"/>
                    <a:pt x="7911" y="7911"/>
                  </a:cubicBezTo>
                  <a:cubicBezTo>
                    <a:pt x="12977" y="2846"/>
                    <a:pt x="19848" y="0"/>
                    <a:pt x="2701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0FDFB">
                    <a:alpha val="100000"/>
                  </a:srgbClr>
                </a:gs>
                <a:gs pos="100000">
                  <a:srgbClr val="1F447F">
                    <a:alpha val="100000"/>
                  </a:srgbClr>
                </a:gs>
              </a:gsLst>
              <a:lin ang="27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827978" cy="11621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646180" y="3439867"/>
            <a:ext cx="3980083" cy="5311647"/>
            <a:chOff x="0" y="0"/>
            <a:chExt cx="827978" cy="110498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27978" cy="1104984"/>
            </a:xfrm>
            <a:custGeom>
              <a:avLst/>
              <a:gdLst/>
              <a:ahLst/>
              <a:cxnLst/>
              <a:rect r="r" b="b" t="t" l="l"/>
              <a:pathLst>
                <a:path h="1104984" w="827978">
                  <a:moveTo>
                    <a:pt x="27232" y="0"/>
                  </a:moveTo>
                  <a:lnTo>
                    <a:pt x="800746" y="0"/>
                  </a:lnTo>
                  <a:cubicBezTo>
                    <a:pt x="815786" y="0"/>
                    <a:pt x="827978" y="12192"/>
                    <a:pt x="827978" y="27232"/>
                  </a:cubicBezTo>
                  <a:lnTo>
                    <a:pt x="827978" y="1077752"/>
                  </a:lnTo>
                  <a:cubicBezTo>
                    <a:pt x="827978" y="1092792"/>
                    <a:pt x="815786" y="1104984"/>
                    <a:pt x="800746" y="1104984"/>
                  </a:cubicBezTo>
                  <a:lnTo>
                    <a:pt x="27232" y="1104984"/>
                  </a:lnTo>
                  <a:cubicBezTo>
                    <a:pt x="12192" y="1104984"/>
                    <a:pt x="0" y="1092792"/>
                    <a:pt x="0" y="1077752"/>
                  </a:cubicBezTo>
                  <a:lnTo>
                    <a:pt x="0" y="27232"/>
                  </a:lnTo>
                  <a:cubicBezTo>
                    <a:pt x="0" y="12192"/>
                    <a:pt x="12192" y="0"/>
                    <a:pt x="2723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0FDFB">
                    <a:alpha val="100000"/>
                  </a:srgbClr>
                </a:gs>
                <a:gs pos="100000">
                  <a:srgbClr val="1F447F">
                    <a:alpha val="100000"/>
                  </a:srgbClr>
                </a:gs>
              </a:gsLst>
              <a:lin ang="27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827978" cy="11621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993710" y="4151092"/>
            <a:ext cx="3914484" cy="3087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45"/>
              </a:lnSpc>
            </a:pPr>
            <a:r>
              <a:rPr lang="en-US" sz="306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Regressor trained to predict HR patches from LR patches</a:t>
            </a:r>
          </a:p>
          <a:p>
            <a:pPr algn="ctr">
              <a:lnSpc>
                <a:spcPts val="4945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6927369" y="4151094"/>
            <a:ext cx="4012627" cy="3087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45"/>
              </a:lnSpc>
            </a:pPr>
            <a:r>
              <a:rPr lang="en-US" sz="307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Used GPU acceleration (CUDA) for faster training</a:t>
            </a:r>
          </a:p>
          <a:p>
            <a:pPr algn="ctr">
              <a:lnSpc>
                <a:spcPts val="4945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2206939" y="4021102"/>
            <a:ext cx="2858564" cy="3706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45"/>
              </a:lnSpc>
            </a:pPr>
            <a:r>
              <a:rPr lang="en-US" sz="306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Evaluated </a:t>
            </a:r>
          </a:p>
          <a:p>
            <a:pPr algn="ctr">
              <a:lnSpc>
                <a:spcPts val="4945"/>
              </a:lnSpc>
            </a:pPr>
            <a:r>
              <a:rPr lang="en-US" sz="306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with RMSE metric for performance monitoring</a:t>
            </a:r>
          </a:p>
          <a:p>
            <a:pPr algn="ctr">
              <a:lnSpc>
                <a:spcPts val="4945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8444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13348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586879" y="8718754"/>
            <a:ext cx="2321051" cy="2321051"/>
          </a:xfrm>
          <a:custGeom>
            <a:avLst/>
            <a:gdLst/>
            <a:ahLst/>
            <a:cxnLst/>
            <a:rect r="r" b="b" t="t" l="l"/>
            <a:pathLst>
              <a:path h="2321051" w="2321051">
                <a:moveTo>
                  <a:pt x="0" y="0"/>
                </a:moveTo>
                <a:lnTo>
                  <a:pt x="2321052" y="0"/>
                </a:lnTo>
                <a:lnTo>
                  <a:pt x="2321052" y="2321051"/>
                </a:lnTo>
                <a:lnTo>
                  <a:pt x="0" y="23210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093689" y="1622092"/>
            <a:ext cx="2287216" cy="2287216"/>
          </a:xfrm>
          <a:custGeom>
            <a:avLst/>
            <a:gdLst/>
            <a:ahLst/>
            <a:cxnLst/>
            <a:rect r="r" b="b" t="t" l="l"/>
            <a:pathLst>
              <a:path h="2287216" w="2287216">
                <a:moveTo>
                  <a:pt x="0" y="0"/>
                </a:moveTo>
                <a:lnTo>
                  <a:pt x="2287216" y="0"/>
                </a:lnTo>
                <a:lnTo>
                  <a:pt x="2287216" y="2287216"/>
                </a:lnTo>
                <a:lnTo>
                  <a:pt x="0" y="22872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305444" y="-566950"/>
            <a:ext cx="1595650" cy="1595650"/>
          </a:xfrm>
          <a:custGeom>
            <a:avLst/>
            <a:gdLst/>
            <a:ahLst/>
            <a:cxnLst/>
            <a:rect r="r" b="b" t="t" l="l"/>
            <a:pathLst>
              <a:path h="1595650" w="1595650">
                <a:moveTo>
                  <a:pt x="0" y="0"/>
                </a:moveTo>
                <a:lnTo>
                  <a:pt x="1595651" y="0"/>
                </a:lnTo>
                <a:lnTo>
                  <a:pt x="1595651" y="1595650"/>
                </a:lnTo>
                <a:lnTo>
                  <a:pt x="0" y="15956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78206" y="9725103"/>
            <a:ext cx="1314702" cy="1314702"/>
          </a:xfrm>
          <a:custGeom>
            <a:avLst/>
            <a:gdLst/>
            <a:ahLst/>
            <a:cxnLst/>
            <a:rect r="r" b="b" t="t" l="l"/>
            <a:pathLst>
              <a:path h="1314702" w="1314702">
                <a:moveTo>
                  <a:pt x="0" y="0"/>
                </a:moveTo>
                <a:lnTo>
                  <a:pt x="1314702" y="0"/>
                </a:lnTo>
                <a:lnTo>
                  <a:pt x="1314702" y="1314702"/>
                </a:lnTo>
                <a:lnTo>
                  <a:pt x="0" y="13147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459450" y="4338352"/>
            <a:ext cx="5991645" cy="677909"/>
            <a:chOff x="0" y="0"/>
            <a:chExt cx="1079903" cy="12218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79903" cy="122183"/>
            </a:xfrm>
            <a:custGeom>
              <a:avLst/>
              <a:gdLst/>
              <a:ahLst/>
              <a:cxnLst/>
              <a:rect r="r" b="b" t="t" l="l"/>
              <a:pathLst>
                <a:path h="122183" w="1079903">
                  <a:moveTo>
                    <a:pt x="14213" y="0"/>
                  </a:moveTo>
                  <a:lnTo>
                    <a:pt x="1065690" y="0"/>
                  </a:lnTo>
                  <a:cubicBezTo>
                    <a:pt x="1073539" y="0"/>
                    <a:pt x="1079903" y="6364"/>
                    <a:pt x="1079903" y="14213"/>
                  </a:cubicBezTo>
                  <a:lnTo>
                    <a:pt x="1079903" y="107969"/>
                  </a:lnTo>
                  <a:cubicBezTo>
                    <a:pt x="1079903" y="111739"/>
                    <a:pt x="1078405" y="115354"/>
                    <a:pt x="1075740" y="118020"/>
                  </a:cubicBezTo>
                  <a:cubicBezTo>
                    <a:pt x="1073074" y="120685"/>
                    <a:pt x="1069459" y="122183"/>
                    <a:pt x="1065690" y="122183"/>
                  </a:cubicBezTo>
                  <a:lnTo>
                    <a:pt x="14213" y="122183"/>
                  </a:lnTo>
                  <a:cubicBezTo>
                    <a:pt x="10444" y="122183"/>
                    <a:pt x="6828" y="120685"/>
                    <a:pt x="4163" y="118020"/>
                  </a:cubicBezTo>
                  <a:cubicBezTo>
                    <a:pt x="1497" y="115354"/>
                    <a:pt x="0" y="111739"/>
                    <a:pt x="0" y="107969"/>
                  </a:cubicBezTo>
                  <a:lnTo>
                    <a:pt x="0" y="14213"/>
                  </a:lnTo>
                  <a:cubicBezTo>
                    <a:pt x="0" y="10444"/>
                    <a:pt x="1497" y="6828"/>
                    <a:pt x="4163" y="4163"/>
                  </a:cubicBezTo>
                  <a:cubicBezTo>
                    <a:pt x="6828" y="1497"/>
                    <a:pt x="10444" y="0"/>
                    <a:pt x="14213" y="0"/>
                  </a:cubicBez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079903" cy="17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582694" y="7012008"/>
            <a:ext cx="5720743" cy="575935"/>
            <a:chOff x="0" y="0"/>
            <a:chExt cx="1213637" cy="12218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13637" cy="122183"/>
            </a:xfrm>
            <a:custGeom>
              <a:avLst/>
              <a:gdLst/>
              <a:ahLst/>
              <a:cxnLst/>
              <a:rect r="r" b="b" t="t" l="l"/>
              <a:pathLst>
                <a:path h="122183" w="1213637">
                  <a:moveTo>
                    <a:pt x="14886" y="0"/>
                  </a:moveTo>
                  <a:lnTo>
                    <a:pt x="1198750" y="0"/>
                  </a:lnTo>
                  <a:cubicBezTo>
                    <a:pt x="1206972" y="0"/>
                    <a:pt x="1213637" y="6665"/>
                    <a:pt x="1213637" y="14886"/>
                  </a:cubicBezTo>
                  <a:lnTo>
                    <a:pt x="1213637" y="107296"/>
                  </a:lnTo>
                  <a:cubicBezTo>
                    <a:pt x="1213637" y="115518"/>
                    <a:pt x="1206972" y="122183"/>
                    <a:pt x="1198750" y="122183"/>
                  </a:cubicBezTo>
                  <a:lnTo>
                    <a:pt x="14886" y="122183"/>
                  </a:lnTo>
                  <a:cubicBezTo>
                    <a:pt x="10938" y="122183"/>
                    <a:pt x="7152" y="120614"/>
                    <a:pt x="4360" y="117823"/>
                  </a:cubicBezTo>
                  <a:cubicBezTo>
                    <a:pt x="1568" y="115031"/>
                    <a:pt x="0" y="111245"/>
                    <a:pt x="0" y="107296"/>
                  </a:cubicBezTo>
                  <a:lnTo>
                    <a:pt x="0" y="14886"/>
                  </a:lnTo>
                  <a:cubicBezTo>
                    <a:pt x="0" y="6665"/>
                    <a:pt x="6665" y="0"/>
                    <a:pt x="14886" y="0"/>
                  </a:cubicBez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1213637" cy="17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922206" y="4321874"/>
            <a:ext cx="5574225" cy="616861"/>
            <a:chOff x="0" y="0"/>
            <a:chExt cx="1104097" cy="12218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04097" cy="122183"/>
            </a:xfrm>
            <a:custGeom>
              <a:avLst/>
              <a:gdLst/>
              <a:ahLst/>
              <a:cxnLst/>
              <a:rect r="r" b="b" t="t" l="l"/>
              <a:pathLst>
                <a:path h="122183" w="1104097">
                  <a:moveTo>
                    <a:pt x="15278" y="0"/>
                  </a:moveTo>
                  <a:lnTo>
                    <a:pt x="1088819" y="0"/>
                  </a:lnTo>
                  <a:cubicBezTo>
                    <a:pt x="1092871" y="0"/>
                    <a:pt x="1096757" y="1610"/>
                    <a:pt x="1099622" y="4475"/>
                  </a:cubicBezTo>
                  <a:cubicBezTo>
                    <a:pt x="1102487" y="7340"/>
                    <a:pt x="1104097" y="11226"/>
                    <a:pt x="1104097" y="15278"/>
                  </a:cubicBezTo>
                  <a:lnTo>
                    <a:pt x="1104097" y="106905"/>
                  </a:lnTo>
                  <a:cubicBezTo>
                    <a:pt x="1104097" y="115343"/>
                    <a:pt x="1097257" y="122183"/>
                    <a:pt x="1088819" y="122183"/>
                  </a:cubicBezTo>
                  <a:lnTo>
                    <a:pt x="15278" y="122183"/>
                  </a:lnTo>
                  <a:cubicBezTo>
                    <a:pt x="11226" y="122183"/>
                    <a:pt x="7340" y="120573"/>
                    <a:pt x="4475" y="117708"/>
                  </a:cubicBezTo>
                  <a:cubicBezTo>
                    <a:pt x="1610" y="114843"/>
                    <a:pt x="0" y="110957"/>
                    <a:pt x="0" y="106905"/>
                  </a:cubicBezTo>
                  <a:lnTo>
                    <a:pt x="0" y="15278"/>
                  </a:lnTo>
                  <a:cubicBezTo>
                    <a:pt x="0" y="11226"/>
                    <a:pt x="1610" y="7340"/>
                    <a:pt x="4475" y="4475"/>
                  </a:cubicBezTo>
                  <a:cubicBezTo>
                    <a:pt x="7340" y="1610"/>
                    <a:pt x="11226" y="0"/>
                    <a:pt x="15278" y="0"/>
                  </a:cubicBez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1104097" cy="17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52633" y="4125389"/>
            <a:ext cx="1103835" cy="1103835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982199" y="6831080"/>
            <a:ext cx="937792" cy="937792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1279040" y="4128089"/>
            <a:ext cx="1004431" cy="100443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3878000" y="107050"/>
            <a:ext cx="1053200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b="true" sz="6000">
                <a:solidFill>
                  <a:srgbClr val="C1FF72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Image Reconstruction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535557" y="5144877"/>
            <a:ext cx="6204057" cy="2424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33"/>
              </a:lnSpc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•Predicted patches were combined to form full-size images</a:t>
            </a:r>
          </a:p>
          <a:p>
            <a:pPr algn="l">
              <a:lnSpc>
                <a:spcPts val="4833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8133235" y="7778690"/>
            <a:ext cx="5386443" cy="2424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33"/>
              </a:lnSpc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•Overlapping patches averaged for smooth blending</a:t>
            </a:r>
          </a:p>
          <a:p>
            <a:pPr algn="l">
              <a:lnSpc>
                <a:spcPts val="4833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12511868" y="5153189"/>
            <a:ext cx="5568202" cy="1815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33"/>
              </a:lnSpc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•Applied sharpening filter for final output quality</a:t>
            </a:r>
          </a:p>
          <a:p>
            <a:pPr algn="l">
              <a:lnSpc>
                <a:spcPts val="4833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859483" y="4293938"/>
            <a:ext cx="890136" cy="773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8"/>
              </a:lnSpc>
            </a:pPr>
            <a:r>
              <a:rPr lang="en-US" sz="452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01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072976" y="6978998"/>
            <a:ext cx="756238" cy="652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76"/>
              </a:lnSpc>
            </a:pPr>
            <a:r>
              <a:rPr lang="en-US" sz="384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02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376268" y="4291933"/>
            <a:ext cx="809976" cy="693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8"/>
              </a:lnSpc>
            </a:pPr>
            <a:r>
              <a:rPr lang="en-US" sz="4112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03</a:t>
            </a:r>
          </a:p>
        </p:txBody>
      </p:sp>
      <p:sp>
        <p:nvSpPr>
          <p:cNvPr name="Freeform 33" id="33"/>
          <p:cNvSpPr/>
          <p:nvPr/>
        </p:nvSpPr>
        <p:spPr>
          <a:xfrm flipH="false" flipV="false" rot="0">
            <a:off x="2456231" y="133482"/>
            <a:ext cx="1790436" cy="1790436"/>
          </a:xfrm>
          <a:custGeom>
            <a:avLst/>
            <a:gdLst/>
            <a:ahLst/>
            <a:cxnLst/>
            <a:rect r="r" b="b" t="t" l="l"/>
            <a:pathLst>
              <a:path h="1790436" w="1790436">
                <a:moveTo>
                  <a:pt x="0" y="0"/>
                </a:moveTo>
                <a:lnTo>
                  <a:pt x="1790436" y="0"/>
                </a:lnTo>
                <a:lnTo>
                  <a:pt x="1790436" y="1790436"/>
                </a:lnTo>
                <a:lnTo>
                  <a:pt x="0" y="17904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DAGktawwJVM</dc:identifier>
  <dcterms:modified xsi:type="dcterms:W3CDTF">2011-08-01T06:04:30Z</dcterms:modified>
  <cp:revision>1</cp:revision>
  <dc:title>Image Super-Resolution using XGBoost</dc:title>
</cp:coreProperties>
</file>