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60" d="100"/>
          <a:sy n="60" d="100"/>
        </p:scale>
        <p:origin x="30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70" y="1122363"/>
            <a:ext cx="9001463" cy="2387600"/>
          </a:xfrm>
        </p:spPr>
        <p:txBody>
          <a:bodyPr anchor="b">
            <a:normAutofit/>
          </a:bodyPr>
          <a:lstStyle>
            <a:lvl1pPr algn="ctr">
              <a:defRPr sz="3600"/>
            </a:lvl1pPr>
          </a:lstStyle>
          <a:p>
            <a:r>
              <a:rPr lang="en-US" smtClean="0"/>
              <a:t>Click to edit Master title style</a:t>
            </a:r>
            <a:endParaRPr lang="en-US"/>
          </a:p>
        </p:txBody>
      </p:sp>
      <p:sp>
        <p:nvSpPr>
          <p:cNvPr id="3" name="Subtitle 2"/>
          <p:cNvSpPr>
            <a:spLocks noGrp="1"/>
          </p:cNvSpPr>
          <p:nvPr>
            <p:ph type="subTitle" idx="1"/>
          </p:nvPr>
        </p:nvSpPr>
        <p:spPr>
          <a:xfrm>
            <a:off x="1595270" y="3602038"/>
            <a:ext cx="9001463"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DB1A42-0DC0-4BF3-8277-1D3706448DA6}" type="datetimeFigureOut">
              <a:rPr lang="en-US" smtClean="0"/>
              <a:t>20-Oct-22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F560E-122B-4078-BDF3-7B965C9A7AD9}" type="slidenum">
              <a:rPr lang="en-US" smtClean="0"/>
              <a:t>‹#›</a:t>
            </a:fld>
            <a:endParaRPr lang="en-US"/>
          </a:p>
        </p:txBody>
      </p:sp>
    </p:spTree>
    <p:extLst>
      <p:ext uri="{BB962C8B-B14F-4D97-AF65-F5344CB8AC3E}">
        <p14:creationId xmlns:p14="http://schemas.microsoft.com/office/powerpoint/2010/main" val="1433636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7" y="4289374"/>
            <a:ext cx="10367564" cy="819355"/>
          </a:xfrm>
        </p:spPr>
        <p:txBody>
          <a:bodyPr anchor="b">
            <a:normAutofit/>
          </a:bodyPr>
          <a:lstStyle>
            <a:lvl1pPr>
              <a:defRPr sz="21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913807" y="621323"/>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9" cy="682472"/>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DB1A42-0DC0-4BF3-8277-1D3706448DA6}" type="datetimeFigureOut">
              <a:rPr lang="en-US" smtClean="0"/>
              <a:t>20-Oct-22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F560E-122B-4078-BDF3-7B965C9A7AD9}" type="slidenum">
              <a:rPr lang="en-US" smtClean="0"/>
              <a:t>‹#›</a:t>
            </a:fld>
            <a:endParaRPr lang="en-US"/>
          </a:p>
        </p:txBody>
      </p:sp>
    </p:spTree>
    <p:extLst>
      <p:ext uri="{BB962C8B-B14F-4D97-AF65-F5344CB8AC3E}">
        <p14:creationId xmlns:p14="http://schemas.microsoft.com/office/powerpoint/2010/main" val="2993339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2"/>
            <a:ext cx="10353763" cy="3424859"/>
          </a:xfrm>
        </p:spPr>
        <p:txBody>
          <a:bodyPr anchor="ctr"/>
          <a:lstStyle>
            <a:lvl1pPr>
              <a:defRPr sz="2400"/>
            </a:lvl1pPr>
          </a:lstStyle>
          <a:p>
            <a:r>
              <a:rPr lang="en-US" smtClean="0"/>
              <a:t>Click to edit Master title style</a:t>
            </a:r>
            <a:endParaRPr lang="en-US"/>
          </a:p>
        </p:txBody>
      </p:sp>
      <p:sp>
        <p:nvSpPr>
          <p:cNvPr id="4" name="Text Placeholder 3"/>
          <p:cNvSpPr>
            <a:spLocks noGrp="1"/>
          </p:cNvSpPr>
          <p:nvPr>
            <p:ph type="body" sz="half" idx="2"/>
          </p:nvPr>
        </p:nvSpPr>
        <p:spPr>
          <a:xfrm>
            <a:off x="913797" y="4204820"/>
            <a:ext cx="10353761" cy="1592186"/>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DB1A42-0DC0-4BF3-8277-1D3706448DA6}" type="datetimeFigureOut">
              <a:rPr lang="en-US" smtClean="0"/>
              <a:t>20-Oct-22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F560E-122B-4078-BDF3-7B965C9A7AD9}" type="slidenum">
              <a:rPr lang="en-US" smtClean="0"/>
              <a:t>‹#›</a:t>
            </a:fld>
            <a:endParaRPr lang="en-US"/>
          </a:p>
        </p:txBody>
      </p:sp>
    </p:spTree>
    <p:extLst>
      <p:ext uri="{BB962C8B-B14F-4D97-AF65-F5344CB8AC3E}">
        <p14:creationId xmlns:p14="http://schemas.microsoft.com/office/powerpoint/2010/main" val="2589886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2400"/>
            </a:lvl1pPr>
          </a:lstStyle>
          <a:p>
            <a:r>
              <a:rPr lang="en-US" smtClean="0"/>
              <a:t>Click to edit Master title style</a:t>
            </a:r>
            <a:endParaRPr lang="en-US"/>
          </a:p>
        </p:txBody>
      </p:sp>
      <p:sp>
        <p:nvSpPr>
          <p:cNvPr id="12" name="Text Placeholder 3"/>
          <p:cNvSpPr>
            <a:spLocks noGrp="1"/>
          </p:cNvSpPr>
          <p:nvPr>
            <p:ph type="body" sz="half" idx="13"/>
          </p:nvPr>
        </p:nvSpPr>
        <p:spPr>
          <a:xfrm>
            <a:off x="1720645" y="3610032"/>
            <a:ext cx="8752299" cy="42681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4" name="Text Placeholder 3"/>
          <p:cNvSpPr>
            <a:spLocks noGrp="1"/>
          </p:cNvSpPr>
          <p:nvPr>
            <p:ph type="body" sz="half" idx="2"/>
          </p:nvPr>
        </p:nvSpPr>
        <p:spPr>
          <a:xfrm>
            <a:off x="913793" y="4204821"/>
            <a:ext cx="10353763" cy="158638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DB1A42-0DC0-4BF3-8277-1D3706448DA6}" type="datetimeFigureOut">
              <a:rPr lang="en-US" smtClean="0"/>
              <a:t>20-Oct-22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F560E-122B-4078-BDF3-7B965C9A7AD9}"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586323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7" y="2126944"/>
            <a:ext cx="10355327" cy="2511835"/>
          </a:xfrm>
        </p:spPr>
        <p:txBody>
          <a:bodyPr anchor="b"/>
          <a:lstStyle>
            <a:lvl1pPr>
              <a:defRPr sz="2400"/>
            </a:lvl1pPr>
          </a:lstStyle>
          <a:p>
            <a:r>
              <a:rPr lang="en-US" smtClean="0"/>
              <a:t>Click to edit Master title style</a:t>
            </a:r>
            <a:endParaRPr lang="en-US"/>
          </a:p>
        </p:txBody>
      </p:sp>
      <p:sp>
        <p:nvSpPr>
          <p:cNvPr id="4" name="Text Placeholder 3"/>
          <p:cNvSpPr>
            <a:spLocks noGrp="1"/>
          </p:cNvSpPr>
          <p:nvPr>
            <p:ph type="body" sz="half" idx="2"/>
          </p:nvPr>
        </p:nvSpPr>
        <p:spPr>
          <a:xfrm>
            <a:off x="913795" y="4650556"/>
            <a:ext cx="10353763" cy="114064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DB1A42-0DC0-4BF3-8277-1D3706448DA6}" type="datetimeFigureOut">
              <a:rPr lang="en-US" smtClean="0"/>
              <a:t>20-Oct-22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F560E-122B-4078-BDF3-7B965C9A7AD9}" type="slidenum">
              <a:rPr lang="en-US" smtClean="0"/>
              <a:t>‹#›</a:t>
            </a:fld>
            <a:endParaRPr lang="en-US"/>
          </a:p>
        </p:txBody>
      </p:sp>
    </p:spTree>
    <p:extLst>
      <p:ext uri="{BB962C8B-B14F-4D97-AF65-F5344CB8AC3E}">
        <p14:creationId xmlns:p14="http://schemas.microsoft.com/office/powerpoint/2010/main" val="2590107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3" y="609602"/>
            <a:ext cx="10353763" cy="1325563"/>
          </a:xfrm>
        </p:spPr>
        <p:txBody>
          <a:bodyPr/>
          <a:lstStyle/>
          <a:p>
            <a:r>
              <a:rPr lang="en-US" smtClean="0"/>
              <a:t>Click to edit Master title style</a:t>
            </a:r>
            <a:endParaRPr lang="en-US"/>
          </a:p>
        </p:txBody>
      </p:sp>
      <p:sp>
        <p:nvSpPr>
          <p:cNvPr id="7" name="Text Placeholder 2"/>
          <p:cNvSpPr>
            <a:spLocks noGrp="1"/>
          </p:cNvSpPr>
          <p:nvPr>
            <p:ph type="body" idx="1"/>
          </p:nvPr>
        </p:nvSpPr>
        <p:spPr>
          <a:xfrm>
            <a:off x="913795" y="2088321"/>
            <a:ext cx="3298956" cy="823305"/>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3"/>
          <p:cNvSpPr>
            <a:spLocks noGrp="1"/>
          </p:cNvSpPr>
          <p:nvPr>
            <p:ph type="body" sz="half" idx="15"/>
          </p:nvPr>
        </p:nvSpPr>
        <p:spPr>
          <a:xfrm>
            <a:off x="913795" y="2911624"/>
            <a:ext cx="3298956" cy="287957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9" cy="823304"/>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0" name="Text Placeholder 3"/>
          <p:cNvSpPr>
            <a:spLocks noGrp="1"/>
          </p:cNvSpPr>
          <p:nvPr>
            <p:ph type="body" sz="half" idx="16"/>
          </p:nvPr>
        </p:nvSpPr>
        <p:spPr>
          <a:xfrm>
            <a:off x="4444879" y="2911624"/>
            <a:ext cx="3299821" cy="287957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1" name="Text Placeholder 4"/>
          <p:cNvSpPr>
            <a:spLocks noGrp="1"/>
          </p:cNvSpPr>
          <p:nvPr>
            <p:ph type="body" sz="quarter" idx="13"/>
          </p:nvPr>
        </p:nvSpPr>
        <p:spPr>
          <a:xfrm>
            <a:off x="7973299" y="2088320"/>
            <a:ext cx="3291211" cy="823304"/>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2" name="Text Placeholder 3"/>
          <p:cNvSpPr>
            <a:spLocks noGrp="1"/>
          </p:cNvSpPr>
          <p:nvPr>
            <p:ph type="body" sz="half" idx="17"/>
          </p:nvPr>
        </p:nvSpPr>
        <p:spPr>
          <a:xfrm>
            <a:off x="7976347" y="2911624"/>
            <a:ext cx="3291211" cy="287957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EDB1A42-0DC0-4BF3-8277-1D3706448DA6}" type="datetimeFigureOut">
              <a:rPr lang="en-US" smtClean="0"/>
              <a:t>20-Oct-22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F560E-122B-4078-BDF3-7B965C9A7AD9}" type="slidenum">
              <a:rPr lang="en-US" smtClean="0"/>
              <a:t>‹#›</a:t>
            </a:fld>
            <a:endParaRPr lang="en-US"/>
          </a:p>
        </p:txBody>
      </p:sp>
    </p:spTree>
    <p:extLst>
      <p:ext uri="{BB962C8B-B14F-4D97-AF65-F5344CB8AC3E}">
        <p14:creationId xmlns:p14="http://schemas.microsoft.com/office/powerpoint/2010/main" val="3819612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2"/>
            <a:ext cx="10353763" cy="1325563"/>
          </a:xfrm>
        </p:spPr>
        <p:txBody>
          <a:bodyPr/>
          <a:lstStyle/>
          <a:p>
            <a:r>
              <a:rPr lang="en-US" smtClean="0"/>
              <a:t>Click to edit Master title style</a:t>
            </a:r>
            <a:endParaRPr lang="en-US"/>
          </a:p>
        </p:txBody>
      </p:sp>
      <p:sp>
        <p:nvSpPr>
          <p:cNvPr id="19" name="Text Placeholder 2"/>
          <p:cNvSpPr>
            <a:spLocks noGrp="1"/>
          </p:cNvSpPr>
          <p:nvPr>
            <p:ph type="body" idx="1"/>
          </p:nvPr>
        </p:nvSpPr>
        <p:spPr>
          <a:xfrm>
            <a:off x="913796" y="4195899"/>
            <a:ext cx="3298955" cy="576262"/>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1"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1" name="Text Placeholder 3"/>
          <p:cNvSpPr>
            <a:spLocks noGrp="1"/>
          </p:cNvSpPr>
          <p:nvPr>
            <p:ph type="body" sz="half" idx="18"/>
          </p:nvPr>
        </p:nvSpPr>
        <p:spPr>
          <a:xfrm>
            <a:off x="913796" y="4772161"/>
            <a:ext cx="3298955" cy="101903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2" name="Text Placeholder 4"/>
          <p:cNvSpPr>
            <a:spLocks noGrp="1"/>
          </p:cNvSpPr>
          <p:nvPr>
            <p:ph type="body" sz="quarter" idx="3"/>
          </p:nvPr>
        </p:nvSpPr>
        <p:spPr>
          <a:xfrm>
            <a:off x="4442702" y="4195899"/>
            <a:ext cx="3298983" cy="576262"/>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5"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7" name="Text Placeholder 3"/>
          <p:cNvSpPr>
            <a:spLocks noGrp="1"/>
          </p:cNvSpPr>
          <p:nvPr>
            <p:ph type="body" sz="half" idx="20"/>
          </p:nvPr>
        </p:nvSpPr>
        <p:spPr>
          <a:xfrm>
            <a:off x="7973297" y="4772163"/>
            <a:ext cx="3294259" cy="1019037"/>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EDB1A42-0DC0-4BF3-8277-1D3706448DA6}" type="datetimeFigureOut">
              <a:rPr lang="en-US" smtClean="0"/>
              <a:t>20-Oct-22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F560E-122B-4078-BDF3-7B965C9A7AD9}" type="slidenum">
              <a:rPr lang="en-US" smtClean="0"/>
              <a:t>‹#›</a:t>
            </a:fld>
            <a:endParaRPr lang="en-US"/>
          </a:p>
        </p:txBody>
      </p:sp>
    </p:spTree>
    <p:extLst>
      <p:ext uri="{BB962C8B-B14F-4D97-AF65-F5344CB8AC3E}">
        <p14:creationId xmlns:p14="http://schemas.microsoft.com/office/powerpoint/2010/main" val="3837943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DB1A42-0DC0-4BF3-8277-1D3706448DA6}" type="datetimeFigureOut">
              <a:rPr lang="en-US" smtClean="0"/>
              <a:t>20-Oct-22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F560E-122B-4078-BDF3-7B965C9A7AD9}" type="slidenum">
              <a:rPr lang="en-US" smtClean="0"/>
              <a:t>‹#›</a:t>
            </a:fld>
            <a:endParaRPr lang="en-US"/>
          </a:p>
        </p:txBody>
      </p:sp>
    </p:spTree>
    <p:extLst>
      <p:ext uri="{BB962C8B-B14F-4D97-AF65-F5344CB8AC3E}">
        <p14:creationId xmlns:p14="http://schemas.microsoft.com/office/powerpoint/2010/main" val="3369816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09601"/>
            <a:ext cx="2542657" cy="5181601"/>
          </a:xfrm>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913796" y="609601"/>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DB1A42-0DC0-4BF3-8277-1D3706448DA6}" type="datetimeFigureOut">
              <a:rPr lang="en-US" smtClean="0"/>
              <a:t>20-Oct-22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F560E-122B-4078-BDF3-7B965C9A7AD9}" type="slidenum">
              <a:rPr lang="en-US" smtClean="0"/>
              <a:t>‹#›</a:t>
            </a:fld>
            <a:endParaRPr lang="en-US"/>
          </a:p>
        </p:txBody>
      </p:sp>
    </p:spTree>
    <p:extLst>
      <p:ext uri="{BB962C8B-B14F-4D97-AF65-F5344CB8AC3E}">
        <p14:creationId xmlns:p14="http://schemas.microsoft.com/office/powerpoint/2010/main" val="93118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DB1A42-0DC0-4BF3-8277-1D3706448DA6}" type="datetimeFigureOut">
              <a:rPr lang="en-US" smtClean="0"/>
              <a:t>20-Oct-22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F560E-122B-4078-BDF3-7B965C9A7AD9}" type="slidenum">
              <a:rPr lang="en-US" smtClean="0"/>
              <a:t>‹#›</a:t>
            </a:fld>
            <a:endParaRPr lang="en-US"/>
          </a:p>
        </p:txBody>
      </p:sp>
    </p:spTree>
    <p:extLst>
      <p:ext uri="{BB962C8B-B14F-4D97-AF65-F5344CB8AC3E}">
        <p14:creationId xmlns:p14="http://schemas.microsoft.com/office/powerpoint/2010/main" val="547760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8"/>
            <a:ext cx="9733512" cy="2852737"/>
          </a:xfrm>
        </p:spPr>
        <p:txBody>
          <a:bodyPr anchor="b">
            <a:normAutofit/>
          </a:bodyPr>
          <a:lstStyle>
            <a:lvl1pPr>
              <a:defRPr sz="2550"/>
            </a:lvl1pPr>
          </a:lstStyle>
          <a:p>
            <a:r>
              <a:rPr lang="en-US" smtClean="0"/>
              <a:t>Click to edit Master title style</a:t>
            </a:r>
            <a:endParaRPr lang="en-US"/>
          </a:p>
        </p:txBody>
      </p:sp>
      <p:sp>
        <p:nvSpPr>
          <p:cNvPr id="3" name="Text Placeholder 2"/>
          <p:cNvSpPr>
            <a:spLocks noGrp="1"/>
          </p:cNvSpPr>
          <p:nvPr>
            <p:ph type="body" idx="1"/>
          </p:nvPr>
        </p:nvSpPr>
        <p:spPr>
          <a:xfrm>
            <a:off x="1229244" y="3602040"/>
            <a:ext cx="9733512"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DB1A42-0DC0-4BF3-8277-1D3706448DA6}" type="datetimeFigureOut">
              <a:rPr lang="en-US" smtClean="0"/>
              <a:t>20-Oct-22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F560E-122B-4078-BDF3-7B965C9A7AD9}" type="slidenum">
              <a:rPr lang="en-US" smtClean="0"/>
              <a:t>‹#›</a:t>
            </a:fld>
            <a:endParaRPr lang="en-US"/>
          </a:p>
        </p:txBody>
      </p:sp>
    </p:spTree>
    <p:extLst>
      <p:ext uri="{BB962C8B-B14F-4D97-AF65-F5344CB8AC3E}">
        <p14:creationId xmlns:p14="http://schemas.microsoft.com/office/powerpoint/2010/main" val="2833558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7" y="609602"/>
            <a:ext cx="10353761" cy="1326321"/>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913795" y="2088321"/>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3403" y="2088321"/>
            <a:ext cx="5094155"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DB1A42-0DC0-4BF3-8277-1D3706448DA6}" type="datetimeFigureOut">
              <a:rPr lang="en-US" smtClean="0"/>
              <a:t>20-Oct-22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F560E-122B-4078-BDF3-7B965C9A7AD9}" type="slidenum">
              <a:rPr lang="en-US" smtClean="0"/>
              <a:t>‹#›</a:t>
            </a:fld>
            <a:endParaRPr lang="en-US"/>
          </a:p>
        </p:txBody>
      </p:sp>
    </p:spTree>
    <p:extLst>
      <p:ext uri="{BB962C8B-B14F-4D97-AF65-F5344CB8AC3E}">
        <p14:creationId xmlns:p14="http://schemas.microsoft.com/office/powerpoint/2010/main" val="4058483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7" y="609602"/>
            <a:ext cx="10353761"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141806" y="2088320"/>
            <a:ext cx="4879199" cy="823912"/>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02003" y="2088320"/>
            <a:ext cx="4865555" cy="823912"/>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DB1A42-0DC0-4BF3-8277-1D3706448DA6}" type="datetimeFigureOut">
              <a:rPr lang="en-US" smtClean="0"/>
              <a:t>20-Oct-22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F560E-122B-4078-BDF3-7B965C9A7AD9}" type="slidenum">
              <a:rPr lang="en-US" smtClean="0"/>
              <a:t>‹#›</a:t>
            </a:fld>
            <a:endParaRPr lang="en-US"/>
          </a:p>
        </p:txBody>
      </p:sp>
    </p:spTree>
    <p:extLst>
      <p:ext uri="{BB962C8B-B14F-4D97-AF65-F5344CB8AC3E}">
        <p14:creationId xmlns:p14="http://schemas.microsoft.com/office/powerpoint/2010/main" val="2408169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DB1A42-0DC0-4BF3-8277-1D3706448DA6}" type="datetimeFigureOut">
              <a:rPr lang="en-US" smtClean="0"/>
              <a:t>20-Oct-22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F560E-122B-4078-BDF3-7B965C9A7AD9}" type="slidenum">
              <a:rPr lang="en-US" smtClean="0"/>
              <a:t>‹#›</a:t>
            </a:fld>
            <a:endParaRPr lang="en-US"/>
          </a:p>
        </p:txBody>
      </p:sp>
    </p:spTree>
    <p:extLst>
      <p:ext uri="{BB962C8B-B14F-4D97-AF65-F5344CB8AC3E}">
        <p14:creationId xmlns:p14="http://schemas.microsoft.com/office/powerpoint/2010/main" val="367941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DB1A42-0DC0-4BF3-8277-1D3706448DA6}" type="datetimeFigureOut">
              <a:rPr lang="en-US" smtClean="0"/>
              <a:t>20-Oct-22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F560E-122B-4078-BDF3-7B965C9A7AD9}" type="slidenum">
              <a:rPr lang="en-US" smtClean="0"/>
              <a:t>‹#›</a:t>
            </a:fld>
            <a:endParaRPr lang="en-US"/>
          </a:p>
        </p:txBody>
      </p:sp>
    </p:spTree>
    <p:extLst>
      <p:ext uri="{BB962C8B-B14F-4D97-AF65-F5344CB8AC3E}">
        <p14:creationId xmlns:p14="http://schemas.microsoft.com/office/powerpoint/2010/main" val="419964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100"/>
            </a:lvl1pPr>
          </a:lstStyle>
          <a:p>
            <a:r>
              <a:rPr lang="en-US" smtClean="0"/>
              <a:t>Click to edit Master title style</a:t>
            </a:r>
            <a:endParaRPr lang="en-US"/>
          </a:p>
        </p:txBody>
      </p:sp>
      <p:sp>
        <p:nvSpPr>
          <p:cNvPr id="3" name="Content Placeholder 2"/>
          <p:cNvSpPr>
            <a:spLocks noGrp="1"/>
          </p:cNvSpPr>
          <p:nvPr>
            <p:ph idx="1"/>
          </p:nvPr>
        </p:nvSpPr>
        <p:spPr>
          <a:xfrm>
            <a:off x="5078065"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7228" y="2971802"/>
            <a:ext cx="3932237" cy="2819399"/>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DB1A42-0DC0-4BF3-8277-1D3706448DA6}" type="datetimeFigureOut">
              <a:rPr lang="en-US" smtClean="0"/>
              <a:t>20-Oct-22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F560E-122B-4078-BDF3-7B965C9A7AD9}" type="slidenum">
              <a:rPr lang="en-US" smtClean="0"/>
              <a:t>‹#›</a:t>
            </a:fld>
            <a:endParaRPr lang="en-US"/>
          </a:p>
        </p:txBody>
      </p:sp>
    </p:spTree>
    <p:extLst>
      <p:ext uri="{BB962C8B-B14F-4D97-AF65-F5344CB8AC3E}">
        <p14:creationId xmlns:p14="http://schemas.microsoft.com/office/powerpoint/2010/main" val="1197385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5929773" cy="2362200"/>
          </a:xfrm>
        </p:spPr>
        <p:txBody>
          <a:bodyPr anchor="b">
            <a:normAutofit/>
          </a:bodyPr>
          <a:lstStyle>
            <a:lvl1pPr>
              <a:defRPr sz="24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7424805"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1" cy="2819400"/>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DB1A42-0DC0-4BF3-8277-1D3706448DA6}" type="datetimeFigureOut">
              <a:rPr lang="en-US" smtClean="0"/>
              <a:t>20-Oct-22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F560E-122B-4078-BDF3-7B965C9A7AD9}" type="slidenum">
              <a:rPr lang="en-US" smtClean="0"/>
              <a:t>‹#›</a:t>
            </a:fld>
            <a:endParaRPr lang="en-US"/>
          </a:p>
        </p:txBody>
      </p:sp>
    </p:spTree>
    <p:extLst>
      <p:ext uri="{BB962C8B-B14F-4D97-AF65-F5344CB8AC3E}">
        <p14:creationId xmlns:p14="http://schemas.microsoft.com/office/powerpoint/2010/main" val="4135149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7" y="609602"/>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3795" y="2096064"/>
            <a:ext cx="10353763"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678736" y="5883277"/>
            <a:ext cx="2743200" cy="365125"/>
          </a:xfrm>
          <a:prstGeom prst="rect">
            <a:avLst/>
          </a:prstGeom>
        </p:spPr>
        <p:txBody>
          <a:bodyPr vert="horz" lIns="91440" tIns="45720" rIns="91440" bIns="45720" rtlCol="0" anchor="ctr"/>
          <a:lstStyle>
            <a:lvl1pPr algn="r">
              <a:defRPr sz="750">
                <a:solidFill>
                  <a:schemeClr val="tx1">
                    <a:tint val="75000"/>
                  </a:schemeClr>
                </a:solidFill>
              </a:defRPr>
            </a:lvl1pPr>
          </a:lstStyle>
          <a:p>
            <a:fld id="{7EDB1A42-0DC0-4BF3-8277-1D3706448DA6}" type="datetimeFigureOut">
              <a:rPr lang="en-US" smtClean="0"/>
              <a:t>20-Oct-22</a:t>
            </a:fld>
            <a:endParaRPr lang="en-US"/>
          </a:p>
        </p:txBody>
      </p:sp>
      <p:sp>
        <p:nvSpPr>
          <p:cNvPr id="5" name="Footer Placeholder 4"/>
          <p:cNvSpPr>
            <a:spLocks noGrp="1"/>
          </p:cNvSpPr>
          <p:nvPr>
            <p:ph type="ftr" sz="quarter" idx="3"/>
          </p:nvPr>
        </p:nvSpPr>
        <p:spPr>
          <a:xfrm>
            <a:off x="913796" y="5883277"/>
            <a:ext cx="6672865" cy="365125"/>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3" y="5883277"/>
            <a:ext cx="753545" cy="365125"/>
          </a:xfrm>
          <a:prstGeom prst="rect">
            <a:avLst/>
          </a:prstGeom>
        </p:spPr>
        <p:txBody>
          <a:bodyPr vert="horz" lIns="91440" tIns="45720" rIns="91440" bIns="45720" rtlCol="0" anchor="ctr"/>
          <a:lstStyle>
            <a:lvl1pPr algn="r">
              <a:defRPr sz="750">
                <a:solidFill>
                  <a:schemeClr val="tx1">
                    <a:tint val="75000"/>
                  </a:schemeClr>
                </a:solidFill>
              </a:defRPr>
            </a:lvl1pPr>
          </a:lstStyle>
          <a:p>
            <a:fld id="{A7CF560E-122B-4078-BDF3-7B965C9A7AD9}" type="slidenum">
              <a:rPr lang="en-US" smtClean="0"/>
              <a:t>‹#›</a:t>
            </a:fld>
            <a:endParaRPr lang="en-US"/>
          </a:p>
        </p:txBody>
      </p:sp>
    </p:spTree>
    <p:extLst>
      <p:ext uri="{BB962C8B-B14F-4D97-AF65-F5344CB8AC3E}">
        <p14:creationId xmlns:p14="http://schemas.microsoft.com/office/powerpoint/2010/main" val="113342215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685800" rtl="0" eaLnBrk="1" latinLnBrk="0" hangingPunct="1">
        <a:lnSpc>
          <a:spcPct val="90000"/>
        </a:lnSpc>
        <a:spcBef>
          <a:spcPct val="0"/>
        </a:spcBef>
        <a:buNone/>
        <a:defRPr sz="255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effectLst>
            <a:outerShdw blurRad="50800" dist="38100" dir="2700000" algn="tl" rotWithShape="0">
              <a:srgbClr val="000000">
                <a:alpha val="48000"/>
              </a:srgbClr>
            </a:outerShdw>
          </a:effectLst>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effectLst>
            <a:outerShdw blurRad="50800" dist="38100" dir="2700000" algn="tl" rotWithShape="0">
              <a:srgbClr val="000000">
                <a:alpha val="48000"/>
              </a:srgbClr>
            </a:outerShdw>
          </a:effectLst>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effectLst>
            <a:outerShdw blurRad="50800" dist="38100" dir="2700000" algn="tl" rotWithShape="0">
              <a:srgbClr val="000000">
                <a:alpha val="48000"/>
              </a:srgbClr>
            </a:outerShdw>
          </a:effectLst>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8859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2288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5717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9146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What IS METAVERSE</a:t>
            </a:r>
            <a:endParaRPr lang="en-US" dirty="0"/>
          </a:p>
        </p:txBody>
      </p:sp>
      <p:sp>
        <p:nvSpPr>
          <p:cNvPr id="3" name="Subtitle 2"/>
          <p:cNvSpPr>
            <a:spLocks noGrp="1"/>
          </p:cNvSpPr>
          <p:nvPr>
            <p:ph type="subTitle" idx="1"/>
          </p:nvPr>
        </p:nvSpPr>
        <p:spPr/>
        <p:txBody>
          <a:bodyPr/>
          <a:lstStyle/>
          <a:p>
            <a:pPr algn="r"/>
            <a:r>
              <a:rPr lang="en-US" dirty="0" err="1" smtClean="0"/>
              <a:t>Misbah</a:t>
            </a:r>
            <a:r>
              <a:rPr lang="en-US" dirty="0" smtClean="0"/>
              <a:t> </a:t>
            </a:r>
            <a:r>
              <a:rPr lang="en-US" dirty="0" err="1" smtClean="0"/>
              <a:t>Ullah</a:t>
            </a:r>
            <a:endParaRPr lang="en-US" dirty="0" smtClean="0"/>
          </a:p>
          <a:p>
            <a:pPr algn="r"/>
            <a:r>
              <a:rPr lang="en-US" dirty="0" smtClean="0"/>
              <a:t>PIAIC86258</a:t>
            </a:r>
          </a:p>
          <a:p>
            <a:pPr algn="r"/>
            <a:r>
              <a:rPr lang="en-US" dirty="0" smtClean="0"/>
              <a:t>Quarter-1</a:t>
            </a:r>
            <a:endParaRPr lang="en-US" dirty="0"/>
          </a:p>
        </p:txBody>
      </p:sp>
    </p:spTree>
    <p:extLst>
      <p:ext uri="{BB962C8B-B14F-4D97-AF65-F5344CB8AC3E}">
        <p14:creationId xmlns:p14="http://schemas.microsoft.com/office/powerpoint/2010/main" val="1076032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a:latin typeface="Arial" panose="020B0604020202020204" pitchFamily="34" charset="0"/>
                <a:cs typeface="Arial" panose="020B0604020202020204" pitchFamily="34" charset="0"/>
              </a:rPr>
              <a:t>Brief History</a:t>
            </a:r>
          </a:p>
        </p:txBody>
      </p:sp>
      <p:sp>
        <p:nvSpPr>
          <p:cNvPr id="3" name="Content Placeholder 2"/>
          <p:cNvSpPr>
            <a:spLocks noGrp="1"/>
          </p:cNvSpPr>
          <p:nvPr>
            <p:ph idx="1"/>
          </p:nvPr>
        </p:nvSpPr>
        <p:spPr>
          <a:xfrm>
            <a:off x="913795" y="1544271"/>
            <a:ext cx="10353763" cy="3926364"/>
          </a:xfrm>
        </p:spPr>
        <p:txBody>
          <a:bodyPr>
            <a:normAutofit/>
          </a:bodyPr>
          <a:lstStyle/>
          <a:p>
            <a:pPr marL="0" indent="0" algn="just">
              <a:buNone/>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 term “</a:t>
            </a:r>
            <a:r>
              <a:rPr lang="en-US" sz="1600" b="1" dirty="0" smtClean="0">
                <a:latin typeface="Arial" panose="020B0604020202020204" pitchFamily="34" charset="0"/>
                <a:cs typeface="Arial" panose="020B0604020202020204" pitchFamily="34" charset="0"/>
              </a:rPr>
              <a:t>METAVERSE</a:t>
            </a:r>
            <a:r>
              <a:rPr lang="en-US" sz="1600" dirty="0" smtClean="0">
                <a:latin typeface="Arial" panose="020B0604020202020204" pitchFamily="34" charset="0"/>
                <a:cs typeface="Arial" panose="020B0604020202020204" pitchFamily="34" charset="0"/>
              </a:rPr>
              <a:t>” was first introduced by author “Neal Stephenson” </a:t>
            </a:r>
            <a:r>
              <a:rPr lang="en-US" sz="1600" dirty="0">
                <a:latin typeface="Arial" panose="020B0604020202020204" pitchFamily="34" charset="0"/>
                <a:cs typeface="Arial" panose="020B0604020202020204" pitchFamily="34" charset="0"/>
              </a:rPr>
              <a:t>in </a:t>
            </a:r>
            <a:r>
              <a:rPr lang="en-US" sz="1600" dirty="0" smtClean="0">
                <a:latin typeface="Arial" panose="020B0604020202020204" pitchFamily="34" charset="0"/>
                <a:cs typeface="Arial" panose="020B0604020202020204" pitchFamily="34" charset="0"/>
              </a:rPr>
              <a:t>his novel “Snow Crash” in 1992 </a:t>
            </a:r>
            <a:r>
              <a:rPr lang="en-US" sz="1600" dirty="0">
                <a:latin typeface="Arial" panose="020B0604020202020204" pitchFamily="34" charset="0"/>
                <a:cs typeface="Arial" panose="020B0604020202020204" pitchFamily="34" charset="0"/>
              </a:rPr>
              <a:t>with the concept of existence of Virtual world in future </a:t>
            </a:r>
            <a:r>
              <a:rPr lang="en-US" sz="1600" dirty="0" smtClean="0">
                <a:latin typeface="Arial" panose="020B0604020202020204" pitchFamily="34" charset="0"/>
                <a:cs typeface="Arial" panose="020B0604020202020204" pitchFamily="34" charset="0"/>
              </a:rPr>
              <a:t>with no proper definition.</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In 1935, </a:t>
            </a:r>
            <a:r>
              <a:rPr lang="en-US" sz="1600" dirty="0" smtClean="0">
                <a:latin typeface="Arial" panose="020B0604020202020204" pitchFamily="34" charset="0"/>
                <a:cs typeface="Arial" panose="020B0604020202020204" pitchFamily="34" charset="0"/>
              </a:rPr>
              <a:t>“Stanley </a:t>
            </a:r>
            <a:r>
              <a:rPr lang="en-US" sz="1600" dirty="0">
                <a:latin typeface="Arial" panose="020B0604020202020204" pitchFamily="34" charset="0"/>
                <a:cs typeface="Arial" panose="020B0604020202020204" pitchFamily="34" charset="0"/>
              </a:rPr>
              <a:t>G. </a:t>
            </a:r>
            <a:r>
              <a:rPr lang="en-US" sz="1600" dirty="0" err="1" smtClean="0">
                <a:latin typeface="Arial" panose="020B0604020202020204" pitchFamily="34" charset="0"/>
                <a:cs typeface="Arial" panose="020B0604020202020204" pitchFamily="34" charset="0"/>
              </a:rPr>
              <a:t>Weinbaum</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wrote a short </a:t>
            </a:r>
            <a:r>
              <a:rPr lang="en-US" sz="1600" dirty="0" smtClean="0">
                <a:latin typeface="Arial" panose="020B0604020202020204" pitchFamily="34" charset="0"/>
                <a:cs typeface="Arial" panose="020B0604020202020204" pitchFamily="34" charset="0"/>
              </a:rPr>
              <a:t>story “Pygmalion’s Spectacles” which is about </a:t>
            </a:r>
            <a:r>
              <a:rPr lang="en-US" sz="1600" dirty="0">
                <a:latin typeface="Arial" panose="020B0604020202020204" pitchFamily="34" charset="0"/>
                <a:cs typeface="Arial" panose="020B0604020202020204" pitchFamily="34" charset="0"/>
              </a:rPr>
              <a:t>the invention of </a:t>
            </a:r>
            <a:r>
              <a:rPr lang="en-US" sz="1600" dirty="0" smtClean="0">
                <a:latin typeface="Arial" panose="020B0604020202020204" pitchFamily="34" charset="0"/>
                <a:cs typeface="Arial" panose="020B0604020202020204" pitchFamily="34" charset="0"/>
              </a:rPr>
              <a:t>VR goggles which enables us to sight and sound the movie.</a:t>
            </a: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1950’s, Isaac Asimov</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published a </a:t>
            </a:r>
            <a:r>
              <a:rPr lang="en-US" sz="1600" dirty="0">
                <a:latin typeface="Arial" panose="020B0604020202020204" pitchFamily="34" charset="0"/>
                <a:cs typeface="Arial" panose="020B0604020202020204" pitchFamily="34" charset="0"/>
              </a:rPr>
              <a:t>novel </a:t>
            </a:r>
            <a:r>
              <a:rPr lang="en-US" sz="1600" dirty="0" smtClean="0">
                <a:latin typeface="Arial" panose="020B0604020202020204" pitchFamily="34" charset="0"/>
                <a:cs typeface="Arial" panose="020B0604020202020204" pitchFamily="34" charset="0"/>
              </a:rPr>
              <a:t>“The </a:t>
            </a:r>
            <a:r>
              <a:rPr lang="en-US" sz="1600" dirty="0">
                <a:latin typeface="Arial" panose="020B0604020202020204" pitchFamily="34" charset="0"/>
                <a:cs typeface="Arial" panose="020B0604020202020204" pitchFamily="34" charset="0"/>
              </a:rPr>
              <a:t>Naked </a:t>
            </a:r>
            <a:r>
              <a:rPr lang="en-US" sz="1600" dirty="0" smtClean="0">
                <a:latin typeface="Arial" panose="020B0604020202020204" pitchFamily="34" charset="0"/>
                <a:cs typeface="Arial" panose="020B0604020202020204" pitchFamily="34" charset="0"/>
              </a:rPr>
              <a:t>Sun”. </a:t>
            </a:r>
            <a:r>
              <a:rPr lang="en-US" sz="1600" dirty="0">
                <a:latin typeface="Arial" panose="020B0604020202020204" pitchFamily="34" charset="0"/>
                <a:cs typeface="Arial" panose="020B0604020202020204" pitchFamily="34" charset="0"/>
              </a:rPr>
              <a:t>In </a:t>
            </a:r>
            <a:r>
              <a:rPr lang="en-US" sz="1600" dirty="0" smtClean="0">
                <a:latin typeface="Arial" panose="020B0604020202020204" pitchFamily="34" charset="0"/>
                <a:cs typeface="Arial" panose="020B0604020202020204" pitchFamily="34" charset="0"/>
              </a:rPr>
              <a:t>which he </a:t>
            </a:r>
            <a:r>
              <a:rPr lang="en-US" sz="1600" dirty="0">
                <a:latin typeface="Arial" panose="020B0604020202020204" pitchFamily="34" charset="0"/>
                <a:cs typeface="Arial" panose="020B0604020202020204" pitchFamily="34" charset="0"/>
              </a:rPr>
              <a:t>described a society where </a:t>
            </a:r>
            <a:r>
              <a:rPr lang="en-US" sz="1600" dirty="0" smtClean="0">
                <a:latin typeface="Arial" panose="020B0604020202020204" pitchFamily="34" charset="0"/>
                <a:cs typeface="Arial" panose="020B0604020202020204" pitchFamily="34" charset="0"/>
              </a:rPr>
              <a:t>both face to face </a:t>
            </a:r>
            <a:r>
              <a:rPr lang="en-US" sz="1600" dirty="0">
                <a:latin typeface="Arial" panose="020B0604020202020204" pitchFamily="34" charset="0"/>
                <a:cs typeface="Arial" panose="020B0604020202020204" pitchFamily="34" charset="0"/>
              </a:rPr>
              <a:t>interactions </a:t>
            </a:r>
            <a:r>
              <a:rPr lang="en-US" sz="1600" dirty="0" smtClean="0">
                <a:latin typeface="Arial" panose="020B0604020202020204" pitchFamily="34" charset="0"/>
                <a:cs typeface="Arial" panose="020B0604020202020204" pitchFamily="34" charset="0"/>
              </a:rPr>
              <a:t>wasteful and most </a:t>
            </a:r>
            <a:r>
              <a:rPr lang="en-US" sz="1600" dirty="0">
                <a:latin typeface="Arial" panose="020B0604020202020204" pitchFamily="34" charset="0"/>
                <a:cs typeface="Arial" panose="020B0604020202020204" pitchFamily="34" charset="0"/>
              </a:rPr>
              <a:t>work and socializing takes place via remotely projected holograms and 3D televisions</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2295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a:latin typeface="Arial" panose="020B0604020202020204" pitchFamily="34" charset="0"/>
                <a:cs typeface="Arial" panose="020B0604020202020204" pitchFamily="34" charset="0"/>
              </a:rPr>
              <a:t>Brief History</a:t>
            </a:r>
          </a:p>
        </p:txBody>
      </p:sp>
      <p:sp>
        <p:nvSpPr>
          <p:cNvPr id="3" name="Content Placeholder 2"/>
          <p:cNvSpPr>
            <a:spLocks noGrp="1"/>
          </p:cNvSpPr>
          <p:nvPr>
            <p:ph idx="1"/>
          </p:nvPr>
        </p:nvSpPr>
        <p:spPr>
          <a:xfrm>
            <a:off x="913797" y="1544271"/>
            <a:ext cx="10353763" cy="3695136"/>
          </a:xfrm>
        </p:spPr>
        <p:txBody>
          <a:bodyPr>
            <a:normAutofit/>
          </a:bodyPr>
          <a:lstStyle/>
          <a:p>
            <a:pPr marL="0" indent="0" algn="just">
              <a:buNone/>
            </a:pPr>
            <a:endParaRPr lang="en-US" sz="1600" dirty="0" smtClean="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In 1984, William Gibson popularized the term “Cyberspace” in his novel “</a:t>
            </a:r>
            <a:r>
              <a:rPr lang="en-US" sz="1600" dirty="0" err="1" smtClean="0">
                <a:latin typeface="Arial" panose="020B0604020202020204" pitchFamily="34" charset="0"/>
                <a:cs typeface="Arial" panose="020B0604020202020204" pitchFamily="34" charset="0"/>
              </a:rPr>
              <a:t>Neuromancer</a:t>
            </a:r>
            <a:r>
              <a:rPr lang="en-US" sz="1600" dirty="0" smtClean="0">
                <a:latin typeface="Arial" panose="020B0604020202020204" pitchFamily="34" charset="0"/>
                <a:cs typeface="Arial" panose="020B0604020202020204" pitchFamily="34" charset="0"/>
              </a:rPr>
              <a:t>” which is about the graphic </a:t>
            </a:r>
            <a:r>
              <a:rPr lang="en-US" sz="1600" dirty="0">
                <a:latin typeface="Arial" panose="020B0604020202020204" pitchFamily="34" charset="0"/>
                <a:cs typeface="Arial" panose="020B0604020202020204" pitchFamily="34" charset="0"/>
              </a:rPr>
              <a:t>representation of data abstracted from the banks of every computer in the human </a:t>
            </a:r>
            <a:r>
              <a:rPr lang="en-US" sz="1600" dirty="0" smtClean="0">
                <a:latin typeface="Arial" panose="020B0604020202020204" pitchFamily="34" charset="0"/>
                <a:cs typeface="Arial" panose="020B0604020202020204" pitchFamily="34" charset="0"/>
              </a:rPr>
              <a:t>system.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Gibson concept of Cyberspace was later used in “Commodore 64” online game  in 1986 and late in the Hollywood movie “The Matrix” in 1999.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Now a days, “Avatar” is the most circulating word in the market to represent the virtual body.</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3945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latin typeface="Arial" panose="020B0604020202020204" pitchFamily="34" charset="0"/>
                <a:cs typeface="Arial" panose="020B0604020202020204" pitchFamily="34" charset="0"/>
              </a:rPr>
              <a:t>INTRODUCTION</a:t>
            </a:r>
            <a:endParaRPr lang="en-US" sz="3200"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45198" y="3373072"/>
            <a:ext cx="11290957" cy="2207921"/>
          </a:xfrm>
        </p:spPr>
        <p:txBody>
          <a:bodyPr>
            <a:noAutofit/>
          </a:bodyPr>
          <a:lstStyle/>
          <a:p>
            <a:pPr marL="0" indent="0" algn="ctr">
              <a:buNone/>
            </a:pPr>
            <a:r>
              <a:rPr lang="en-US" sz="1600" dirty="0" smtClean="0">
                <a:latin typeface="Arial" panose="020B0604020202020204" pitchFamily="34" charset="0"/>
                <a:cs typeface="Arial" panose="020B0604020202020204" pitchFamily="34" charset="0"/>
              </a:rPr>
              <a:t>“ A </a:t>
            </a:r>
            <a:r>
              <a:rPr lang="en-US" sz="1600" dirty="0">
                <a:latin typeface="Arial" panose="020B0604020202020204" pitchFamily="34" charset="0"/>
                <a:cs typeface="Arial" panose="020B0604020202020204" pitchFamily="34" charset="0"/>
              </a:rPr>
              <a:t>massively scaled and </a:t>
            </a:r>
            <a:r>
              <a:rPr lang="en-US" sz="1600" dirty="0" smtClean="0">
                <a:latin typeface="Arial" panose="020B0604020202020204" pitchFamily="34" charset="0"/>
                <a:cs typeface="Arial" panose="020B0604020202020204" pitchFamily="34" charset="0"/>
              </a:rPr>
              <a:t>inter-operable </a:t>
            </a:r>
            <a:r>
              <a:rPr lang="en-US" sz="1600" dirty="0">
                <a:latin typeface="Arial" panose="020B0604020202020204" pitchFamily="34" charset="0"/>
                <a:cs typeface="Arial" panose="020B0604020202020204" pitchFamily="34" charset="0"/>
              </a:rPr>
              <a:t>network of </a:t>
            </a:r>
            <a:r>
              <a:rPr lang="en-US" sz="1600" dirty="0" smtClean="0">
                <a:latin typeface="Arial" panose="020B0604020202020204" pitchFamily="34" charset="0"/>
                <a:cs typeface="Arial" panose="020B0604020202020204" pitchFamily="34" charset="0"/>
              </a:rPr>
              <a:t>real-time rendered </a:t>
            </a:r>
            <a:r>
              <a:rPr lang="en-US" sz="1600" dirty="0">
                <a:latin typeface="Arial" panose="020B0604020202020204" pitchFamily="34" charset="0"/>
                <a:cs typeface="Arial" panose="020B0604020202020204" pitchFamily="34" charset="0"/>
              </a:rPr>
              <a:t>3D virtual worlds that can be </a:t>
            </a:r>
            <a:r>
              <a:rPr lang="en-US" sz="1600" dirty="0" smtClean="0">
                <a:latin typeface="Arial" panose="020B0604020202020204" pitchFamily="34" charset="0"/>
                <a:cs typeface="Arial" panose="020B0604020202020204" pitchFamily="34" charset="0"/>
              </a:rPr>
              <a:t>experienced synchronously </a:t>
            </a:r>
            <a:r>
              <a:rPr lang="en-US" sz="1600" dirty="0">
                <a:latin typeface="Arial" panose="020B0604020202020204" pitchFamily="34" charset="0"/>
                <a:cs typeface="Arial" panose="020B0604020202020204" pitchFamily="34" charset="0"/>
              </a:rPr>
              <a:t>and persistently by an effectively unlimited number </a:t>
            </a:r>
            <a:r>
              <a:rPr lang="en-US" sz="1600" dirty="0" smtClean="0">
                <a:latin typeface="Arial" panose="020B0604020202020204" pitchFamily="34" charset="0"/>
                <a:cs typeface="Arial" panose="020B0604020202020204" pitchFamily="34" charset="0"/>
              </a:rPr>
              <a:t>of users </a:t>
            </a:r>
            <a:r>
              <a:rPr lang="en-US" sz="1600" dirty="0">
                <a:latin typeface="Arial" panose="020B0604020202020204" pitchFamily="34" charset="0"/>
                <a:cs typeface="Arial" panose="020B0604020202020204" pitchFamily="34" charset="0"/>
              </a:rPr>
              <a:t>with an individual sense of </a:t>
            </a:r>
            <a:r>
              <a:rPr lang="en-US" sz="1600" dirty="0" smtClean="0">
                <a:latin typeface="Arial" panose="020B0604020202020204" pitchFamily="34" charset="0"/>
                <a:cs typeface="Arial" panose="020B0604020202020204" pitchFamily="34" charset="0"/>
              </a:rPr>
              <a:t>presence and </a:t>
            </a:r>
            <a:r>
              <a:rPr lang="en-US" sz="1600" dirty="0">
                <a:latin typeface="Arial" panose="020B0604020202020204" pitchFamily="34" charset="0"/>
                <a:cs typeface="Arial" panose="020B0604020202020204" pitchFamily="34" charset="0"/>
              </a:rPr>
              <a:t>with continuity </a:t>
            </a:r>
            <a:r>
              <a:rPr lang="en-US" sz="1600" dirty="0" smtClean="0">
                <a:latin typeface="Arial" panose="020B0604020202020204" pitchFamily="34" charset="0"/>
                <a:cs typeface="Arial" panose="020B0604020202020204" pitchFamily="34" charset="0"/>
              </a:rPr>
              <a:t>of data </a:t>
            </a:r>
            <a:r>
              <a:rPr lang="en-US" sz="1600" dirty="0">
                <a:latin typeface="Arial" panose="020B0604020202020204" pitchFamily="34" charset="0"/>
                <a:cs typeface="Arial" panose="020B0604020202020204" pitchFamily="34" charset="0"/>
              </a:rPr>
              <a:t>such as identity, history, entitlements, objects, </a:t>
            </a:r>
            <a:r>
              <a:rPr lang="en-US" sz="1600" dirty="0" smtClean="0">
                <a:latin typeface="Arial" panose="020B0604020202020204" pitchFamily="34" charset="0"/>
                <a:cs typeface="Arial" panose="020B0604020202020204" pitchFamily="34" charset="0"/>
              </a:rPr>
              <a:t>communications, and payments. ”</a:t>
            </a:r>
            <a:endParaRPr lang="en-US" sz="1600"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445197" y="2599438"/>
            <a:ext cx="11290957" cy="773634"/>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effectLst>
                  <a:outerShdw blurRad="50800" dist="38100" dir="2700000" algn="tl" rotWithShape="0">
                    <a:srgbClr val="000000">
                      <a:alpha val="48000"/>
                    </a:srgbClr>
                  </a:outerShdw>
                </a:effectLst>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effectLst>
                  <a:outerShdw blurRad="50800" dist="38100" dir="2700000" algn="tl" rotWithShape="0">
                    <a:srgbClr val="000000">
                      <a:alpha val="48000"/>
                    </a:srgbClr>
                  </a:outerShdw>
                </a:effectLst>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effectLst>
                  <a:outerShdw blurRad="50800" dist="38100" dir="2700000" algn="tl" rotWithShape="0">
                    <a:srgbClr val="000000">
                      <a:alpha val="48000"/>
                    </a:srgbClr>
                  </a:outerShdw>
                </a:effectLst>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8859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2288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5717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9146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Font typeface="Arial" panose="020B0604020202020204" pitchFamily="34" charset="0"/>
              <a:buNone/>
            </a:pPr>
            <a:r>
              <a:rPr lang="en-US" sz="2400" b="1" u="sng" dirty="0" smtClean="0">
                <a:latin typeface="Arial" panose="020B0604020202020204" pitchFamily="34" charset="0"/>
                <a:cs typeface="Arial" panose="020B0604020202020204" pitchFamily="34" charset="0"/>
              </a:rPr>
              <a:t>Formal Definition</a:t>
            </a:r>
            <a:endParaRPr lang="en-US" sz="24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8314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latin typeface="Arial" panose="020B0604020202020204" pitchFamily="34" charset="0"/>
                <a:cs typeface="Arial" panose="020B0604020202020204" pitchFamily="34" charset="0"/>
              </a:rPr>
              <a:t>PILLARS OF METAVERSE</a:t>
            </a:r>
            <a:endParaRPr lang="en-US" sz="3200"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13797" y="1560035"/>
            <a:ext cx="10353763" cy="5455620"/>
          </a:xfrm>
        </p:spPr>
        <p:txBody>
          <a:bodyPr>
            <a:normAutofit/>
          </a:bodyPr>
          <a:lstStyle/>
          <a:p>
            <a:pPr marL="0" indent="0" algn="just">
              <a:buNone/>
            </a:pPr>
            <a:endParaRPr lang="en-US" sz="1600" b="1" u="sng" dirty="0">
              <a:latin typeface="Arial" panose="020B0604020202020204" pitchFamily="34" charset="0"/>
              <a:cs typeface="Arial" panose="020B0604020202020204" pitchFamily="34" charset="0"/>
            </a:endParaRPr>
          </a:p>
          <a:p>
            <a:pPr marL="0" indent="0" algn="just">
              <a:buNone/>
            </a:pPr>
            <a:r>
              <a:rPr lang="en-US" sz="2400" dirty="0" smtClean="0">
                <a:latin typeface="Arial" panose="020B0604020202020204" pitchFamily="34" charset="0"/>
                <a:cs typeface="Arial" panose="020B0604020202020204" pitchFamily="34" charset="0"/>
              </a:rPr>
              <a:t>1)	</a:t>
            </a:r>
            <a:r>
              <a:rPr lang="en-US" sz="2400" u="sng" dirty="0" smtClean="0">
                <a:latin typeface="Arial" panose="020B0604020202020204" pitchFamily="34" charset="0"/>
                <a:cs typeface="Arial" panose="020B0604020202020204" pitchFamily="34" charset="0"/>
              </a:rPr>
              <a:t>Virtual World</a:t>
            </a:r>
            <a:r>
              <a:rPr lang="en-US" sz="1600" dirty="0" smtClean="0">
                <a:latin typeface="Arial" panose="020B0604020202020204" pitchFamily="34" charset="0"/>
                <a:cs typeface="Arial" panose="020B0604020202020204" pitchFamily="34" charset="0"/>
              </a:rPr>
              <a:t>	</a:t>
            </a:r>
          </a:p>
          <a:p>
            <a:pPr algn="just"/>
            <a:r>
              <a:rPr lang="en-US" sz="1600" dirty="0" smtClean="0">
                <a:latin typeface="Arial" panose="020B0604020202020204" pitchFamily="34" charset="0"/>
                <a:cs typeface="Arial" panose="020B0604020202020204" pitchFamily="34" charset="0"/>
              </a:rPr>
              <a:t>Virtual </a:t>
            </a:r>
            <a:r>
              <a:rPr lang="en-US" sz="1600" dirty="0">
                <a:latin typeface="Arial" panose="020B0604020202020204" pitchFamily="34" charset="0"/>
                <a:cs typeface="Arial" panose="020B0604020202020204" pitchFamily="34" charset="0"/>
              </a:rPr>
              <a:t>worlds refer to any </a:t>
            </a:r>
            <a:r>
              <a:rPr lang="en-US" sz="1600" dirty="0" smtClean="0">
                <a:latin typeface="Arial" panose="020B0604020202020204" pitchFamily="34" charset="0"/>
                <a:cs typeface="Arial" panose="020B0604020202020204" pitchFamily="34" charset="0"/>
              </a:rPr>
              <a:t>computer generated simulated environment</a:t>
            </a:r>
            <a:r>
              <a:rPr lang="en-US" sz="1600" dirty="0">
                <a:latin typeface="Arial" panose="020B0604020202020204" pitchFamily="34" charset="0"/>
                <a:cs typeface="Arial" panose="020B0604020202020204" pitchFamily="34" charset="0"/>
              </a:rPr>
              <a:t>.</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These environments can be in </a:t>
            </a:r>
            <a:r>
              <a:rPr lang="en-US" sz="1600" dirty="0" smtClean="0">
                <a:latin typeface="Arial" panose="020B0604020202020204" pitchFamily="34" charset="0"/>
                <a:cs typeface="Arial" panose="020B0604020202020204" pitchFamily="34" charset="0"/>
              </a:rPr>
              <a:t>2D,3D</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2.5D (also </a:t>
            </a:r>
            <a:r>
              <a:rPr lang="en-US" sz="1600" dirty="0">
                <a:latin typeface="Arial" panose="020B0604020202020204" pitchFamily="34" charset="0"/>
                <a:cs typeface="Arial" panose="020B0604020202020204" pitchFamily="34" charset="0"/>
              </a:rPr>
              <a:t>known as </a:t>
            </a:r>
            <a:r>
              <a:rPr lang="en-US" sz="1600" dirty="0" smtClean="0">
                <a:latin typeface="Arial" panose="020B0604020202020204" pitchFamily="34" charset="0"/>
                <a:cs typeface="Arial" panose="020B0604020202020204" pitchFamily="34" charset="0"/>
              </a:rPr>
              <a:t>isometric </a:t>
            </a:r>
            <a:r>
              <a:rPr lang="en-US" sz="1600" dirty="0">
                <a:latin typeface="Arial" panose="020B0604020202020204" pitchFamily="34" charset="0"/>
                <a:cs typeface="Arial" panose="020B0604020202020204" pitchFamily="34" charset="0"/>
              </a:rPr>
              <a:t>3D</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layered atop the </a:t>
            </a:r>
            <a:r>
              <a:rPr lang="en-US" sz="1600" dirty="0" smtClean="0">
                <a:latin typeface="Arial" panose="020B0604020202020204" pitchFamily="34" charset="0"/>
                <a:cs typeface="Arial" panose="020B0604020202020204" pitchFamily="34" charset="0"/>
              </a:rPr>
              <a:t>real world via augmented reality.</a:t>
            </a:r>
          </a:p>
          <a:p>
            <a:pPr algn="just"/>
            <a:r>
              <a:rPr lang="en-US" sz="1600" dirty="0" smtClean="0">
                <a:latin typeface="Arial" panose="020B0604020202020204" pitchFamily="34" charset="0"/>
                <a:cs typeface="Arial" panose="020B0604020202020204" pitchFamily="34" charset="0"/>
              </a:rPr>
              <a:t>Virtual </a:t>
            </a:r>
            <a:r>
              <a:rPr lang="en-US" sz="1600" dirty="0">
                <a:latin typeface="Arial" panose="020B0604020202020204" pitchFamily="34" charset="0"/>
                <a:cs typeface="Arial" panose="020B0604020202020204" pitchFamily="34" charset="0"/>
              </a:rPr>
              <a:t>worlds can </a:t>
            </a:r>
            <a:r>
              <a:rPr lang="en-US" sz="1600" dirty="0" smtClean="0">
                <a:latin typeface="Arial" panose="020B0604020202020204" pitchFamily="34" charset="0"/>
                <a:cs typeface="Arial" panose="020B0604020202020204" pitchFamily="34" charset="0"/>
              </a:rPr>
              <a:t>reproduce exactly the real world (Digital Twin) in 2D &amp; 3D with the help of real-time rendering process.</a:t>
            </a:r>
          </a:p>
          <a:p>
            <a:pPr marL="0" indent="0">
              <a:buNone/>
            </a:pPr>
            <a:endParaRPr lang="en-US" sz="1600" dirty="0">
              <a:latin typeface="Arial" panose="020B0604020202020204" pitchFamily="34" charset="0"/>
              <a:cs typeface="Arial" panose="020B0604020202020204" pitchFamily="34" charset="0"/>
            </a:endParaRPr>
          </a:p>
          <a:p>
            <a:pPr marL="0" indent="0" algn="just">
              <a:buNone/>
            </a:pPr>
            <a:r>
              <a:rPr lang="en-US" sz="2400" dirty="0" smtClean="0">
                <a:latin typeface="Arial" panose="020B0604020202020204" pitchFamily="34" charset="0"/>
                <a:cs typeface="Arial" panose="020B0604020202020204" pitchFamily="34" charset="0"/>
              </a:rPr>
              <a:t>2)	</a:t>
            </a:r>
            <a:r>
              <a:rPr lang="en-US" sz="2400" u="sng" dirty="0" smtClean="0">
                <a:latin typeface="Arial" panose="020B0604020202020204" pitchFamily="34" charset="0"/>
                <a:cs typeface="Arial" panose="020B0604020202020204" pitchFamily="34" charset="0"/>
              </a:rPr>
              <a:t>3-Dimensions</a:t>
            </a:r>
            <a:endParaRPr lang="en-US" sz="24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3-Dimension is a critical specification for the </a:t>
            </a:r>
            <a:r>
              <a:rPr lang="en-US" sz="1600" dirty="0" err="1" smtClean="0">
                <a:latin typeface="Arial" panose="020B0604020202020204" pitchFamily="34" charset="0"/>
                <a:cs typeface="Arial" panose="020B0604020202020204" pitchFamily="34" charset="0"/>
              </a:rPr>
              <a:t>Metaverse</a:t>
            </a:r>
            <a:r>
              <a:rPr lang="en-US" sz="1600" dirty="0" smtClean="0">
                <a:latin typeface="Arial" panose="020B0604020202020204" pitchFamily="34" charset="0"/>
                <a:cs typeface="Arial" panose="020B0604020202020204" pitchFamily="34" charset="0"/>
              </a:rPr>
              <a:t>. </a:t>
            </a:r>
            <a:r>
              <a:rPr lang="en-US" sz="1600" dirty="0" smtClean="0"/>
              <a:t>3D </a:t>
            </a:r>
            <a:r>
              <a:rPr lang="en-US" sz="1600" dirty="0"/>
              <a:t>is necessary not just because it signals something new. </a:t>
            </a:r>
            <a:r>
              <a:rPr lang="en-US" sz="1600" dirty="0" err="1"/>
              <a:t>Metaverse</a:t>
            </a:r>
            <a:r>
              <a:rPr lang="en-US" sz="1600" dirty="0"/>
              <a:t> theorists argue that 3D environments are required in order to make possible the transition of human culture and labor from the physical world to the digital one.</a:t>
            </a:r>
          </a:p>
          <a:p>
            <a:endParaRPr lang="en-U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772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latin typeface="Arial" panose="020B0604020202020204" pitchFamily="34" charset="0"/>
                <a:cs typeface="Arial" panose="020B0604020202020204" pitchFamily="34" charset="0"/>
              </a:rPr>
              <a:t>Introduction</a:t>
            </a:r>
            <a:endParaRPr lang="en-US" sz="3200"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13797" y="1560036"/>
            <a:ext cx="10353763" cy="4399329"/>
          </a:xfrm>
        </p:spPr>
        <p:txBody>
          <a:bodyPr>
            <a:normAutofit/>
          </a:bodyPr>
          <a:lstStyle/>
          <a:p>
            <a:pPr marL="0" indent="0" algn="just">
              <a:buNone/>
            </a:pPr>
            <a:endParaRPr lang="en-US" sz="1600" b="1" u="sng" dirty="0" smtClean="0">
              <a:latin typeface="Arial" panose="020B0604020202020204" pitchFamily="34" charset="0"/>
              <a:cs typeface="Arial" panose="020B0604020202020204" pitchFamily="34" charset="0"/>
            </a:endParaRPr>
          </a:p>
          <a:p>
            <a:pPr marL="0" indent="0" algn="just">
              <a:buNone/>
            </a:pPr>
            <a:r>
              <a:rPr lang="en-US" sz="2400" dirty="0" smtClean="0">
                <a:latin typeface="Arial" panose="020B0604020202020204" pitchFamily="34" charset="0"/>
                <a:cs typeface="Arial" panose="020B0604020202020204" pitchFamily="34" charset="0"/>
              </a:rPr>
              <a:t>3)	</a:t>
            </a:r>
            <a:r>
              <a:rPr lang="en-US" sz="2400" u="sng" dirty="0" smtClean="0">
                <a:latin typeface="Arial" panose="020B0604020202020204" pitchFamily="34" charset="0"/>
                <a:cs typeface="Arial" panose="020B0604020202020204" pitchFamily="34" charset="0"/>
              </a:rPr>
              <a:t>Real-Time Rendering</a:t>
            </a:r>
            <a:endParaRPr lang="en-US" sz="24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Rendering </a:t>
            </a:r>
            <a:r>
              <a:rPr lang="en-US" sz="1600" dirty="0">
                <a:latin typeface="Arial" panose="020B0604020202020204" pitchFamily="34" charset="0"/>
                <a:cs typeface="Arial" panose="020B0604020202020204" pitchFamily="34" charset="0"/>
              </a:rPr>
              <a:t>is the process of generating a 2D or 3D object or environment using a computer program. The goal of this program is to “solve” an equation made up of many different inputs, data, and rules that determine what should be rendered to visualize in real </a:t>
            </a:r>
            <a:r>
              <a:rPr lang="en-US" sz="1600" dirty="0" smtClean="0">
                <a:latin typeface="Arial" panose="020B0604020202020204" pitchFamily="34" charset="0"/>
                <a:cs typeface="Arial" panose="020B0604020202020204" pitchFamily="34" charset="0"/>
              </a:rPr>
              <a:t>world.</a:t>
            </a:r>
          </a:p>
          <a:p>
            <a:pPr marL="0" indent="0" algn="just">
              <a:buNone/>
            </a:pPr>
            <a:endParaRPr lang="en-US" sz="1600" b="1" dirty="0">
              <a:latin typeface="Arial" panose="020B0604020202020204" pitchFamily="34" charset="0"/>
              <a:cs typeface="Arial" panose="020B0604020202020204" pitchFamily="34" charset="0"/>
            </a:endParaRPr>
          </a:p>
          <a:p>
            <a:pPr marL="457200" indent="-457200" algn="just">
              <a:buAutoNum type="arabicParenR" startAt="4"/>
            </a:pPr>
            <a:r>
              <a:rPr lang="en-US" sz="2400" u="sng" dirty="0" smtClean="0">
                <a:latin typeface="Arial" panose="020B0604020202020204" pitchFamily="34" charset="0"/>
                <a:cs typeface="Arial" panose="020B0604020202020204" pitchFamily="34" charset="0"/>
              </a:rPr>
              <a:t>Persistence</a:t>
            </a:r>
            <a:endParaRPr lang="en-US" sz="24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Almost </a:t>
            </a:r>
            <a:r>
              <a:rPr lang="en-US" sz="1600" dirty="0">
                <a:latin typeface="Arial" panose="020B0604020202020204" pitchFamily="34" charset="0"/>
                <a:cs typeface="Arial" panose="020B0604020202020204" pitchFamily="34" charset="0"/>
              </a:rPr>
              <a:t>no current games demonstrate full persistence. Instead, they run for a finite period before resetting part or all of their virtual worlds</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7329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latin typeface="Arial" panose="020B0604020202020204" pitchFamily="34" charset="0"/>
                <a:cs typeface="Arial" panose="020B0604020202020204" pitchFamily="34" charset="0"/>
              </a:rPr>
              <a:t>THE NEXT INTERNET</a:t>
            </a:r>
            <a:endParaRPr lang="en-US" sz="3200"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13797" y="1560036"/>
            <a:ext cx="10353763" cy="4399329"/>
          </a:xfrm>
        </p:spPr>
        <p:txBody>
          <a:bodyPr>
            <a:normAutofit/>
          </a:bodyPr>
          <a:lstStyle/>
          <a:p>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The </a:t>
            </a:r>
            <a:r>
              <a:rPr lang="en-US" sz="1600" dirty="0" err="1">
                <a:latin typeface="Arial" panose="020B0604020202020204" pitchFamily="34" charset="0"/>
                <a:cs typeface="Arial" panose="020B0604020202020204" pitchFamily="34" charset="0"/>
              </a:rPr>
              <a:t>Metaverse</a:t>
            </a:r>
            <a:r>
              <a:rPr lang="en-US" sz="1600" dirty="0">
                <a:latin typeface="Arial" panose="020B0604020202020204" pitchFamily="34" charset="0"/>
                <a:cs typeface="Arial" panose="020B0604020202020204" pitchFamily="34" charset="0"/>
              </a:rPr>
              <a:t> will require </a:t>
            </a:r>
            <a:r>
              <a:rPr lang="en-US" sz="1600" dirty="0" smtClean="0">
                <a:latin typeface="Arial" panose="020B0604020202020204" pitchFamily="34" charset="0"/>
                <a:cs typeface="Arial" panose="020B0604020202020204" pitchFamily="34" charset="0"/>
              </a:rPr>
              <a:t>the development </a:t>
            </a:r>
            <a:r>
              <a:rPr lang="en-US" sz="1600" dirty="0">
                <a:latin typeface="Arial" panose="020B0604020202020204" pitchFamily="34" charset="0"/>
                <a:cs typeface="Arial" panose="020B0604020202020204" pitchFamily="34" charset="0"/>
              </a:rPr>
              <a:t>of new standards and creation of new </a:t>
            </a:r>
            <a:r>
              <a:rPr lang="en-US" sz="1600" dirty="0" smtClean="0">
                <a:latin typeface="Arial" panose="020B0604020202020204" pitchFamily="34" charset="0"/>
                <a:cs typeface="Arial" panose="020B0604020202020204" pitchFamily="34" charset="0"/>
              </a:rPr>
              <a:t>infrastructure, potentially </a:t>
            </a:r>
            <a:r>
              <a:rPr lang="en-US" sz="1600" dirty="0">
                <a:latin typeface="Arial" panose="020B0604020202020204" pitchFamily="34" charset="0"/>
                <a:cs typeface="Arial" panose="020B0604020202020204" pitchFamily="34" charset="0"/>
              </a:rPr>
              <a:t>require overhauls to the long-standing Internet </a:t>
            </a:r>
            <a:r>
              <a:rPr lang="en-US" sz="1600" dirty="0" smtClean="0">
                <a:latin typeface="Arial" panose="020B0604020202020204" pitchFamily="34" charset="0"/>
                <a:cs typeface="Arial" panose="020B0604020202020204" pitchFamily="34" charset="0"/>
              </a:rPr>
              <a:t>Protocol Suite, involve </a:t>
            </a:r>
            <a:r>
              <a:rPr lang="en-US" sz="1600" dirty="0">
                <a:latin typeface="Arial" panose="020B0604020202020204" pitchFamily="34" charset="0"/>
                <a:cs typeface="Arial" panose="020B0604020202020204" pitchFamily="34" charset="0"/>
              </a:rPr>
              <a:t>the adoption of novel devices and hardware, and </a:t>
            </a:r>
            <a:r>
              <a:rPr lang="en-US" sz="1600" dirty="0" smtClean="0">
                <a:latin typeface="Arial" panose="020B0604020202020204" pitchFamily="34" charset="0"/>
                <a:cs typeface="Arial" panose="020B0604020202020204" pitchFamily="34" charset="0"/>
              </a:rPr>
              <a:t>might even </a:t>
            </a:r>
            <a:r>
              <a:rPr lang="en-US" sz="1600" dirty="0">
                <a:latin typeface="Arial" panose="020B0604020202020204" pitchFamily="34" charset="0"/>
                <a:cs typeface="Arial" panose="020B0604020202020204" pitchFamily="34" charset="0"/>
              </a:rPr>
              <a:t>alter the balance of power between technology </a:t>
            </a:r>
            <a:r>
              <a:rPr lang="en-US" sz="1600" dirty="0" smtClean="0">
                <a:latin typeface="Arial" panose="020B0604020202020204" pitchFamily="34" charset="0"/>
                <a:cs typeface="Arial" panose="020B0604020202020204" pitchFamily="34" charset="0"/>
              </a:rPr>
              <a:t>giants, independent </a:t>
            </a:r>
            <a:r>
              <a:rPr lang="en-US" sz="1600" dirty="0">
                <a:latin typeface="Arial" panose="020B0604020202020204" pitchFamily="34" charset="0"/>
                <a:cs typeface="Arial" panose="020B0604020202020204" pitchFamily="34" charset="0"/>
              </a:rPr>
              <a:t>developers, and end users.</a:t>
            </a:r>
          </a:p>
        </p:txBody>
      </p:sp>
    </p:spTree>
    <p:extLst>
      <p:ext uri="{BB962C8B-B14F-4D97-AF65-F5344CB8AC3E}">
        <p14:creationId xmlns:p14="http://schemas.microsoft.com/office/powerpoint/2010/main" val="4902604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
  <TotalTime>147</TotalTime>
  <Words>333</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Bookman Old Style</vt:lpstr>
      <vt:lpstr>Rockwell</vt:lpstr>
      <vt:lpstr>Damask</vt:lpstr>
      <vt:lpstr>What IS METAVERSE</vt:lpstr>
      <vt:lpstr>Brief History</vt:lpstr>
      <vt:lpstr>Brief History</vt:lpstr>
      <vt:lpstr>INTRODUCTION</vt:lpstr>
      <vt:lpstr>PILLARS OF METAVERSE</vt:lpstr>
      <vt:lpstr>Introduction</vt:lpstr>
      <vt:lpstr>THE NEXT INTERNET</vt:lpstr>
    </vt:vector>
  </TitlesOfParts>
  <Company>Sed001</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87</cp:revision>
  <dcterms:created xsi:type="dcterms:W3CDTF">2022-10-20T04:16:57Z</dcterms:created>
  <dcterms:modified xsi:type="dcterms:W3CDTF">2022-10-20T09:39:02Z</dcterms:modified>
</cp:coreProperties>
</file>