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8" r:id="rId3"/>
    <p:sldId id="259" r:id="rId4"/>
    <p:sldId id="260" r:id="rId5"/>
    <p:sldId id="257"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7" autoAdjust="0"/>
    <p:restoredTop sz="94660"/>
  </p:normalViewPr>
  <p:slideViewPr>
    <p:cSldViewPr>
      <p:cViewPr>
        <p:scale>
          <a:sx n="70" d="100"/>
          <a:sy n="70" d="100"/>
        </p:scale>
        <p:origin x="-7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7BE63C-4189-4B02-8B1A-245E1D85A776}" type="datetimeFigureOut">
              <a:rPr lang="en-US" smtClean="0"/>
              <a:t>2/27/2022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80761-8BFF-44CC-AD14-81FB34BB64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BF80761-8BFF-44CC-AD14-81FB34BB64DF}" type="slidenum">
              <a:rPr lang="en-GB" smtClean="0"/>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17" name="Footer Placeholder 16"/>
          <p:cNvSpPr>
            <a:spLocks noGrp="1"/>
          </p:cNvSpPr>
          <p:nvPr>
            <p:ph type="ftr" sz="quarter" idx="11"/>
          </p:nvPr>
        </p:nvSpPr>
        <p:spPr/>
        <p:txBody>
          <a:bodyPr/>
          <a:lstStyle>
            <a:extLst/>
          </a:lstStyle>
          <a:p>
            <a:endParaRPr lang="en-GB"/>
          </a:p>
        </p:txBody>
      </p:sp>
      <p:sp>
        <p:nvSpPr>
          <p:cNvPr id="29" name="Slide Number Placeholder 28"/>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360BC-F075-44A7-9C3E-3B36888B2BF3}" type="datetimeFigureOut">
              <a:rPr lang="en-US" smtClean="0"/>
              <a:t>2/26/2022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6D360BC-F075-44A7-9C3E-3B36888B2BF3}" type="datetimeFigureOut">
              <a:rPr lang="en-US" smtClean="0"/>
              <a:t>2/26/2022</a:t>
            </a:fld>
            <a:endParaRPr lang="en-GB"/>
          </a:p>
        </p:txBody>
      </p:sp>
      <p:sp>
        <p:nvSpPr>
          <p:cNvPr id="6" name="Footer Placeholder 5"/>
          <p:cNvSpPr>
            <a:spLocks noGrp="1"/>
          </p:cNvSpPr>
          <p:nvPr>
            <p:ph type="ftr" sz="quarter" idx="11"/>
          </p:nvPr>
        </p:nvSpPr>
        <p:spPr>
          <a:xfrm>
            <a:off x="914400" y="55499"/>
            <a:ext cx="5562600" cy="365125"/>
          </a:xfrm>
        </p:spPr>
        <p:txBody>
          <a:bodyPr/>
          <a:lstStyle>
            <a:extLst/>
          </a:lstStyle>
          <a:p>
            <a:endParaRPr lang="en-GB"/>
          </a:p>
        </p:txBody>
      </p:sp>
      <p:sp>
        <p:nvSpPr>
          <p:cNvPr id="7" name="Slide Number Placeholder 6"/>
          <p:cNvSpPr>
            <a:spLocks noGrp="1"/>
          </p:cNvSpPr>
          <p:nvPr>
            <p:ph type="sldNum" sz="quarter" idx="12"/>
          </p:nvPr>
        </p:nvSpPr>
        <p:spPr>
          <a:xfrm>
            <a:off x="8610600" y="55499"/>
            <a:ext cx="457200" cy="365125"/>
          </a:xfrm>
        </p:spPr>
        <p:txBody>
          <a:bodyPr/>
          <a:lstStyle>
            <a:extLst/>
          </a:lstStyle>
          <a:p>
            <a:fld id="{9D9BDBBD-8391-4182-AC1F-7328700786D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6D360BC-F075-44A7-9C3E-3B36888B2BF3}" type="datetimeFigureOut">
              <a:rPr lang="en-US" smtClean="0"/>
              <a:t>2/26/2022</a:t>
            </a:fld>
            <a:endParaRPr lang="en-GB"/>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D9BDBBD-8391-4182-AC1F-7328700786D9}"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3714776"/>
          </a:xfrm>
        </p:spPr>
        <p:txBody>
          <a:bodyPr>
            <a:normAutofit/>
          </a:bodyPr>
          <a:lstStyle/>
          <a:p>
            <a:pPr algn="ctr"/>
            <a:r>
              <a:rPr lang="en-GB" sz="2000" b="1" dirty="0"/>
              <a:t>Audio classification of Urbansound8k dataset using machine learning and deep </a:t>
            </a:r>
            <a:r>
              <a:rPr lang="en-GB" sz="2000" b="1" dirty="0" smtClean="0"/>
              <a:t>learning</a:t>
            </a:r>
            <a:br>
              <a:rPr lang="en-GB" sz="2000" b="1" dirty="0" smtClean="0"/>
            </a:br>
            <a:r>
              <a:rPr lang="en-GB" sz="2000" dirty="0"/>
              <a:t/>
            </a:r>
            <a:br>
              <a:rPr lang="en-GB" sz="2000" dirty="0"/>
            </a:br>
            <a:endParaRPr lang="en-GB" sz="2000" dirty="0"/>
          </a:p>
        </p:txBody>
      </p:sp>
      <p:sp>
        <p:nvSpPr>
          <p:cNvPr id="3" name="Subtitle 2"/>
          <p:cNvSpPr>
            <a:spLocks noGrp="1"/>
          </p:cNvSpPr>
          <p:nvPr>
            <p:ph type="subTitle" idx="1"/>
          </p:nvPr>
        </p:nvSpPr>
        <p:spPr>
          <a:xfrm>
            <a:off x="1643042" y="3500438"/>
            <a:ext cx="6400800" cy="1714512"/>
          </a:xfrm>
        </p:spPr>
        <p:txBody>
          <a:bodyPr>
            <a:normAutofit/>
          </a:bodyPr>
          <a:lstStyle/>
          <a:p>
            <a:pPr algn="ctr"/>
            <a:r>
              <a:rPr lang="en-GB" sz="1800" dirty="0"/>
              <a:t>Presented by MSCS21 Misbah Aziz and Bilal Ahmed </a:t>
            </a:r>
          </a:p>
        </p:txBody>
      </p:sp>
      <p:pic>
        <p:nvPicPr>
          <p:cNvPr id="12290" name="Picture 2" descr="C:\Users\ASUS 1\Pictures\gettyimages-124507219-640x640 (1).jpg"/>
          <p:cNvPicPr>
            <a:picLocks noChangeAspect="1" noChangeArrowheads="1"/>
          </p:cNvPicPr>
          <p:nvPr/>
        </p:nvPicPr>
        <p:blipFill>
          <a:blip r:embed="rId2"/>
          <a:srcRect/>
          <a:stretch>
            <a:fillRect/>
          </a:stretch>
        </p:blipFill>
        <p:spPr bwMode="auto">
          <a:xfrm>
            <a:off x="2000232" y="1500174"/>
            <a:ext cx="5500726" cy="254795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703018"/>
          </a:xfrm>
        </p:spPr>
        <p:txBody>
          <a:bodyPr/>
          <a:lstStyle/>
          <a:p>
            <a:pPr lvl="0"/>
            <a:r>
              <a:rPr lang="en-GB" sz="2800" dirty="0" smtClean="0"/>
              <a:t>ANN   Model:</a:t>
            </a:r>
            <a:r>
              <a:rPr lang="en-GB" sz="2000" dirty="0" smtClean="0"/>
              <a:t/>
            </a:r>
            <a:br>
              <a:rPr lang="en-GB" sz="2000" dirty="0" smtClean="0"/>
            </a:br>
            <a:endParaRPr lang="en-GB" sz="2000" dirty="0"/>
          </a:p>
        </p:txBody>
      </p:sp>
      <p:pic>
        <p:nvPicPr>
          <p:cNvPr id="3" name="Image1"/>
          <p:cNvPicPr/>
          <p:nvPr/>
        </p:nvPicPr>
        <p:blipFill>
          <a:blip r:embed="rId2"/>
          <a:stretch>
            <a:fillRect/>
          </a:stretch>
        </p:blipFill>
        <p:spPr bwMode="auto">
          <a:xfrm>
            <a:off x="928662" y="1214422"/>
            <a:ext cx="7215238" cy="5357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857232"/>
            <a:ext cx="6657996" cy="5060076"/>
          </a:xfrm>
        </p:spPr>
        <p:txBody>
          <a:bodyPr/>
          <a:lstStyle/>
          <a:p>
            <a:pPr lvl="0"/>
            <a:r>
              <a:rPr lang="en-US" sz="2400" dirty="0" smtClean="0">
                <a:latin typeface="+mn-lt"/>
              </a:rPr>
              <a:t>Classes and its samples distribution</a:t>
            </a:r>
            <a:r>
              <a:rPr lang="en-GB" sz="2400" dirty="0" smtClean="0">
                <a:latin typeface="+mn-lt"/>
              </a:rPr>
              <a:t/>
            </a:r>
            <a:br>
              <a:rPr lang="en-GB" sz="2400" dirty="0" smtClean="0">
                <a:latin typeface="+mn-lt"/>
              </a:rPr>
            </a:br>
            <a:r>
              <a:rPr lang="en-US" sz="2000" dirty="0" smtClean="0">
                <a:latin typeface="+mn-lt"/>
              </a:rPr>
              <a:t> </a:t>
            </a:r>
            <a:r>
              <a:rPr lang="en-GB" sz="2000" dirty="0" smtClean="0">
                <a:latin typeface="+mn-lt"/>
              </a:rPr>
              <a:t/>
            </a:r>
            <a:br>
              <a:rPr lang="en-GB" sz="2000" dirty="0" smtClean="0">
                <a:latin typeface="+mn-lt"/>
              </a:rPr>
            </a:br>
            <a:r>
              <a:rPr lang="en-US" sz="2000" dirty="0" smtClean="0">
                <a:latin typeface="+mn-lt"/>
              </a:rPr>
              <a:t>Dog bark            	1000</a:t>
            </a:r>
            <a:r>
              <a:rPr lang="en-GB" sz="2000" dirty="0" smtClean="0">
                <a:latin typeface="+mn-lt"/>
              </a:rPr>
              <a:t/>
            </a:r>
            <a:br>
              <a:rPr lang="en-GB" sz="2000" dirty="0" smtClean="0">
                <a:latin typeface="+mn-lt"/>
              </a:rPr>
            </a:br>
            <a:r>
              <a:rPr lang="en-US" sz="2000" dirty="0" smtClean="0">
                <a:latin typeface="+mn-lt"/>
              </a:rPr>
              <a:t>Children playing    	1000</a:t>
            </a:r>
            <a:r>
              <a:rPr lang="en-GB" sz="2000" dirty="0" smtClean="0">
                <a:latin typeface="+mn-lt"/>
              </a:rPr>
              <a:t/>
            </a:r>
            <a:br>
              <a:rPr lang="en-GB" sz="2000" dirty="0" smtClean="0">
                <a:latin typeface="+mn-lt"/>
              </a:rPr>
            </a:br>
            <a:r>
              <a:rPr lang="en-US" sz="2000" dirty="0" smtClean="0">
                <a:latin typeface="+mn-lt"/>
              </a:rPr>
              <a:t>Air conditioner     	1000</a:t>
            </a:r>
            <a:r>
              <a:rPr lang="en-GB" sz="2000" dirty="0" smtClean="0">
                <a:latin typeface="+mn-lt"/>
              </a:rPr>
              <a:t/>
            </a:r>
            <a:br>
              <a:rPr lang="en-GB" sz="2000" dirty="0" smtClean="0">
                <a:latin typeface="+mn-lt"/>
              </a:rPr>
            </a:br>
            <a:r>
              <a:rPr lang="en-US" sz="2000" dirty="0" smtClean="0">
                <a:latin typeface="+mn-lt"/>
              </a:rPr>
              <a:t>Street music        	1000</a:t>
            </a:r>
            <a:r>
              <a:rPr lang="en-GB" sz="2000" dirty="0" smtClean="0">
                <a:latin typeface="+mn-lt"/>
              </a:rPr>
              <a:t/>
            </a:r>
            <a:br>
              <a:rPr lang="en-GB" sz="2000" dirty="0" smtClean="0">
                <a:latin typeface="+mn-lt"/>
              </a:rPr>
            </a:br>
            <a:r>
              <a:rPr lang="en-US" sz="2000" dirty="0" smtClean="0">
                <a:latin typeface="+mn-lt"/>
              </a:rPr>
              <a:t>Engine idling       	1000</a:t>
            </a:r>
            <a:r>
              <a:rPr lang="en-GB" sz="2000" dirty="0" smtClean="0">
                <a:latin typeface="+mn-lt"/>
              </a:rPr>
              <a:t/>
            </a:r>
            <a:br>
              <a:rPr lang="en-GB" sz="2000" dirty="0" smtClean="0">
                <a:latin typeface="+mn-lt"/>
              </a:rPr>
            </a:br>
            <a:r>
              <a:rPr lang="en-US" sz="2000" dirty="0" smtClean="0">
                <a:latin typeface="+mn-lt"/>
              </a:rPr>
              <a:t>Jackhammer          	1000</a:t>
            </a:r>
            <a:r>
              <a:rPr lang="en-GB" sz="2000" dirty="0" smtClean="0">
                <a:latin typeface="+mn-lt"/>
              </a:rPr>
              <a:t/>
            </a:r>
            <a:br>
              <a:rPr lang="en-GB" sz="2000" dirty="0" smtClean="0">
                <a:latin typeface="+mn-lt"/>
              </a:rPr>
            </a:br>
            <a:r>
              <a:rPr lang="en-US" sz="2000" dirty="0" smtClean="0">
                <a:latin typeface="+mn-lt"/>
              </a:rPr>
              <a:t>Drilling            	</a:t>
            </a:r>
            <a:r>
              <a:rPr lang="en-US" sz="2000" dirty="0" smtClean="0">
                <a:latin typeface="+mn-lt"/>
              </a:rPr>
              <a:t>1000</a:t>
            </a:r>
            <a:r>
              <a:rPr lang="en-GB" sz="2000" dirty="0" smtClean="0">
                <a:latin typeface="+mn-lt"/>
              </a:rPr>
              <a:t/>
            </a:r>
            <a:br>
              <a:rPr lang="en-GB" sz="2000" dirty="0" smtClean="0">
                <a:latin typeface="+mn-lt"/>
              </a:rPr>
            </a:br>
            <a:r>
              <a:rPr lang="en-US" sz="2000" dirty="0" smtClean="0">
                <a:latin typeface="+mn-lt"/>
              </a:rPr>
              <a:t>Siren                	</a:t>
            </a:r>
            <a:r>
              <a:rPr lang="en-US" sz="2000" dirty="0" smtClean="0">
                <a:latin typeface="+mn-lt"/>
              </a:rPr>
              <a:t>929</a:t>
            </a:r>
            <a:r>
              <a:rPr lang="en-GB" sz="2000" dirty="0" smtClean="0">
                <a:latin typeface="+mn-lt"/>
              </a:rPr>
              <a:t/>
            </a:r>
            <a:br>
              <a:rPr lang="en-GB" sz="2000" dirty="0" smtClean="0">
                <a:latin typeface="+mn-lt"/>
              </a:rPr>
            </a:br>
            <a:r>
              <a:rPr lang="en-US" sz="2000" dirty="0" smtClean="0">
                <a:latin typeface="+mn-lt"/>
              </a:rPr>
              <a:t>Car horn             	429</a:t>
            </a:r>
            <a:r>
              <a:rPr lang="en-GB" sz="2000" dirty="0" smtClean="0">
                <a:latin typeface="+mn-lt"/>
              </a:rPr>
              <a:t/>
            </a:r>
            <a:br>
              <a:rPr lang="en-GB" sz="2000" dirty="0" smtClean="0">
                <a:latin typeface="+mn-lt"/>
              </a:rPr>
            </a:br>
            <a:r>
              <a:rPr lang="en-US" sz="2000" dirty="0" smtClean="0">
                <a:latin typeface="+mn-lt"/>
              </a:rPr>
              <a:t>Gunshot              	374</a:t>
            </a:r>
            <a:r>
              <a:rPr lang="en-GB" sz="2000" dirty="0" smtClean="0">
                <a:latin typeface="+mn-lt"/>
              </a:rPr>
              <a:t/>
            </a:r>
            <a:br>
              <a:rPr lang="en-GB" sz="2000" dirty="0" smtClean="0">
                <a:latin typeface="+mn-lt"/>
              </a:rPr>
            </a:br>
            <a:r>
              <a:rPr lang="en-US" sz="2000" dirty="0" smtClean="0">
                <a:latin typeface="+mn-lt"/>
              </a:rPr>
              <a:t> </a:t>
            </a:r>
            <a:r>
              <a:rPr lang="en-GB" dirty="0" smtClean="0"/>
              <a:t/>
            </a:r>
            <a:br>
              <a:rPr lang="en-GB" dirty="0" smtClean="0"/>
            </a:br>
            <a:r>
              <a:rPr lang="en-US" dirty="0" smtClean="0"/>
              <a:t> </a:t>
            </a:r>
            <a:r>
              <a:rPr lang="en-GB" dirty="0" smtClean="0"/>
              <a:t/>
            </a:r>
            <a:br>
              <a:rPr lang="en-GB" dirty="0" smtClean="0"/>
            </a:b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17266"/>
          </a:xfrm>
        </p:spPr>
        <p:txBody>
          <a:bodyPr/>
          <a:lstStyle/>
          <a:p>
            <a:pPr lvl="0"/>
            <a:r>
              <a:rPr lang="en-US" sz="2000" dirty="0" smtClean="0"/>
              <a:t/>
            </a:r>
            <a:br>
              <a:rPr lang="en-US" sz="2000" dirty="0" smtClean="0"/>
            </a:br>
            <a:r>
              <a:rPr lang="en-US" sz="2800" dirty="0" smtClean="0"/>
              <a:t>Sample </a:t>
            </a:r>
            <a:r>
              <a:rPr lang="en-US" sz="2800" dirty="0" smtClean="0"/>
              <a:t>of audio signal generated using Librosa:</a:t>
            </a:r>
            <a:r>
              <a:rPr lang="en-GB" sz="2800" dirty="0" smtClean="0"/>
              <a:t/>
            </a:r>
            <a:br>
              <a:rPr lang="en-GB" sz="2800" dirty="0" smtClean="0"/>
            </a:br>
            <a:endParaRPr lang="en-GB" sz="2800" dirty="0">
              <a:latin typeface="+mn-lt"/>
            </a:endParaRPr>
          </a:p>
        </p:txBody>
      </p:sp>
      <p:pic>
        <p:nvPicPr>
          <p:cNvPr id="3" name="Image2"/>
          <p:cNvPicPr/>
          <p:nvPr/>
        </p:nvPicPr>
        <p:blipFill>
          <a:blip r:embed="rId2"/>
          <a:stretch>
            <a:fillRect/>
          </a:stretch>
        </p:blipFill>
        <p:spPr bwMode="auto">
          <a:xfrm>
            <a:off x="714348" y="1857364"/>
            <a:ext cx="4071966" cy="3071834"/>
          </a:xfrm>
          <a:prstGeom prst="rect">
            <a:avLst/>
          </a:prstGeom>
        </p:spPr>
      </p:pic>
      <p:pic>
        <p:nvPicPr>
          <p:cNvPr id="4" name="Image2"/>
          <p:cNvPicPr/>
          <p:nvPr/>
        </p:nvPicPr>
        <p:blipFill>
          <a:blip r:embed="rId2"/>
          <a:stretch>
            <a:fillRect/>
          </a:stretch>
        </p:blipFill>
        <p:spPr bwMode="auto">
          <a:xfrm>
            <a:off x="5000628" y="1857364"/>
            <a:ext cx="3929090" cy="29289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000" dirty="0" smtClean="0"/>
              <a:t>Classification Report (Poor due to imbalanced dataset)</a:t>
            </a:r>
            <a:r>
              <a:rPr lang="en-GB" sz="2000" dirty="0" smtClean="0"/>
              <a:t/>
            </a:r>
            <a:br>
              <a:rPr lang="en-GB" sz="2000" dirty="0" smtClean="0"/>
            </a:br>
            <a:r>
              <a:rPr lang="en-US" sz="2000" dirty="0" smtClean="0"/>
              <a:t>precision recall f1-score support.</a:t>
            </a:r>
            <a:r>
              <a:rPr lang="en-GB" sz="2000" dirty="0" smtClean="0"/>
              <a:t/>
            </a:r>
            <a:br>
              <a:rPr lang="en-GB" sz="2000" dirty="0" smtClean="0"/>
            </a:br>
            <a:r>
              <a:rPr lang="en-US" sz="2000" dirty="0" smtClean="0"/>
              <a:t> </a:t>
            </a:r>
            <a:r>
              <a:rPr lang="en-GB" sz="2000" dirty="0" smtClean="0"/>
              <a:t/>
            </a:r>
            <a:br>
              <a:rPr lang="en-GB" sz="2000" dirty="0" smtClean="0"/>
            </a:br>
            <a:r>
              <a:rPr lang="en-US" sz="2000" dirty="0" smtClean="0"/>
              <a:t>0       0.09      0.09      0.09       199</a:t>
            </a:r>
            <a:r>
              <a:rPr lang="en-GB" sz="2000" dirty="0" smtClean="0"/>
              <a:t/>
            </a:r>
            <a:br>
              <a:rPr lang="en-GB" sz="2000" dirty="0" smtClean="0"/>
            </a:br>
            <a:r>
              <a:rPr lang="en-US" sz="2000" dirty="0" smtClean="0"/>
              <a:t>1       0.06      0.05      0.05        83</a:t>
            </a:r>
            <a:r>
              <a:rPr lang="en-GB" sz="2000" dirty="0" smtClean="0"/>
              <a:t/>
            </a:r>
            <a:br>
              <a:rPr lang="en-GB" sz="2000" dirty="0" smtClean="0"/>
            </a:br>
            <a:r>
              <a:rPr lang="en-US" sz="2000" dirty="0" smtClean="0"/>
              <a:t>2       0.12      0.14      0.13       200</a:t>
            </a:r>
            <a:r>
              <a:rPr lang="en-GB" sz="2000" dirty="0" smtClean="0"/>
              <a:t/>
            </a:r>
            <a:br>
              <a:rPr lang="en-GB" sz="2000" dirty="0" smtClean="0"/>
            </a:br>
            <a:r>
              <a:rPr lang="en-US" sz="2000" dirty="0" smtClean="0"/>
              <a:t>3       0.11      0.09      0.10       190</a:t>
            </a:r>
            <a:r>
              <a:rPr lang="en-GB" sz="2000" dirty="0" smtClean="0"/>
              <a:t/>
            </a:r>
            <a:br>
              <a:rPr lang="en-GB" sz="2000" dirty="0" smtClean="0"/>
            </a:br>
            <a:r>
              <a:rPr lang="en-US" sz="2000" dirty="0" smtClean="0"/>
              <a:t>4       0.13      0.13      0.13       206</a:t>
            </a:r>
            <a:r>
              <a:rPr lang="en-GB" sz="2000" dirty="0" smtClean="0"/>
              <a:t/>
            </a:r>
            <a:br>
              <a:rPr lang="en-GB" sz="2000" dirty="0" smtClean="0"/>
            </a:br>
            <a:r>
              <a:rPr lang="en-US" sz="2000" dirty="0" smtClean="0"/>
              <a:t>5       0.09      0.10      0.10       201</a:t>
            </a:r>
            <a:r>
              <a:rPr lang="en-GB" sz="2000" dirty="0" smtClean="0"/>
              <a:t/>
            </a:r>
            <a:br>
              <a:rPr lang="en-GB" sz="2000" dirty="0" smtClean="0"/>
            </a:br>
            <a:r>
              <a:rPr lang="en-US" sz="2000" dirty="0" smtClean="0"/>
              <a:t>6       0.11      0.08      0.09        90</a:t>
            </a:r>
            <a:r>
              <a:rPr lang="en-GB" sz="2000" dirty="0" smtClean="0"/>
              <a:t/>
            </a:r>
            <a:br>
              <a:rPr lang="en-GB" sz="2000" dirty="0" smtClean="0"/>
            </a:br>
            <a:r>
              <a:rPr lang="en-US" sz="2000" dirty="0" smtClean="0"/>
              <a:t>7       0.12      0.12      0.12       206</a:t>
            </a:r>
            <a:r>
              <a:rPr lang="en-GB" sz="2000" dirty="0" smtClean="0"/>
              <a:t/>
            </a:r>
            <a:br>
              <a:rPr lang="en-GB" sz="2000" dirty="0" smtClean="0"/>
            </a:br>
            <a:r>
              <a:rPr lang="en-US" sz="2000" dirty="0" smtClean="0"/>
              <a:t>8       0.13      0.14      0.14       189</a:t>
            </a:r>
            <a:r>
              <a:rPr lang="en-GB" sz="2000" dirty="0" smtClean="0"/>
              <a:t/>
            </a:r>
            <a:br>
              <a:rPr lang="en-GB" sz="2000" dirty="0" smtClean="0"/>
            </a:br>
            <a:r>
              <a:rPr lang="en-US" sz="2000" dirty="0" smtClean="0"/>
              <a:t>9       0.13      0.14      0.13       183</a:t>
            </a:r>
            <a:r>
              <a:rPr lang="en-GB" sz="2000" dirty="0" smtClean="0"/>
              <a:t/>
            </a:r>
            <a:br>
              <a:rPr lang="en-GB" sz="2000" dirty="0" smtClean="0"/>
            </a:br>
            <a:r>
              <a:rPr lang="en-US" sz="2000" dirty="0" smtClean="0"/>
              <a:t> </a:t>
            </a:r>
            <a:r>
              <a:rPr lang="en-GB" sz="2000" dirty="0" smtClean="0"/>
              <a:t/>
            </a:r>
            <a:br>
              <a:rPr lang="en-GB" sz="2000" dirty="0" smtClean="0"/>
            </a:br>
            <a:r>
              <a:rPr lang="en-US" sz="2000" dirty="0" smtClean="0"/>
              <a:t>accuracy     0.11      1747</a:t>
            </a:r>
            <a:r>
              <a:rPr lang="en-GB" sz="2000" dirty="0" smtClean="0"/>
              <a:t/>
            </a:r>
            <a:br>
              <a:rPr lang="en-GB" sz="2000" dirty="0" smtClean="0"/>
            </a:br>
            <a:r>
              <a:rPr lang="en-US" sz="2000" dirty="0" smtClean="0"/>
              <a:t>macro </a:t>
            </a:r>
            <a:r>
              <a:rPr lang="en-US" sz="2000" dirty="0" err="1" smtClean="0"/>
              <a:t>avg</a:t>
            </a:r>
            <a:r>
              <a:rPr lang="en-US" sz="2000" dirty="0" smtClean="0"/>
              <a:t>    0.11      0.11      0.11      1747</a:t>
            </a:r>
            <a:r>
              <a:rPr lang="en-GB" sz="2000" dirty="0" smtClean="0"/>
              <a:t/>
            </a:r>
            <a:br>
              <a:rPr lang="en-GB" sz="2000" dirty="0" smtClean="0"/>
            </a:br>
            <a:r>
              <a:rPr lang="en-US" sz="2000" dirty="0" smtClean="0"/>
              <a:t>weighted </a:t>
            </a:r>
            <a:r>
              <a:rPr lang="en-US" sz="2000" dirty="0" err="1" smtClean="0"/>
              <a:t>avg</a:t>
            </a:r>
            <a:r>
              <a:rPr lang="en-US" sz="2000" dirty="0" smtClean="0"/>
              <a:t> 0.11      0.11      0.11      1747</a:t>
            </a:r>
            <a:r>
              <a:rPr lang="en-GB" sz="2000" dirty="0" smtClean="0"/>
              <a:t/>
            </a:r>
            <a:br>
              <a:rPr lang="en-GB" sz="2000" dirty="0" smtClean="0"/>
            </a:br>
            <a:endParaRPr lang="en-GB" sz="20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429684" cy="1285860"/>
          </a:xfrm>
        </p:spPr>
        <p:txBody>
          <a:bodyPr/>
          <a:lstStyle/>
          <a:p>
            <a:pPr lvl="0"/>
            <a:r>
              <a:rPr lang="en-US" sz="2400" dirty="0" smtClean="0">
                <a:latin typeface="+mn-lt"/>
              </a:rPr>
              <a:t/>
            </a:r>
            <a:br>
              <a:rPr lang="en-US" sz="2400" dirty="0" smtClean="0">
                <a:latin typeface="+mn-lt"/>
              </a:rPr>
            </a:br>
            <a:r>
              <a:rPr lang="en-US" sz="2400" dirty="0" smtClean="0">
                <a:latin typeface="+mn-lt"/>
              </a:rPr>
              <a:t>Confusion </a:t>
            </a:r>
            <a:r>
              <a:rPr lang="en-US" sz="2400" dirty="0" smtClean="0">
                <a:latin typeface="+mn-lt"/>
              </a:rPr>
              <a:t>Matrix of Random Forest Classifier (Poor due to imbalanced dataset)</a:t>
            </a:r>
            <a:r>
              <a:rPr lang="en-GB" sz="2400" dirty="0" smtClean="0">
                <a:latin typeface="+mn-lt"/>
              </a:rPr>
              <a:t/>
            </a:r>
            <a:br>
              <a:rPr lang="en-GB" sz="2400" dirty="0" smtClean="0">
                <a:latin typeface="+mn-lt"/>
              </a:rPr>
            </a:br>
            <a:r>
              <a:rPr lang="en-GB" sz="2000" dirty="0" smtClean="0">
                <a:latin typeface="+mn-lt"/>
              </a:rPr>
              <a:t/>
            </a:r>
            <a:br>
              <a:rPr lang="en-GB" sz="2000" dirty="0" smtClean="0">
                <a:latin typeface="+mn-lt"/>
              </a:rPr>
            </a:br>
            <a:endParaRPr lang="en-GB" sz="2000" dirty="0">
              <a:latin typeface="+mn-lt"/>
            </a:endParaRPr>
          </a:p>
        </p:txBody>
      </p:sp>
      <p:pic>
        <p:nvPicPr>
          <p:cNvPr id="3" name="Image3"/>
          <p:cNvPicPr/>
          <p:nvPr/>
        </p:nvPicPr>
        <p:blipFill>
          <a:blip r:embed="rId2"/>
          <a:stretch>
            <a:fillRect/>
          </a:stretch>
        </p:blipFill>
        <p:spPr bwMode="auto">
          <a:xfrm>
            <a:off x="1142976" y="1214422"/>
            <a:ext cx="7072362" cy="5000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60142"/>
          </a:xfrm>
        </p:spPr>
        <p:txBody>
          <a:bodyPr/>
          <a:lstStyle/>
          <a:p>
            <a:r>
              <a:rPr lang="en-GB" sz="2800" dirty="0" smtClean="0"/>
              <a:t>Summary of </a:t>
            </a:r>
            <a:r>
              <a:rPr lang="en-GB" sz="2800" dirty="0" smtClean="0"/>
              <a:t>results:</a:t>
            </a:r>
            <a:r>
              <a:rPr lang="en-GB" dirty="0" smtClean="0"/>
              <a:t/>
            </a:r>
            <a:br>
              <a:rPr lang="en-GB" dirty="0" smtClean="0"/>
            </a:br>
            <a:endParaRPr lang="en-GB" dirty="0"/>
          </a:p>
        </p:txBody>
      </p:sp>
      <p:pic>
        <p:nvPicPr>
          <p:cNvPr id="3" name="Picture 2"/>
          <p:cNvPicPr/>
          <p:nvPr/>
        </p:nvPicPr>
        <p:blipFill>
          <a:blip r:embed="rId2"/>
          <a:srcRect/>
          <a:stretch>
            <a:fillRect/>
          </a:stretch>
        </p:blipFill>
        <p:spPr bwMode="auto">
          <a:xfrm>
            <a:off x="928662" y="1285860"/>
            <a:ext cx="7215237" cy="507209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131514"/>
          </a:xfrm>
        </p:spPr>
        <p:txBody>
          <a:bodyPr/>
          <a:lstStyle/>
          <a:p>
            <a:pPr algn="just"/>
            <a:r>
              <a:rPr lang="en-GB" sz="3200" dirty="0" smtClean="0">
                <a:latin typeface="+mn-lt"/>
              </a:rPr>
              <a:t>Summary :</a:t>
            </a:r>
            <a:r>
              <a:rPr lang="en-GB" sz="2000" dirty="0" smtClean="0">
                <a:latin typeface="+mn-lt"/>
              </a:rPr>
              <a:t/>
            </a:r>
            <a:br>
              <a:rPr lang="en-GB" sz="2000" dirty="0" smtClean="0">
                <a:latin typeface="+mn-lt"/>
              </a:rPr>
            </a:br>
            <a:r>
              <a:rPr lang="en-GB" sz="2000" dirty="0" smtClean="0">
                <a:latin typeface="+mn-lt"/>
              </a:rPr>
              <a:t/>
            </a:r>
            <a:br>
              <a:rPr lang="en-GB" sz="2000" dirty="0" smtClean="0">
                <a:latin typeface="+mn-lt"/>
              </a:rPr>
            </a:br>
            <a:r>
              <a:rPr lang="en-GB" sz="2000" dirty="0" smtClean="0"/>
              <a:t>We have introduced a way to deal with sound grouping, which comprises of various highlights Firstly, we removed highlights from sound records in metropolitan sound 8K dataset and highlights, We have utilized four different neural organization models which are ANN, DT, RF and SVM. Every one of the models have been prepared and tried with unique UrbanSound8K and its increased dataset voice signs of 10 distinct classes were perused by utilizing the python library called Librosa which utilizes two sorts of signs one is mono and other is sound system. Moreover, we might want to continue with this in our future work where we have intended to utilize novel solo learning procedures that can be embraced to prepare, test the models, and really look at their </a:t>
            </a:r>
            <a:r>
              <a:rPr lang="en-GB" sz="2000" dirty="0" smtClean="0"/>
              <a:t>exactness.</a:t>
            </a:r>
            <a:endParaRPr lang="en-GB" sz="2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772400" cy="5774456"/>
          </a:xfrm>
        </p:spPr>
        <p:txBody>
          <a:bodyPr/>
          <a:lstStyle/>
          <a:p>
            <a:r>
              <a:rPr lang="en-GB" sz="2400" dirty="0" smtClean="0"/>
              <a:t>References:</a:t>
            </a:r>
            <a:br>
              <a:rPr lang="en-GB" sz="2400" dirty="0" smtClean="0"/>
            </a:br>
            <a:r>
              <a:rPr lang="en-GB" sz="2000" dirty="0" smtClean="0"/>
              <a:t/>
            </a:r>
            <a:br>
              <a:rPr lang="en-GB" sz="2000" dirty="0" smtClean="0"/>
            </a:br>
            <a:r>
              <a:rPr lang="en-GB" sz="2000" dirty="0" smtClean="0"/>
              <a:t>1.Li </a:t>
            </a:r>
            <a:r>
              <a:rPr lang="en-GB" sz="2000" dirty="0" smtClean="0"/>
              <a:t>J, Wang Y, Zhu H, Zhang Y. What’s That Sounds? Machine Learning for Urban Sound Classification</a:t>
            </a:r>
            <a:r>
              <a:rPr lang="en-GB" sz="2000" dirty="0" smtClean="0"/>
              <a:t>.</a:t>
            </a:r>
            <a:br>
              <a:rPr lang="en-GB" sz="2000" dirty="0" smtClean="0"/>
            </a:br>
            <a:r>
              <a:rPr lang="en-GB" sz="2000" dirty="0" smtClean="0"/>
              <a:t>2. Das </a:t>
            </a:r>
            <a:r>
              <a:rPr lang="en-GB" sz="2000" dirty="0" smtClean="0"/>
              <a:t>JK, </a:t>
            </a:r>
            <a:r>
              <a:rPr lang="en-GB" sz="2000" dirty="0" err="1" smtClean="0"/>
              <a:t>Ghosh</a:t>
            </a:r>
            <a:r>
              <a:rPr lang="en-GB" sz="2000" dirty="0" smtClean="0"/>
              <a:t> A, Pal AK, </a:t>
            </a:r>
            <a:r>
              <a:rPr lang="en-GB" sz="2000" dirty="0" err="1" smtClean="0"/>
              <a:t>Dutta</a:t>
            </a:r>
            <a:r>
              <a:rPr lang="en-GB" sz="2000" dirty="0" smtClean="0"/>
              <a:t> S, </a:t>
            </a:r>
            <a:r>
              <a:rPr lang="en-GB" sz="2000" dirty="0" err="1" smtClean="0"/>
              <a:t>Chakrabarty</a:t>
            </a:r>
            <a:r>
              <a:rPr lang="en-GB" sz="2000" dirty="0" smtClean="0"/>
              <a:t> A. Urban sound classification using </a:t>
            </a:r>
            <a:r>
              <a:rPr lang="en-GB" sz="2000" dirty="0" err="1" smtClean="0"/>
              <a:t>convolutional</a:t>
            </a:r>
            <a:r>
              <a:rPr lang="en-GB" sz="2000" dirty="0" smtClean="0"/>
              <a:t> neural network and long short term memory based on multiple features. In2020 Fourth International Conference On Intelligent Computing in Data Sciences (ICDS) 2020 Oct 21 (pp. 1-9). IEEE</a:t>
            </a:r>
            <a:r>
              <a:rPr lang="en-GB" sz="2000" dirty="0" smtClean="0"/>
              <a:t>.</a:t>
            </a:r>
            <a:br>
              <a:rPr lang="en-GB" sz="2000" dirty="0" smtClean="0"/>
            </a:br>
            <a:r>
              <a:rPr lang="en-GB" sz="2000" dirty="0" smtClean="0"/>
              <a:t>3. Jung </a:t>
            </a:r>
            <a:r>
              <a:rPr lang="en-GB" sz="2000" dirty="0" smtClean="0"/>
              <a:t>DH, Kim NY, Moon SH, </a:t>
            </a:r>
            <a:r>
              <a:rPr lang="en-GB" sz="2000" dirty="0" err="1" smtClean="0"/>
              <a:t>Jhin</a:t>
            </a:r>
            <a:r>
              <a:rPr lang="en-GB" sz="2000" dirty="0" smtClean="0"/>
              <a:t> C, Kim HJ, Yang JS, Kim HS, Lee TS, Lee JY, Park SH. Deep learning-based cattle vocal classification model and real-time livestock monitoring system with noise filtering. Animals. 2021 Feb;11(2):357</a:t>
            </a:r>
            <a:r>
              <a:rPr lang="en-GB" sz="2000" dirty="0" smtClean="0"/>
              <a:t>.</a:t>
            </a:r>
            <a:br>
              <a:rPr lang="en-GB" sz="2000" dirty="0" smtClean="0"/>
            </a:br>
            <a:r>
              <a:rPr lang="en-GB" sz="2000" dirty="0" smtClean="0"/>
              <a:t>4. </a:t>
            </a:r>
            <a:r>
              <a:rPr lang="en-GB" sz="2000" dirty="0" smtClean="0"/>
              <a:t>Ruff ZJ, </a:t>
            </a:r>
            <a:r>
              <a:rPr lang="en-GB" sz="2000" dirty="0" err="1" smtClean="0"/>
              <a:t>Lesmeister</a:t>
            </a:r>
            <a:r>
              <a:rPr lang="en-GB" sz="2000" dirty="0" smtClean="0"/>
              <a:t> DB, </a:t>
            </a:r>
            <a:r>
              <a:rPr lang="en-GB" sz="2000" dirty="0" err="1" smtClean="0"/>
              <a:t>Appel</a:t>
            </a:r>
            <a:r>
              <a:rPr lang="en-GB" sz="2000" dirty="0" smtClean="0"/>
              <a:t> CL, Sullivan CM. Workflow and </a:t>
            </a:r>
            <a:r>
              <a:rPr lang="en-GB" sz="2000" dirty="0" err="1" smtClean="0"/>
              <a:t>convolutional</a:t>
            </a:r>
            <a:r>
              <a:rPr lang="en-GB" sz="2000" dirty="0" smtClean="0"/>
              <a:t> neural network for automated identification of animal sounds. Ecological Indicators. 2021 May 1;124:107419.</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endParaRPr lang="en-GB"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571612"/>
            <a:ext cx="7772400" cy="3845630"/>
          </a:xfrm>
        </p:spPr>
        <p:txBody>
          <a:bodyPr/>
          <a:lstStyle/>
          <a:p>
            <a:r>
              <a:rPr lang="en-GB" sz="2000" dirty="0" smtClean="0"/>
              <a:t>5.Nanni </a:t>
            </a:r>
            <a:r>
              <a:rPr lang="en-GB" sz="2000" dirty="0" smtClean="0"/>
              <a:t>L, Costa YM, </a:t>
            </a:r>
            <a:r>
              <a:rPr lang="en-GB" sz="2000" dirty="0" err="1" smtClean="0"/>
              <a:t>Aguiar</a:t>
            </a:r>
            <a:r>
              <a:rPr lang="en-GB" sz="2000" dirty="0" smtClean="0"/>
              <a:t> RL, </a:t>
            </a:r>
            <a:r>
              <a:rPr lang="en-GB" sz="2000" dirty="0" err="1" smtClean="0"/>
              <a:t>Mangolin</a:t>
            </a:r>
            <a:r>
              <a:rPr lang="en-GB" sz="2000" dirty="0" smtClean="0"/>
              <a:t> RB, </a:t>
            </a:r>
            <a:r>
              <a:rPr lang="en-GB" sz="2000" dirty="0" err="1" smtClean="0"/>
              <a:t>Brahnam</a:t>
            </a:r>
            <a:r>
              <a:rPr lang="en-GB" sz="2000" dirty="0" smtClean="0"/>
              <a:t> S, </a:t>
            </a:r>
            <a:r>
              <a:rPr lang="en-GB" sz="2000" dirty="0" err="1" smtClean="0"/>
              <a:t>Silla</a:t>
            </a:r>
            <a:r>
              <a:rPr lang="en-GB" sz="2000" dirty="0" smtClean="0"/>
              <a:t> CN. Ensemble of </a:t>
            </a:r>
            <a:r>
              <a:rPr lang="en-GB" sz="2000" dirty="0" err="1" smtClean="0"/>
              <a:t>convolutional</a:t>
            </a:r>
            <a:r>
              <a:rPr lang="en-GB" sz="2000" dirty="0" smtClean="0"/>
              <a:t> neural networks to improve animal audio classification. EURASIP Journal on Audio, Speech, and Music Processing. 2020 Dec;2020(1):1-4</a:t>
            </a:r>
            <a:r>
              <a:rPr lang="en-GB" sz="2000" dirty="0" smtClean="0"/>
              <a:t>.</a:t>
            </a:r>
            <a:br>
              <a:rPr lang="en-GB" sz="2000" dirty="0" smtClean="0"/>
            </a:br>
            <a:r>
              <a:rPr lang="en-GB" sz="2000" dirty="0" smtClean="0"/>
              <a:t>6.</a:t>
            </a:r>
            <a:r>
              <a:rPr lang="en-GB" sz="2000" dirty="0" smtClean="0"/>
              <a:t> </a:t>
            </a:r>
            <a:r>
              <a:rPr lang="en-GB" sz="2000" dirty="0" err="1" smtClean="0"/>
              <a:t>Khamparia</a:t>
            </a:r>
            <a:r>
              <a:rPr lang="en-GB" sz="2000" dirty="0" smtClean="0"/>
              <a:t> A, Gupta D, Nguyen NG, </a:t>
            </a:r>
            <a:r>
              <a:rPr lang="en-GB" sz="2000" dirty="0" err="1" smtClean="0"/>
              <a:t>Khanna</a:t>
            </a:r>
            <a:r>
              <a:rPr lang="en-GB" sz="2000" dirty="0" smtClean="0"/>
              <a:t> A, </a:t>
            </a:r>
            <a:r>
              <a:rPr lang="en-GB" sz="2000" dirty="0" err="1" smtClean="0"/>
              <a:t>Pandey</a:t>
            </a:r>
            <a:r>
              <a:rPr lang="en-GB" sz="2000" dirty="0" smtClean="0"/>
              <a:t> B, </a:t>
            </a:r>
            <a:r>
              <a:rPr lang="en-GB" sz="2000" dirty="0" err="1" smtClean="0"/>
              <a:t>Tiwari</a:t>
            </a:r>
            <a:r>
              <a:rPr lang="en-GB" sz="2000" dirty="0" smtClean="0"/>
              <a:t> P. Sound classification using </a:t>
            </a:r>
            <a:r>
              <a:rPr lang="en-GB" sz="2000" dirty="0" err="1" smtClean="0"/>
              <a:t>convolutional</a:t>
            </a:r>
            <a:r>
              <a:rPr lang="en-GB" sz="2000" dirty="0" smtClean="0"/>
              <a:t> neural network and tensor deep stacking network. IEEE Access. 2019 Jan 8;7:7717-27.</a:t>
            </a:r>
            <a:br>
              <a:rPr lang="en-GB" sz="2000" dirty="0" smtClean="0"/>
            </a:br>
            <a:r>
              <a:rPr lang="en-GB" sz="2000" dirty="0" smtClean="0"/>
              <a:t>7.</a:t>
            </a:r>
            <a:r>
              <a:rPr lang="en-GB" sz="2000" dirty="0" smtClean="0"/>
              <a:t> A Deep Neural Network for Audio Classification with a Classifier Attention </a:t>
            </a:r>
            <a:r>
              <a:rPr lang="en-GB" sz="2000" dirty="0" smtClean="0"/>
              <a:t>Mechanism.</a:t>
            </a:r>
            <a:r>
              <a:rPr lang="en-GB" sz="2000" dirty="0" smtClean="0"/>
              <a:t/>
            </a:r>
            <a:br>
              <a:rPr lang="en-GB" sz="2000" dirty="0" smtClean="0"/>
            </a:br>
            <a:endParaRPr lang="en-GB" sz="20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SUS 1\Pictures\thank-you-slide-presentation-t6.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normAutofit fontScale="90000"/>
          </a:bodyPr>
          <a:lstStyle/>
          <a:p>
            <a:r>
              <a:rPr lang="en-GB" sz="3100" dirty="0" smtClean="0">
                <a:latin typeface="+mn-lt"/>
              </a:rPr>
              <a:t>Introduction:</a:t>
            </a:r>
            <a:r>
              <a:rPr lang="en-GB" sz="2800" dirty="0" smtClean="0">
                <a:latin typeface="+mn-lt"/>
              </a:rPr>
              <a:t/>
            </a:r>
            <a:br>
              <a:rPr lang="en-GB" sz="2800" dirty="0" smtClean="0">
                <a:latin typeface="+mn-lt"/>
              </a:rPr>
            </a:br>
            <a:r>
              <a:rPr lang="en-GB" sz="2000" dirty="0" smtClean="0">
                <a:latin typeface="+mn-lt"/>
              </a:rPr>
              <a:t/>
            </a:r>
            <a:br>
              <a:rPr lang="en-GB" sz="2000" dirty="0" smtClean="0">
                <a:latin typeface="+mn-lt"/>
              </a:rPr>
            </a:br>
            <a:r>
              <a:rPr lang="en-GB" sz="2700" dirty="0" smtClean="0">
                <a:latin typeface="+mn-lt"/>
              </a:rPr>
              <a:t>I. Background and Motivation</a:t>
            </a:r>
            <a:r>
              <a:rPr lang="en-GB" sz="2000" dirty="0" smtClean="0">
                <a:latin typeface="+mn-lt"/>
              </a:rPr>
              <a:t>:</a:t>
            </a:r>
            <a:br>
              <a:rPr lang="en-GB" sz="2000" dirty="0" smtClean="0">
                <a:latin typeface="+mn-lt"/>
              </a:rPr>
            </a:br>
            <a:r>
              <a:rPr lang="en-GB" sz="2000" dirty="0" smtClean="0">
                <a:latin typeface="+mn-lt"/>
              </a:rPr>
              <a:t/>
            </a:r>
            <a:br>
              <a:rPr lang="en-GB" sz="2000" dirty="0" smtClean="0">
                <a:latin typeface="+mn-lt"/>
              </a:rPr>
            </a:br>
            <a:r>
              <a:rPr lang="en-GB" sz="2000" dirty="0"/>
              <a:t> </a:t>
            </a:r>
            <a:r>
              <a:rPr lang="en-GB" sz="2200" dirty="0">
                <a:latin typeface="+mn-lt"/>
              </a:rPr>
              <a:t>In each part of human existence, sound assumes a significant part. From individual security to basic observation, sound is a vital component to foster the mechanized frameworks for these fields, Sound recognizable proof is considered as serious deal in sound analysis and sound classification </a:t>
            </a:r>
            <a:r>
              <a:rPr lang="en-GB" sz="2200" dirty="0" smtClean="0">
                <a:latin typeface="+mn-lt"/>
              </a:rPr>
              <a:t>field[1].</a:t>
            </a:r>
            <a:br>
              <a:rPr lang="en-GB" sz="2200" dirty="0" smtClean="0">
                <a:latin typeface="+mn-lt"/>
              </a:rPr>
            </a:br>
            <a:r>
              <a:rPr lang="en-GB" sz="2200" dirty="0" smtClean="0">
                <a:latin typeface="+mn-lt"/>
              </a:rPr>
              <a:t/>
            </a:r>
            <a:br>
              <a:rPr lang="en-GB" sz="2200" dirty="0" smtClean="0">
                <a:latin typeface="+mn-lt"/>
              </a:rPr>
            </a:br>
            <a:r>
              <a:rPr lang="en-GB" sz="2200" dirty="0" smtClean="0">
                <a:latin typeface="+mn-lt"/>
              </a:rPr>
              <a:t>Grouping </a:t>
            </a:r>
            <a:r>
              <a:rPr lang="en-GB" sz="2200" dirty="0">
                <a:latin typeface="+mn-lt"/>
              </a:rPr>
              <a:t>audio or sound has been a significant field of examination for a long time now and there have been many attempted and tried techniques with various models and features which have demonstrated to be helpful and exact. Classification of audio can go from fields like media, bioacoustics checking, and gatecrasher identification in untamed life regions to audio observation, and ecological sounds [2].</a:t>
            </a:r>
            <a:br>
              <a:rPr lang="en-GB" sz="2200" dirty="0">
                <a:latin typeface="+mn-lt"/>
              </a:rPr>
            </a:br>
            <a:r>
              <a:rPr lang="en-GB" sz="2200" dirty="0" smtClean="0">
                <a:latin typeface="+mn-lt"/>
              </a:rPr>
              <a:t/>
            </a:r>
            <a:br>
              <a:rPr lang="en-GB" sz="2200" dirty="0" smtClean="0">
                <a:latin typeface="+mn-lt"/>
              </a:rPr>
            </a:br>
            <a:r>
              <a:rPr lang="en-GB" sz="2200" dirty="0" smtClean="0">
                <a:latin typeface="+mn-lt"/>
              </a:rPr>
              <a:t>In </a:t>
            </a:r>
            <a:r>
              <a:rPr lang="en-GB" sz="2200" dirty="0">
                <a:latin typeface="+mn-lt"/>
              </a:rPr>
              <a:t>the utilization of </a:t>
            </a:r>
            <a:r>
              <a:rPr lang="en-GB" sz="2200" dirty="0" smtClean="0">
                <a:latin typeface="+mn-lt"/>
              </a:rPr>
              <a:t>Artiﬁcial </a:t>
            </a:r>
            <a:r>
              <a:rPr lang="en-GB" sz="2200" dirty="0">
                <a:latin typeface="+mn-lt"/>
              </a:rPr>
              <a:t>insight and progressed sound advancements in creature sound classiﬁcation , certain difficulties are as yet confronted, for example, the disturbances of foundation commotion [3</a:t>
            </a:r>
            <a:r>
              <a:rPr lang="en-GB" sz="2200" dirty="0" smtClean="0">
                <a:latin typeface="+mn-lt"/>
              </a:rPr>
              <a:t>].</a:t>
            </a:r>
            <a:r>
              <a:rPr lang="en-GB" sz="2000" dirty="0" smtClean="0">
                <a:latin typeface="+mn-lt"/>
              </a:rPr>
              <a:t/>
            </a:r>
            <a:br>
              <a:rPr lang="en-GB" sz="2000" dirty="0" smtClean="0">
                <a:latin typeface="+mn-lt"/>
              </a:rPr>
            </a:br>
            <a:r>
              <a:rPr lang="en-GB" sz="2000" dirty="0"/>
              <a:t> </a:t>
            </a:r>
            <a:r>
              <a:rPr lang="en-GB" sz="2000" dirty="0">
                <a:latin typeface="+mn-lt"/>
              </a:rPr>
              <a:t/>
            </a:r>
            <a:br>
              <a:rPr lang="en-GB" sz="2000" dirty="0">
                <a:latin typeface="+mn-lt"/>
              </a:rPr>
            </a:br>
            <a:endParaRPr lang="en-GB" sz="2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571612"/>
            <a:ext cx="8229600" cy="3786190"/>
          </a:xfrm>
        </p:spPr>
        <p:txBody>
          <a:bodyPr>
            <a:normAutofit fontScale="90000"/>
          </a:bodyPr>
          <a:lstStyle/>
          <a:p>
            <a:pPr algn="just"/>
            <a:r>
              <a:rPr lang="en-GB" sz="2700" dirty="0" smtClean="0"/>
              <a:t>II. Audio classification using urbansound8k dataset</a:t>
            </a:r>
            <a:r>
              <a:rPr lang="en-GB" sz="2000" dirty="0" smtClean="0"/>
              <a:t/>
            </a:r>
            <a:br>
              <a:rPr lang="en-GB" sz="2000" dirty="0" smtClean="0"/>
            </a:br>
            <a:r>
              <a:rPr lang="en-GB" sz="2000" dirty="0" smtClean="0"/>
              <a:t> </a:t>
            </a:r>
            <a:r>
              <a:rPr lang="en-GB" sz="2000" dirty="0" smtClean="0"/>
              <a:t/>
            </a:r>
            <a:br>
              <a:rPr lang="en-GB" sz="2000" dirty="0" smtClean="0"/>
            </a:br>
            <a:r>
              <a:rPr lang="en-GB" sz="2000" dirty="0" smtClean="0"/>
              <a:t>In </a:t>
            </a:r>
            <a:r>
              <a:rPr lang="en-GB" sz="2000" dirty="0"/>
              <a:t>this project we have utilized machine learning models and deep learning algorithms, for example, DNN for the ID of various sounds from various voices datasets with the assistance of Different classifier to which class it has a place as indicated by classes, for exploratory data analysis we have taken urbansound8k dataset which contains 8732 named passages which contains 10 unique labelled classes the voice of siren, children playing, street music, dog bark, car horn, air conditioner, drilling, jackhammer, gunshot and engine idling.</a:t>
            </a:r>
            <a:br>
              <a:rPr lang="en-GB" sz="2000" dirty="0"/>
            </a:br>
            <a:endParaRPr lang="en-GB"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7502"/>
          </a:xfrm>
        </p:spPr>
        <p:txBody>
          <a:bodyPr>
            <a:normAutofit/>
          </a:bodyPr>
          <a:lstStyle/>
          <a:p>
            <a:pPr algn="l"/>
            <a:r>
              <a:rPr lang="en-GB" sz="2800" dirty="0" smtClean="0"/>
              <a:t>Problem statement:</a:t>
            </a:r>
            <a:r>
              <a:rPr lang="en-GB" sz="2000" dirty="0" smtClean="0"/>
              <a:t/>
            </a:r>
            <a:br>
              <a:rPr lang="en-GB" sz="2000" dirty="0" smtClean="0"/>
            </a:br>
            <a:r>
              <a:rPr lang="en-GB" sz="2000" dirty="0" smtClean="0"/>
              <a:t/>
            </a:r>
            <a:br>
              <a:rPr lang="en-GB" sz="2000" dirty="0" smtClean="0"/>
            </a:br>
            <a:r>
              <a:rPr lang="en-GB" sz="2000" dirty="0" smtClean="0"/>
              <a:t>Sounds </a:t>
            </a:r>
            <a:r>
              <a:rPr lang="en-GB" sz="2000" dirty="0"/>
              <a:t>contain rich information and assist with peopling sense the environments around them. Individuals can recognize complex sounds and ﬁlter out the meaningful information. Along these lines, noise is dropped and the useful information is refined. Today, sensors can undoubtedly gather tons of useful audio data; in any case, processing them to get meaningful information remains burdensome. Many analysts desire to design a human-like machine to reduce this kind of issues </a:t>
            </a:r>
          </a:p>
        </p:txBody>
      </p:sp>
      <p:pic>
        <p:nvPicPr>
          <p:cNvPr id="15362" name="Picture 2" descr="C:\Users\ASUS 1\Pictures\images.jpg"/>
          <p:cNvPicPr>
            <a:picLocks noChangeAspect="1" noChangeArrowheads="1"/>
          </p:cNvPicPr>
          <p:nvPr/>
        </p:nvPicPr>
        <p:blipFill>
          <a:blip r:embed="rId2"/>
          <a:srcRect/>
          <a:stretch>
            <a:fillRect/>
          </a:stretch>
        </p:blipFill>
        <p:spPr bwMode="auto">
          <a:xfrm>
            <a:off x="2428860" y="3571876"/>
            <a:ext cx="4071966" cy="295752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928802"/>
            <a:ext cx="8229600" cy="3797304"/>
          </a:xfrm>
        </p:spPr>
        <p:txBody>
          <a:bodyPr>
            <a:normAutofit/>
          </a:bodyPr>
          <a:lstStyle/>
          <a:p>
            <a:pPr algn="l"/>
            <a:r>
              <a:rPr lang="en-GB" sz="2800" dirty="0" smtClean="0">
                <a:latin typeface="+mn-lt"/>
              </a:rPr>
              <a:t>Aims  and objectives:</a:t>
            </a:r>
            <a:r>
              <a:rPr lang="en-GB" sz="2200" dirty="0" smtClean="0">
                <a:latin typeface="+mn-lt"/>
              </a:rPr>
              <a:t/>
            </a:r>
            <a:br>
              <a:rPr lang="en-GB" sz="2200" dirty="0" smtClean="0">
                <a:latin typeface="+mn-lt"/>
              </a:rPr>
            </a:br>
            <a:r>
              <a:rPr lang="en-GB" sz="2200" dirty="0" smtClean="0">
                <a:latin typeface="+mn-lt"/>
              </a:rPr>
              <a:t/>
            </a:r>
            <a:br>
              <a:rPr lang="en-GB" sz="2200" dirty="0" smtClean="0">
                <a:latin typeface="+mn-lt"/>
              </a:rPr>
            </a:br>
            <a:r>
              <a:rPr lang="en-GB" sz="2200" dirty="0" smtClean="0">
                <a:latin typeface="+mn-lt"/>
              </a:rPr>
              <a:t>The </a:t>
            </a:r>
            <a:r>
              <a:rPr lang="en-GB" sz="2200" dirty="0">
                <a:latin typeface="+mn-lt"/>
              </a:rPr>
              <a:t>fundamental objective of our project is to:</a:t>
            </a:r>
            <a:br>
              <a:rPr lang="en-GB" sz="2200" dirty="0">
                <a:latin typeface="+mn-lt"/>
              </a:rPr>
            </a:br>
            <a:r>
              <a:rPr lang="en-GB" sz="2200" dirty="0" smtClean="0">
                <a:latin typeface="+mn-lt"/>
              </a:rPr>
              <a:t>1. </a:t>
            </a:r>
            <a:r>
              <a:rPr lang="en-GB" sz="2200" dirty="0">
                <a:latin typeface="+mn-lt"/>
              </a:rPr>
              <a:t>Extracting audio features from urbansound8k dataset.</a:t>
            </a:r>
            <a:br>
              <a:rPr lang="en-GB" sz="2200" dirty="0">
                <a:latin typeface="+mn-lt"/>
              </a:rPr>
            </a:br>
            <a:r>
              <a:rPr lang="en-GB" sz="2200" dirty="0">
                <a:latin typeface="+mn-lt"/>
              </a:rPr>
              <a:t>2. Classifying the category of sound based on class with numeric identifier.</a:t>
            </a:r>
            <a:br>
              <a:rPr lang="en-GB" sz="2200" dirty="0">
                <a:latin typeface="+mn-lt"/>
              </a:rPr>
            </a:b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17266"/>
          </a:xfrm>
        </p:spPr>
        <p:txBody>
          <a:bodyPr/>
          <a:lstStyle/>
          <a:p>
            <a:r>
              <a:rPr lang="en-GB" sz="2800" dirty="0" smtClean="0"/>
              <a:t>Methodology:</a:t>
            </a:r>
            <a:br>
              <a:rPr lang="en-GB" sz="2800" dirty="0" smtClean="0"/>
            </a:br>
            <a:r>
              <a:rPr lang="en-GB" dirty="0" smtClean="0"/>
              <a:t/>
            </a:r>
            <a:br>
              <a:rPr lang="en-GB" dirty="0" smtClean="0"/>
            </a:br>
            <a:r>
              <a:rPr lang="en-GB" sz="2800" dirty="0" smtClean="0"/>
              <a:t>dataset</a:t>
            </a:r>
            <a:r>
              <a:rPr lang="en-GB" sz="2000" dirty="0" smtClean="0"/>
              <a:t>:</a:t>
            </a:r>
            <a:r>
              <a:rPr lang="en-GB" sz="2000" dirty="0" smtClean="0"/>
              <a:t>Urbansound8k </a:t>
            </a:r>
            <a:r>
              <a:rPr lang="en-GB" sz="2000" dirty="0" smtClean="0"/>
              <a:t>dataset available on following link: https://</a:t>
            </a:r>
            <a:r>
              <a:rPr lang="en-GB" sz="2000" dirty="0" smtClean="0"/>
              <a:t>urbansounddataset.weebly.com/download-urbansound8k.html.</a:t>
            </a:r>
            <a:br>
              <a:rPr lang="en-GB" sz="2000" dirty="0" smtClean="0"/>
            </a:br>
            <a:r>
              <a:rPr lang="en-GB" sz="2000" dirty="0" smtClean="0"/>
              <a:t/>
            </a:r>
            <a:br>
              <a:rPr lang="en-GB" sz="2000" dirty="0" smtClean="0"/>
            </a:br>
            <a:r>
              <a:rPr lang="en-GB" sz="2800" dirty="0" smtClean="0"/>
              <a:t>Software: </a:t>
            </a:r>
            <a:r>
              <a:rPr lang="en-GB" sz="2000" dirty="0" smtClean="0"/>
              <a:t>We </a:t>
            </a:r>
            <a:r>
              <a:rPr lang="en-GB" sz="2000" dirty="0" smtClean="0"/>
              <a:t>have used python 3 with Jupiter notebook to implement the audio classification code</a:t>
            </a:r>
            <a:r>
              <a:rPr lang="en-GB" sz="2000" dirty="0" smtClean="0"/>
              <a:t>.</a:t>
            </a:r>
            <a:br>
              <a:rPr lang="en-GB" sz="2000" dirty="0" smtClean="0"/>
            </a:br>
            <a:r>
              <a:rPr lang="en-GB" sz="2000" dirty="0" smtClean="0"/>
              <a:t/>
            </a:r>
            <a:br>
              <a:rPr lang="en-GB" sz="2000" dirty="0" smtClean="0"/>
            </a:br>
            <a:r>
              <a:rPr lang="en-GB" sz="2800" dirty="0" smtClean="0"/>
              <a:t>Features</a:t>
            </a:r>
            <a:r>
              <a:rPr lang="en-GB" sz="2000" dirty="0" smtClean="0"/>
              <a:t> : We have used Librosa library to extract the MFCC features which used two types of signals one is mono and other one is </a:t>
            </a:r>
            <a:r>
              <a:rPr lang="en-GB" sz="2000" dirty="0" smtClean="0"/>
              <a:t>stereo.</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131646"/>
          </a:xfrm>
        </p:spPr>
        <p:txBody>
          <a:bodyPr/>
          <a:lstStyle/>
          <a:p>
            <a:pPr lvl="0"/>
            <a:r>
              <a:rPr lang="en-GB" sz="2800" dirty="0" smtClean="0"/>
              <a:t>Pre-processing:</a:t>
            </a:r>
            <a:r>
              <a:rPr lang="en-GB" sz="2000" dirty="0" smtClean="0"/>
              <a:t/>
            </a:r>
            <a:br>
              <a:rPr lang="en-GB" sz="2000" dirty="0" smtClean="0"/>
            </a:br>
            <a:r>
              <a:rPr lang="en-GB" sz="2000" dirty="0" smtClean="0"/>
              <a:t/>
            </a:r>
            <a:br>
              <a:rPr lang="en-GB" sz="2000" dirty="0" smtClean="0"/>
            </a:br>
            <a:r>
              <a:rPr lang="en-GB" sz="2000" dirty="0" smtClean="0"/>
              <a:t>Given </a:t>
            </a:r>
            <a:r>
              <a:rPr lang="en-GB" sz="2000" dirty="0" smtClean="0"/>
              <a:t>is the overview of classes with specified numeric identifier</a:t>
            </a:r>
            <a:r>
              <a:rPr lang="en-GB" sz="2000" dirty="0" smtClean="0"/>
              <a:t>:</a:t>
            </a:r>
            <a:br>
              <a:rPr lang="en-GB" sz="2000" dirty="0" smtClean="0"/>
            </a:br>
            <a:r>
              <a:rPr lang="en-GB" sz="2000" dirty="0" smtClean="0"/>
              <a:t/>
            </a:r>
            <a:br>
              <a:rPr lang="en-GB" sz="2000" dirty="0" smtClean="0"/>
            </a:br>
            <a:r>
              <a:rPr lang="en-GB" sz="2000" dirty="0" smtClean="0"/>
              <a:t/>
            </a:r>
            <a:br>
              <a:rPr lang="en-GB" sz="2000" dirty="0" smtClean="0"/>
            </a:br>
            <a:endParaRPr lang="en-GB" sz="2000" dirty="0">
              <a:latin typeface="+mn-lt"/>
            </a:endParaRPr>
          </a:p>
        </p:txBody>
      </p:sp>
      <p:pic>
        <p:nvPicPr>
          <p:cNvPr id="3" name="Picture 2" descr="C:\Users\ASUS 1\Pictures\class.PNG"/>
          <p:cNvPicPr/>
          <p:nvPr/>
        </p:nvPicPr>
        <p:blipFill>
          <a:blip r:embed="rId2"/>
          <a:srcRect/>
          <a:stretch>
            <a:fillRect/>
          </a:stretch>
        </p:blipFill>
        <p:spPr bwMode="auto">
          <a:xfrm>
            <a:off x="1285852" y="2428868"/>
            <a:ext cx="6286544" cy="35004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917332"/>
          </a:xfrm>
        </p:spPr>
        <p:txBody>
          <a:bodyPr/>
          <a:lstStyle/>
          <a:p>
            <a:pPr lvl="0"/>
            <a:r>
              <a:rPr lang="en-GB" sz="2800" dirty="0" smtClean="0">
                <a:latin typeface="+mn-lt"/>
              </a:rPr>
              <a:t>RESULTS:</a:t>
            </a:r>
            <a:r>
              <a:rPr lang="en-GB" sz="2000" dirty="0" smtClean="0">
                <a:latin typeface="+mn-lt"/>
              </a:rPr>
              <a:t/>
            </a:r>
            <a:br>
              <a:rPr lang="en-GB" sz="2000" dirty="0" smtClean="0">
                <a:latin typeface="+mn-lt"/>
              </a:rPr>
            </a:br>
            <a:r>
              <a:rPr lang="en-GB" sz="2000" dirty="0" smtClean="0">
                <a:latin typeface="+mn-lt"/>
              </a:rPr>
              <a:t/>
            </a:r>
            <a:br>
              <a:rPr lang="en-GB" sz="2000" dirty="0" smtClean="0">
                <a:latin typeface="+mn-lt"/>
              </a:rPr>
            </a:br>
            <a:r>
              <a:rPr lang="en-GB" sz="2000" dirty="0" smtClean="0"/>
              <a:t>Model </a:t>
            </a:r>
            <a:r>
              <a:rPr lang="en-GB" sz="2000" dirty="0" smtClean="0"/>
              <a:t>training and accuracy:</a:t>
            </a:r>
            <a:br>
              <a:rPr lang="en-GB" sz="2000" dirty="0" smtClean="0"/>
            </a:br>
            <a:r>
              <a:rPr lang="en-GB" sz="2000" dirty="0" smtClean="0"/>
              <a:t>Given </a:t>
            </a:r>
            <a:r>
              <a:rPr lang="en-GB" sz="2000" dirty="0" smtClean="0"/>
              <a:t>is the Accuracy table of models we have used in our </a:t>
            </a:r>
            <a:r>
              <a:rPr lang="en-GB" sz="2000" dirty="0" smtClean="0"/>
              <a:t>project:</a:t>
            </a:r>
            <a:r>
              <a:rPr lang="en-GB" sz="2000" dirty="0" smtClean="0"/>
              <a:t/>
            </a:r>
            <a:br>
              <a:rPr lang="en-GB" sz="2000" dirty="0" smtClean="0"/>
            </a:br>
            <a:r>
              <a:rPr lang="en-GB" sz="2000" dirty="0" smtClean="0"/>
              <a:t> </a:t>
            </a:r>
            <a:br>
              <a:rPr lang="en-GB" sz="2000" dirty="0" smtClean="0"/>
            </a:br>
            <a:endParaRPr lang="en-GB" sz="2000" dirty="0">
              <a:latin typeface="+mn-lt"/>
            </a:endParaRPr>
          </a:p>
        </p:txBody>
      </p:sp>
      <p:pic>
        <p:nvPicPr>
          <p:cNvPr id="3" name="Picture 2" descr="C:\Users\ASUS 1\Pictures\accuracy table.PNG"/>
          <p:cNvPicPr/>
          <p:nvPr/>
        </p:nvPicPr>
        <p:blipFill>
          <a:blip r:embed="rId3"/>
          <a:srcRect/>
          <a:stretch>
            <a:fillRect/>
          </a:stretch>
        </p:blipFill>
        <p:spPr bwMode="auto">
          <a:xfrm>
            <a:off x="1357290" y="2500306"/>
            <a:ext cx="6357982" cy="37147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285860"/>
            <a:ext cx="7772400" cy="5345828"/>
          </a:xfrm>
        </p:spPr>
        <p:txBody>
          <a:bodyPr/>
          <a:lstStyle/>
          <a:p>
            <a:pPr algn="just"/>
            <a:r>
              <a:rPr lang="en-GB" sz="2000" dirty="0" smtClean="0"/>
              <a:t>Each audio document has a name formatted as [fsID]-[classID]-[occurrenceID]-[sliceID].wav, where • fsID is the Free sound ID of the recording from where this extract (slice) is taken. • classID is a numeric identifier of the sound class. • occurrenceID is a numeric identifier to distinguish unique. events of the sound inside the original recording. • sliceID is a numeric identifier to distinguish various cuts taken from the same event.</a:t>
            </a:r>
            <a:br>
              <a:rPr lang="en-GB" sz="2000" dirty="0" smtClean="0"/>
            </a:br>
            <a:endParaRPr lang="en-GB" sz="2000" dirty="0">
              <a:latin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113</TotalTime>
  <Words>198</Words>
  <Application>Microsoft Office PowerPoint</Application>
  <PresentationFormat>On-screen Show (4:3)</PresentationFormat>
  <Paragraphs>20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Audio classification of Urbansound8k dataset using machine learning and deep learning  </vt:lpstr>
      <vt:lpstr>Introduction:  I. Background and Motivation:   In each part of human existence, sound assumes a significant part. From individual security to basic observation, sound is a vital component to foster the mechanized frameworks for these fields, Sound recognizable proof is considered as serious deal in sound analysis and sound classification field[1].  Grouping audio or sound has been a significant field of examination for a long time now and there have been many attempted and tried techniques with various models and features which have demonstrated to be helpful and exact. Classification of audio can go from fields like media, bioacoustics checking, and gatecrasher identification in untamed life regions to audio observation, and ecological sounds [2].  In the utilization of Artiﬁcial insight and progressed sound advancements in creature sound classiﬁcation , certain difficulties are as yet confronted, for example, the disturbances of foundation commotion [3].   </vt:lpstr>
      <vt:lpstr>II. Audio classification using urbansound8k dataset   In this project we have utilized machine learning models and deep learning algorithms, for example, DNN for the ID of various sounds from various voices datasets with the assistance of Different classifier to which class it has a place as indicated by classes, for exploratory data analysis we have taken urbansound8k dataset which contains 8732 named passages which contains 10 unique labelled classes the voice of siren, children playing, street music, dog bark, car horn, air conditioner, drilling, jackhammer, gunshot and engine idling. </vt:lpstr>
      <vt:lpstr>Problem statement:  Sounds contain rich information and assist with peopling sense the environments around them. Individuals can recognize complex sounds and ﬁlter out the meaningful information. Along these lines, noise is dropped and the useful information is refined. Today, sensors can undoubtedly gather tons of useful audio data; in any case, processing them to get meaningful information remains burdensome. Many analysts desire to design a human-like machine to reduce this kind of issues </vt:lpstr>
      <vt:lpstr>Aims  and objectives:  The fundamental objective of our project is to: 1. Extracting audio features from urbansound8k dataset. 2. Classifying the category of sound based on class with numeric identifier. </vt:lpstr>
      <vt:lpstr>Methodology:  dataset:Urbansound8k dataset available on following link: https://urbansounddataset.weebly.com/download-urbansound8k.html.  Software: We have used python 3 with Jupiter notebook to implement the audio classification code.  Features : We have used Librosa library to extract the MFCC features which used two types of signals one is mono and other one is stereo.        </vt:lpstr>
      <vt:lpstr>Pre-processing:  Given is the overview of classes with specified numeric identifier:   </vt:lpstr>
      <vt:lpstr>RESULTS:  Model training and accuracy: Given is the Accuracy table of models we have used in our project:   </vt:lpstr>
      <vt:lpstr>Each audio document has a name formatted as [fsID]-[classID]-[occurrenceID]-[sliceID].wav, where • fsID is the Free sound ID of the recording from where this extract (slice) is taken. • classID is a numeric identifier of the sound class. • occurrenceID is a numeric identifier to distinguish unique. events of the sound inside the original recording. • sliceID is a numeric identifier to distinguish various cuts taken from the same event. </vt:lpstr>
      <vt:lpstr>ANN   Model: </vt:lpstr>
      <vt:lpstr>Classes and its samples distribution   Dog bark             1000 Children playing     1000 Air conditioner      1000 Street music         1000 Engine idling        1000 Jackhammer           1000 Drilling             1000 Siren                 929 Car horn              429 Gunshot               374     </vt:lpstr>
      <vt:lpstr> Sample of audio signal generated using Librosa: </vt:lpstr>
      <vt:lpstr>Classification Report (Poor due to imbalanced dataset) precision recall f1-score support.   0       0.09      0.09      0.09       199 1       0.06      0.05      0.05        83 2       0.12      0.14      0.13       200 3       0.11      0.09      0.10       190 4       0.13      0.13      0.13       206 5       0.09      0.10      0.10       201 6       0.11      0.08      0.09        90 7       0.12      0.12      0.12       206 8       0.13      0.14      0.14       189 9       0.13      0.14      0.13       183   accuracy     0.11      1747 macro avg    0.11      0.11      0.11      1747 weighted avg 0.11      0.11      0.11      1747 </vt:lpstr>
      <vt:lpstr> Confusion Matrix of Random Forest Classifier (Poor due to imbalanced dataset)  </vt:lpstr>
      <vt:lpstr>Summary of results: </vt:lpstr>
      <vt:lpstr>Summary :  We have introduced a way to deal with sound grouping, which comprises of various highlights Firstly, we removed highlights from sound records in metropolitan sound 8K dataset and highlights, We have utilized four different neural organization models which are ANN, DT, RF and SVM. Every one of the models have been prepared and tried with unique UrbanSound8K and its increased dataset voice signs of 10 distinct classes were perused by utilizing the python library called Librosa which utilizes two sorts of signs one is mono and other is sound system. Moreover, we might want to continue with this in our future work where we have intended to utilize novel solo learning procedures that can be embraced to prepare, test the models, and really look at their exactness.</vt:lpstr>
      <vt:lpstr>References:  1.Li J, Wang Y, Zhu H, Zhang Y. What’s That Sounds? Machine Learning for Urban Sound Classification. 2. Das JK, Ghosh A, Pal AK, Dutta S, Chakrabarty A. Urban sound classification using convolutional neural network and long short term memory based on multiple features. In2020 Fourth International Conference On Intelligent Computing in Data Sciences (ICDS) 2020 Oct 21 (pp. 1-9). IEEE. 3. Jung DH, Kim NY, Moon SH, Jhin C, Kim HJ, Yang JS, Kim HS, Lee TS, Lee JY, Park SH. Deep learning-based cattle vocal classification model and real-time livestock monitoring system with noise filtering. Animals. 2021 Feb;11(2):357. 4. Ruff ZJ, Lesmeister DB, Appel CL, Sullivan CM. Workflow and convolutional neural network for automated identification of animal sounds. Ecological Indicators. 2021 May 1;124:107419.     </vt:lpstr>
      <vt:lpstr>5.Nanni L, Costa YM, Aguiar RL, Mangolin RB, Brahnam S, Silla CN. Ensemble of convolutional neural networks to improve animal audio classification. EURASIP Journal on Audio, Speech, and Music Processing. 2020 Dec;2020(1):1-4. 6. Khamparia A, Gupta D, Nguyen NG, Khanna A, Pandey B, Tiwari P. Sound classification using convolutional neural network and tensor deep stacking network. IEEE Access. 2019 Jan 8;7:7717-27. 7. A Deep Neural Network for Audio Classification with a Classifier Attention Mechanism.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classification of Urbansound8k dataset using machine learning and deep learning  </dc:title>
  <dc:creator>ASUS 1</dc:creator>
  <cp:lastModifiedBy>ASUS 1</cp:lastModifiedBy>
  <cp:revision>2</cp:revision>
  <dcterms:created xsi:type="dcterms:W3CDTF">2022-02-26T18:16:43Z</dcterms:created>
  <dcterms:modified xsi:type="dcterms:W3CDTF">2022-02-26T20:09:52Z</dcterms:modified>
</cp:coreProperties>
</file>