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79" r:id="rId33"/>
    <p:sldId id="299" r:id="rId34"/>
    <p:sldId id="300" r:id="rId35"/>
    <p:sldId id="301" r:id="rId36"/>
    <p:sldId id="281" r:id="rId37"/>
    <p:sldId id="284" r:id="rId38"/>
    <p:sldId id="285" r:id="rId39"/>
    <p:sldId id="28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D1739EB-9FF2-4A4B-BFA6-B4894B882409}" type="datetimeFigureOut">
              <a:rPr lang="en-US" smtClean="0"/>
              <a:pPr/>
              <a:t>7/5/2022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9769BC-8256-45BA-99BC-E5FA15D252B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D1739EB-9FF2-4A4B-BFA6-B4894B882409}" type="datetimeFigureOut">
              <a:rPr lang="en-US" smtClean="0"/>
              <a:pPr/>
              <a:t>7/5/2022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9769BC-8256-45BA-99BC-E5FA15D252B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D1739EB-9FF2-4A4B-BFA6-B4894B882409}" type="datetimeFigureOut">
              <a:rPr lang="en-US" smtClean="0"/>
              <a:pPr/>
              <a:t>7/5/2022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9769BC-8256-45BA-99BC-E5FA15D252B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D1739EB-9FF2-4A4B-BFA6-B4894B882409}" type="datetimeFigureOut">
              <a:rPr lang="en-US" smtClean="0"/>
              <a:pPr/>
              <a:t>7/5/2022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9769BC-8256-45BA-99BC-E5FA15D252B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1739EB-9FF2-4A4B-BFA6-B4894B882409}" type="datetimeFigureOut">
              <a:rPr lang="en-US" smtClean="0"/>
              <a:pPr/>
              <a:t>7/5/2022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9769BC-8256-45BA-99BC-E5FA15D252B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D1739EB-9FF2-4A4B-BFA6-B4894B882409}" type="datetimeFigureOut">
              <a:rPr lang="en-US" smtClean="0"/>
              <a:pPr/>
              <a:t>7/5/2022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9769BC-8256-45BA-99BC-E5FA15D252B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D1739EB-9FF2-4A4B-BFA6-B4894B882409}" type="datetimeFigureOut">
              <a:rPr lang="en-US" smtClean="0"/>
              <a:pPr/>
              <a:t>7/5/2022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9769BC-8256-45BA-99BC-E5FA15D252B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D1739EB-9FF2-4A4B-BFA6-B4894B882409}" type="datetimeFigureOut">
              <a:rPr lang="en-US" smtClean="0"/>
              <a:pPr/>
              <a:t>7/5/2022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9769BC-8256-45BA-99BC-E5FA15D252B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739EB-9FF2-4A4B-BFA6-B4894B882409}" type="datetimeFigureOut">
              <a:rPr lang="en-US" smtClean="0"/>
              <a:pPr/>
              <a:t>7/5/2022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9769BC-8256-45BA-99BC-E5FA15D252B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1739EB-9FF2-4A4B-BFA6-B4894B882409}" type="datetimeFigureOut">
              <a:rPr lang="en-US" smtClean="0"/>
              <a:pPr/>
              <a:t>7/5/2022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9769BC-8256-45BA-99BC-E5FA15D252B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1739EB-9FF2-4A4B-BFA6-B4894B882409}" type="datetimeFigureOut">
              <a:rPr lang="en-US" smtClean="0"/>
              <a:pPr/>
              <a:t>7/5/2022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9769BC-8256-45BA-99BC-E5FA15D252B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1739EB-9FF2-4A4B-BFA6-B4894B882409}" type="datetimeFigureOut">
              <a:rPr lang="en-US" smtClean="0"/>
              <a:pPr/>
              <a:t>7/5/2022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769BC-8256-45BA-99BC-E5FA15D252B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file:///C:\Users\ASUS%201\Documents\cards\social%20networks\books.csv"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1000108"/>
            <a:ext cx="7772400" cy="2100276"/>
          </a:xfrm>
        </p:spPr>
        <p:txBody>
          <a:bodyPr>
            <a:normAutofit fontScale="90000"/>
          </a:bodyPr>
          <a:lstStyle/>
          <a:p>
            <a:r>
              <a:rPr lang="en-GB" dirty="0"/>
              <a:t>Online Book Recommendation System Using KNN Algorithm</a:t>
            </a:r>
            <a:br>
              <a:rPr lang="en-GB" dirty="0"/>
            </a:br>
            <a:endParaRPr lang="en-GB" dirty="0"/>
          </a:p>
        </p:txBody>
      </p:sp>
      <p:sp>
        <p:nvSpPr>
          <p:cNvPr id="3" name="Subtitle 2"/>
          <p:cNvSpPr>
            <a:spLocks noGrp="1"/>
          </p:cNvSpPr>
          <p:nvPr>
            <p:ph type="subTitle" idx="1"/>
          </p:nvPr>
        </p:nvSpPr>
        <p:spPr/>
        <p:txBody>
          <a:bodyPr/>
          <a:lstStyle/>
          <a:p>
            <a:endParaRPr lang="en-GB" dirty="0"/>
          </a:p>
        </p:txBody>
      </p:sp>
      <p:pic>
        <p:nvPicPr>
          <p:cNvPr id="5" name="Picture 4" descr="C:\Users\ASUS 1\Documents\cards\social networks\94559Untitled design.png"/>
          <p:cNvPicPr/>
          <p:nvPr/>
        </p:nvPicPr>
        <p:blipFill>
          <a:blip r:embed="rId2" cstate="print"/>
          <a:srcRect/>
          <a:stretch>
            <a:fillRect/>
          </a:stretch>
        </p:blipFill>
        <p:spPr bwMode="auto">
          <a:xfrm>
            <a:off x="1071538" y="2714620"/>
            <a:ext cx="7143799" cy="3481541"/>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1071546"/>
            <a:ext cx="7786742" cy="3108543"/>
          </a:xfrm>
          <a:prstGeom prst="rect">
            <a:avLst/>
          </a:prstGeom>
        </p:spPr>
        <p:txBody>
          <a:bodyPr wrap="square">
            <a:spAutoFit/>
          </a:bodyPr>
          <a:lstStyle/>
          <a:p>
            <a:r>
              <a:rPr lang="en-GB" sz="2800" dirty="0"/>
              <a:t>Presently, Recommender systems can be implemented in any space from E-commerce to network security as personalized services. They provide benefit to both the consumer and the manufacturer, by suggesting items to consumers, which can't be demanded until the recommendations[3].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100" y="1142984"/>
            <a:ext cx="7500990" cy="3970318"/>
          </a:xfrm>
          <a:prstGeom prst="rect">
            <a:avLst/>
          </a:prstGeom>
        </p:spPr>
        <p:txBody>
          <a:bodyPr wrap="square">
            <a:spAutoFit/>
          </a:bodyPr>
          <a:lstStyle/>
          <a:p>
            <a:r>
              <a:rPr lang="en-GB" sz="2800" dirty="0"/>
              <a:t>Bigger the quantity of normal clients higher will be the JS Index and subsequently better suggestions. Books with high JS index (more suggested) will show up on top of the suggested books list[4</a:t>
            </a:r>
            <a:r>
              <a:rPr lang="en-GB" sz="2800" dirty="0" smtClean="0"/>
              <a:t>].</a:t>
            </a:r>
          </a:p>
          <a:p>
            <a:r>
              <a:rPr lang="en-GB" sz="2800" dirty="0"/>
              <a:t>These frameworks are comprehensively characterized into collaborative filtering (CF) and content-based filtering (CB). CF is a data filtering practice that is based on the client's assessment of things or past buys records[5][6].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857224" y="1000108"/>
            <a:ext cx="7715272" cy="353943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accent6">
                    <a:lumMod val="50000"/>
                  </a:schemeClr>
                </a:solidFill>
                <a:effectLst/>
                <a:latin typeface="Calibri" pitchFamily="34" charset="0"/>
                <a:ea typeface="Calibri" pitchFamily="34" charset="0"/>
                <a:cs typeface="Arial" pitchFamily="34" charset="0"/>
              </a:rPr>
              <a:t>Methodology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1" i="0" u="none" strike="noStrike" cap="none" normalizeH="0" baseline="0" dirty="0" smtClean="0">
                <a:ln>
                  <a:noFill/>
                </a:ln>
                <a:solidFill>
                  <a:schemeClr val="accent6">
                    <a:lumMod val="50000"/>
                  </a:schemeClr>
                </a:solidFill>
                <a:effectLst/>
                <a:latin typeface="Calibri" pitchFamily="34" charset="0"/>
                <a:ea typeface="Calibri" pitchFamily="34" charset="0"/>
                <a:cs typeface="Arial" pitchFamily="34" charset="0"/>
              </a:rPr>
              <a:t> </a:t>
            </a:r>
            <a:r>
              <a:rPr kumimoji="0" lang="en-GB" sz="28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Book Recommendation System with python. </a:t>
            </a:r>
            <a:r>
              <a:rPr kumimoji="0" lang="en-GB" sz="28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i</a:t>
            </a:r>
            <a:r>
              <a:rPr kumimoji="0" lang="en-GB" sz="28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have used item based collaborative </a:t>
            </a:r>
            <a:r>
              <a:rPr kumimoji="0" lang="en-GB" sz="28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filterinhg</a:t>
            </a:r>
            <a:r>
              <a:rPr kumimoji="0" lang="en-GB" sz="28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approach as follows , In this section, I will take you through how to construct a Book recommendation system with Machine Learning utilizing Python. I will start this errand by bringing in the necessary Python libraries and the dataset:</a:t>
            </a:r>
            <a:endParaRPr kumimoji="0" lang="en-GB"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854423" y="1000108"/>
            <a:ext cx="5435153" cy="464347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857224" y="1"/>
            <a:ext cx="7643866" cy="60631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GB" sz="2800" b="1" i="0" u="none" strike="noStrike" cap="none" normalizeH="0" baseline="0" dirty="0" smtClean="0">
              <a:ln>
                <a:noFill/>
              </a:ln>
              <a:solidFill>
                <a:srgbClr val="E36209"/>
              </a:solidFill>
              <a:effectLst/>
              <a:ea typeface="Times New Roman" pitchFamily="18" charset="0"/>
              <a:cs typeface="Consolas"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sz="2400" b="1" i="0" u="none" strike="noStrike" cap="none" normalizeH="0" baseline="0" dirty="0" smtClean="0">
                <a:ln>
                  <a:noFill/>
                </a:ln>
                <a:solidFill>
                  <a:srgbClr val="E36209"/>
                </a:solidFill>
                <a:effectLst/>
                <a:ea typeface="Times New Roman" pitchFamily="18" charset="0"/>
                <a:cs typeface="Consolas" pitchFamily="49" charset="0"/>
              </a:rPr>
              <a:t>Dataset:</a:t>
            </a:r>
            <a:r>
              <a:rPr kumimoji="0" lang="en-GB" sz="2400" b="0" i="0" u="none" strike="noStrike" cap="none" normalizeH="0" baseline="0" dirty="0" smtClean="0">
                <a:ln>
                  <a:noFill/>
                </a:ln>
                <a:solidFill>
                  <a:srgbClr val="E36209"/>
                </a:solidFill>
                <a:effectLst/>
                <a:ea typeface="Times New Roman" pitchFamily="18" charset="0"/>
                <a:cs typeface="Consolas" pitchFamily="49" charset="0"/>
              </a:rPr>
              <a:t> </a:t>
            </a:r>
            <a:r>
              <a:rPr kumimoji="0" lang="en-GB" sz="2400" b="0" i="0" u="none" strike="noStrike" cap="none" normalizeH="0" baseline="0" dirty="0" smtClean="0">
                <a:ln>
                  <a:noFill/>
                </a:ln>
                <a:solidFill>
                  <a:schemeClr val="tx1"/>
                </a:solidFill>
                <a:effectLst/>
                <a:ea typeface="Times New Roman" pitchFamily="18" charset="0"/>
                <a:cs typeface="Consolas" pitchFamily="49" charset="0"/>
                <a:hlinkClick r:id="rId2"/>
              </a:rPr>
              <a:t>books.csv</a:t>
            </a:r>
            <a:endParaRPr kumimoji="0" lang="en-GB"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sz="2400" b="1" i="0" u="none" strike="noStrike" cap="none" normalizeH="0" baseline="0" dirty="0" smtClean="0">
                <a:ln>
                  <a:noFill/>
                </a:ln>
                <a:solidFill>
                  <a:srgbClr val="E36209"/>
                </a:solidFill>
                <a:effectLst/>
                <a:ea typeface="Times New Roman" pitchFamily="18" charset="0"/>
                <a:cs typeface="Consolas" pitchFamily="49" charset="0"/>
              </a:rPr>
              <a:t>Description:</a:t>
            </a:r>
            <a:r>
              <a:rPr kumimoji="0" lang="en-GB" sz="2400" b="0" i="0" u="none" strike="noStrike" cap="none" normalizeH="0" baseline="0" dirty="0" smtClean="0">
                <a:ln>
                  <a:noFill/>
                </a:ln>
                <a:solidFill>
                  <a:srgbClr val="E36209"/>
                </a:solidFill>
                <a:effectLst/>
                <a:ea typeface="Times New Roman" pitchFamily="18" charset="0"/>
                <a:cs typeface="Consolas" pitchFamily="49" charset="0"/>
              </a:rPr>
              <a:t> book dataset contains the following attributes information:</a:t>
            </a:r>
            <a:endParaRPr kumimoji="0" lang="en-GB"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sz="2400" b="0" i="0" u="none" strike="noStrike" cap="none" normalizeH="0" baseline="0" dirty="0" smtClean="0">
                <a:ln>
                  <a:noFill/>
                </a:ln>
                <a:solidFill>
                  <a:schemeClr val="tx1"/>
                </a:solidFill>
                <a:effectLst/>
                <a:ea typeface="Times New Roman" pitchFamily="18" charset="0"/>
                <a:cs typeface="Courier New" pitchFamily="49" charset="0"/>
              </a:rPr>
              <a:t>1.bookID                </a:t>
            </a:r>
            <a:endParaRPr kumimoji="0" lang="en-GB"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sz="2400" b="0" i="0" u="none" strike="noStrike" cap="none" normalizeH="0" baseline="0" dirty="0" smtClean="0">
                <a:ln>
                  <a:noFill/>
                </a:ln>
                <a:solidFill>
                  <a:schemeClr val="tx1"/>
                </a:solidFill>
                <a:effectLst/>
                <a:ea typeface="Times New Roman" pitchFamily="18" charset="0"/>
                <a:cs typeface="Courier New" pitchFamily="49" charset="0"/>
              </a:rPr>
              <a:t>2.title                 </a:t>
            </a:r>
            <a:endParaRPr kumimoji="0" lang="en-GB"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sz="2400" b="0" i="0" u="none" strike="noStrike" cap="none" normalizeH="0" baseline="0" dirty="0" smtClean="0">
                <a:ln>
                  <a:noFill/>
                </a:ln>
                <a:solidFill>
                  <a:schemeClr val="tx1"/>
                </a:solidFill>
                <a:effectLst/>
                <a:ea typeface="Times New Roman" pitchFamily="18" charset="0"/>
                <a:cs typeface="Courier New" pitchFamily="49" charset="0"/>
              </a:rPr>
              <a:t>3.authors               </a:t>
            </a:r>
            <a:endParaRPr kumimoji="0" lang="en-GB"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sz="2400" b="0" i="0" u="none" strike="noStrike" cap="none" normalizeH="0" baseline="0" dirty="0" smtClean="0">
                <a:ln>
                  <a:noFill/>
                </a:ln>
                <a:solidFill>
                  <a:schemeClr val="tx1"/>
                </a:solidFill>
                <a:effectLst/>
                <a:ea typeface="Times New Roman" pitchFamily="18" charset="0"/>
                <a:cs typeface="Courier New" pitchFamily="49" charset="0"/>
              </a:rPr>
              <a:t>Average Rating        </a:t>
            </a:r>
            <a:endParaRPr kumimoji="0" lang="en-GB"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sz="2400" b="0" i="0" u="none" strike="noStrike" cap="none" normalizeH="0" baseline="0" dirty="0" smtClean="0">
                <a:ln>
                  <a:noFill/>
                </a:ln>
                <a:solidFill>
                  <a:schemeClr val="tx1"/>
                </a:solidFill>
                <a:effectLst/>
                <a:ea typeface="Times New Roman" pitchFamily="18" charset="0"/>
                <a:cs typeface="Courier New" pitchFamily="49" charset="0"/>
              </a:rPr>
              <a:t>isbn                  </a:t>
            </a:r>
            <a:endParaRPr kumimoji="0" lang="en-GB"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sz="2400" b="0" i="0" u="none" strike="noStrike" cap="none" normalizeH="0" baseline="0" dirty="0" smtClean="0">
                <a:ln>
                  <a:noFill/>
                </a:ln>
                <a:solidFill>
                  <a:schemeClr val="tx1"/>
                </a:solidFill>
                <a:effectLst/>
                <a:ea typeface="Times New Roman" pitchFamily="18" charset="0"/>
                <a:cs typeface="Courier New" pitchFamily="49" charset="0"/>
              </a:rPr>
              <a:t>isbn13                </a:t>
            </a:r>
            <a:endParaRPr kumimoji="0" lang="en-GB"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sz="2400" b="0" i="0" u="none" strike="noStrike" cap="none" normalizeH="0" baseline="0" dirty="0" smtClean="0">
                <a:ln>
                  <a:noFill/>
                </a:ln>
                <a:solidFill>
                  <a:schemeClr val="tx1"/>
                </a:solidFill>
                <a:effectLst/>
                <a:ea typeface="Times New Roman" pitchFamily="18" charset="0"/>
                <a:cs typeface="Courier New" pitchFamily="49" charset="0"/>
              </a:rPr>
              <a:t>language code         </a:t>
            </a:r>
            <a:endParaRPr kumimoji="0" lang="en-GB"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sz="2400" b="0" i="0" u="none" strike="noStrike" cap="none" normalizeH="0" baseline="0" dirty="0" smtClean="0">
                <a:ln>
                  <a:noFill/>
                </a:ln>
                <a:solidFill>
                  <a:schemeClr val="tx1"/>
                </a:solidFill>
                <a:effectLst/>
                <a:ea typeface="Times New Roman" pitchFamily="18" charset="0"/>
                <a:cs typeface="Courier New" pitchFamily="49" charset="0"/>
              </a:rPr>
              <a:t>num_pages           </a:t>
            </a:r>
            <a:endParaRPr kumimoji="0" lang="en-GB"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sz="2400" b="0" i="0" u="none" strike="noStrike" cap="none" normalizeH="0" baseline="0" dirty="0" smtClean="0">
                <a:ln>
                  <a:noFill/>
                </a:ln>
                <a:solidFill>
                  <a:schemeClr val="tx1"/>
                </a:solidFill>
                <a:effectLst/>
                <a:ea typeface="Times New Roman" pitchFamily="18" charset="0"/>
                <a:cs typeface="Courier New" pitchFamily="49" charset="0"/>
              </a:rPr>
              <a:t>ratings_count         </a:t>
            </a:r>
            <a:endParaRPr kumimoji="0" lang="en-GB"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sz="2400" b="0" i="0" u="none" strike="noStrike" cap="none" normalizeH="0" baseline="0" dirty="0" smtClean="0">
                <a:ln>
                  <a:noFill/>
                </a:ln>
                <a:solidFill>
                  <a:schemeClr val="tx1"/>
                </a:solidFill>
                <a:effectLst/>
                <a:ea typeface="Times New Roman" pitchFamily="18" charset="0"/>
                <a:cs typeface="Courier New" pitchFamily="49" charset="0"/>
              </a:rPr>
              <a:t>text_reviews_count    </a:t>
            </a:r>
            <a:endParaRPr kumimoji="0" lang="en-GB"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sz="2400" b="0" i="0" u="none" strike="noStrike" cap="none" normalizeH="0" baseline="0" dirty="0" smtClean="0">
                <a:ln>
                  <a:noFill/>
                </a:ln>
                <a:solidFill>
                  <a:schemeClr val="tx1"/>
                </a:solidFill>
                <a:effectLst/>
                <a:ea typeface="Times New Roman" pitchFamily="18" charset="0"/>
                <a:cs typeface="Courier New" pitchFamily="49" charset="0"/>
              </a:rPr>
              <a:t>publication_date      </a:t>
            </a:r>
            <a:endParaRPr kumimoji="0" lang="en-GB"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sz="2400" b="0" i="0" u="none" strike="noStrike" cap="none" normalizeH="0" baseline="0" dirty="0" smtClean="0">
                <a:ln>
                  <a:noFill/>
                </a:ln>
                <a:solidFill>
                  <a:schemeClr val="tx1"/>
                </a:solidFill>
                <a:effectLst/>
                <a:ea typeface="Times New Roman" pitchFamily="18" charset="0"/>
                <a:cs typeface="Courier New" pitchFamily="49" charset="0"/>
              </a:rPr>
              <a:t>publisher  </a:t>
            </a:r>
            <a:endParaRPr kumimoji="0" lang="en-GB"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714348" y="2357430"/>
            <a:ext cx="7643866"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sz="28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Data Exploration:</a:t>
            </a:r>
            <a:endParaRPr kumimoji="0" lang="en-GB"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sz="28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The dataset that contains data about the books, who wrote these books and other relevant data.</a:t>
            </a:r>
            <a:endParaRPr kumimoji="0" lang="en-GB" sz="28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sz="2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We have used only top 10 ratings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sz="2800" dirty="0"/>
              <a:t>Ranking of data is found using data present in book file</a:t>
            </a:r>
            <a:endParaRPr kumimoji="0" lang="en-GB"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785794"/>
            <a:ext cx="8572560" cy="1384995"/>
          </a:xfrm>
          <a:prstGeom prst="rect">
            <a:avLst/>
          </a:prstGeom>
        </p:spPr>
        <p:txBody>
          <a:bodyPr wrap="square">
            <a:spAutoFit/>
          </a:bodyPr>
          <a:lstStyle/>
          <a:p>
            <a:r>
              <a:rPr lang="en-GB" sz="2800" dirty="0"/>
              <a:t>will attempt to use this column to find the most commented books present in our </a:t>
            </a:r>
            <a:r>
              <a:rPr lang="en-GB" sz="2800" dirty="0" smtClean="0"/>
              <a:t>data</a:t>
            </a:r>
          </a:p>
          <a:p>
            <a:endParaRPr lang="en-GB" sz="2800" dirty="0"/>
          </a:p>
        </p:txBody>
      </p:sp>
      <p:sp>
        <p:nvSpPr>
          <p:cNvPr id="28674" name="Rectangle 2"/>
          <p:cNvSpPr>
            <a:spLocks noChangeArrowheads="1"/>
          </p:cNvSpPr>
          <p:nvPr/>
        </p:nvSpPr>
        <p:spPr bwMode="auto">
          <a:xfrm>
            <a:off x="357158" y="1785926"/>
            <a:ext cx="6572296" cy="16619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Here we creates the binary data frame to assign the rating values to the groups accordingly:</a:t>
            </a:r>
            <a:endParaRPr kumimoji="0" lang="en-GB"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675" name="Rectangle 3"/>
          <p:cNvSpPr>
            <a:spLocks noChangeArrowheads="1"/>
          </p:cNvSpPr>
          <p:nvPr/>
        </p:nvSpPr>
        <p:spPr bwMode="auto">
          <a:xfrm>
            <a:off x="857224" y="3429000"/>
            <a:ext cx="4489691" cy="181588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It includes the following data:</a:t>
            </a:r>
            <a:endParaRPr kumimoji="0" lang="en-GB"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GB" sz="28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Rating </a:t>
            </a:r>
            <a:r>
              <a:rPr kumimoji="0" lang="en-GB" sz="2800" b="0" i="0" u="none" strike="noStrike" cap="none" normalizeH="0" baseline="0" dirty="0" err="1" smtClean="0">
                <a:ln>
                  <a:noFill/>
                </a:ln>
                <a:solidFill>
                  <a:schemeClr val="tx1"/>
                </a:solidFill>
                <a:effectLst/>
                <a:latin typeface="Calibri" pitchFamily="34" charset="0"/>
                <a:ea typeface="Times New Roman" pitchFamily="18" charset="0"/>
                <a:cs typeface="Arial" pitchFamily="34" charset="0"/>
              </a:rPr>
              <a:t>df</a:t>
            </a:r>
            <a:endParaRPr kumimoji="0" lang="en-GB"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GB" sz="28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Average grade</a:t>
            </a:r>
            <a:endParaRPr kumimoji="0" lang="en-GB"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GB" sz="28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Number of grades</a:t>
            </a:r>
            <a:endParaRPr kumimoji="0" lang="en-GB"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1785926"/>
            <a:ext cx="8286808" cy="523220"/>
          </a:xfrm>
          <a:prstGeom prst="rect">
            <a:avLst/>
          </a:prstGeom>
        </p:spPr>
        <p:txBody>
          <a:bodyPr wrap="square">
            <a:spAutoFit/>
          </a:bodyPr>
          <a:lstStyle/>
          <a:p>
            <a:r>
              <a:rPr lang="en-GB" sz="2800" dirty="0"/>
              <a:t>The algorithm will find the median for all and equalize it</a:t>
            </a:r>
          </a:p>
        </p:txBody>
      </p:sp>
      <p:sp>
        <p:nvSpPr>
          <p:cNvPr id="29697" name="Rectangle 1"/>
          <p:cNvSpPr>
            <a:spLocks noChangeArrowheads="1"/>
          </p:cNvSpPr>
          <p:nvPr/>
        </p:nvSpPr>
        <p:spPr bwMode="auto">
          <a:xfrm>
            <a:off x="357158" y="2643182"/>
            <a:ext cx="4839145"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dirty="0" smtClean="0">
                <a:ln>
                  <a:noFill/>
                </a:ln>
                <a:solidFill>
                  <a:srgbClr val="E36209"/>
                </a:solidFill>
                <a:effectLst/>
                <a:latin typeface="Calibri" pitchFamily="34" charset="0"/>
                <a:ea typeface="Times New Roman" pitchFamily="18" charset="0"/>
                <a:cs typeface="Consolas" pitchFamily="49" charset="0"/>
              </a:rPr>
              <a:t>KNN algorithm implementation:</a:t>
            </a:r>
            <a:endParaRPr kumimoji="0" lang="en-GB"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Picture 3"/>
          <p:cNvPicPr/>
          <p:nvPr/>
        </p:nvPicPr>
        <p:blipFill>
          <a:blip r:embed="rId2"/>
          <a:srcRect/>
          <a:stretch>
            <a:fillRect/>
          </a:stretch>
        </p:blipFill>
        <p:spPr bwMode="auto">
          <a:xfrm>
            <a:off x="357158" y="3429000"/>
            <a:ext cx="7072362" cy="157163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1214422"/>
            <a:ext cx="6000760" cy="1231106"/>
          </a:xfrm>
          <a:prstGeom prst="rect">
            <a:avLst/>
          </a:prstGeom>
        </p:spPr>
        <p:txBody>
          <a:bodyPr wrap="square">
            <a:spAutoFit/>
          </a:bodyPr>
          <a:lstStyle/>
          <a:p>
            <a:r>
              <a:rPr lang="en-GB" sz="2800" dirty="0"/>
              <a:t>The model </a:t>
            </a:r>
            <a:r>
              <a:rPr lang="en-GB" sz="2800" dirty="0" smtClean="0"/>
              <a:t>build </a:t>
            </a:r>
            <a:r>
              <a:rPr lang="en-GB" sz="2800" dirty="0"/>
              <a:t>the list on the basis of different features of </a:t>
            </a:r>
            <a:r>
              <a:rPr lang="en-GB" sz="2800" dirty="0" smtClean="0"/>
              <a:t>books:</a:t>
            </a:r>
          </a:p>
          <a:p>
            <a:endParaRPr lang="en-GB" dirty="0"/>
          </a:p>
        </p:txBody>
      </p:sp>
      <p:pic>
        <p:nvPicPr>
          <p:cNvPr id="3" name="Picture 2"/>
          <p:cNvPicPr/>
          <p:nvPr/>
        </p:nvPicPr>
        <p:blipFill>
          <a:blip r:embed="rId2"/>
          <a:srcRect/>
          <a:stretch>
            <a:fillRect/>
          </a:stretch>
        </p:blipFill>
        <p:spPr bwMode="auto">
          <a:xfrm>
            <a:off x="571472" y="2285992"/>
            <a:ext cx="7572428" cy="400052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1000100" y="785794"/>
            <a:ext cx="6072198"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1" i="0" u="none" strike="noStrike" cap="none" normalizeH="0" baseline="0" dirty="0" smtClean="0">
                <a:ln>
                  <a:noFill/>
                </a:ln>
                <a:solidFill>
                  <a:srgbClr val="1F4E79"/>
                </a:solidFill>
                <a:effectLst/>
                <a:latin typeface="Calibri" pitchFamily="34" charset="0"/>
                <a:ea typeface="Times New Roman" pitchFamily="18" charset="0"/>
                <a:cs typeface="Consolas" pitchFamily="49" charset="0"/>
              </a:rPr>
              <a:t>Results: </a:t>
            </a:r>
            <a:r>
              <a:rPr kumimoji="0" lang="en-GB" sz="2800" b="0" i="0" u="none" strike="noStrike" cap="none" normalizeH="0" baseline="0" dirty="0" smtClean="0">
                <a:ln>
                  <a:noFill/>
                </a:ln>
                <a:solidFill>
                  <a:srgbClr val="1F4E79"/>
                </a:solidFill>
                <a:effectLst/>
                <a:latin typeface="Calibri" pitchFamily="34" charset="0"/>
                <a:ea typeface="Times New Roman" pitchFamily="18" charset="0"/>
                <a:cs typeface="Consolas" pitchFamily="49" charset="0"/>
              </a:rPr>
              <a:t>following are the results for the given implementation of the book recommendation system:</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22" name="Picture 2"/>
          <p:cNvPicPr>
            <a:picLocks noChangeAspect="1" noChangeArrowheads="1"/>
          </p:cNvPicPr>
          <p:nvPr/>
        </p:nvPicPr>
        <p:blipFill>
          <a:blip r:embed="rId2"/>
          <a:srcRect/>
          <a:stretch>
            <a:fillRect/>
          </a:stretch>
        </p:blipFill>
        <p:spPr bwMode="auto">
          <a:xfrm>
            <a:off x="1214415" y="2071678"/>
            <a:ext cx="6072230" cy="407196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57158" y="1428736"/>
            <a:ext cx="8429684" cy="49552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dirty="0" smtClean="0">
                <a:ln>
                  <a:noFill/>
                </a:ln>
                <a:solidFill>
                  <a:schemeClr val="accent2">
                    <a:lumMod val="75000"/>
                  </a:schemeClr>
                </a:solidFill>
                <a:effectLst/>
                <a:latin typeface="Calibri" pitchFamily="34" charset="0"/>
                <a:ea typeface="Calibri" pitchFamily="34" charset="0"/>
                <a:cs typeface="Times New Roman" pitchFamily="18" charset="0"/>
              </a:rPr>
              <a:t>Overview:</a:t>
            </a:r>
          </a:p>
          <a:p>
            <a:pPr lvl="0" algn="just" fontAlgn="base">
              <a:spcBef>
                <a:spcPct val="0"/>
              </a:spcBef>
              <a:spcAft>
                <a:spcPct val="0"/>
              </a:spcAft>
            </a:pPr>
            <a:r>
              <a:rPr lang="en-GB" sz="2800" dirty="0"/>
              <a:t>A recommendation system is one of the top utilizations of data science. Each shopper Internet organization requires a recommendation system like Netflix, </a:t>
            </a:r>
            <a:r>
              <a:rPr lang="en-GB" sz="2800" dirty="0" err="1"/>
              <a:t>Youtube</a:t>
            </a:r>
            <a:r>
              <a:rPr lang="en-GB" sz="2800" dirty="0"/>
              <a:t>, a news source, and so forth.</a:t>
            </a:r>
            <a:endParaRPr kumimoji="0" lang="en-GB"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 book recommendation system can consider numerous boundaries like book content and book quality by sifting client reviews</a:t>
            </a:r>
            <a:r>
              <a:rPr kumimoji="0" lang="en-GB" sz="28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and top ratings of books purchased on old browsing history</a:t>
            </a:r>
            <a:r>
              <a:rPr kumimoji="0" lang="en-GB"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 the segment underneath, I will acquaint you with an AI project on the book recommendation system utilizing Python</a:t>
            </a:r>
            <a:r>
              <a:rPr kumimoji="0" lang="en-GB"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4800" y="2443163"/>
            <a:ext cx="8534400" cy="19716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descr="data:image/png;base64,iVBORw0KGgoAAAANSUhEUgAAA34AAAJNCAYAAABusKejAAAAOXRFWHRTb2Z0d2FyZQBNYXRwbG90bGliIHZlcnNpb24zLjQuMywgaHR0cHM6Ly9tYXRwbG90bGliLm9yZy/MnkTPAAAACXBIWXMAAAsTAAALEwEAmpwYAABj5UlEQVR4nO3de/xu9Zz//8dTOzoqFMJoU9JEtTtOR8oYhqFCSWKEyWEQ5ivMIA3DoMHXmTQkv1SiTBgq6aST9q7d7syofJ1mYlSUhHr9/ljvq311dX1O+/TZe/W4327dPtda673e79da67p21+vzeq/1SVUhSZIkSeqv+812AJIkSZKk5cvET5IkSZJ6zsRPkiRJknrOxE+SJEmSes7ET5IkSZJ6bs5sByBJK7MNNtig5s6dO9thSJIkTWnBggW/qqoNx20z8ZOkScydO5f58+fPdhiSJElTSvLjibY51VOSJEmSes7ET5IkSZJ6zsRPkiRJknrOxE+SJEmSei5VNdsxSNJKa/U5a9VD1t1stsOQJEmrqP++aeEKGyvJgqraftw2K36SJEmS1HMmfpIkSZLUcyZ+kiRJktRzJn6SJEmS1HMmfpIkSZLUcyZ+kiRJktRzJn6SJEmS1HMmfpIkSZLUcyZ+kiRJktRzJn6SJEmS1HMmfpIkSZLUcyZ+kiRJktRzJn6SJEmS1HMmfpIkSZLUcyZ+kiRJktRzJn6SJEmS1HMmfpIkSZLUc6tE4pfk1pHlg5J8fAWMu0eSW5JcmuTqJO+cov1BSR4xtPyGJGst7ziniOnwJG8as36fJFsMLZ+VZPulGGfG12i4TZINk1zUzvXuQ23mJrk9ycIklyU5P8nj27Y9knxjSWMeieWGJBtMsP7yNvZpSR4+wf7/mWT9ZRHLBP0nyXeTPLAt+5m491gXtJ9fS7LR0Pr1k3wlyTUt5p3b+n9L8pTlEYskSdLKZpVI/JZWkjmTLU/h3KraBtgeeFGS7SZpexDwiKHlNwAz+pKbZLWZtF8K+wBbTNVoBfpL4Jqq2qaqzh3Z9qOqmldVWwNfAP5pBce2Zxt7/ujYLSG7X1U9s6puXo4xPBO4rKp+syw669tnIsmmwH8lCfDwqvrF0OaPAN+uqs2BrYGr2/qPAW+dSSySJEmrqlU+8Uvy7KFK0XeSPKytPzzJkUlOA44Zs3xuknlD/ZyXZKuJxqmq24AFwCZJ5iW5MMmiJCcneVCSfem+CB/bqlOvp/vCe2aSM9sYT0tyQZJLkpyYZJ22/oYkhyX5HrDfDI7vc61Sd12SQ4b2eVuSa5N8B3j8mHO2C7AXcESLdZO2ab8k30/yg0HVLclqSY5IcnE73lfO5PpMdgxD2+cBHwCe2eJZc5LuHgjcNGaMB7dKz6J2bbaaYv1DWgXv0iSfATKNQzkH2DRdFfLqJJ8ELgH+rF3DDYa2fTbJlW2MNduYm7bjv6y9BzZp6w8dOr//PMHYBwL/MY0Ye/+ZGDnWNZMsBL4L7EGX1G3WxpuXrkL6JODfW8x/GCToVfVj4CGZoIorSZLUJ6tK4rdm+yK3sH3Je9fQtu8BO7UKxPHAm4e2bQfsXVUvHLN8FF01giSbAQ+oqkUTBZDkIcBOwJXAMcBbqmor4HLgnVX1FbqK0IGtOvUR4Od01aI9000jfDvw1KratrX9h6Ehfl9Vu1XV8SNDT3Z8mwNPB3YE3plk9XTVlxcA2wDPBXYYPZaqOh84BTi0xfqjtmlOVe1IV5UZTOF7OXBLVe3Q+jo4yWPGnKIlvUZU1ULgMOCEFs/tI31v0vr9Ed05+9CY8f8ZuLRdk3+iu0aTrX8n8L0W0ynAo8f0OepZdNcbuoT6mFah/PFIu8cBn6iqJwA3A89r649t67cGdgF+keRprf2OwDxguyRPGjP2rnRJ1sB9+TNxt6q6varmAd+gq2K/D3hHG28h8Fjgl8DnWyJ8VJK1h7q4hO7cjh7bK5LMTzL/rrv+NNHwkiRJq4yZTO+aTYMvd0B33xBdJQHgUcAJ6e7puT9w/dB+p4wkEcPLJwLvSHIo8DLg6AnG3j3JpcBddF8qfwqsX1Vnt+1faH1NZSe6qZXnJaHFesHQ9hMm2G+y4/tmVd0B3JHkRuBhwO7AyVX1O4Akp0wjtoGT2s8FwNz2+mnAVq16A7AeXaJy/T13XeJrNB0/GvSdZH/gSOCvR9rsRkuwquq7raK33iTrn0SXGFNV30xyryrikDOT3AksoktU1gd+XFUXTtD++pZ0QDuXSdYFHllVJ7cxf9+O52l05/jS1n4duvN7zkifD66q3w4t35c/E+NsCVwBvJDF72Po/o3bFnhdVV2U5CN00zvf0bbfyD2nogJQVUfSvc9Yfc5aNYM4JEmSVkqrSuI3mY8BH6qqU5LsARw+tO22kbZ3L1fV75KcDuwNPJ/FX5pHnVtVzxostKRhSQQ4vaoOmGD7aKwDkx3fHUOv72Tx9VzSL6qD/ob7Ct2X5lOXsE+Y/BjuJcmpdEnsfOBfRjafAnx+3G5j1tUk64d/TmXPqvrVUHzrM/H1gntflzUniIO2/l+r6jNTxPCndPcS3jWNePv+mVjcQXIYXWK/CXARXYXvaUm+XVWH0iWlP62qi9ouX+Ge9/WtAYxWmCVJknpnVZnqOZn1gJ+11y+Z4b5HAR8FLq6qX09nh6q6Bbgpi588+WJgUOn4LbDuUPPh5QuBXdM9hIIka7XpdFOZ6fGdAzyn3fu0LvDsCdqNxjqRU4FXJ1kduimAI1PlpmNGx1BVT29T9f5uzObdgB+NWX8O3X1wtGTnV+1BKNNZ/wzgQdM+miXQxvxpkn3amA9I93TLU4GXDd3b9sgkDx3TxbV0Sc109P0zMTz2u4C/o/tlwF/QPQBny5b0UVX/Dfwk7UmwdA8Rumqoi83oKoWSJEm91oeK3+HAiUl+RvdFctz9Z2NV1YIkv2F8BWkyLwE+3b64Xwe8tK0/uq2/HdiZbqrYt5L8ot3TdBBwXJIHtPZvB34wxViHM4Pjq6pLkpwALAR+DIw+IXPgeOCz6R4Ks+8EbaBLBOYCl6Sbj/dLunupZuJwlvAaNZu0+9gC/IHui/64MT6fZBHwOxYnPBOt/2e6a3EJXZLy/2YY05J4MfCZJO8C/gjsV1WnJflz4II23fFW4EV0UxCHfZPu4SX/NY1xDqffn4lRT6Z7n+9Id7yjXkf3gJn7D8fWfpmxKV1lWZIkqddSdd+9fSXd3xc7C9h8mlPopFnR7tc7pqr+ajmPc5/5TCR5DrBtVb1jsnarz1mrHrLujAqRkiRJd/vvmxausLGSLKiqsbfr9GGq5xJJ8rd09wS9re9fcLXqa3+X7rNpf8B9ebgPfibmAB+c7SAkSZJWhPt0xU+SpmLFT5IkLQ0rfpIkSZKkFcLET5IkSZJ6zsRPkiRJknrOxE+SJEmSes7ET5IkSZJ6zsRPkiRJknrOxE+SJEmSes7ET5IkSZJ6zsRPkiRJknrOxE+SJEmSes7ET5IkSZJ6zsRPkiRJknrOxE+SJEmSes7ET5IkSZJ6bs5sByBJK7Ot523B/PnzZzsMSZKkpWLFT5IkSZJ6zsRPkiRJknrOxE+SJEmSes7ET5IkSZJ6zsRPkiRJknrOxE+SJEmSes7ET5IkSZJ6zsRPkiRJknrOxE+SJEmSes7ET5IkSZJ6LlU12zFI0kprndUfXFut//TZDkOSJK2Czv/lcSt0vCQLqmr7cdus+EmSJElSz5n4SZIkSVLPmfhJkiRJUs+Z+EmSJElSz5n4SZIkSVLPmfhJkiRJUs+Z+EmSJElSz5n4SZIkSVLPmfhJkiRJUs+Z+EmSJElSz5n4SZIkSVLPmfhJkiRJUs+Z+EmSJElSz5n4SZIkSVLPmfhJkiRJUs+Z+EmSJElSz5n4SZIkSVLPmfhJkiRJUs+tsMQvya0jywcl+fgKGHePJLckuTTJ1UneOUX7g5I8Ymj5DUnWWt5xThHT4UneNGb9Pkm2GFo+K8n2SzHOnUkWJrkiyYkTHXeS85d0jBUhyRFJrkxyxATb/yPJBdPoZ+x5n6T9Up3/Kfr+SpLHttc3JNlgaNseSb6xPMYdiWFuktvbe+SqJJ9OMuG/IWPen/f4bC3j2M5KskaS/5tkp6H1305yWXs/fDrJam39a5O8dHnEIkmStDJaZSp+SeZMtjyFc6tqG2B74EVJtpuk7UHA8JfTNwAzSvwGXy5XgH2ALaZqNAO3V9W8qnoi8AfgVcMbB8dVVbsswzGnZYbX+5XAtlV16Jh+1ge2BdZP8phlFN5yleQJwGpVdd0y6m9pPks/qqp5wFZ07719Jmm7D/d8fx7EPT9bU5pObEnWBO6sqt8DOwALhjY/v6q2Bp4IbAjs19Z/DjhkJrFIkiStylaKxC/Js5Nc1Kpy30nysLb+8CRHJjkNOGbM8rlJ5g31c16SrSYap6puo/tSuEmSeUkuTLIoyclJHpRkX7rk8NhW1Xg93RfVM5Oc2cZ4WpILklzSqmLrtPU3JDksyfdY/OVyOsf3uVatuC7JIUP7vC3JtUm+Azx+zDnbBdgLOKLFuknbtF+S7yf5QZLdW9vVWhXs4na8r5zGZTkX2LRVk85M8iXg8tbfre3nRknOGaoSDsY7IMnlbd37h2K+Ncl7WgXmwqHzsGGSr7b4Lk6y69D5uft6jxx/2jFd0cbav60/BVgbuGiwbsTzgK8DxwMvGOpv4dB/tyd58sh4Byf5VpI123W+uI19ZJIMNX1RkvPbth3bvju2dZe2n49v6w9KclK6qtQPk3xggmtxIPAfE1+qe8Q52VgnJvk6cNqY5S8m2Xuon2OT7DXROFX1J+B8uvfIxknOaO+tM5I8esz78y3c87O1ZpLtkpydZEGSU5Ns1MY+K8l7k5wNvH6K4z2T7n35xCSXA1sCFyd5ZovzN63pHOD+QLX1vwNuGFwjSZKkvluRid+aw1+ugXcNbfsesFOryh0PvHlo23bA3lX1wjHLR9FVEUiyGfCAqlo0UQBJHgLsBFxJl0i8paq2ovvi+M6q+gowHziwVb4+Avwc2LOq9kw3ve7twFOratvW9h+Ghvh9Ve1WVcePDD3Z8W0OPB3YEXhnktXTVSRfAGwDPJeuinEPVXU+cApwaIv1R23TnKraka5SOZjW+nLglqraofV1cCapdqWrsjyjnRdabG+rqtHq4guBU1sFaGtgYbqpfO8HngLMA3ZIsk9rvzZwYavAnAMc3NZ/BPhwi+95dNd1YPT6Dzy39b818FS6BGOjqtqLxZXLE8Yc3gHAce2/AwYrW/t5wDvoruvd01mTvBZ4NrBPVd0OfLyqdmiV0TWBZw31v3ariP49XVUJ4BrgSe36Hwa8d6j9PGB/uoRl/yR/NibmXblnFQu6X0YMPkvD52uysXYGXlJVTxmzfBTw0na86wG7AP85JpbBOVkL+Eu698jHgWPaZ+lY4KNj3p/vZ+izBfwJ+Biwb1Vt187Ve4aGWL+qnlxVH5woBoCq2hM4ku58vw74TBvv7tiTnArcCPwW+MrQ7vOB3Sc4vlckmZ9k/h/vumOyECRJklYJM5nitbRub1/4gK4CQVcBAHgUcEL7jf/9geuH9julfdket3wi8I4khwIvA46eYOzdk1wK3AW8D/gp3RfLs9v2L7S+prIT3dS181qR5/7A8L1i4xINmPz4vllVdwB3JLkReBjdl9GTW1ViUMWarpPazwXA3Pb6acBW6SqaAOsBjxuJA1py3l6fC/w7XQLw/aoabQtwMfC5JKsDX6uqhUmeApxVVb9ssR8LPAn4Gt300cG9aAuAv2qvnwpsMVQ4e2CSddvr0es/sBtwXFXdCfxPqw7tQJdsjNUqjJsC36uqSvKnJE+sqiva9scBRwBPqao/tnheTPd+2aeq/ti62jPJm+mmAD+Y7hcJX2/bjgOoqnOSPDDd1NJ1gS+0/gtYfSisM6rqljb+VcDGwE9GQt8I+OXIuj2r6ldtvz2Awb2I600y1ulV9etxy1V1dpJPJHkoXVL91VbVG7VJe48U8B9V9a0kX2z7AHwRmKhyOezxdNMvT2/neTXgF0PbJ/osjbMN8FXgmcDC0Y1V9fQka9AlpU8BTm+bbqT7xcu9VNWRdAkl66z+4JpBLJIkSSulFZn4TeZjwIeq6pT2JfbwoW23jbS9e7mqfpfkdGBv4PksTiRHnVtVd1dlWkVjSYTuy/IBE2wfjXVgsuMbLifcyeJrsqRfNgf9DfcV4HVVdeoU+94jOQdoX8rHHldLbp4E/A3wxXQPU/nNuLbNH6tqcFzD8d0P2Hk0wZtsbLpjmqn9gQcB17e+H0hXWX17krWBLwMHV9XPh/a5gq4q96i23xrAJ4Htq+onSQ4H1hhqP3rdCng3cGZVPSfJXOCsoe0TXf9ht4+MMZnJxprws9R8kW5a6QvofpEyzo9G3yNjTOe9G+DKqtp5gu0TXffFHSR/B7yWLpn/c+DRdL8EeGZVHXiPgKp+336BsjeLE7816M6tJElS760U9/jRVSl+1l6/ZIb7HgV8FLh4pJoxoVZhuSntnjS6qs6g+vdbugoNY5YvBHZNsil0093aFNOpzPT4zgGe0+6DWpdumuE4o7FO5FTg1a0yR5LNWqKzVJJsDNxYVZ+lqw5uC1wEPDnJBukeBnMAi8/tRE6j+wI/6HfeNIY/h25q5GpJNqSrKn5/in0OAP66quZW1Vy6aaSD+/w+D3y+qs4d2edSuofFnNKmsQ4SsF+lu79z35H2g3sNd6ObXnsL97z+B03j2EZdTZfcTMfSjHU03RRhqurKGex3PovP44F0U5th8s/StcCGSXYGaFOcnzCTYKvqKLpq9ndbMvpfVfXng6QvyTpD9w3OoasIXjPUxWZ0ib0kSVLvrSyJ3+HAiUnOBX41kx2ragFdlenzMxzzJXT3hS2iq+gM7jk8Gvj04AEUdNO9vpXkzDZ98SDguLbfhUwwVWzE4czg+KrqErqpbgvpprCNJiMDxwOHpnuQxyYTtIEuOb4KuCTJFcBnWDbV3j3o7uu7lO7evI9U1S+AfwTOBC4DLqmqqR5McgiwfbqHg1zFyNNEJ3AysKiN8V3gzVX13xM1btWvR9NdMwDa9NXfpHuQy77Ay4buQ91+qN336KZSfpPuvH2W7t62r9FNdx12U7o/d/FpunsroZv6+K9JzqOb0jhT36Q719OxxGNV1f/QJZkz/SwdAry0fSZezOIHsoy+P4+mfbZabPsC709yGd17fUmeFvsk4Hvt3sgfj2xbmy5hH7xPbqS7LgO7At9ZgjElSZJWOVk8827V1KowZwGbV9VdsxyOtMy1X0CcCeza7mlcXuOsRZfQbju477CvkmwD/ENVvXiqtuus/uDaav2nr4CoJElS35z/y+NW6HhJFlTV2NvfVpaK3xJJ8rd0UwvfZtKnvmr3Pr4TeOTyGiPJU+mmQX6s70lfswHdE1wlSZLuE1aWh7sskao6hpG/7yb10TQezLO0/X+HbirsfUJVnT51K0mSpP5YpSt+kiRJkqSpmfhJkiRJUs+Z+EmSJElSz5n4SZIkSVLPmfhJkiRJUs+Z+EmSJElSz5n4SZIkSVLPmfhJkiRJUs+Z+EmSJElSz5n4SZIkSVLPmfhJkiRJUs+Z+EmSJElSz5n4SZIkSVLPmfhJkiRJUs/Nme0AJGlltvnWj+X8+cfNdhiSJElLxYqfJEmSJPWciZ8kSZIk9ZyJnyRJkiT1nImfJEmSJPWciZ8kSZIk9ZyJnyRJkiT1nImfJEmSJPWciZ8kSZIk9ZyJnyRJkiT13JzZDkCSVmbXXf5jXrDx3812GJIkaSV0/I+Pmu0Qps2KnyRJkiT1nImfJEmSJPWciZ8kSZIk9ZyJnyRJkiT1nImfJEmSJPWciZ8kSZIk9ZyJnyRJkiT1nImfJEmSJPWciZ8kSZIk9ZyJnyRJkiT1nImfJEmSJPWciZ8kSZIk9ZyJnyRJkiT1nImfJEmSJPWciZ8kSZIk9ZyJnyRJkiT1nImfJEmSJPWciZ8kSZIk9dxyS/yS3DqyfFCSjy+v8YbG2SPJLUkuTXJ1kndO0f6gJI8YWn5DkrWWd5xTxHR4kjeNWb9Pki2Gls9Ksv1SjPOoJP+R5IdJfpTkI0nuP819l2rsSfrdMMlF7frtPrLtHtdm9D02w3HGvk9WxPs0yV5J3jrDfd6Q5G/b66OT7DuyfYnPxQzjuCHJ5UkuS3JakodP0nZekmcOLe+RZJflFNe/tv73GT637bP0syQL23/PbOu3THL08ohFkiRpZbTSVvySzJlseQrnVtU2wPbAi5JsN0nbg4BHDC2/AZhR4pdktZm0Xwr7AFtM1Wg6kgQ4CfhaVT0O2AxYB3jPmLYzOfcTjTfdc/SXwDVVtU1VnTuy7Q3M8NpMYSbvk2Wmqk6pqvdNt307/y8DvrQsxk/nfhMtT8OeVbU1MB/4p0nazQOeObS8BzCjxG8G772/AC4CngyMvm8+XFXz2n//CVBVlwOPSvLomcQjSZK0qpqVxC/Js4eqOt9J8rC2/vAkRyY5DThmzPK5SeYN9XNekq0mGqeqbgMWAJu06sOFSRYlOTnJg1rVZHvg2FYNeD1dEnhmkjPbGE9LckGSS5KcmGSdtv6GJIcl+R6w3wyO73OtWnZdkkOG9nlbkmuTfAd4/JhztguwF3BEi3WTtmm/JN9P8oNBhSzJakmOSHJxO95Xjjk9TwF+X1Wfb+fqTuCNwMuSrNUqXycm+TpwWpI1kxzf+jsBWHMotiU5RxsnOaP1d0aSR7dr+wHgme0Yh8c4ZPTatPXvadWnC4fO84ZJvtqO/+Iku445/rsNv0/aqkck+Xa6SugHhsY6IF2164ok75/m8f9zW395ks3b+ruriukqroNK3iuTHDvBtbqkqv402XG0PtZp53Mw5t5t/dx0lc1PApcAu48svyPJh4f6OTjJh6YY7hxg0yRrJPl8G+/SJHumqxy/C9i/Xcu3AK8C3tiWd5/oOmXkcz/F8R6RZBGwA3AB8HfAp5IcNtW5Ar4OvGAa7SRJklZ5yzPxWzOLp1ctpPsSOPA9YKdWbTkeePPQtu2AvavqhWOWj6Kr0JFkM+ABVbVoogCSPATYCbiS7gvkW6pqK+By4J1V9RW6qsWBrRrwEeDndBWNPZNsALwdeGpVbdva/sPQEL+vqt2q6viRoSc7vs2BpwM7Au9Msnq6StMLgG2A59J9ib2HqjofOAU4tMX6o7ZpTlXtSFcNG0xrfTlwS1Xt0Po6OMljRrp8Al2yMzzGb4D/B2zaVu0MvKSqngK8GvhdO3/vobsuLMU5+jhwTOvvWOCjVbUQOAw4oR3j7UOxfZSha9NWrw1c2KpP5wAHt/Ufoavy7AA8j+59M6GR9wl0lar9gS3pEpc/Szcd+P10Sdg8YId00wqnOv5ftfWfAu41fRd4BXBYS9r/D/C6MW12ZeRasfgXAIPP18Dvgee0MfcEPpgkbdvj6c75NsCPR5b/Ddgryeqt7UuBz4+JZdiz6D5LrwGoqi2BA4Av0P3bMnwt3w98msXVt3OZ/DqN/jswVlUdSpfsHU33Xl9UVVtV1fC/N69tv2D4XJIHDa2fD9xjOvFAklckmZ9k/h133j6uiSRJ0iplqafwTeL2qpo3WEhyEF11DeBRwAlJNgLuD1w/tN8pw1/4R5ZPpKtMHEo39e3oCcbePcmlwF3A+4CfAutX1dlt+xdaX1PZiW5q5Xntu/P96aoKAydMsN9kx/fNqroDuCPJjcDD6L58nlxVvwNIcso0Yhs4qf1cAMxtr58GbJXF94GtBzxuJI4ANaa/4fWnV9Wv2+snAR8FqKpFrcoCS36OdqZLcgG+SFfpm6k/AN9orxcAf9VePxXYYnG+wwOTrFtVvx3Z/x7vk6q6MskOwBlVdQtAkquAjYGHAGdV1S/b+mPpzsmfmPz4h6/PcxlRVf/TqlNn0iVsvx5tA2wEXD2y7tD2iwtaPIN7/AK8N8mT2nE9ku49BvDjqrpwqI+7l6vqtiTfBZ6V5Gpg9TYdcpwzk9wJLKJLej8PfKz1c02SH9NNHZ7K2OvUXo/+OzCZbYCFdL9UuWpk26eAd9O9p98NfJDu3w6AG7nnNO+7VdWRwJEAD37AhuM+J5IkSauU5Zn4TeZjwIeq6pQkewCHD227baTt3ctV9bskpwN7A89ncSI56tyqetZgIcl6Sxhn6JKfAybYPhrrwGTHd8fQ6ztZfA2W9MvloL/hvgK8rqpOnWS/K+mqLHdL8kDgz4Af0VVcRo9vokRxSc7RqCU5/j9W1WC/4eO/H7DzNBKHe7xPhoy7RhnTDqY+/nHXZ9SWwP8yQRIC3A6sMcG2UQcCGwLbVdUfk9wwtO+En63mKLp79q5h8mrfnlX1q8HCUEVxpsZep9bdlO+bdFODj6b7Rcuv6O7/TKuA7lxVt1fV/wy1/yyLf1EA3XmxnCdJku4TZuvhLusBP2uvXzLDfY+iqzxdPEF15F5a9eamLH5K5IuBQfXvt8C6Q82Hly8Edk2yKUC6e9+mU8mY6fGdAzwn3X106wLPnqDdaKwTORV49WDaXpLNkqw90uYMYK2h+8tWo6uGHD2oPI6J8cDW9onA4N7KJT1H57P4/qoD6abHTmW6x38a8NrBQobuC10KFwFPTrJBO1cH0L2HlvT4B7HtCDyDrmr1pjFTcqGr9m06Zv046wE3tqRvT7pq5bRU1UV0if8LgeOmux/3fG9sBjwauJbJP1uwlNepqha2WQU/oKu6fhd4+vA04VZ1H3gOcMXQ8mYjy5IkSb01W4nf4cCJSc6l+039tFXVAuA3TH3/0aiX0N0XtYjuHq3BPUBHA5/O4oeJHAl8K8mZbVrfQcBxbb8L6aaTTeVwZnB8VXUJ3ZTIhcBXufdTCQeOBw5tD9DYZII20CXHVwGXJLkC+Awj1aZWKXsO3cNhfkj35fn3TPyUxk8B67Tz8Gbg+62fJT1HhwAvbfu8GHj9NPa5+9pMo+/t231dV9E9VGSpVNUvgH+km5J5Gd3DVv5jKY6fJA8APgu8rKp+TneP3+fGVNC+RTetdDqOpTv2+XTJ2DXT3G/gy8B5VXXTDPb5JLBaksvp3scHtenMZ9JN5VyYZH+6h6k8py3vzjK4Tkk2BG6qqruAzatqdKrnB9I9dGYR3T2PbxzatifwzZmOKUmStCrK4plyq4b2kI2z6L7k3TXL4UgrRJKTgTdX1Q+X8zjfoHvgyhnLc5zZ1pLus4Hdpnpa6oMfsGE97eF7r5jAJEnSKuX4H0/6DMEVLsmCqhp7O9xK+3f8xmnTEi8C3mbSp/uYt9I95GW5SLJ+kh/QPZSp10lf82jgrVMlfZIkSX0xWw93WSJVdQxT/F0vqY+q6lq6++aWV/83M70ncfZCq5wu1+qpJEnSymSVqvhJkiRJkmbOxE+SJEmSes7ET5IkSZJ6zsRPkiRJknrOxE+SJEmSes7ET5IkSZJ6zsRPkiRJknrOxE+SJEmSes7ET5IkSZJ6zsRPkiRJknrOxE+SJEmSes7ET5IkSZJ6zsRPkiRJknrOxE+SJEmSem7ObAcgSSuzx265McfPP2q2w5AkSVoqVvwkSZIkqedM/CRJkiSp50z8JEmSJKnnTPwkSZIkqedM/CRJkiSp50z8JEmSJKnnTPwkSZIkqedM/CRJkiSp50z8JEmSJKnnTPwkSZIkqefmzHYAkrQy+9lVP+aftnrFbIchSZJmwXsXHTnbISwzVvwkSZIkqedM/CRJkiSp50z8JEmSJKnnTPwkSZIkqedM/CRJkiSp50z8JEmSJKnnTPwkSZIkqedM/CRJkiSp50z8JEmSJKnnTPwkSZIkqedM/CRJkiSp50z8JEmSJKnnTPwkSZIkqedM/CRJkiSp50z8JEmSJKnnTPwkSZIkqedM/CRJkiSp51Zo4pfk1pHlg5J8fAWMu0eSW5JcmuTqJO+cov1BSR4xtPyGJGst7ziniOnwJG8as36fJFsMLZ+VZPulGOfhSY5P8qMkVyX5zySbtXP4jSXtd5Lx5ia5Yln3O2acByT5TpKFSfYf2bZTkovatquTHL6cY5nx+6nt87ft9dFJ9h3Zfuv4PZetJDckuTzJZUlOS/LwSdrOS/LMoeU9kuyynOL619b/PkneOrT+iCTXJFmU5OQk67f1WyY5ennEIkmStDJapSp+SeZMtjyFc6tqG2B74EVJtpuk7UHAI4aW3wDM9Iv6ajNpvxT2AbaYqtF0JAlwMnBWVW1SVVsA/wQ8bFn0vzzM4D2wDbB6Vc2rqhNGtn0BeEVVzQOeCHx5GcQ12fV/AzN4P7VjfBnwpaUMa9BfktxvouVp2LOqtgbm070/JjIPeObQ8h7AjBK/GVzfvwAuAp4MnDu0/nTgiVW1FfAD4B8Bqupy4FFJHj2TeCRJklZVK03il+TZrepyaavMPKytPzzJkUlOA44Zs3xuknlD/ZyXZKuJxqmq24AFwCatInHhUDXgQa2Ssj1wbKsAvZ4uCTwzyZltjKcluSDJJUlOTLJOW39DksOSfA/YbwbH97lWqbsuySFD+7wtybVJvgM8fsw52wXYCziixbpJ27Rfku8n+UGS3Vvb1Vr14+J2vK8cc3r2BP5YVZ8eOl8Lq2rwRXqdJF9pFZRjW6JIO+aLk1zRrs1g/VlJPpzknFZJ2yHJSUl+mORfhsadk+QLLa6vDKphSbZLcnaSBUlOTbLRUL/vTXI28PqRc/LgJF9rfV2YZKskDwX+P2DeyHkaeCjwi3a8d1bVVa2vtdu1ubhdt72HzuW/pat8LUryunHXf9z7pF3fu99Pra+j27m7PMkbx1yXpwCXVNWfxmy7hzbGGW3My4dintuuwSeBS4DdR5bfkeTDQ/0cnORDUwx3DrBpkjWSfL6Nd2mSPZPcH3gXsH87528BXgW8sS3vnmTDJF9t5/fiJLu2se/xGZ/ieI9IsgjYAbgA+DvgU0kOA6iq04bO24XAo4Z2/zrwgqnOqSRJUh+s6MRvzfalb2GShXRfDAe+B+zUqnLHA28e2rYdsHdVvXDM8lF0FTqSbAY8oKoWTRRAkocAOwFX0n2pfEurBlwOvLOqvkJXyTiwVYc+AvycrsqxZ5INgLcDT62qbVvbfxga4vdVtVtVHT8y9GTHtznwdGBH4J1JVk9XkXwBXaXquXRfbO+hqs4HTgEObbH+qG2aU1U70lWWBtNaXw7cUlU7tL4OTvKYkS6fSJcUT2Sb1ucWwGOBXdv6j1fVDlX1RGBN4FlD+/yhqp4EfBr4D+A1bZyD2rWALqk9sl2H3wB/n2R14GPAvlW1HfA54D1D/a5fVU+uqg+OxPjPwKWtr38CjqmqG+kSgnNHztPAh4Fr0yX/r0yyRlv/NuC77ZztSZdgrw28AngMsE0b59ihvn5fVbsB32HM+6SqPsrQ+4muKvbIqnpiVW0JfH7Med+Ve1+XI0Y+S3ePDzynjbkn8MFBIk53no9p78Efjyz/G7BXO+8AL50glmHPovvcvAagxX8AXQX1fsBhwAntnL+f7j3w4bZ8LvCRtrwD8Dy6z/LA6Gd+rKo6lO7aHk33vl5UVVtV1bvGNH8Z8K2h5fnA7lMcoyRJUi/MZKrksnB7m04HdPfS0VXXoPtN/AmtqnN/4Pqh/U6pqtsnWD6RrlpxKN0Xu6MnGHv3JJcCdwHvA35Klzyc3bZ/ofU1lZ3oEp/z2vfp+9NVGgZGpxEOTHZ836yqO4A7ktxIN7Vyd+DkqvodQJJTphHbwEnt5wJgbnv9NGCrLL43bD3gcSNxTOX7VfXTFs/C1vf3gD2TvJlu+uKD6ZLqr7d9BnFfDlxZVb9o+18H/BlwM/CTqjqvtfv/gEOAb9MliKe387warSrXTHSed6NLIqiq7yZ5SJL1JjuoqnpXkmPpztEL6ZKXPdryXll8b+UawKOBpwKfHlSSqurXY+Ka6n0ycB3w2CQfA74JnDamzUbA1SPrDm2/pADucY9fgPcmeRLde/2RLJ6q++OqunCoj7uXq+q2JN8FnpXkarppsZePiQW6auWdwCK65PbzdEk6VXVNkh8Dm02w77CnAlsszkt5YJJ12+vRz/xktgEW0v0C5apxDZK8DfgT90zSb+SeU7qH27+CLsHngauvM80wJEmSVl4rOvGbzMeAD1XVKUn2AA4f2nbbSNu7l6vqd0lOB/YGns/iRHLUuVV1dyVqqmRgEgFOr6oDJtg+GuvAZMd3x9DrO1l8XWoJYxz0N9xXgNdV1amT7HclsO8k2+8VZ6uOfRLYvqp+ku7BKGuM2eeukf3vYuLjrBbvlVW18wSxTHSeM2bdlOexVQE/leSzwC9bNTLA86rq2nsM0GUqE/U5iGuq98lg3JuSbE1X8X0N3Xv4ZSPNbuee53QyBwIbAttV1R+T3DC074Sfo+YouirpNUxe7duzqn41WBiqKM7U/YCdRxO81t1E13e43Ty6X/Q8CvgV3S8e0n4pcXe/SV5CV538y6oavm5r0J3be6mqI4EjATZaa8Ml/RxKkiStNFaae/zoKlA/a69fMsN9jwI+Clw8Un2ZUFXdAtyUdg8c8GJgUP37LbDuUPPh5QuBXZNsCpBkrTbFdCozPb5zgOckWbNVQZ49QbvRWCdyKvDqwVS+dE/qXHukzXeBByQ5eLAi3X15T56k30FS8at09zpOljhO5NFJBgneAXRVxGuBDQfr2/TXJ0yjr3Pokh9agv2rqvrNZDsk+Zuh5OVxdEntzXTn7HWDbUm2aW1OA16V9uCRJA8e0+1k75O7r1mbOny/qvoq8A5g2zF9XQ1sOulRL7YecGNL+vYENp7mflTVRXRV2BcCx013P+55zjejq4pey+SfI+jO42sHCxm6V3ea8S5sMwh+QFdd/S7w9DaVdJD0/TXwFmCvQfV8yGbAcn+irCRJ0spgZUr8DgdOTHIu3W/vp62qFtDdGzbVPUmjXkJ3r9QiunutBvcFHQ18ut0/tSbdb/6/leTMqvol3T2Fx7X9LqSbYjaVw5nB8VXVJXTTBhcCX+WeTyocdjxwaLqHaow+tGTYUXTT4C5J9+cTPsNIxbdVQ54D/FW6P+dwZYv755PEeTPwWbqpnF8DLp7i0Ma5GnhJO58PBj5VVX+gSyLfn+QyuvMwnSdCHg5s3/p6H9NLsl9Md4/fQuCLdPd33gm8G1gdWNTO2btb+6OA/9fWX0aXKN3DFO+Tu99PdFMxz2pjH0176uSIbwFPmsZxQDeVcfsk8+mSsWumud/Al4HzquqmGezzSWC1JJfTvWcPalOXz6Sbyjn4Expfp/tlxsL2C5dDWqyLklxF9/CXGUmyIXBTVd0FbD54MM+Qj9Mlm6e3cT89tG1Puum1kiRJvZd7znxaNaX7m3tn0X3xu2uWw5GWuSQnA2+uqh8u53G+QffAlTOW5zizLckD6Cr8u9UUT0vdaK0N66WbPmfFBCZJklYq71105GyHMCNJFlTV2FvfVqaK3xJJ90etLwLeZtKnHnsr3UNelosk6yf5Ad0DmHqd9DWPBt46VdInSZLUFyvTw12WSFUdwxR/60ta1bUHzFw7ZcMl7/9mpvckzl5oldPlWj2VJElamazyFT9JkiRJ0uRM/CRJkiSp50z8JEmSJKnnTPwkSZIkqedM/CRJkiSp50z8JEmSJKnnTPwkSZIkqedM/CRJkiSp50z8JEmSJKnnTPwkSZIkqedM/CRJkiSp50z8JEmSJKnnTPwkSZIkqedM/CRJkiSp5+bMdgCStDJ75BYb8975R852GJIkSUvFip8kSZIk9ZyJnyRJkiT1nImfJEmSJPWciZ8kSZIk9ZyJnyRJkiT1nImfJEmSJPWciZ8kSZIk9ZyJnyRJkiT1nImfJEmSJPWciZ8kSZIk9dyc2Q5AklZmv7r2Bj775JfPdhiSJGk5Ovjsf5/tEJY7K36SJEmS1HMmfpIkSZLUcyZ+kiRJktRzJn6SJEmS1HMmfpIkSZLUcyZ+kiRJktRzJn6SJEmS1HMmfpIkSZLUcyZ+kiRJktRzJn6SJEmS1HMmfpIkSZLUcyZ+kiRJktRzJn6SJEmS1HMmfpIkSZLUcyZ+kiRJktRzJn6SJEmS1HMmfpIkSZLUcyZ+kiRJktRzJn5STyV5SJKF7b//TvKz9vrmJFctRb8HJfll6+vKJF9JstYS9nV0kn0n2f6JNs5VSW4fOp59k5yVZPsx+2yf5KPTGPu4JIuSvHFJYpckSVqVzJntACQtH1X1v8A8gCSHA7dW1b8lmQt8Yym7P6GqXtv6/hKwP/D5pezzXqrqNW2MucA3qmreYFuS106wz3xg/mT9Jnk4sEtVbbzMgpUkSVqJWfGT7ptWS/LZVrE7LcmaAEk2SfLtJAuSnJtk88k6STIHWBu4qS1vnOSMVkk7I8mjJ1s/0te7WwVwJv8u7Zfk+0l+kGT31s8eSb7RXq+d5HNJLk5yaZK9236nAQ9t1cPdZzCeJEnSKsnET7pvehzwiap6AnAz8Ly2/kjgdVW1HfAm4JMT7L9/koXAz4AHA19v6z8OHFNVWwHHAh+dYj0AST4APBR4aVXdNYPjmFNVOwJvAN45ZvvbgO9W1Q7AnsARSdYG9gJ+VFXzqurc0Z2SvCLJ/CTzf/vH388gHEmSpJWTiZ9033R9VS1srxcAc5OsA+wCnNiSus8AG02w/wlt2uXDgcuBQ9v6nYEvtddfBHabYj3AO4D1q+qVVVUzPI6Tho9hzPanAW9tx3MWsAZwr2rjqKo6sqq2r6rt1119jRmGJEmStPLxHj/pvumOodd3AmvS/SLo5uH76KZSVZXk68DrgPeNazLRrkOvLwa2S/Lgqvr1dMduBsdxJ+P/PQvwvKq69h4ru3sGJUmS7jOs+EkCoKp+A1yfZD+AdLaexq67AT9qr88HXtBeHwh8b4r1AN+mSxq/mWTdJT+CsU4FXpckAEm2Wcb9S5IkrRJM/CQNOxB4eZLLgCuBvSdot397MMoiYBvg3W39IcBL2/oXA6+fYj0AVXUi8FnglMGDZpaRdwOrA4uSXDEUpyRJ0n1KZn5LjSTdd8xdd4N627YT5b+SJKkPDj7732c7hGUiyYKqutffOQYrfpIkSZLUeyZ+kiRJktRzJn6SJEmS1HMmfpIkSZLUcyZ+kiRJktRzJn6SJEmS1HMmfpIkSZLUcyZ+kiRJktRzJn6SJEmS1HMmfpIkSZLUcyZ+kiRJktRzJn6SJEmS1HMmfpIkSZLUcyZ+kiRJktRz0078kqy9PAORJEmSJC0fUyZ+SXZJchVwdVveOsknl3tkkiRJkqRlYs402nwYeDpwCkBVXZbkScs1KklaSWzw+LkcfPa/z3YYkiRJS2VaUz2r6icjq+5cDrFIkiRJkpaD6VT8fpJkF6CS3B84hDbtU5IkSZK08ptOxe9VwGuARwI/Bea1ZUmSJEnSKmDKil9V/Qo4cAXEIkmSJElaDiZM/JJ8DKiJtlfVIcslIkmSJEnSMjVZxW/+CotCkiRJkrTcTJj4VdUXAJLsV1UnDm9Lst/yDkySJEmStGxM5+Eu/zjNdZIkSZKkldBk9/g9A3gm8MgkHx3a9EDgT8s7MEmSJEnSsjHZPX4/p7vPby9gwdD63wJvXJ5BSZIkSZKWnVRN+ODOrkGyelX9cQXFI0krlc0e9OD6xFOePtthSJKk5eSvvnrcbIewzCRZUFXbj9s22VTPL1fV84FLktwrO6yqrZZhjJIkSZKk5WSyqZ6vbz+vBg4dWh/gA8stIkmSJEnSMjXZn3P4RXu5aVX9eHhbks2Xa1SSJEmSpGVmsqmerwb+HnhskkVDm9YFzlvegUmSJEmSlo3Jpnp+CfgW8K/AW4fW/7aqfr1co5IkSZIkLTOTTfW8BbgFOGDFhSNJkiRJWtbuN9sBSJIkSZKWLxM/SZIkSeo5Ez9JkiRJ6jkTP0mSJEnqORM/SZIkSeo5Ez9JkiRJ6jkTP0mSJEnqORM/SZIkSeo5Ez9JkiRJ6jkTP0mSJEnqORM/SZIkSeq53iV+SR6SZGH777+T/Ky9vjnJVUvR70FJfjnU9zFTtL+1/Zyb5IolHXc6Y4xZ/6okf7uMxjguyaIkbxxZv0+SLYaWz0qy/VKMc2c7r1ck+XqS9dv6RyT5yhIfwL3H2SfJYUneNnQt7xx6fUiSo5PsuxRj3JBkg2UU79hrPEn7Q5JcneTYkfXzkjxzaPnwJG9airjOSnJtksuSXJxk3tC2/xxcvxUlydPbMT0oyX8Ord88yQVJ7hg+3iT3T3JOkjkrMk5JkqTZ0rsvPVX1v8A86L7cArdW1b8lmQt8Yym7P6GqXruUfSx3VfXpZdFPkocDu1TVxmM270N3Ppc4mR5xe1XNa+N+AXgN8J6q+jmwxEnYGG8G9qqqXwHvaePdOhi7LR+9DMebtiRzqupPS9nN3wPPqKrrR9bPA7YH/vNeeyy5A6tqfpKXAkcAfwVQVc+cfLflYnfgTOBJwHlD638NHEL3fr1bVf0hyRnA/sA9kmRJkqQ+6l3FbwqrJflskiuTnJZkTYAkmyT5dpIFSc5Nsvl0O0xyaKt4LEryz1O0XSPJ55NcnuTSJHu29f+ZZKv2+tIkh7XX707yd0k2atWJQUVs96E+39OqLhcmeVhbd3c1p1Vm/m+S89u+O043LuA04KFt3OExdwH2Ao5o2zZpm/ZL8v0kPxi0T7JakiOGztErp3FaLwAe2fa/u2Karup6UrtWP0zygaGYXt7GPatd44+POc7NgDta0jeVJ7Vzdt1w9W8m13tk7I2TnNH2OyPJo9v6o5N8KMmZwPuTPKZVqC5O8u5J+vuHdj2vSPKGtu7TwGOBUzJUoU1yf+BdwP7teu3fNm3Rztd1SQ4Zav+idh0XJvlMktWmOLy7r1fb/4YkG7Rrd/UEn7kd2rm4oL0/Btf4CUNjL0ryuCnO6/5JFtIld/8X+Czw0iSnAFTVjVV1MfDHMbt/DThwimOTJEnqhfta4vc44BNV9QTgZuB5bf2RwOuqajvgTcAnJ9h/8MV5YZKXJnla63NHuorKdkmeNMn4rwGoqi2BA4AvJFkDOAfYPckDgT8Bu7b2uwHnAi8ETm1Vqa2BhW372sCFVbV16+PgCcZdu6p2oasGfW4Gce0F/Kiq5lXVuYPGVXU+cApwaNv2o7ZpTlXtCLwBeGdb93LglqraAdgBODjJYyY6QS3J+MvW/zjz6Ko0W9Jdjz9L8gjgHcBOdFWniRL3XYFLJhp7xEZ05/9ZwPtabDO93sM+DhxTVVvRVZg+OrRtM+CpVfV/gI8An2rn67/HdZRkO+ClwF/QHfPBSbapqlcBPwf2rKoPD9pX1R+Aw+gq1vOq6oS2aXPg6e143plk9SR/Tnd+d23vtzuZOjn6a7okapyJPnOfB15VVTu3MQZeBXykjb098NPJBm7Hsi1wRXv/XgFsU1V7TREzre0O4zYkeUWS+Unm33LHHdPoSpIkaeXWu6meU7i+qha21wuAuUnWAXYBTkwyaPeACfa/x1TPJP8GPA24tK1ah+6L7jkT7L8b8DGAqromyY/pvvSfS1exuB74JvBXSdYC5lbVta2S97kkqwNfGzqGP7B4+uoC2lS7MY5rY56T5IFJ1q+qm6cR128m6G8iJw3FMre9fhqw1VDVbD26czQ6FXHNVrmZ2/Y/fYIxzqiqWwDS3bO5MbABcHZV/bqtP7HFP2oj4JfTPJavVdVdwFXt/A+OZSbXe9jOwHPb6y8CHxjadmJVDZKfXVmcHH0ReP+YvnYDTq6q2wCSnEQ31fHSMW0n882qugO4I8mNwMPoku7tgIvb52FN4MYJ9j82ydrAanTJ1zjjPnPrA+u2XyAAfIkuwYauevi2JI8CTqqqH07jOB4HDH75sFZV/XYa+1BVdyb5Q5J1R/epqiPpfiHEZg96cE2nP0mSpJXZfS3xG/7V/Z10X2rvB9w8fI/XDAT416r6zAzaj3MxXXXjOrqEZwO66t0CuDthexLwN8AXkxxRVccAf6yqwZfSO5n4eo5+cR1dniiumRqc3+FYQldNPXWKfW+vqnlJ1qNLZl/DPatio2MMjzPd+G+nSzynY3icDP2cyfWezPA1uG2SbeMs6+sF9zyXX6iqf5zG/gcCl9FVRD/B4sR2sjHWZJL4q+pLSS6ie6+fmuTvquq7E7VPMp/u8zKn/SJgo/YLhNcNV6kn8QDg99NoJ0mStEq7r031vJeq+g1wfZL9ANLZepq7nwq8rFUNSfLIJA+dpP05tGlz7X6zRwPXtql4PwGeD1xIVwF8U/tJko2BG6vqs8C/M3F1ZSL7t352o5t2ect04pqiz98C605j7FOBV7dqJUk2a1WisVpshwBvGuwzDd8HnpzuiY5zWFwxG3U1sOk0+xxnptd72PnAC9rrA4HvTdDuvJF245wD7JNkrXYun0N7r0xiutfrDGDfwXEleXB7/41VVX8E3g7s1KaJTqmqbgJ+m2SntmpwvCR5LHBdVX2UbrrvVlP0tT1dlXxvuirq20anJk8kyUOAX7ZjkCRJ6rX7fOLXHAi8PMllwJV0XyKnVFWn0U1TuyDJ5cBXmPzL9SfpHjBzOXACcFCbagfdF/f/qarftdePYvGX+T2AhUkupUtqPjKDYwO4Kcn5wKfp7rmbSVwTOR44NN3DYDaZpN1RdE/+vKQ9wOMzTFFprqpL6SpJL5is3VD7nwHvBS4CvtPGG01uoUuYtsnQnN6ZmOH1XpTkp+2/D9Elsy9Nsgh4MfD6CfZ7PfCaJBczQXWyqi4BjqZLeC8CjmrnbDJn0j3MZfjhLuP6vooukTutxXo63RTZCVXV7cAH6X5ZMV0vB45McgFdBXBwvfYHrmhVu82BSf9sSrMt3X2vuwNnD29I8vAkPwX+AXh7ux4PbJv3ZNk+5VSSJGmllcUzBdVHSc4C3lRV82c7luUpyTpVdWur+J0MfK6qTh7T7iPA16vqOys8SN1tcL3a67cCG1XVRMnw8orhJOAfq2rS6vZmD3pwfeIpT19BUUmSpBXtr7563GyHsMwkWdBmRN2LFT/1xeGtSnQF3YNjvjZBu/cCa62gmDSxv2nVxyvoKnX/siIHT/cnLr42VdInSZLUF/e1h7vc51TVHrMdw4pQVdOaZlhV/8PEfypCK0j7MwwnTNlw+Y3/B6Y3jVSSJKkXrPhJkiRJUs+Z+EmSJElSz5n4SZIkSVLPmfhJkiRJUs+Z+EmSJElSz5n4SZIkSVLPmfhJkiRJUs+Z+EmSJElSz5n4SZIkSVLPmfhJkiRJUs+Z+EmSJElSz5n4SZIkSVLPmfhJkiRJUs+Z+EmSJElSz82Z7QAkaWX2wE0ey1999bjZDkOSJGmpWPGTJEmSpJ4z8ZMkSZKknjPxkyRJkqSeM/GTJEmSpJ4z8ZMkSZKknjPxkyRJkqSeM/GTJEmSpJ4z8ZMkSZKknjPxkyRJkqSeM/GTJEmSpJ6bM9sBSNLK7Hf/74csfPXTZzsMSZI0A/M+depsh7DSseInSZIkST1n4idJkiRJPWfiJ0mSJEk9Z+InSZIkST1n4idJkiRJPWfiJ0mSJEk9Z+InSZIkST1n4idJkiRJPWfiJ0mSJEk9Z+InSZIkST1n4idJkiRJPWfiJ0mSJEk9Z+InSZIkST1n4idJkiRJPWfiJ0mSJEk9Z+InSZIkST1n4idJkiRJPWfiJ0mSJEk9Z+KnaUnykCQL23//neRn7fXNSa5ain4PSvLxkXVnJdl+iv1unWD92H2T7JXkre31Pkm2WNKYJ4lpy6Fz9Osk17fX30myR5JvLOsxl7Ukhyd50wTrB9f8miSfSjLjfz+SzE1yxTTbvjHJ75OsN9NxRvo5anlcb0mSpFWJiZ+mpar+t6rmVdU84NPAh9vrecBdsxjatFTVKVX1vra4D7BMEoEkc4bGuHzoHJ0CHNqWn7osx5lFg2u+BbAl8OTlPN4BwMXAc5amk6r6u6pa4l9OSJIk9YGJn5aF1ZJ8NsmVSU5LsiZAkk2SfDvJgiTnJtl8ph0nOSDJ5UmuSPL+kW0fTHJJkjOSbDi06UVJzm/77NjaHpTk40l2AfYCjmjVq00mGfvBSb6WZFGSC5Ns1dYfnuTIJKcBx8zgcNZJ8pVWMTs2SVp/2yU5u52nU5Ns1NafleS9Sc4GXj9Ru5GYn53koiSXtkrjw4Zi/lzr87okhwzt87Yk1yb5DvD4aRzH/YE1gJva/gcnuTjJZUm+mmSttv5hSU5u6y9r53441se2OHcYcxybAOsAb6dLAAfr10ry5XZNTmjHun3b9qkk89v78J+H9jlrqM2tSd7T4rlwcH4kSZL6zsRPy8LjgE9U1ROAm4HntfVHAq+rqu2ANwGfnGD//YemSC4EBl/SHwG8H3gKXWVxhyT7tH3WBi6pqm2Bs4F3DvW3dlXtAvw98LnhgarqfO5ZjfvRJMf1z8ClVbUV8E/cM8nbDti7ql44yf6jtgHeQFcxeyywa5LVgY8B+7bz9DngPUP7rF9VTwY+OkW7ge8BO1XVNsDxwJuHtm0OPB3YEXhnktWTbAe8oMX2XOBeSdiQN7br8wvgB1W1sK0/qap2qKqtgauBl7f1HwXObuu3Ba4cdJTk8cBXgZdW1cVjxjoAOA44F3h8koe29X8P3NSuybvprsPA26pqe2Ar4MmDRH3E2sCFLaZzgIPHHWiSV7Qkcv7Nt/9h4jMiSZK0ilgZpo9p1Xf9UBKwAJibZB1gF+DEVtgCeMAE+59QVa8dLCQ5q73cATirqn7Z1h8LPAn4Gt300hNau/8POGmov+MAquqcJA9Msv4SHtdutCS2qr6b7j7Hwf1mp1TV7TPs7/tV9VOAlkDNpUuUnwic3s7TanSJ1cDgGB8/RbuBRwEntGrg/YHrh7Z9s6ruAO5IciPwMGB34OSq+l2L65RJ4v9wVf1bS1a/kuQFVXU88MQk/wKsT1elO7W1fwrwtwBVdSdwS5IHARsC/wE8r6quHB2keQHwnKq6K8lJwH7AJ+iuyUdan1ckWTS0z/OTvILu37WN6BLsRffslj8Ag3stFwB/NW7wqjqS7hcXbPHQ9WqScyJJkrRKMPHTsnDH0Os7gTXpqsk3t3vCllSmbnK3muD1uOWlGX/Q121L0N/oeZrTxriyqnaeYJ/BOFO1G/gY8KGqOiXJHsDhU4wPMzw/VfXHJN+mS8KPB44G9qmqy5IcBOwxRRe3AD8BdmWoCjjQKnWPY3GSe3/gOrrEb+x7Islj6KrKO1TVTUmOppuOOuqPVTU43uFzIEmS1GtO9dRyUVW/Aa5Psh9AOlvPsJuL6KbsbZBkNbrpf2e3bfcD9m2vX0g3xXFg/zbmbsAtVXXLSL+/BdadxvjnAAe2vvYAftWOa1m6Ftgwyc5tnNWTPGEp2q0H/Ky9fsk0xj8HeE6SNZOsCzx7qh3SZWO7AINpsusCv2iVwAOHmp4BvLrts1qSB7b1f6B7wM7fJhk3VfYA4PCqmtv+ewTwyCQb013n57c+Bw+ZAXggXZJ8S7tv7xnTOHZJkqT7DBM/LU8HAi9PchldZWfvmexcVb8A/hE4E7iM7p6+/2ibbwOekGQB3ZTCdw3telOS8+mePvpy7u144ND2YJEJH+5CVy3bvk0nfB/TS6RmpKr+QJfAvr+dp4V0SdUStWsxn5jkXOBX0xj/ErrppAvp7rk7d5Lmg3v8rqCrlA3u2XwHXZJ+OnDNUPvXA3smuZxuWuXdiWpV3QY8q/U5+r54AXDyyLqT2/pP0iXAi4C30E3lvKWqLgMupXuffQ44b4pDlyRJuk/J4llPkrRya5Xf1avq9y1pPwPYrCXGy8UWD12vvvS8nZZX95IkaTmY96lTp27UQ0kWtIfd3Yv3t0halawFnNmmlQZ49fJM+iRJkvrCxE/SKqOqfkv7cx+SJEmaPu/xkyRJkqSeM/GTJEmSpJ4z8ZMkSZKknjPxkyRJkqSeM/GTJEmSpJ4z8ZMkSZKknjPxkyRJkqSeM/GTJEmSpJ4z8ZMkSZKknjPxkyRJkqSeM/GTJEmSpJ4z8ZMkSZKknjPxkyRJkqSemzPbAUjSymytRz+OeZ86dbbDkCRJWipW/CRJkiSp50z8JEmSJKnnTPwkSZIkqedM/CRJkiSp50z8JEmSJKnnTPwkSZIkqedM/CRJkiSp50z8JEmSJKnnTPwkSZIkqedM/CRJkiSp5+bMdgCStDK74xdX8cP3bDXbYUiSpGl43NsWzXYIKy0rfpIkSZLUcyZ+kiRJktRzJn6SJEmS1HMmfpIkSZLUcyZ+kiRJktRzJn6SJEmS1HMmfpIkSZLUcyZ+kiRJktRzJn6SJEmS1HMmfpIkSZLUcyZ+kiRJktRzJn6SJEmS1HMmfpIkSZLUcyZ+kiRJktRzJn6SJEmS1HMmfpIkSZLUcyZ+kiRJktRzJn6SJEmS1HMrNPFL8pAkC9t//53kZ+31zUmuWop+D0ry8THr/zPJ+lPse1aS7cesn5fkmdMc//xpBztxH08fOje3Jrm2vT5mouNr+03nGPdLcnWSM8ds2yjJN9rrPZLckuTS1v6dS3tc05FkbpIrlnDfsddvZTPRMbb1LxxanvBaT3OcJHl7kh8m+UGSM5M8YWj7DUk2WNL+pzH+9kk+urz6n2TcC9rPryXZaGj955LcOHruk/xbkqes6DglSZJmywpN/Krqf6tqXlXNAz4NfLi9ngfctRzGe2ZV3byEu88DppX4VdUuSzjGcB+nDp2b+cCBbflvp9hvOsf4cuDvq2rPMdv+Afjs0PK5VbUNsD3woiTbTSf+JHOm0073Mhd44VSNZuA1wC7A1lW1GfCvwClJ1liGY0yoquZX1SErYqyBJJsC/5UkwMOr6hdDm48G/nrMbh8D3roCwpMkSVoprExTPVdL8tkkVyY5LcmaAEk2SfLtJAuSnJtk8+l2OFzdSPKOJNckOT3JcUneNNR0vyTfbxWS3ZPcH3gXsH+ruu2f5PBWPTgryXVJDhka59b2c4+2/SttrGPbl1GSPLOt+16Sjw6qbDPwiHYefpjkAxMc44vacSxM8pkkqyU5DNgN+HSSI8b0+zzg26Mrq+o2YAGwyUTXIMnRST7UKonvT7Jpku8kuSzJJW2/LybZeyjeY5PsNdFBtgrYuW3/S5LsMrTtzUkub/2/b2S/+yX5QpJ/acd9dJIrWvs3tjbzklyYZFGSk5M8qK0/K8n7h98DY+JaJ8kZLabLB8fU4r16gvfudi3WC+gSsnHeB+zertkb27qJrvXTklzQYjgxyTpj+nsL8Lqq+l27jqcB5wMHjhzPu5O8fmj5PUkOae/hs5N8uZ2L9yU5sJ2by5Ns0tofneTT7Vr9IMmz2vo9sriCvGOS89NVkM9P8vi2/qAkJ40e40TXbSJJ1kyyEPgusAdwNbBZO5fz2vGfA/x6dN+q+jHwkCQPn2wMSZKkvliZEr/HAZ+oqicAN9MlJABH0n2R3Q54E/DJmXacbirg84BtgOfSVbOGzamqHYE3AO+sqj8AhwEntKrbCa3d5sDTgR2BdyZZfcxw27R+tgAeC+yartryGeAZVbUbsOFMj4GuArk/sCVdQvpnI8f45237rq1qeCdd1fBdLK4gHjqyz2OAm6rqjtHBkjwE2Am4ksmvwWbAU6vq/wDH0l3DremqTr8AjgJe2vpcr63/z0mO80bgr6pq23Y8H237PgPYB/iL1v8HhvaZ08b+QVW9vZ2rR1bVE6tqS+Dzrd0xwFuqaivgcmB4Kus93gNj4vo98JwW157AB5MuqWfi9+7ngUOqaudJjvetdFXWeVX14bZuHiPXOl1y/3a6c70t3TX9h+GOkjwQWLuqfjQyxnzgCSPr/h14SdvvfsAL6M4hwNbA69v4LwY2a+fmKOB1Q33MBZ4M/A3dLxZGq4rXAE9qFeTDgPcObbvXMTLxdRurqm5v7/Vv0L033ge8o53LhZPt21wC7DpuQ5JXJJmfZP6vb/vTNLqSJElaua1M0/OuH/qytgCY2yoauwAnLv6OzQOWoO/dgP+oqtsBknx9ZPtJw+NO0s83W5J0R5IbgYcBPx1p8/2q+mkbZ2Hr71bguqq6vrU5DnjFDI/hjKq6pfV7FbAx8JOh7X8JbAdc3M7VmnRJ1GQ2An45sm73JJfSTb19H/BjJr8GJ1bVnUnWpfvSfjJAVf2+bT87ySeSPJQu6f5qVU32TXp14OOtYnMnXWIJ8FTg80OVrOEqzmeAL1fVe9rydcBjk3wM+CZwWks616+qs1ubLwAnDvUx1XsgwHuTPKmdm0fSXX8Y/94dHe+LwDMmOe5h4671+nS/TDivXYf7AxdMs78ANbyiqm5I8r9JtmnHcWlV/W/r++LBdMkkPwJOa7tdTpf0Dny5qu4CfpjkOrpfjAxbD/hCkse18Yd/UTLuGK9k5LpN8/i2BK6gmzJ70hRth90IPGLchqo6ku4XHmz5yLVqXBtJkqRVycqU+A1Xne6kS1zuB9zcfqu/NDLF9sHYdzL5ORmNcVzbcW2mGn86pho7wBeq6h9n0OftwGiV5tyqetbdnXZVpMmuwW1D40/ki3RTDV8AvGyKmN4I/A9d1el+dJW2Qf8TfQE/H9gzyQer6vdVdVOSremqs68Bnt/6ncxU74ED6Sq121XVH5PcwOJzN+69O1m8U5noPXR6VR0w0U5V9ZsktyV5bFVdN7RpW+DsMbscBRwEPBz43ATj3zW0fBf3PDejxze6/G7gzKp6TpK5wFkTjHEnXcV13HWb8P2Sbhrz84BNgIvoKuxPS/Lt0er2BNag+wxIkiT13so01fNequo3wPVJ9oO7n1i49RJ09T3g2UnWaFXEv5nGPr8F1l2Csca5hq6SMbct77+M+h12BrBvq6yR5MFJNp5inx8weYVz2tegtftpkn1auwckWattPppuCiVVdeUUMa0H/KJVkl4MrNbWnwa8bNBnkgcP7fPvdNNHT0wyp02LvF9VfRV4B7Btqy7dlMX3772Y8cnQZHHd2JK+PekqVBNqD9y5JclubdWBEzSd7vvsQrppw5sCJFkryWZj2h0BfDSL7zN8Kl3F+0tj2p5M9+CTHYBTpxHDqP3S3Vu5CV3Sde3I9vWAn7XXB03V2bjrNln7No357+imhP4FcFlVbTnNpA+6avISPU1WkiRpVbNSJ37NgcDLk1xGNxVs7wnaHZTkp0P/PWqwoaouBk4BLqObCjYfuGWKcc8EtmgPiliqRK1NMf174NtJvkdX0Zpq/JmOcRXdPWCnJVkEnE43lXOyfW4DfjRIJiYx3WvwYuCQNv75dJUkqup/6B68MdE9W3NYXAH6JPCSJBfSfTG/rfXxbbprOL9NoR1+OA9V9SG6e7a+SDcN86zW7mhgUAV9CXBEi28e3QN8putYYPsk8+nOxzXT2OelwCfSPdxlosrSIuBP6R4CM2FVsqp+SZc8Hdfiv5B7T62E7mmVFwOXJ7mWLoHaezDNeaTPP9C9z79cVXdO43hGXUuXPH8LeNXQ9N6BDwD/muQ8Fifwk5nouk3mycC5dPfdXji6MclxdFNiH9/+XXh5W786sCndvwWSJEm9l6r7xu0rSdapqltbxegc4BVVdcksjB/gE8APhx7mMWuSPIdu+uLbl+MYa9HdHzaovI1u35vu4TPPX14x6N7aQ10uAfarqh/OcN+jgW9U1VeWR2zLW3vfb1tV75iq7ZaPXKtO+vupfjciSZJWBo9726LZDmFWJVlQVWP/xvWqUPFbVo5slYRL6B4wssKSvubgNv6VdFPgPrOCxx+rPYzlhuXVf5tqeA3wsQmSvnfRVd7+dXnFoHtLsgXwX3QPWZlR0tcTc4APznYQkiRJK8p9puInSUvCip8kSasOK35W/CRJkiTpPsvET5IkSZJ6zsRPkiRJknrOxE+SJEmSes7ET5IkSZJ6zsRPkiRJknrOxE+SJEmSes7ET5IkSZJ6zsRPkiRJknrOxE+SJEmSes7ET5IkSZJ6zsRPkiRJknrOxE+SJEmSes7ET5IkSZJ6bs5sByBJK7MHbLQFj3vb/NkOQ5IkaalY8ZMkSZKknjPxkyRJkqSeM/GTJEmSpJ4z8ZMkSZKknjPxkyRJkqSeM/GTJEmSpJ4z8ZMkSZKknjPxkyRJkqSeM/GTJEmSpJ4z8ZMkSZKknpsz2wFI0srsD7++ihuO3Wa2w5Ak6T5v7oGXznYIqzQrfpIkSZLUcyZ+kiRJktRzJn6SJEmS1HMmfpIkSZLUcyZ+kiRJktRzJn6SJEmS1HMmfpIkSZLUcyZ+kiRJktRzJn6SJEmS1HMmfpIkSZLUcyZ+kiRJktRzJn6SJEmS1HMmfpIkSZLUcyZ+kiRJktRzJn6SJEmS1HMmfpIkSZLUcyZ+kiRJktRzJn5SjyR5eJLjk/woyVVJ/jPJZkn2SPKNpez78CRvmqLNQUkeMbT8hiRrTaPvs5LMnUa79ZP8b5K05Z2TVJJHteX1kvw6ydh/25bFeZAkSVoVmfhJPdGSoZOBs6pqk6raAvgn4GHLoO8502x6EPCIoeU3AFMmftNVVTcD/w38eVu1C3Bp+wmwE3BRVd21rMaUJEnqAxM/qT/2BP5YVZ8erKiqhVV1bltcJ8lXklyT5NihqtlhSS5OckWSI4fWn5XkvUnOBl4/PFCSeUkuTLIoyclJHpRkX2B74NgkC5O8ni4JPDPJmW2/pyW5IMklSU5Msk7r8tfAnUlWS3J0i+XyJG8cc5znsTjR2wX48Mjy+a2fI9pxLUryyqH9H9hivirJpyeqDkqSJPWJX3ik/ngisGCS7dvQVeC2AB4L7NrWf7yqdqiqJwJrAs8a2mf9qnpyVX1wpK9jgLdU1VbA5cA7q+orwHzgwKqaV1UfAX4O7FlVeybZAHg78NSq2ra1/QeAqnpuVf0EmAc8sqqeWFVbAp8fcxznszjReyxwIl3CSVt/HvBy4Jaq2gHYATg4yWNamx2B/wNsCWwCPHd0gCSvSDI/yfz//c2fxp5MSZKkVYmJn3Tf8f2q+mmbBrkQmNvW75nkoiSXA08BnjC0zwmjnSRZjy4hPLut+gLwpGmMvxNd0nlekoXAS4CNR9pcBzw2yceS/DXwmzH9nAfs0hK5G6rq911YWQfYDvg+8DTgb9s4FwEPAR43dB6uq6o7geOA3UYHqKojq2r7qtr+IQ+c7ixXSZKklZffaKT+uBLYd5Ltdwy9vhOYk2QN4JPA9lX1kySHA2sMtbttGcYX4PSqOmCiBlV1U5KtgacDrwGeD7xspM0PkzwIeDZwQVu9AHgpcH1V3dqmq76uqk69RwDJHkCNDrvERyRJkrSKsOIn9cd3gQckOXiwIskOSZ48yT6DJO9XrWI2WeIIQFXdAtyUZPe26sXAoPr3W2DdoebDyxcCuybZtMW2VpLNhvtu00HvV1VfBd4BbDtBGBfQ3Xd4wdDyG+imgQKcCrw6yeqt382SrN227ZjkMe3evv2B7011zJIkSas6K35ST1RVJXkO8H+TvBX4PXADXUL0yAn2uTnJZ+nu07sBuHiaw70E+HT7Uw3X0VXbAI5u628HdgaOBL6V5BftPr+DgOOSPKC1fzvwg6F+Hwl8fuiBK/84wfjnAc+ku08QusTvsSxO/I6im8p6Sav+/RLYZ6jt++ju8TuH7kmokiRJvZYqZzlJ0kS2euxadcq7Hz/bYUiSdJ8398BLZzuElV6SBVW1/bhtTvWUJEmSpJ4z8ZMkSZKknjPxkyRJkqSeM/GTJEmSpJ4z8ZMkSZKknjPxkyRJkqSeM/GTJEmSpJ4z8ZMkSZKknjPxkyRJkqSeM/GTJEmSpJ4z8ZMkSZKknjPxkyRJkqSeM/GTJEmSpJ4z8ZMkSZKknjPxkyRJkqSeM/GTJEmSpJ6bM9sBSNLK7P4P3oK5B86f7TAkSZKWihU/SZIkSeo5Ez9JkiRJ6jkTP0mSJEnqORM/SZIkSeo5Ez9JkiRJ6jkTP0mSJEnqORM/SZIkSeo5Ez9JkiRJ6jkTP0mSJEnqORM/SZIkSeq5ObMdgCStzP7wuxv48YKXzXYYkiTdp2y83edmO4TeseInSZIkST1n4idJkiRJPWfiJ0mSJEk9Z+InSZIkST1n4idJkiRJPWfiJ0mSJEk9Z+InSZIkST1n4idJkiRJPWfiJ0mSJEk9Z+InSZIkST1n4idJkiRJPWfiJ0mSJEk9Z+InSZIkST1n4idJkiRJPWfiJ0mSJEk9Z+InSZIkST1n4idJkiRJPWfiJ0mSJEk9Z+Kn+7wkD0mysP3330l+1l7fnOSqpez7r5N8P8k1rc8Tkjy6bXtXkqcum6O417hvSPK3ST7Rxr0qye1Dx7lvkrOSbL8UYzwsyZeSXJdkQZILkjynbds+yUeX3RFNGcu/JtkjyT5J3jq0fr8kVya5a/hYk2yZ5OgVFZ8kSdJsmzPbAUizrar+F5gHkORw4Naq+rckc4FvLGm/SZ4IfAzYq6qubuv2AuYC/6+qDluqwBePs1pV3Tm0PAd4GbBtVR3T1s0FvlFV84bavXYpxgzwNeALVfXCtm5jYC+AqpoPzF/S/ofGmVNVf5pG078A3gW8F/jK0PorgOcCnxluXFWXJ3lUkkdX1f9b2jglSZJWdlb8pMmtluSzrWp0WpI1AZJskuTbrdJ1bpLNx+z7FuC9g6QPoKpOqapzWh9Ht8rbM5J8edCmVa6+3l4/rVXSLklyYpJ12vobkhyW5HvAfiPjPgW4ZJoJ036tIvmDJLu3vldLckSSi5MsSvLKMfs9BfhDVX166Nh+XFUfGzqGbyS5X4t1/aHj+69WLdwwyVfbOBcn2bVtPzzJkUlOA46ZLPgW5yJgB+AC4O+ATyU5rMV0dVVdO8HuXwdeMI1zJEmStMoz8ZMm9zjgE1X1BOBm4Hlt/ZHA66pqO+BNwCfH7PsE4JJpjHE6sFOStdvy/sAJSTYA3g48taq2paug/cPQfr+vqt2q6viR/nYFFkxjXIA5VbUj8AbgnW3dy4FbqmoHuoTq4CSPGdlvWsdWVXcB/wEMpoD+BXBDVf0P8BHgw22c5wFHDe26HbD3oJo4Sf+H0iV7R7dYF1XVVlX1rqliozufu4/bkOQVSeYnmf/rm34/ja4kSZJWbk71lCZ3fVUtbK8XAHNb1W0X4MRuxiMAD5iskyQPAc4A1gKOrKp/G2yrqj8l+Tbw7CRfAf4GeDPwZGAL4Lw2zv3pqloDJ0ww3EbA1RNsG3XS8LG1108Dtkqyb1tejy4Bvn6S4/sEsBtdFXCHkc0nAIcBn6ersA3ifiqwxdA5fGCSddvrU6rq9mkewzbAQmBzYCb3ZN4IPGLchqo6ki65Z6stNqgZ9ClJkrRSMvGTJnfH0Os7gTXpKuU3D98vN4ErgW2Bywb3ESZ5E7DOmLYnAK8Bfg1cXFW/bffRnV5VB0zQ/20TrL8dWGOK2AYGx3cni/89CF0189RJ9ruSxdVPquo1rUI57r6+C4BNk2wI7AP8S1t/P2Dn0QSvJYITHdtwu3l0lb5HAb+iS6qTZOG4fsdYg+5cSZIk9Z5TPaUZqqrfANcn2Q+6TCPJ1mOafgB4W5I/H1q31gTdnkWXJB7M4orYhcCuSTZt46yVZLNphHg1sOk02k3kVODVSVZv4242NA114LvAGklePbRu7LFVVQEnAx8Crm5JMMBpwN0PmGmJ3LRV1cKWfP+ArjL6XeDpVTVvmtXCzege/iJJktR7Jn7SkjkQeHmSy+iqX3uPNqiqy4HXA8ek+3MO5wF/DnxpTNs76Z4g+oz2k6r6JXAQcFx7gMmFdNMZp/It4ElLcEwDR9FNmbwkyRV0T8S8x+yAlsztAzw5yfVJvg98ge6BNuOcALyIe05PPQTYvj1A5irgVTMNtFURb2r3Em5eVVeNbH9Okp8COwPfTDJcxdwT+OZMx5QkSVoVpfv+JqlPkpwMvLmqfjjbsayMkjwAOBvYbaqnn261xQb19S/utWICkyRJAGy83edmO4RVUpIFVTX27zRb8ZP66a10D3nReI8G3jrNP3khSZK0yvPhLlIPtb9dN9Hfr7vPa5VQq6GSJOk+w4qfJEmSJPWciZ8kSZIk9ZyJnyRJkiT1nImfJEmSJPWciZ8kSZIk9ZyJnyRJkiT1nImfJEmSJPWciZ8kSZIk9ZyJnyRJkiT1nImfJEmSJPWciZ8kSZIk9ZyJnyRJkiT1nImfJEmSJPXcnNkOQJJWZvdfay4bb/e52Q5DkiRpqVjxkyRJkqSeM/GTJEmSpJ4z8ZMkSZKknjPxkyRJkqSeM/GTJEmSpJ5LVc12DJK00kryW+Da2Y5Dy8wGwK9mOwgtM17P/vGa9ovXc8XbuKo2HLfBP+cgSZO7tqq2n+0gtGwkme/17A+vZ/94TfvF67lycaqnJEmSJPWciZ8kSZIk9ZyJnyRN7sjZDkDLlNezX7ye/eM17Rev50rEh7tIkiRJUs9Z8ZMkSZKknjPxkyRJkqSeM/GTpDGS/HWSa5P8V5K3znY8WjpJPpfkxiRXzHYsWnpJ/izJmUmuTnJlktfPdkxacknWSPL9JJe16/nPsx2Tll6S1ZJcmuQbsx2LOiZ+kjQiyWrAJ4BnAFsAByTZYnaj0lI6Gvjr2Q5Cy8yfgP9TVX8O7AS8xs/oKu0O4ClVtTUwD/jrJDvNbkhaBl4PXD3bQWgxEz9Jurcdgf+qquuq6g/A8cDesxyTlkJVnQP8erbj0LJRVb+oqkva69/Sfbl85OxGpSVVnVvb4urtP58+uApL8ijgb4CjZjsWLWbiJ0n39kjgJ0PLP8UvldJKKclcYBvgolkORUuhTQtcCNwInF5VXs9V2/8F3gzcNctxaIiJnyTdW8as87fP0komyTrAV4E3VNVvZjseLbmqurOq5gGPAnZM8sRZDklLKMmzgBurasFsx6J7MvGTpHv7KfBnQ8uPAn4+S7FIGiPJ6nRJ37FVddJsx6Nlo6puBs7Ce3JXZbsCeyW5ge5Wiack+f9mNySBiZ8kjXMx8Lgkj0lyf+AFwCmzHJOkJkmAfweurqoPzXY8WjpJNkyyfnu9JvBU4JpZDUpLrKr+saoeVVVz6f7/+d2qetEshyVM/CTpXqrqT8BrgVPpHhrx5aq6cnaj0tJIchxwAfD4JD9N8vLZjklLZVfgxXSVhIXtv2fOdlBaYhsBZyZZRPeLt9Oryj8BIC1jqfK2FUmSJEnqMyt+kiRJktRzJn6SJEmS1HMmfpIkSZLUcyZ+kiRJktRzJn6SJEmS1HMmfpIkSZLUcyZ+kiRJq7Ak/zSyfP5sxSJp5eXf8ZMkSZqhJKtV1Z0rw1hJbq2qdVZELJJWXVb8JElS7yX5WpIFSa5M8ookr07ygaHtByX5WHv9oiTfT7IwyWeSrNbW35rkXUkuAnZOcliSi5NckeTIJGntdkiyKMkFSY5IckVbv1pbvrhtf+Uk8e6R5MwkXwIuH3cMbd37gDVbrMcO4hzq46wkX0lyTZJjh2J8Zlv3vSQfTfKNZX7SJa1UTPwkSdJ9wcuqajtge+AQ4CTguUPb9wdOSPLn7fWuVTUPuBM4sLVZG7iiqv6iqr4HfLyqdqiqJwJrAs9q7T4PvKqqdm77D7wcuKWqdgB2AA5O8phJYt4ReFtVbTHuGJI8pKreCtxeVfOq6sAxfWwDvAHYAngssGuSNYDPAM+oqt2ADSeJQVJPmPhJkqT7gkOSXAZcCPwZ8BjguiQ7JXkI8HjgPOAvge2Ai5MsbMuPbX3cCXx1qM89k1yU5HLgKcATkqwPrFtVg/vsvjTU/mnA37Z+LwIeAjxukpi/X1XXT3IMk+073MdPq+ouYCEwF9gcuG6o7+Om0Y+kVdyc2Q5AkiRpeUqyB/BUYOeq+l2Ss4A1gBOA5wPXACdXVbWpkF+oqn8c09XvB/fatarZJ4Htq+onSQ5vfWayUIDXVdWp0wz9tmkcw1TuGHp9J913v8lilNRTVvwkSVLfrQfc1BKmzYGd2vqTgH2AA+iSQIAzgH2TPBQgyYOTbDymz0HS9ask6wD7AlTVTcBvkwzGeMHQPqcCr06yeut7syRrL+UxAPxx0Oc0XQM8Nsnctrz/DPaVtIqy4idJkvru28CrkiwCrqWbKklV3ZTkKmCLqvp+W3dVkrcDpyW5H/BH4DXAj4c7rKqbk3yW7sErNwAXD21+OfDZJLcBZwG3tPVH0U21vKRVFn9Jl3gu8TE0RwKLklwywX1+91BVtyf5e+DbSX4FfH+aMUhahfnnHCRJkpahJOtU1eDJmm8FNqqq189yWPcwiLEloJ8AflhVH57tuCQtP071lCRJWrb+pv15hSuA3YF/me2Axji4PWTmSrpppJ+Z3XAkLW9W/CRJkmZJki2BL46svqOq/mI24pHUXyZ+kiRJktRzTvWUJEmSpJ4z8ZMkSZKknjPxkyRJkqSeM/GTJEmSpJ77/wHQyOjLDZhey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2051" name="Picture 3" descr="C:\Users\ASUS 1\Documents\cards\social networks\download (1).png"/>
          <p:cNvPicPr>
            <a:picLocks noChangeAspect="1" noChangeArrowheads="1"/>
          </p:cNvPicPr>
          <p:nvPr/>
        </p:nvPicPr>
        <p:blipFill>
          <a:blip r:embed="rId2"/>
          <a:srcRect/>
          <a:stretch>
            <a:fillRect/>
          </a:stretch>
        </p:blipFill>
        <p:spPr bwMode="auto">
          <a:xfrm>
            <a:off x="314325" y="623888"/>
            <a:ext cx="8515350" cy="5610225"/>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srcRect/>
          <a:stretch>
            <a:fillRect/>
          </a:stretch>
        </p:blipFill>
        <p:spPr bwMode="auto">
          <a:xfrm>
            <a:off x="571472" y="1928802"/>
            <a:ext cx="8286776" cy="26860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C:\Users\ASUS 1\Documents\cards\social networks\download.png"/>
          <p:cNvPicPr>
            <a:picLocks noChangeAspect="1" noChangeArrowheads="1"/>
          </p:cNvPicPr>
          <p:nvPr/>
        </p:nvPicPr>
        <p:blipFill>
          <a:blip r:embed="rId2"/>
          <a:srcRect/>
          <a:stretch>
            <a:fillRect/>
          </a:stretch>
        </p:blipFill>
        <p:spPr bwMode="auto">
          <a:xfrm>
            <a:off x="38100" y="585788"/>
            <a:ext cx="9067800" cy="568642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srcRect/>
          <a:stretch>
            <a:fillRect/>
          </a:stretch>
        </p:blipFill>
        <p:spPr bwMode="auto">
          <a:xfrm>
            <a:off x="357158" y="2143116"/>
            <a:ext cx="8286776" cy="211455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C:\Users\ASUS 1\Documents\cards\social networks\download (2).png"/>
          <p:cNvPicPr>
            <a:picLocks noChangeAspect="1" noChangeArrowheads="1"/>
          </p:cNvPicPr>
          <p:nvPr/>
        </p:nvPicPr>
        <p:blipFill>
          <a:blip r:embed="rId2"/>
          <a:srcRect/>
          <a:stretch>
            <a:fillRect/>
          </a:stretch>
        </p:blipFill>
        <p:spPr bwMode="auto">
          <a:xfrm>
            <a:off x="0" y="428604"/>
            <a:ext cx="8843986" cy="555307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srcRect/>
          <a:stretch>
            <a:fillRect/>
          </a:stretch>
        </p:blipFill>
        <p:spPr bwMode="auto">
          <a:xfrm>
            <a:off x="500034" y="1785926"/>
            <a:ext cx="8358214" cy="271462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C:\Users\ASUS 1\Documents\cards\social networks\download (3).png"/>
          <p:cNvPicPr>
            <a:picLocks noChangeAspect="1" noChangeArrowheads="1"/>
          </p:cNvPicPr>
          <p:nvPr/>
        </p:nvPicPr>
        <p:blipFill>
          <a:blip r:embed="rId2"/>
          <a:srcRect/>
          <a:stretch>
            <a:fillRect/>
          </a:stretch>
        </p:blipFill>
        <p:spPr bwMode="auto">
          <a:xfrm>
            <a:off x="376238" y="538163"/>
            <a:ext cx="8391525" cy="578167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srcRect/>
          <a:stretch>
            <a:fillRect/>
          </a:stretch>
        </p:blipFill>
        <p:spPr bwMode="auto">
          <a:xfrm>
            <a:off x="0" y="1142984"/>
            <a:ext cx="8929717" cy="3243281"/>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C:\Users\ASUS 1\Documents\cards\social networks\download (4).png"/>
          <p:cNvPicPr>
            <a:picLocks noChangeAspect="1" noChangeArrowheads="1"/>
          </p:cNvPicPr>
          <p:nvPr/>
        </p:nvPicPr>
        <p:blipFill>
          <a:blip r:embed="rId2"/>
          <a:srcRect/>
          <a:stretch>
            <a:fillRect/>
          </a:stretch>
        </p:blipFill>
        <p:spPr bwMode="auto">
          <a:xfrm>
            <a:off x="1422400" y="234950"/>
            <a:ext cx="6299200" cy="638651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857224" y="1071546"/>
            <a:ext cx="7500990" cy="3643338"/>
          </a:xfrm>
          <a:prstGeom prst="rect">
            <a:avLst/>
          </a:prstGeom>
          <a:noFill/>
          <a:ln w="9525">
            <a:noFill/>
            <a:miter lim="800000"/>
            <a:headEnd/>
            <a:tailEnd/>
          </a:ln>
          <a:effectLst/>
        </p:spPr>
      </p:pic>
      <p:sp>
        <p:nvSpPr>
          <p:cNvPr id="3" name="TextBox 2"/>
          <p:cNvSpPr txBox="1"/>
          <p:nvPr/>
        </p:nvSpPr>
        <p:spPr>
          <a:xfrm>
            <a:off x="785786" y="214290"/>
            <a:ext cx="7858180" cy="707886"/>
          </a:xfrm>
          <a:prstGeom prst="rect">
            <a:avLst/>
          </a:prstGeom>
          <a:noFill/>
        </p:spPr>
        <p:txBody>
          <a:bodyPr wrap="square" rtlCol="0">
            <a:spAutoFit/>
          </a:bodyPr>
          <a:lstStyle/>
          <a:p>
            <a:pPr algn="ctr"/>
            <a:r>
              <a:rPr lang="en-GB" sz="4000" dirty="0" smtClean="0"/>
              <a:t>Online recommendation system</a:t>
            </a:r>
            <a:endParaRPr lang="en-GB" sz="4000" dirty="0"/>
          </a:p>
        </p:txBody>
      </p:sp>
      <p:sp>
        <p:nvSpPr>
          <p:cNvPr id="4" name="Rectangle 3"/>
          <p:cNvSpPr/>
          <p:nvPr/>
        </p:nvSpPr>
        <p:spPr>
          <a:xfrm>
            <a:off x="428596" y="4929198"/>
            <a:ext cx="8072494" cy="954107"/>
          </a:xfrm>
          <a:prstGeom prst="rect">
            <a:avLst/>
          </a:prstGeom>
        </p:spPr>
        <p:txBody>
          <a:bodyPr wrap="square">
            <a:spAutoFit/>
          </a:bodyPr>
          <a:lstStyle/>
          <a:p>
            <a:r>
              <a:rPr lang="en-GB" sz="2800" dirty="0"/>
              <a:t>A book recommendation system is intended to prescribe books important to the </a:t>
            </a:r>
            <a:r>
              <a:rPr lang="en-GB" sz="2800" dirty="0" smtClean="0"/>
              <a:t>buyer.</a:t>
            </a:r>
            <a:endParaRPr lang="en-GB"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srcRect/>
          <a:stretch>
            <a:fillRect/>
          </a:stretch>
        </p:blipFill>
        <p:spPr bwMode="auto">
          <a:xfrm>
            <a:off x="1428728" y="1571612"/>
            <a:ext cx="6786578" cy="214314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C:\Users\ASUS 1\Documents\cards\social networks\download (5).png"/>
          <p:cNvPicPr>
            <a:picLocks noChangeAspect="1" noChangeArrowheads="1"/>
          </p:cNvPicPr>
          <p:nvPr/>
        </p:nvPicPr>
        <p:blipFill>
          <a:blip r:embed="rId2"/>
          <a:srcRect/>
          <a:stretch>
            <a:fillRect/>
          </a:stretch>
        </p:blipFill>
        <p:spPr bwMode="auto">
          <a:xfrm>
            <a:off x="1422400" y="279400"/>
            <a:ext cx="6299200" cy="62992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571472" y="1500174"/>
            <a:ext cx="8072462"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We can see that Twilight has been rated more times than any other book! Also, these ratings are all in the millions! So that means Twilight has been reviewed over 4 million times, followed by The Hobbit or There and Back Again and The Catcher in the Rye which has been reviewed over 2 million times. </a:t>
            </a:r>
            <a:r>
              <a:rPr lang="en-GB" sz="2800" dirty="0">
                <a:latin typeface="Calibri" pitchFamily="34" charset="0"/>
                <a:ea typeface="Calibri" pitchFamily="34" charset="0"/>
                <a:cs typeface="Arial" pitchFamily="34" charset="0"/>
              </a:rPr>
              <a:t>T</a:t>
            </a:r>
            <a:r>
              <a:rPr kumimoji="0" lang="en-GB" sz="28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rack down a relation between our average score and the number of scores.</a:t>
            </a:r>
            <a:endParaRPr kumimoji="0" lang="en-GB"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a:srcRect/>
          <a:stretch>
            <a:fillRect/>
          </a:stretch>
        </p:blipFill>
        <p:spPr bwMode="auto">
          <a:xfrm>
            <a:off x="500034" y="1643050"/>
            <a:ext cx="8429652" cy="400052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srcRect/>
          <a:stretch>
            <a:fillRect/>
          </a:stretch>
        </p:blipFill>
        <p:spPr bwMode="auto">
          <a:xfrm>
            <a:off x="157163" y="1338263"/>
            <a:ext cx="8829675" cy="418147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srcRect/>
          <a:stretch>
            <a:fillRect/>
          </a:stretch>
        </p:blipFill>
        <p:spPr bwMode="auto">
          <a:xfrm>
            <a:off x="180975" y="2433638"/>
            <a:ext cx="8782050" cy="356713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214422"/>
            <a:ext cx="8215370" cy="4401205"/>
          </a:xfrm>
          <a:prstGeom prst="rect">
            <a:avLst/>
          </a:prstGeom>
        </p:spPr>
        <p:txBody>
          <a:bodyPr wrap="square">
            <a:spAutoFit/>
          </a:bodyPr>
          <a:lstStyle/>
          <a:p>
            <a:r>
              <a:rPr lang="en-GB" sz="2800" dirty="0"/>
              <a:t>Final step, We have developed a machine learning model for recommending books and presently we should make a function utilizing </a:t>
            </a:r>
            <a:r>
              <a:rPr lang="en-GB" sz="2800" dirty="0" smtClean="0"/>
              <a:t>Python.</a:t>
            </a:r>
          </a:p>
          <a:p>
            <a:r>
              <a:rPr lang="en-GB" sz="2800" dirty="0"/>
              <a:t>At the point when this function is called, we should pass the name of the book to it. The model will attempt to find books in light of the elements. We'll store those book names that the framework suggests in a rundown and return them toward the end.</a:t>
            </a:r>
          </a:p>
          <a:p>
            <a:r>
              <a:rPr lang="en-GB" sz="2800" dirty="0"/>
              <a:t/>
            </a:r>
            <a:br>
              <a:rPr lang="en-GB" sz="2800" dirty="0"/>
            </a:br>
            <a:endParaRPr lang="en-GB"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214282" y="785794"/>
            <a:ext cx="8429684" cy="44627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3200" b="1" i="0" u="none" strike="noStrike" cap="none" normalizeH="0" baseline="0" dirty="0" smtClean="0">
                <a:ln>
                  <a:noFill/>
                </a:ln>
                <a:solidFill>
                  <a:schemeClr val="accent6">
                    <a:lumMod val="50000"/>
                  </a:schemeClr>
                </a:solidFill>
                <a:effectLst/>
                <a:latin typeface="Calibri" pitchFamily="34" charset="0"/>
                <a:ea typeface="Calibri" pitchFamily="34" charset="0"/>
                <a:cs typeface="Times New Roman" pitchFamily="18" charset="0"/>
              </a:rPr>
              <a:t>Conclusion</a:t>
            </a:r>
            <a:r>
              <a:rPr kumimoji="0" lang="en-GB" sz="28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heightening requests of Online Data have prompted the innovation of new strategies for introducing or rather prescribing various items to the clients. This paper involves Collaborative filtering also Association data Mining to prescribe various kinds of books to the clients. Both these procedures make a decent Hybrid Recommendation System and furthermore disposes of the Data Sparsity and Cold Start problem. At last, the estimations of both the algorithms give exact outcomes.</a:t>
            </a:r>
            <a:endParaRPr kumimoji="0" lang="en-GB"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0" y="0"/>
            <a:ext cx="9144000" cy="7816943"/>
          </a:xfrm>
          <a:prstGeom prst="rect">
            <a:avLst/>
          </a:prstGeom>
          <a:solidFill>
            <a:srgbClr val="FFFFFF"/>
          </a:solidFill>
          <a:ln w="9525">
            <a:noFill/>
            <a:miter lim="800000"/>
            <a:headEnd/>
            <a:tailEnd/>
          </a:ln>
          <a:effectLst/>
        </p:spPr>
        <p:txBody>
          <a:bodyPr vert="horz" wrap="square" lIns="914112" tIns="914112" rIns="914112" bIns="91411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3200" b="1" i="0" u="none" strike="noStrike" cap="none" normalizeH="0" baseline="0" dirty="0" smtClean="0">
                <a:ln>
                  <a:noFill/>
                </a:ln>
                <a:solidFill>
                  <a:schemeClr val="accent6">
                    <a:lumMod val="50000"/>
                  </a:schemeClr>
                </a:solidFill>
                <a:effectLst/>
                <a:latin typeface="Calibri" pitchFamily="34" charset="0"/>
                <a:ea typeface="Calibri" pitchFamily="34" charset="0"/>
                <a:cs typeface="Arial" pitchFamily="34" charset="0"/>
              </a:rPr>
              <a:t>References: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3200" b="1" i="0" u="none" strike="noStrike" cap="none" normalizeH="0" baseline="0" dirty="0" smtClean="0">
                <a:ln>
                  <a:noFill/>
                </a:ln>
                <a:solidFill>
                  <a:schemeClr val="accent6">
                    <a:lumMod val="50000"/>
                  </a:schemeClr>
                </a:solidFill>
                <a:effectLst/>
                <a:latin typeface="Calibri" pitchFamily="34" charset="0"/>
                <a:ea typeface="Calibri" pitchFamily="34" charset="0"/>
                <a:cs typeface="Arial" pitchFamily="34" charset="0"/>
              </a:rPr>
              <a:t> </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1:Rajpurkar, S., Bhatt, D., </a:t>
            </a:r>
            <a:r>
              <a:rPr kumimoji="0" lang="en-GB" b="0" i="0" u="none" strike="noStrike" cap="none" normalizeH="0" baseline="0" dirty="0" err="1" smtClean="0">
                <a:ln>
                  <a:noFill/>
                </a:ln>
                <a:solidFill>
                  <a:srgbClr val="222222"/>
                </a:solidFill>
                <a:effectLst/>
                <a:latin typeface="Calibri" pitchFamily="34" charset="0"/>
                <a:ea typeface="Calibri" pitchFamily="34" charset="0"/>
                <a:cs typeface="Arial" pitchFamily="34" charset="0"/>
              </a:rPr>
              <a:t>Malhotra</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P., </a:t>
            </a:r>
            <a:r>
              <a:rPr kumimoji="0" lang="en-GB" b="0" i="0" u="none" strike="noStrike" cap="none" normalizeH="0" baseline="0" dirty="0" err="1" smtClean="0">
                <a:ln>
                  <a:noFill/>
                </a:ln>
                <a:solidFill>
                  <a:srgbClr val="222222"/>
                </a:solidFill>
                <a:effectLst/>
                <a:latin typeface="Calibri" pitchFamily="34" charset="0"/>
                <a:ea typeface="Calibri" pitchFamily="34" charset="0"/>
                <a:cs typeface="Arial" pitchFamily="34" charset="0"/>
              </a:rPr>
              <a:t>Rajpurkar</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M.S.S. and Bhatt, M.D.R., 2015. Book recommendation system. </a:t>
            </a:r>
            <a:r>
              <a:rPr kumimoji="0" lang="en-GB" b="0" i="1" u="none" strike="noStrike" cap="none" normalizeH="0" baseline="0" dirty="0" smtClean="0">
                <a:ln>
                  <a:noFill/>
                </a:ln>
                <a:solidFill>
                  <a:srgbClr val="222222"/>
                </a:solidFill>
                <a:effectLst/>
                <a:latin typeface="Calibri" pitchFamily="34" charset="0"/>
                <a:ea typeface="Calibri" pitchFamily="34" charset="0"/>
                <a:cs typeface="Arial" pitchFamily="34" charset="0"/>
              </a:rPr>
              <a:t>IJIRST–International Journal for Innovative Research in Science &amp; Technology</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a:t>
            </a:r>
            <a:r>
              <a:rPr kumimoji="0" lang="en-GB" b="0" i="1" u="none" strike="noStrike" cap="none" normalizeH="0" baseline="0" dirty="0" smtClean="0">
                <a:ln>
                  <a:noFill/>
                </a:ln>
                <a:solidFill>
                  <a:srgbClr val="222222"/>
                </a:solidFill>
                <a:effectLst/>
                <a:latin typeface="Calibri" pitchFamily="34" charset="0"/>
                <a:ea typeface="Calibri" pitchFamily="34" charset="0"/>
                <a:cs typeface="Arial" pitchFamily="34" charset="0"/>
              </a:rPr>
              <a:t>1</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(11), pp.314-316.</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2.Kurmashov, N., </a:t>
            </a:r>
            <a:r>
              <a:rPr kumimoji="0" lang="en-GB" b="0" i="0" u="none" strike="noStrike" cap="none" normalizeH="0" baseline="0" dirty="0" err="1" smtClean="0">
                <a:ln>
                  <a:noFill/>
                </a:ln>
                <a:solidFill>
                  <a:srgbClr val="222222"/>
                </a:solidFill>
                <a:effectLst/>
                <a:latin typeface="Calibri" pitchFamily="34" charset="0"/>
                <a:ea typeface="Calibri" pitchFamily="34" charset="0"/>
                <a:cs typeface="Arial" pitchFamily="34" charset="0"/>
              </a:rPr>
              <a:t>Latuta</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K. and </a:t>
            </a:r>
            <a:r>
              <a:rPr kumimoji="0" lang="en-GB" b="0" i="0" u="none" strike="noStrike" cap="none" normalizeH="0" baseline="0" dirty="0" err="1" smtClean="0">
                <a:ln>
                  <a:noFill/>
                </a:ln>
                <a:solidFill>
                  <a:srgbClr val="222222"/>
                </a:solidFill>
                <a:effectLst/>
                <a:latin typeface="Calibri" pitchFamily="34" charset="0"/>
                <a:ea typeface="Calibri" pitchFamily="34" charset="0"/>
                <a:cs typeface="Arial" pitchFamily="34" charset="0"/>
              </a:rPr>
              <a:t>Nussipbekov</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A., 2015, September. Online book recommendation system. In </a:t>
            </a:r>
            <a:r>
              <a:rPr kumimoji="0" lang="en-GB" b="0" i="1" u="none" strike="noStrike" cap="none" normalizeH="0" baseline="0" dirty="0" smtClean="0">
                <a:ln>
                  <a:noFill/>
                </a:ln>
                <a:solidFill>
                  <a:srgbClr val="222222"/>
                </a:solidFill>
                <a:effectLst/>
                <a:latin typeface="Calibri" pitchFamily="34" charset="0"/>
                <a:ea typeface="Calibri" pitchFamily="34" charset="0"/>
                <a:cs typeface="Arial" pitchFamily="34" charset="0"/>
              </a:rPr>
              <a:t>2015 Twelve International Conference on Electronics Computer and Computation (ICECCO)</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(pp. 1-4). IEEE.</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3.Mathew, P., </a:t>
            </a:r>
            <a:r>
              <a:rPr kumimoji="0" lang="en-GB" b="0" i="0" u="none" strike="noStrike" cap="none" normalizeH="0" baseline="0" dirty="0" err="1" smtClean="0">
                <a:ln>
                  <a:noFill/>
                </a:ln>
                <a:solidFill>
                  <a:srgbClr val="222222"/>
                </a:solidFill>
                <a:effectLst/>
                <a:latin typeface="Calibri" pitchFamily="34" charset="0"/>
                <a:ea typeface="Calibri" pitchFamily="34" charset="0"/>
                <a:cs typeface="Arial" pitchFamily="34" charset="0"/>
              </a:rPr>
              <a:t>Kuriakose</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B. and </a:t>
            </a:r>
            <a:r>
              <a:rPr kumimoji="0" lang="en-GB" b="0" i="0" u="none" strike="noStrike" cap="none" normalizeH="0" baseline="0" dirty="0" err="1" smtClean="0">
                <a:ln>
                  <a:noFill/>
                </a:ln>
                <a:solidFill>
                  <a:srgbClr val="222222"/>
                </a:solidFill>
                <a:effectLst/>
                <a:latin typeface="Calibri" pitchFamily="34" charset="0"/>
                <a:ea typeface="Calibri" pitchFamily="34" charset="0"/>
                <a:cs typeface="Arial" pitchFamily="34" charset="0"/>
              </a:rPr>
              <a:t>Hegde</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V., 2016, March. Book Recommendation System through content based and collaborative filtering method. In </a:t>
            </a:r>
            <a:r>
              <a:rPr kumimoji="0" lang="en-GB" b="0" i="1" u="none" strike="noStrike" cap="none" normalizeH="0" baseline="0" dirty="0" smtClean="0">
                <a:ln>
                  <a:noFill/>
                </a:ln>
                <a:solidFill>
                  <a:srgbClr val="222222"/>
                </a:solidFill>
                <a:effectLst/>
                <a:latin typeface="Calibri" pitchFamily="34" charset="0"/>
                <a:ea typeface="Calibri" pitchFamily="34" charset="0"/>
                <a:cs typeface="Arial" pitchFamily="34" charset="0"/>
              </a:rPr>
              <a:t>2016 International conference on data mining and advanced computing (SAPIENCE)</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(pp. 47-52). IEEE.</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4. </a:t>
            </a:r>
            <a:r>
              <a:rPr kumimoji="0" lang="en-GB" b="0" i="0" u="none" strike="noStrike" cap="none" normalizeH="0" baseline="0" dirty="0" err="1" smtClean="0">
                <a:ln>
                  <a:noFill/>
                </a:ln>
                <a:solidFill>
                  <a:srgbClr val="222222"/>
                </a:solidFill>
                <a:effectLst/>
                <a:latin typeface="Calibri" pitchFamily="34" charset="0"/>
                <a:ea typeface="Calibri" pitchFamily="34" charset="0"/>
                <a:cs typeface="Arial" pitchFamily="34" charset="0"/>
              </a:rPr>
              <a:t>Rana</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a:t>
            </a:r>
            <a:r>
              <a:rPr kumimoji="0" lang="en-GB" b="0" i="0" u="none" strike="noStrike" cap="none" normalizeH="0" baseline="0" dirty="0" err="1" smtClean="0">
                <a:ln>
                  <a:noFill/>
                </a:ln>
                <a:solidFill>
                  <a:srgbClr val="222222"/>
                </a:solidFill>
                <a:effectLst/>
                <a:latin typeface="Calibri" pitchFamily="34" charset="0"/>
                <a:ea typeface="Calibri" pitchFamily="34" charset="0"/>
                <a:cs typeface="Arial" pitchFamily="34" charset="0"/>
              </a:rPr>
              <a:t>Avi</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and K. </a:t>
            </a:r>
            <a:r>
              <a:rPr kumimoji="0" lang="en-GB" b="0" i="0" u="none" strike="noStrike" cap="none" normalizeH="0" baseline="0" dirty="0" err="1" smtClean="0">
                <a:ln>
                  <a:noFill/>
                </a:ln>
                <a:solidFill>
                  <a:srgbClr val="222222"/>
                </a:solidFill>
                <a:effectLst/>
                <a:latin typeface="Calibri" pitchFamily="34" charset="0"/>
                <a:ea typeface="Calibri" pitchFamily="34" charset="0"/>
                <a:cs typeface="Arial" pitchFamily="34" charset="0"/>
              </a:rPr>
              <a:t>Deeba</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"Online book recommendation system using collaborative filtering (with </a:t>
            </a:r>
            <a:r>
              <a:rPr kumimoji="0" lang="en-GB" b="0" i="0" u="none" strike="noStrike" cap="none" normalizeH="0" baseline="0" dirty="0" err="1" smtClean="0">
                <a:ln>
                  <a:noFill/>
                </a:ln>
                <a:solidFill>
                  <a:srgbClr val="222222"/>
                </a:solidFill>
                <a:effectLst/>
                <a:latin typeface="Calibri" pitchFamily="34" charset="0"/>
                <a:ea typeface="Calibri" pitchFamily="34" charset="0"/>
                <a:cs typeface="Arial" pitchFamily="34" charset="0"/>
              </a:rPr>
              <a:t>Jaccard</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similarity)." </a:t>
            </a:r>
            <a:r>
              <a:rPr kumimoji="0" lang="en-GB" b="0" i="1" u="none" strike="noStrike" cap="none" normalizeH="0" baseline="0" dirty="0" smtClean="0">
                <a:ln>
                  <a:noFill/>
                </a:ln>
                <a:solidFill>
                  <a:srgbClr val="222222"/>
                </a:solidFill>
                <a:effectLst/>
                <a:latin typeface="Calibri" pitchFamily="34" charset="0"/>
                <a:ea typeface="Calibri" pitchFamily="34" charset="0"/>
                <a:cs typeface="Arial" pitchFamily="34" charset="0"/>
              </a:rPr>
              <a:t>Journal of Physics: Conference Series</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Vol. 1362. No. 1. IOP Publishing, 2019.</a:t>
            </a:r>
            <a:endParaRPr kumimoji="0" lang="en-GB" b="0" i="0" u="none" strike="noStrike" cap="none" normalizeH="0" baseline="0" dirty="0" smtClean="0">
              <a:ln>
                <a:noFill/>
              </a:ln>
              <a:solidFill>
                <a:srgbClr val="222222"/>
              </a:solidFill>
              <a:effectLst/>
              <a:latin typeface="Arial" pitchFamily="34" charset="0"/>
              <a:ea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5. </a:t>
            </a:r>
            <a:r>
              <a:rPr kumimoji="0" lang="en-GB" b="0" i="0" u="none" strike="noStrike" cap="none" normalizeH="0" baseline="0" dirty="0" err="1" smtClean="0">
                <a:ln>
                  <a:noFill/>
                </a:ln>
                <a:solidFill>
                  <a:srgbClr val="222222"/>
                </a:solidFill>
                <a:effectLst/>
                <a:latin typeface="Calibri" pitchFamily="34" charset="0"/>
                <a:ea typeface="Calibri" pitchFamily="34" charset="0"/>
                <a:cs typeface="Arial" pitchFamily="34" charset="0"/>
              </a:rPr>
              <a:t>Patil</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a:t>
            </a:r>
            <a:r>
              <a:rPr kumimoji="0" lang="en-GB" b="0" i="0" u="none" strike="noStrike" cap="none" normalizeH="0" baseline="0" dirty="0" err="1" smtClean="0">
                <a:ln>
                  <a:noFill/>
                </a:ln>
                <a:solidFill>
                  <a:srgbClr val="222222"/>
                </a:solidFill>
                <a:effectLst/>
                <a:latin typeface="Calibri" pitchFamily="34" charset="0"/>
                <a:ea typeface="Calibri" pitchFamily="34" charset="0"/>
                <a:cs typeface="Arial" pitchFamily="34" charset="0"/>
              </a:rPr>
              <a:t>Abhay</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E., et al. "Online book recommendation system using association rule mining and collaborative filtering." </a:t>
            </a:r>
            <a:r>
              <a:rPr kumimoji="0" lang="en-GB" b="0" i="1" u="none" strike="noStrike" cap="none" normalizeH="0" baseline="0" dirty="0" smtClean="0">
                <a:ln>
                  <a:noFill/>
                </a:ln>
                <a:solidFill>
                  <a:srgbClr val="222222"/>
                </a:solidFill>
                <a:effectLst/>
                <a:latin typeface="Calibri" pitchFamily="34" charset="0"/>
                <a:ea typeface="Calibri" pitchFamily="34" charset="0"/>
                <a:cs typeface="Arial" pitchFamily="34" charset="0"/>
              </a:rPr>
              <a:t>International Journal of Computer Science and Mobile Computing</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8.11 (2019): 83-87.</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6. </a:t>
            </a:r>
            <a:r>
              <a:rPr kumimoji="0" lang="en-GB" b="0" i="0" u="none" strike="noStrike" cap="none" normalizeH="0" baseline="0" dirty="0" err="1" smtClean="0">
                <a:ln>
                  <a:noFill/>
                </a:ln>
                <a:solidFill>
                  <a:srgbClr val="222222"/>
                </a:solidFill>
                <a:effectLst/>
                <a:latin typeface="Calibri" pitchFamily="34" charset="0"/>
                <a:ea typeface="Calibri" pitchFamily="34" charset="0"/>
                <a:cs typeface="Arial" pitchFamily="34" charset="0"/>
              </a:rPr>
              <a:t>Thorat</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a:t>
            </a:r>
            <a:r>
              <a:rPr kumimoji="0" lang="en-GB" b="0" i="0" u="none" strike="noStrike" cap="none" normalizeH="0" baseline="0" dirty="0" err="1" smtClean="0">
                <a:ln>
                  <a:noFill/>
                </a:ln>
                <a:solidFill>
                  <a:srgbClr val="222222"/>
                </a:solidFill>
                <a:effectLst/>
                <a:latin typeface="Calibri" pitchFamily="34" charset="0"/>
                <a:ea typeface="Calibri" pitchFamily="34" charset="0"/>
                <a:cs typeface="Arial" pitchFamily="34" charset="0"/>
              </a:rPr>
              <a:t>Poonam</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B., </a:t>
            </a:r>
            <a:r>
              <a:rPr kumimoji="0" lang="en-GB" b="0" i="0" u="none" strike="noStrike" cap="none" normalizeH="0" baseline="0" dirty="0" err="1" smtClean="0">
                <a:ln>
                  <a:noFill/>
                </a:ln>
                <a:solidFill>
                  <a:srgbClr val="222222"/>
                </a:solidFill>
                <a:effectLst/>
                <a:latin typeface="Calibri" pitchFamily="34" charset="0"/>
                <a:ea typeface="Calibri" pitchFamily="34" charset="0"/>
                <a:cs typeface="Arial" pitchFamily="34" charset="0"/>
              </a:rPr>
              <a:t>Rajeshwari</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M. </a:t>
            </a:r>
            <a:r>
              <a:rPr kumimoji="0" lang="en-GB" b="0" i="0" u="none" strike="noStrike" cap="none" normalizeH="0" baseline="0" dirty="0" err="1" smtClean="0">
                <a:ln>
                  <a:noFill/>
                </a:ln>
                <a:solidFill>
                  <a:srgbClr val="222222"/>
                </a:solidFill>
                <a:effectLst/>
                <a:latin typeface="Calibri" pitchFamily="34" charset="0"/>
                <a:ea typeface="Calibri" pitchFamily="34" charset="0"/>
                <a:cs typeface="Arial" pitchFamily="34" charset="0"/>
              </a:rPr>
              <a:t>Goudar</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and </a:t>
            </a:r>
            <a:r>
              <a:rPr kumimoji="0" lang="en-GB" b="0" i="0" u="none" strike="noStrike" cap="none" normalizeH="0" baseline="0" dirty="0" err="1" smtClean="0">
                <a:ln>
                  <a:noFill/>
                </a:ln>
                <a:solidFill>
                  <a:srgbClr val="222222"/>
                </a:solidFill>
                <a:effectLst/>
                <a:latin typeface="Calibri" pitchFamily="34" charset="0"/>
                <a:ea typeface="Calibri" pitchFamily="34" charset="0"/>
                <a:cs typeface="Arial" pitchFamily="34" charset="0"/>
              </a:rPr>
              <a:t>Sunita</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a:t>
            </a:r>
            <a:r>
              <a:rPr kumimoji="0" lang="en-GB" b="0" i="0" u="none" strike="noStrike" cap="none" normalizeH="0" baseline="0" dirty="0" err="1" smtClean="0">
                <a:ln>
                  <a:noFill/>
                </a:ln>
                <a:solidFill>
                  <a:srgbClr val="222222"/>
                </a:solidFill>
                <a:effectLst/>
                <a:latin typeface="Calibri" pitchFamily="34" charset="0"/>
                <a:ea typeface="Calibri" pitchFamily="34" charset="0"/>
                <a:cs typeface="Arial" pitchFamily="34" charset="0"/>
              </a:rPr>
              <a:t>Barve</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"Survey on collaborative filtering, content-based filtering and hybrid recommendation system." </a:t>
            </a:r>
            <a:r>
              <a:rPr kumimoji="0" lang="en-GB" b="0" i="1" u="none" strike="noStrike" cap="none" normalizeH="0" baseline="0" dirty="0" smtClean="0">
                <a:ln>
                  <a:noFill/>
                </a:ln>
                <a:solidFill>
                  <a:srgbClr val="222222"/>
                </a:solidFill>
                <a:effectLst/>
                <a:latin typeface="Calibri" pitchFamily="34" charset="0"/>
                <a:ea typeface="Calibri" pitchFamily="34" charset="0"/>
                <a:cs typeface="Arial" pitchFamily="34" charset="0"/>
              </a:rPr>
              <a:t>International Journal of Computer Applications</a:t>
            </a:r>
            <a:r>
              <a:rPr kumimoji="0" lang="en-GB" b="0" i="0" u="none" strike="noStrike" cap="none" normalizeH="0" baseline="0" dirty="0" smtClean="0">
                <a:ln>
                  <a:noFill/>
                </a:ln>
                <a:solidFill>
                  <a:srgbClr val="222222"/>
                </a:solidFill>
                <a:effectLst/>
                <a:latin typeface="Calibri" pitchFamily="34" charset="0"/>
                <a:ea typeface="Calibri" pitchFamily="34" charset="0"/>
                <a:cs typeface="Arial" pitchFamily="34" charset="0"/>
              </a:rPr>
              <a:t> 110.4 (2015): 31-36.</a:t>
            </a:r>
            <a:endParaRPr kumimoji="0" lang="en-GB"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71810"/>
            <a:ext cx="8858280" cy="1323439"/>
          </a:xfrm>
          <a:prstGeom prst="rect">
            <a:avLst/>
          </a:prstGeom>
          <a:noFill/>
        </p:spPr>
        <p:txBody>
          <a:bodyPr wrap="square" rtlCol="0">
            <a:spAutoFit/>
          </a:bodyPr>
          <a:lstStyle/>
          <a:p>
            <a:pPr algn="ctr"/>
            <a:r>
              <a:rPr lang="en-GB" sz="8000" b="1" dirty="0" smtClean="0">
                <a:solidFill>
                  <a:schemeClr val="accent6">
                    <a:lumMod val="50000"/>
                  </a:schemeClr>
                </a:solidFill>
              </a:rPr>
              <a:t>Thank you !</a:t>
            </a:r>
            <a:endParaRPr lang="en-GB" sz="8000" b="1" dirty="0">
              <a:solidFill>
                <a:schemeClr val="accent6">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1214414" y="1142984"/>
            <a:ext cx="7072362"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3200" b="1" i="0" u="none" strike="noStrike" cap="none" normalizeH="0" baseline="0" dirty="0" smtClean="0">
                <a:ln>
                  <a:noFill/>
                </a:ln>
                <a:solidFill>
                  <a:schemeClr val="accent2">
                    <a:lumMod val="75000"/>
                  </a:schemeClr>
                </a:solidFill>
                <a:effectLst/>
                <a:latin typeface="Calibri" pitchFamily="34" charset="0"/>
                <a:ea typeface="Calibri" pitchFamily="34" charset="0"/>
                <a:cs typeface="Times New Roman" pitchFamily="18" charset="0"/>
              </a:rPr>
              <a:t>Background and motivation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motivation behind a book recommendation system is to foresee purchaser's advantage and prescribe books to them in like manner.</a:t>
            </a:r>
          </a:p>
          <a:p>
            <a:pPr algn="just" fontAlgn="base">
              <a:spcBef>
                <a:spcPct val="0"/>
              </a:spcBef>
              <a:spcAft>
                <a:spcPct val="0"/>
              </a:spcAft>
            </a:pPr>
            <a:r>
              <a:rPr lang="en-GB" sz="2800" dirty="0"/>
              <a:t>In this paper we propose utilizing recommendation frameworks for suggesting books. We fostered a framework</a:t>
            </a:r>
            <a:r>
              <a:rPr lang="en-GB" sz="2800" dirty="0" smtClean="0"/>
              <a:t>, which </a:t>
            </a:r>
            <a:r>
              <a:rPr lang="en-GB" sz="2800" dirty="0"/>
              <a:t>learns client inclinations by requesting to rate books and picking most loved classes and afterward produce the rundown of books client most presumably might want to peruse.</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0034" y="1071546"/>
            <a:ext cx="8143932" cy="3108543"/>
          </a:xfrm>
          <a:prstGeom prst="rect">
            <a:avLst/>
          </a:prstGeom>
        </p:spPr>
        <p:txBody>
          <a:bodyPr wrap="square">
            <a:spAutoFit/>
          </a:bodyPr>
          <a:lstStyle/>
          <a:p>
            <a:pPr algn="ctr"/>
            <a:r>
              <a:rPr lang="en-GB" sz="2800" b="1" dirty="0">
                <a:solidFill>
                  <a:schemeClr val="accent2">
                    <a:lumMod val="75000"/>
                  </a:schemeClr>
                </a:solidFill>
              </a:rPr>
              <a:t>INTRODUCTION</a:t>
            </a:r>
            <a:r>
              <a:rPr lang="en-GB" sz="2800" b="1" dirty="0" smtClean="0">
                <a:solidFill>
                  <a:schemeClr val="accent2">
                    <a:lumMod val="75000"/>
                  </a:schemeClr>
                </a:solidFill>
              </a:rPr>
              <a:t>:</a:t>
            </a:r>
          </a:p>
          <a:p>
            <a:r>
              <a:rPr lang="en-GB" sz="2800" dirty="0" smtClean="0"/>
              <a:t>Proposal </a:t>
            </a:r>
            <a:r>
              <a:rPr lang="en-GB" sz="2800" dirty="0"/>
              <a:t>frameworks were advanced as keen calculations, which can create brings about the type of suggestions to clients. They diminish the above related with settling on best decisions among the bounty. Presently, Recommender frameworks can be carried out in any area from E-COMMERCE </a:t>
            </a:r>
            <a:r>
              <a:rPr lang="en-GB" sz="2800" dirty="0" smtClean="0"/>
              <a:t>to security.</a:t>
            </a:r>
            <a:endParaRPr lang="en-GB"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1214422"/>
            <a:ext cx="7786742" cy="4401205"/>
          </a:xfrm>
          <a:prstGeom prst="rect">
            <a:avLst/>
          </a:prstGeom>
        </p:spPr>
        <p:txBody>
          <a:bodyPr wrap="square">
            <a:spAutoFit/>
          </a:bodyPr>
          <a:lstStyle/>
          <a:p>
            <a:r>
              <a:rPr lang="en-GB" sz="2800" dirty="0"/>
              <a:t>organize security as customized administrations. They give advantage </a:t>
            </a:r>
            <a:r>
              <a:rPr lang="en-GB" sz="2800" dirty="0" smtClean="0"/>
              <a:t>to both </a:t>
            </a:r>
            <a:r>
              <a:rPr lang="en-GB" sz="2800" dirty="0"/>
              <a:t>the customer and the maker, by recommending things to shoppers, which can't be requested until the recommendations[1].These days how much data particularly in Internet development quickly. Finding essential data becomes more troublesome. Proposal frameworks plan to settle this sort of issues[2].In the event that we take every one of the books and every one of the users for </a:t>
            </a:r>
            <a:r>
              <a:rPr lang="en-GB" sz="2800" dirty="0" err="1" smtClean="0"/>
              <a:t>modeling</a:t>
            </a:r>
            <a:r>
              <a:rPr lang="en-GB" sz="2800" dirty="0" smtClean="0"/>
              <a:t>.</a:t>
            </a:r>
            <a:endParaRPr lang="en-GB"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714348" y="1000108"/>
            <a:ext cx="7929586"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3200" b="0" i="0" u="none" strike="noStrike" cap="none" normalizeH="0" baseline="0" dirty="0" smtClean="0">
              <a:ln>
                <a:noFill/>
              </a:ln>
              <a:solidFill>
                <a:schemeClr val="accent2">
                  <a:lumMod val="75000"/>
                </a:schemeClr>
              </a:solidFill>
              <a:effectLst/>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lang="en-GB" sz="3200" dirty="0" smtClean="0">
                <a:solidFill>
                  <a:schemeClr val="accent2">
                    <a:lumMod val="75000"/>
                  </a:schemeClr>
                </a:solidFill>
                <a:ea typeface="Calibri" pitchFamily="34" charset="0"/>
                <a:cs typeface="Times New Roman" pitchFamily="18" charset="0"/>
              </a:rPr>
              <a:t>Problem statement </a:t>
            </a:r>
          </a:p>
          <a:p>
            <a:pPr marL="0" marR="0" lvl="0" indent="0" algn="ctr" defTabSz="914400" rtl="0" eaLnBrk="1" fontAlgn="base" latinLnBrk="0" hangingPunct="1">
              <a:lnSpc>
                <a:spcPct val="100000"/>
              </a:lnSpc>
              <a:spcBef>
                <a:spcPct val="0"/>
              </a:spcBef>
              <a:spcAft>
                <a:spcPct val="0"/>
              </a:spcAft>
              <a:buClrTx/>
              <a:buSzTx/>
              <a:buFontTx/>
              <a:buNone/>
              <a:tabLst/>
            </a:pPr>
            <a:endParaRPr lang="en-GB" sz="3200" dirty="0" smtClean="0">
              <a:solidFill>
                <a:schemeClr val="accent2">
                  <a:lumMod val="75000"/>
                </a:schemeClr>
              </a:solidFill>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dirty="0" smtClean="0">
                <a:ln>
                  <a:noFill/>
                </a:ln>
                <a:solidFill>
                  <a:srgbClr val="222222"/>
                </a:solidFill>
                <a:effectLst/>
                <a:ea typeface="Calibri" pitchFamily="34" charset="0"/>
                <a:cs typeface="Times New Roman" pitchFamily="18" charset="0"/>
              </a:rPr>
              <a:t>Don't you suppose will it create a problem? So what we have to do is we have to decrease the number of users and books because we can't consider a user who has just registered on the website or has just read one or two books.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28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571472" y="1142984"/>
            <a:ext cx="8001057" cy="510065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714356"/>
            <a:ext cx="8358214" cy="4462760"/>
          </a:xfrm>
          <a:prstGeom prst="rect">
            <a:avLst/>
          </a:prstGeom>
        </p:spPr>
        <p:txBody>
          <a:bodyPr wrap="square">
            <a:spAutoFit/>
          </a:bodyPr>
          <a:lstStyle/>
          <a:p>
            <a:pPr algn="ctr"/>
            <a:r>
              <a:rPr lang="en-GB" sz="3200" b="1" dirty="0" smtClean="0">
                <a:solidFill>
                  <a:schemeClr val="accent6">
                    <a:lumMod val="50000"/>
                  </a:schemeClr>
                </a:solidFill>
              </a:rPr>
              <a:t>Related work</a:t>
            </a:r>
            <a:r>
              <a:rPr lang="en-GB" sz="3200" dirty="0" smtClean="0">
                <a:solidFill>
                  <a:schemeClr val="accent6">
                    <a:lumMod val="50000"/>
                  </a:schemeClr>
                </a:solidFill>
              </a:rPr>
              <a:t> </a:t>
            </a:r>
          </a:p>
          <a:p>
            <a:pPr algn="ctr"/>
            <a:r>
              <a:rPr lang="en-GB" sz="2800" dirty="0" smtClean="0"/>
              <a:t>Over </a:t>
            </a:r>
            <a:r>
              <a:rPr lang="en-GB" sz="2800" dirty="0"/>
              <a:t>the most recent 20 years there has been a considerable growth in the field of recommender systems. The research works like . The objective of the most recommendation system is to predict the buyer's interest and recommends the books appropriately. This book recommendation has considered numerous parameters like content of the book and nature of the book by doing collaborative filtering of ratings by the other </a:t>
            </a:r>
            <a:r>
              <a:rPr lang="en-GB" sz="2800" dirty="0" smtClean="0"/>
              <a:t>buyers </a:t>
            </a:r>
            <a:r>
              <a:rPr lang="en-GB" sz="2800" dirty="0"/>
              <a:t>[1][2].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1032</Words>
  <Application>Microsoft Office PowerPoint</Application>
  <PresentationFormat>On-screen Show (4:3)</PresentationFormat>
  <Paragraphs>66</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Online Book Recommendation System Using KNN Algorithm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 Recommendation System Using KNN Algorithm </dc:title>
  <dc:creator>ASUS 1</dc:creator>
  <cp:lastModifiedBy>ASUS 1</cp:lastModifiedBy>
  <cp:revision>2</cp:revision>
  <dcterms:created xsi:type="dcterms:W3CDTF">2022-07-04T15:18:10Z</dcterms:created>
  <dcterms:modified xsi:type="dcterms:W3CDTF">2022-07-05T12:17:27Z</dcterms:modified>
</cp:coreProperties>
</file>