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  <p:sldId id="275" r:id="rId21"/>
    <p:sldId id="276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76"/>
  </p:normalViewPr>
  <p:slideViewPr>
    <p:cSldViewPr>
      <p:cViewPr varScale="1">
        <p:scale>
          <a:sx n="139" d="100"/>
          <a:sy n="139" d="100"/>
        </p:scale>
        <p:origin x="236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FFDAC2-284D-384A-86AE-223C4776C2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814F6A-3EC6-BE41-BA37-1CF8F1553B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1E6D1-BD8B-BA46-A2AB-777A53B8B7DD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97D6C-C797-6143-AE6C-61933E962A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7C1E77-1D4D-614F-9EF7-994129DE7C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548CA-A5EA-0847-A2FC-7C85EC90C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36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AA57-F3A3-42A0-8BE6-07297BFBA43C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6C45-17B1-48E9-B753-567425D36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0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AA57-F3A3-42A0-8BE6-07297BFBA43C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6C45-17B1-48E9-B753-567425D36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8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AA57-F3A3-42A0-8BE6-07297BFBA43C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6C45-17B1-48E9-B753-567425D36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AA57-F3A3-42A0-8BE6-07297BFBA43C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6C45-17B1-48E9-B753-567425D36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4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AA57-F3A3-42A0-8BE6-07297BFBA43C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6C45-17B1-48E9-B753-567425D36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8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AA57-F3A3-42A0-8BE6-07297BFBA43C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6C45-17B1-48E9-B753-567425D36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1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AA57-F3A3-42A0-8BE6-07297BFBA43C}" type="datetimeFigureOut">
              <a:rPr lang="en-US" smtClean="0"/>
              <a:t>3/8/20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6C45-17B1-48E9-B753-567425D36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9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AA57-F3A3-42A0-8BE6-07297BFBA43C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6C45-17B1-48E9-B753-567425D36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23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AA57-F3A3-42A0-8BE6-07297BFBA43C}" type="datetimeFigureOut">
              <a:rPr lang="en-US" smtClean="0"/>
              <a:t>3/8/20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6C45-17B1-48E9-B753-567425D36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6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AA57-F3A3-42A0-8BE6-07297BFBA43C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6C45-17B1-48E9-B753-567425D36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AA57-F3A3-42A0-8BE6-07297BFBA43C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6C45-17B1-48E9-B753-567425D36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7AA57-F3A3-42A0-8BE6-07297BFBA43C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16C45-17B1-48E9-B753-567425D36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1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Chapter 1</a:t>
            </a:r>
            <a:br>
              <a:rPr lang="en-US" dirty="0"/>
            </a:br>
            <a:r>
              <a:rPr lang="en-US" dirty="0"/>
              <a:t>The Uniqueness of Software Quality Assurance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23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090613" y="76200"/>
            <a:ext cx="7215187" cy="731837"/>
          </a:xfrm>
        </p:spPr>
        <p:txBody>
          <a:bodyPr>
            <a:normAutofit fontScale="90000"/>
          </a:bodyPr>
          <a:lstStyle/>
          <a:p>
            <a:r>
              <a:rPr lang="en-US" dirty="0"/>
              <a:t>Only Chance to Discover Defects: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052513"/>
            <a:ext cx="7772400" cy="542448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Best chance to really detect defects occurs during the software development process itself!</a:t>
            </a:r>
          </a:p>
          <a:p>
            <a:endParaRPr lang="en-US" dirty="0"/>
          </a:p>
          <a:p>
            <a:r>
              <a:rPr lang="en-US" sz="2200" dirty="0"/>
              <a:t>“The need for special tools and methods for the software industry is reflected in the professional publications as well in special standards </a:t>
            </a:r>
            <a:r>
              <a:rPr lang="en-US" sz="2200" u="sng" dirty="0"/>
              <a:t>devoted</a:t>
            </a:r>
            <a:r>
              <a:rPr lang="en-US" sz="2200" dirty="0"/>
              <a:t> to SQA, such as ISO 9000-3, “Guidelines for the application of ISO 9001 to the development, supply, and maintenance of software.”</a:t>
            </a:r>
          </a:p>
          <a:p>
            <a:r>
              <a:rPr lang="en-US" sz="2200" dirty="0"/>
              <a:t>Another:  ISO 9004-2:  “Quality Management and Quality Systems Elements:  Guidelines for the Services.”</a:t>
            </a:r>
          </a:p>
          <a:p>
            <a:endParaRPr lang="en-US" sz="2200" dirty="0"/>
          </a:p>
          <a:p>
            <a:r>
              <a:rPr lang="en-US" sz="2200" dirty="0"/>
              <a:t>These characteristics of software – </a:t>
            </a:r>
          </a:p>
          <a:p>
            <a:pPr lvl="1"/>
            <a:r>
              <a:rPr lang="en-US" sz="1800" dirty="0"/>
              <a:t>complexity, </a:t>
            </a:r>
          </a:p>
          <a:p>
            <a:pPr lvl="1"/>
            <a:r>
              <a:rPr lang="en-US" sz="1800" dirty="0"/>
              <a:t>invisibility, and </a:t>
            </a:r>
          </a:p>
          <a:p>
            <a:pPr lvl="1"/>
            <a:r>
              <a:rPr lang="en-US" sz="1800" dirty="0"/>
              <a:t>limited opportunity to detect bugs </a:t>
            </a:r>
          </a:p>
          <a:p>
            <a:r>
              <a:rPr lang="en-US" sz="2200" dirty="0"/>
              <a:t>has led to the development of the ISO Guidelines and an awareness of real SQA methodology.</a:t>
            </a:r>
          </a:p>
        </p:txBody>
      </p:sp>
    </p:spTree>
    <p:extLst>
      <p:ext uri="{BB962C8B-B14F-4D97-AF65-F5344CB8AC3E}">
        <p14:creationId xmlns:p14="http://schemas.microsoft.com/office/powerpoint/2010/main" val="2496017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Environment for which SQA Methods are Developed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Let’s look at the </a:t>
            </a:r>
            <a:r>
              <a:rPr lang="en-US" b="1" dirty="0"/>
              <a:t>environment</a:t>
            </a:r>
            <a:r>
              <a:rPr lang="en-US" dirty="0"/>
              <a:t> for professional software development and maintenance</a:t>
            </a:r>
          </a:p>
          <a:p>
            <a:r>
              <a:rPr lang="en-US" dirty="0"/>
              <a:t>Main Characteristics:</a:t>
            </a:r>
          </a:p>
          <a:p>
            <a:pPr lvl="1"/>
            <a:r>
              <a:rPr lang="en-US" dirty="0"/>
              <a:t>Contractual Conditions</a:t>
            </a:r>
          </a:p>
          <a:p>
            <a:pPr lvl="1"/>
            <a:r>
              <a:rPr lang="en-US" dirty="0"/>
              <a:t>Subjection to Customer – Supplier Relationship</a:t>
            </a:r>
          </a:p>
          <a:p>
            <a:pPr lvl="1"/>
            <a:r>
              <a:rPr lang="en-US" dirty="0"/>
              <a:t>Required Teamwork</a:t>
            </a:r>
          </a:p>
          <a:p>
            <a:pPr lvl="1"/>
            <a:r>
              <a:rPr lang="en-US" dirty="0"/>
              <a:t>Cooperation and </a:t>
            </a:r>
            <a:r>
              <a:rPr lang="en-US" dirty="0" err="1"/>
              <a:t>and</a:t>
            </a:r>
            <a:r>
              <a:rPr lang="en-US" dirty="0"/>
              <a:t> coordination with other teams.</a:t>
            </a:r>
          </a:p>
          <a:p>
            <a:pPr lvl="1"/>
            <a:r>
              <a:rPr lang="en-US" dirty="0"/>
              <a:t>Interfaces with other software systems</a:t>
            </a:r>
          </a:p>
          <a:p>
            <a:pPr lvl="1"/>
            <a:r>
              <a:rPr lang="en-US" dirty="0"/>
              <a:t>The need to continue carrying out a project despite team member changes</a:t>
            </a:r>
          </a:p>
          <a:p>
            <a:pPr lvl="1"/>
            <a:r>
              <a:rPr lang="en-US" dirty="0"/>
              <a:t>The need to continue carrying out software maintenance for an extended period.</a:t>
            </a:r>
          </a:p>
        </p:txBody>
      </p:sp>
    </p:spTree>
    <p:extLst>
      <p:ext uri="{BB962C8B-B14F-4D97-AF65-F5344CB8AC3E}">
        <p14:creationId xmlns:p14="http://schemas.microsoft.com/office/powerpoint/2010/main" val="2992681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Environment for which SQA Methods are Developed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Contractual Conditions</a:t>
            </a:r>
          </a:p>
          <a:p>
            <a:pPr lvl="1"/>
            <a:r>
              <a:rPr lang="en-US" dirty="0"/>
              <a:t>These include functional requirements, the project budget, and the project timetable.  </a:t>
            </a:r>
          </a:p>
          <a:p>
            <a:pPr lvl="1"/>
            <a:r>
              <a:rPr lang="en-US" dirty="0"/>
              <a:t>These are the </a:t>
            </a:r>
            <a:r>
              <a:rPr lang="en-US" dirty="0" err="1"/>
              <a:t>bigees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Delivering software on time, within budget that meets or exceeds the functional requirements constitutes the thrust of contracts.  </a:t>
            </a:r>
          </a:p>
        </p:txBody>
      </p:sp>
    </p:spTree>
    <p:extLst>
      <p:ext uri="{BB962C8B-B14F-4D97-AF65-F5344CB8AC3E}">
        <p14:creationId xmlns:p14="http://schemas.microsoft.com/office/powerpoint/2010/main" val="4278648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Environment for which SQA Methods are Developed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Subjection to Customer-Supplier Relationship</a:t>
            </a:r>
          </a:p>
          <a:p>
            <a:pPr lvl="1"/>
            <a:r>
              <a:rPr lang="en-US" dirty="0"/>
              <a:t> We must realize that the customer drives the process in many cases – submitting changes, evaluating deliverables, approving the deliverables</a:t>
            </a:r>
          </a:p>
          <a:p>
            <a:pPr lvl="1"/>
            <a:r>
              <a:rPr lang="en-US" dirty="0"/>
              <a:t>This is the relationship that is critical when software is developed  by software professionals.</a:t>
            </a:r>
          </a:p>
          <a:p>
            <a:r>
              <a:rPr lang="en-US" dirty="0"/>
              <a:t>Required Teamwork</a:t>
            </a:r>
          </a:p>
          <a:p>
            <a:pPr lvl="1"/>
            <a:r>
              <a:rPr lang="en-US" dirty="0"/>
              <a:t>Three very motivating factors for teams vice done individually:</a:t>
            </a:r>
          </a:p>
          <a:p>
            <a:pPr lvl="2"/>
            <a:r>
              <a:rPr lang="en-US" dirty="0"/>
              <a:t>Timetable requirements – team members work together</a:t>
            </a:r>
          </a:p>
          <a:p>
            <a:pPr lvl="2"/>
            <a:r>
              <a:rPr lang="en-US" dirty="0"/>
              <a:t>Have a variety of specializations</a:t>
            </a:r>
          </a:p>
          <a:p>
            <a:pPr lvl="2"/>
            <a:r>
              <a:rPr lang="en-US" dirty="0"/>
              <a:t>Mutual support and review to enhance product quality</a:t>
            </a:r>
          </a:p>
        </p:txBody>
      </p:sp>
    </p:spTree>
    <p:extLst>
      <p:ext uri="{BB962C8B-B14F-4D97-AF65-F5344CB8AC3E}">
        <p14:creationId xmlns:p14="http://schemas.microsoft.com/office/powerpoint/2010/main" val="1005256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Environment for which SQA Methods are Developed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Cooperating and coordination with other software teams </a:t>
            </a:r>
          </a:p>
          <a:p>
            <a:pPr lvl="1"/>
            <a:r>
              <a:rPr lang="en-US" dirty="0"/>
              <a:t>In a large software development organization, there are many teams and may need to cooperate with them</a:t>
            </a:r>
          </a:p>
          <a:p>
            <a:pPr lvl="1"/>
            <a:r>
              <a:rPr lang="en-US" dirty="0"/>
              <a:t>Expertise may exist in another team.</a:t>
            </a:r>
          </a:p>
          <a:p>
            <a:pPr lvl="1"/>
            <a:r>
              <a:rPr lang="en-US" dirty="0"/>
              <a:t>Software development may outsourced in part.</a:t>
            </a:r>
          </a:p>
          <a:p>
            <a:pPr lvl="1"/>
            <a:r>
              <a:rPr lang="en-US" dirty="0"/>
              <a:t>Other teams may have developed similar software for the client and can offer tremendous help.</a:t>
            </a:r>
          </a:p>
          <a:p>
            <a:pPr lvl="1"/>
            <a:r>
              <a:rPr lang="en-US" dirty="0"/>
              <a:t>Conflicts</a:t>
            </a:r>
          </a:p>
          <a:p>
            <a:pPr lvl="1"/>
            <a:r>
              <a:rPr lang="en-US" dirty="0"/>
              <a:t>Escalation!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4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Environment for which SQA Methods are Developed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Interfaces with Other Systems</a:t>
            </a:r>
          </a:p>
          <a:p>
            <a:pPr lvl="1"/>
            <a:r>
              <a:rPr lang="en-US" dirty="0"/>
              <a:t>A Course Registration System – may well interface with a Class Scheduling System and perhaps a Billing System.</a:t>
            </a:r>
          </a:p>
          <a:p>
            <a:pPr lvl="1"/>
            <a:r>
              <a:rPr lang="en-US" dirty="0"/>
              <a:t>Oftentimes outputs from one system are inputs to another and vice versa!</a:t>
            </a:r>
          </a:p>
          <a:p>
            <a:pPr lvl="1"/>
            <a:r>
              <a:rPr lang="en-US" dirty="0"/>
              <a:t>A course registration system may need to ‘interface’ with an existing Billing system with different file / database formats, and more.</a:t>
            </a:r>
          </a:p>
          <a:p>
            <a:pPr lvl="1"/>
            <a:r>
              <a:rPr lang="en-US" dirty="0"/>
              <a:t>Sometimes outputs from one system are inputs to several others</a:t>
            </a:r>
          </a:p>
          <a:p>
            <a:pPr lvl="1"/>
            <a:r>
              <a:rPr lang="en-US" dirty="0"/>
              <a:t>Or, outputs from some system update master files / databases that are processed by other systems.</a:t>
            </a:r>
          </a:p>
        </p:txBody>
      </p:sp>
    </p:spTree>
    <p:extLst>
      <p:ext uri="{BB962C8B-B14F-4D97-AF65-F5344CB8AC3E}">
        <p14:creationId xmlns:p14="http://schemas.microsoft.com/office/powerpoint/2010/main" val="1950349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Environment for which SQA Methods are Developed</a:t>
            </a:r>
          </a:p>
        </p:txBody>
      </p:sp>
      <p:pic>
        <p:nvPicPr>
          <p:cNvPr id="4" name="Picture 27" descr="oht0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5" t="22729" r="15355" b="9029"/>
          <a:stretch>
            <a:fillRect/>
          </a:stretch>
        </p:blipFill>
        <p:spPr bwMode="auto">
          <a:xfrm>
            <a:off x="1295400" y="1798637"/>
            <a:ext cx="6127292" cy="4525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598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Environment for which SQA Methods are Developed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Need to continue Carrying out a Project despite Team Member Changes</a:t>
            </a:r>
          </a:p>
          <a:p>
            <a:pPr lvl="1"/>
            <a:r>
              <a:rPr lang="en-US" dirty="0"/>
              <a:t>Very commonplace!</a:t>
            </a:r>
          </a:p>
          <a:p>
            <a:pPr lvl="1"/>
            <a:r>
              <a:rPr lang="en-US" dirty="0"/>
              <a:t>“The show must go on”</a:t>
            </a:r>
          </a:p>
          <a:p>
            <a:pPr lvl="1"/>
            <a:r>
              <a:rPr lang="en-US" dirty="0"/>
              <a:t>Fred Brooks:  Adding people to a late project makes it later.</a:t>
            </a:r>
          </a:p>
          <a:p>
            <a:pPr lvl="1"/>
            <a:r>
              <a:rPr lang="en-US" dirty="0"/>
              <a:t>Fred Brooks:  Communications with new members</a:t>
            </a:r>
          </a:p>
          <a:p>
            <a:pPr lvl="1"/>
            <a:r>
              <a:rPr lang="en-US" dirty="0"/>
              <a:t>Fred Brooks:  getting new people up to speed.</a:t>
            </a:r>
          </a:p>
          <a:p>
            <a:pPr lvl="1">
              <a:defRPr/>
            </a:pPr>
            <a:r>
              <a:rPr lang="en-US" dirty="0"/>
              <a:t>Team members leave, are hired, fired, take unexpected vacations, transferred within the company, and more.</a:t>
            </a:r>
          </a:p>
          <a:p>
            <a:pPr lvl="1">
              <a:defRPr/>
            </a:pPr>
            <a:r>
              <a:rPr lang="en-US" dirty="0"/>
              <a:t>Maddening truism, but the development must continue.</a:t>
            </a:r>
          </a:p>
          <a:p>
            <a:pPr lvl="1">
              <a:defRPr/>
            </a:pPr>
            <a:r>
              <a:rPr lang="en-US" dirty="0"/>
              <a:t>You can count on disruption!</a:t>
            </a:r>
          </a:p>
          <a:p>
            <a:pPr marL="457200" lvl="1" indent="0">
              <a:buFontTx/>
              <a:buNone/>
              <a:defRPr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46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Environment for which SQA Methods are Developed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Need to Continue Carrying out Software Maintenance for an Extended Period</a:t>
            </a:r>
          </a:p>
          <a:p>
            <a:pPr lvl="1"/>
            <a:r>
              <a:rPr lang="en-US" dirty="0"/>
              <a:t>Software is developed to run for years.</a:t>
            </a:r>
          </a:p>
          <a:p>
            <a:pPr lvl="1"/>
            <a:r>
              <a:rPr lang="en-US" dirty="0"/>
              <a:t>Maintenance is good and where software development corporations make their money.</a:t>
            </a:r>
          </a:p>
          <a:p>
            <a:pPr lvl="1"/>
            <a:r>
              <a:rPr lang="en-US" dirty="0"/>
              <a:t>Remember, when developing software, company is in the ‘red.’</a:t>
            </a:r>
          </a:p>
          <a:p>
            <a:pPr lvl="1"/>
            <a:r>
              <a:rPr lang="en-US" dirty="0"/>
              <a:t>Takes some time after deployment for transition into the black and make revenue.  </a:t>
            </a:r>
          </a:p>
        </p:txBody>
      </p:sp>
    </p:spTree>
    <p:extLst>
      <p:ext uri="{BB962C8B-B14F-4D97-AF65-F5344CB8AC3E}">
        <p14:creationId xmlns:p14="http://schemas.microsoft.com/office/powerpoint/2010/main" val="2472235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Software Development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Not terribly different from external clients.</a:t>
            </a:r>
          </a:p>
          <a:p>
            <a:r>
              <a:rPr lang="en-US" dirty="0"/>
              <a:t>But in-house development normally eschews formal contracts and/or formal customer/supplier relationships.</a:t>
            </a:r>
          </a:p>
          <a:p>
            <a:r>
              <a:rPr lang="en-US" dirty="0"/>
              <a:t>Much in-house development or upgrading of in-house software is typical.</a:t>
            </a:r>
          </a:p>
          <a:p>
            <a:r>
              <a:rPr lang="en-US" dirty="0"/>
              <a:t>The relationships between ‘internal’ customers and development varies greatly ‘when measured by a formal-informal scale.’</a:t>
            </a:r>
          </a:p>
          <a:p>
            <a:r>
              <a:rPr lang="en-US" dirty="0"/>
              <a:t>Some managers claim that the closer the relationships to the formal form, the greater the probability for project success.</a:t>
            </a:r>
          </a:p>
        </p:txBody>
      </p:sp>
    </p:spTree>
    <p:extLst>
      <p:ext uri="{BB962C8B-B14F-4D97-AF65-F5344CB8AC3E}">
        <p14:creationId xmlns:p14="http://schemas.microsoft.com/office/powerpoint/2010/main" val="188190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Software Quality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This chapter is essentially about two major topics:</a:t>
            </a:r>
          </a:p>
          <a:p>
            <a:pPr lvl="1"/>
            <a:r>
              <a:rPr lang="en-US" b="1" dirty="0"/>
              <a:t>The </a:t>
            </a:r>
            <a:r>
              <a:rPr lang="en-US" b="1" u="sng" dirty="0"/>
              <a:t>uniqueness</a:t>
            </a:r>
            <a:r>
              <a:rPr lang="en-US" b="1" dirty="0"/>
              <a:t> of software quality assurance</a:t>
            </a:r>
          </a:p>
          <a:p>
            <a:pPr lvl="1"/>
            <a:r>
              <a:rPr lang="en-US" b="1" dirty="0"/>
              <a:t>The </a:t>
            </a:r>
            <a:r>
              <a:rPr lang="en-US" b="1" u="sng" dirty="0"/>
              <a:t>environments</a:t>
            </a:r>
            <a:r>
              <a:rPr lang="en-US" b="1" dirty="0"/>
              <a:t> for which SQA methods are developed.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16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– Chapter 1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to answer the following question in essay format and submit to me via Blackboard Assignment Chapter 1.</a:t>
            </a:r>
          </a:p>
          <a:p>
            <a:r>
              <a:rPr lang="en-US" dirty="0"/>
              <a:t>Question 1.3, p12</a:t>
            </a:r>
          </a:p>
          <a:p>
            <a:endParaRPr lang="en-US" dirty="0"/>
          </a:p>
          <a:p>
            <a:r>
              <a:rPr lang="en-US" dirty="0"/>
              <a:t>Due:  4pm the date of the next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68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Forum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1 will lead a discussion and prepare materials to fully talk about the following questions in our next class:</a:t>
            </a:r>
          </a:p>
          <a:p>
            <a:endParaRPr lang="en-US" dirty="0"/>
          </a:p>
          <a:p>
            <a:r>
              <a:rPr lang="en-US" dirty="0"/>
              <a:t>Question 1.1</a:t>
            </a:r>
          </a:p>
          <a:p>
            <a:r>
              <a:rPr lang="en-US" dirty="0"/>
              <a:t>Question 1.3, and </a:t>
            </a:r>
          </a:p>
          <a:p>
            <a:r>
              <a:rPr lang="en-US" dirty="0"/>
              <a:t>Question 1.5</a:t>
            </a:r>
          </a:p>
        </p:txBody>
      </p:sp>
    </p:spTree>
    <p:extLst>
      <p:ext uri="{BB962C8B-B14F-4D97-AF65-F5344CB8AC3E}">
        <p14:creationId xmlns:p14="http://schemas.microsoft.com/office/powerpoint/2010/main" val="3684427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7318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Introduction</a:t>
            </a:r>
            <a:endParaRPr lang="en-US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685800" y="1225278"/>
            <a:ext cx="7772400" cy="5327922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Why study Quality Assurance and Testing? 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With all the methodology wars, numerous processes, huge number of tools to assist in software development, why this </a:t>
            </a:r>
            <a:r>
              <a:rPr lang="en-US" b="1" u="sng" dirty="0"/>
              <a:t>separate</a:t>
            </a:r>
            <a:r>
              <a:rPr lang="en-US" dirty="0"/>
              <a:t> </a:t>
            </a:r>
            <a:r>
              <a:rPr lang="en-US" b="1" u="sng" dirty="0"/>
              <a:t>topic</a:t>
            </a:r>
            <a:r>
              <a:rPr lang="en-US" dirty="0"/>
              <a:t>?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What makes SQA important that it deserves so much attention? 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SQA is a key course in software engineering curricula.</a:t>
            </a:r>
          </a:p>
        </p:txBody>
      </p:sp>
    </p:spTree>
    <p:extLst>
      <p:ext uri="{BB962C8B-B14F-4D97-AF65-F5344CB8AC3E}">
        <p14:creationId xmlns:p14="http://schemas.microsoft.com/office/powerpoint/2010/main" val="3985001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Differences between Software Products and Industrial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b="1" dirty="0"/>
              <a:t>High complexity </a:t>
            </a:r>
          </a:p>
          <a:p>
            <a:pPr lvl="1">
              <a:defRPr/>
            </a:pPr>
            <a:r>
              <a:rPr lang="en-US" b="1" dirty="0"/>
              <a:t>The potential ways in which a </a:t>
            </a:r>
            <a:r>
              <a:rPr lang="en-US" b="1" u="sng" dirty="0"/>
              <a:t>software</a:t>
            </a:r>
            <a:r>
              <a:rPr lang="en-US" b="1" dirty="0"/>
              <a:t> </a:t>
            </a:r>
            <a:r>
              <a:rPr lang="en-US" b="1" u="sng" dirty="0"/>
              <a:t>product</a:t>
            </a:r>
            <a:r>
              <a:rPr lang="en-US" b="1" dirty="0"/>
              <a:t> can be </a:t>
            </a:r>
            <a:r>
              <a:rPr lang="en-US" b="1" u="sng" dirty="0"/>
              <a:t>used</a:t>
            </a:r>
            <a:r>
              <a:rPr lang="en-US" b="1" dirty="0"/>
              <a:t> with different data / data paths reflecting different incoming data is almost infinite.</a:t>
            </a:r>
          </a:p>
          <a:p>
            <a:pPr lvl="1">
              <a:defRPr/>
            </a:pPr>
            <a:r>
              <a:rPr lang="en-US" b="1" dirty="0"/>
              <a:t>Manner in which industrial products can be used are usually well-defined.</a:t>
            </a:r>
          </a:p>
          <a:p>
            <a:pPr lvl="1">
              <a:defRPr/>
            </a:pPr>
            <a:r>
              <a:rPr lang="en-US" b="1" u="sng" dirty="0"/>
              <a:t>Think about software</a:t>
            </a:r>
            <a:r>
              <a:rPr lang="en-US" b="1" dirty="0"/>
              <a:t>:  </a:t>
            </a:r>
          </a:p>
          <a:p>
            <a:pPr lvl="2">
              <a:defRPr/>
            </a:pPr>
            <a:r>
              <a:rPr lang="en-US" b="1" dirty="0"/>
              <a:t>every loop with different values of data reflects a different opportunity to see software fail.</a:t>
            </a:r>
          </a:p>
          <a:p>
            <a:pPr lvl="2">
              <a:defRPr/>
            </a:pPr>
            <a:r>
              <a:rPr lang="en-US" b="1" dirty="0"/>
              <a:t>In truth, the number of paths through a non-trivial software product is infinite.</a:t>
            </a:r>
          </a:p>
          <a:p>
            <a:pPr marL="0" indent="0">
              <a:buNone/>
              <a:defRPr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7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Differences between Software Products and Industrial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Invisibility of the product</a:t>
            </a:r>
          </a:p>
          <a:p>
            <a:pPr lvl="1"/>
            <a:r>
              <a:rPr lang="en-US" b="1" dirty="0"/>
              <a:t>In an industrial product, missing parts are obvious.</a:t>
            </a:r>
          </a:p>
          <a:p>
            <a:pPr lvl="2"/>
            <a:r>
              <a:rPr lang="en-US" b="1" dirty="0"/>
              <a:t>Something missing?  Easily identified.</a:t>
            </a:r>
          </a:p>
          <a:p>
            <a:pPr lvl="1"/>
            <a:r>
              <a:rPr lang="en-US" b="1" u="sng" dirty="0"/>
              <a:t>Not so </a:t>
            </a:r>
            <a:r>
              <a:rPr lang="en-US" b="1" dirty="0"/>
              <a:t>in software products.</a:t>
            </a:r>
          </a:p>
          <a:p>
            <a:pPr lvl="2"/>
            <a:r>
              <a:rPr lang="en-US" b="1" dirty="0"/>
              <a:t>May not be noticeable for years – if at all!</a:t>
            </a:r>
          </a:p>
          <a:p>
            <a:pPr lvl="2"/>
            <a:r>
              <a:rPr lang="en-US" b="1" dirty="0"/>
              <a:t>Cite:  phantom paths product at AFDSDC!</a:t>
            </a:r>
          </a:p>
          <a:p>
            <a:pPr lvl="2"/>
            <a:r>
              <a:rPr lang="en-US" b="1" dirty="0"/>
              <a:t>Parts may have </a:t>
            </a:r>
            <a:r>
              <a:rPr lang="en-US" b="1" u="sng" dirty="0"/>
              <a:t>never</a:t>
            </a:r>
            <a:r>
              <a:rPr lang="en-US" b="1" dirty="0"/>
              <a:t> been in the software ever!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755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Differences between Software Products and Industrial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22437"/>
            <a:ext cx="85344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Product Development and Production Process </a:t>
            </a:r>
          </a:p>
          <a:p>
            <a:pPr>
              <a:defRPr/>
            </a:pPr>
            <a:r>
              <a:rPr lang="en-US" dirty="0"/>
              <a:t>Product Development for </a:t>
            </a:r>
            <a:r>
              <a:rPr lang="en-US" b="1" dirty="0"/>
              <a:t>Industrial Products</a:t>
            </a:r>
            <a:r>
              <a:rPr lang="en-US" dirty="0"/>
              <a:t>:</a:t>
            </a:r>
          </a:p>
          <a:p>
            <a:pPr lvl="1">
              <a:defRPr/>
            </a:pPr>
            <a:r>
              <a:rPr lang="en-US" dirty="0"/>
              <a:t>Product Development – </a:t>
            </a:r>
          </a:p>
          <a:p>
            <a:pPr lvl="2">
              <a:defRPr/>
            </a:pPr>
            <a:r>
              <a:rPr lang="en-US" dirty="0"/>
              <a:t>Designers and QA people check / test the prototype for defects</a:t>
            </a:r>
          </a:p>
          <a:p>
            <a:pPr lvl="1">
              <a:defRPr/>
            </a:pPr>
            <a:r>
              <a:rPr lang="en-US" dirty="0"/>
              <a:t>Product Production Planning – </a:t>
            </a:r>
          </a:p>
          <a:p>
            <a:pPr lvl="2">
              <a:defRPr/>
            </a:pPr>
            <a:r>
              <a:rPr lang="en-US" dirty="0"/>
              <a:t>Here, production process and tools are designed and prepared.</a:t>
            </a:r>
          </a:p>
          <a:p>
            <a:pPr lvl="2">
              <a:defRPr/>
            </a:pPr>
            <a:r>
              <a:rPr lang="en-US" dirty="0"/>
              <a:t>May require special production line to be designed and built</a:t>
            </a:r>
          </a:p>
          <a:p>
            <a:pPr lvl="2">
              <a:defRPr/>
            </a:pPr>
            <a:r>
              <a:rPr lang="en-US" dirty="0"/>
              <a:t>Lots of opportunities to check for defects that escaped reviews and tests conducted during development</a:t>
            </a:r>
          </a:p>
          <a:p>
            <a:pPr lvl="1">
              <a:defRPr/>
            </a:pPr>
            <a:r>
              <a:rPr lang="en-US" dirty="0"/>
              <a:t>Manufacturing – </a:t>
            </a:r>
          </a:p>
          <a:p>
            <a:pPr lvl="2">
              <a:defRPr/>
            </a:pPr>
            <a:r>
              <a:rPr lang="en-US" dirty="0"/>
              <a:t>QA procedures are applied to detect failures of the products </a:t>
            </a:r>
            <a:r>
              <a:rPr lang="en-US" dirty="0" err="1"/>
              <a:t>themsleves</a:t>
            </a:r>
            <a:r>
              <a:rPr lang="en-US" dirty="0"/>
              <a:t> during manufacturing.</a:t>
            </a:r>
          </a:p>
          <a:p>
            <a:pPr lvl="2">
              <a:defRPr/>
            </a:pPr>
            <a:r>
              <a:rPr lang="en-US" dirty="0"/>
              <a:t>Can be corrected by change in the design or in production tools and this will change the way products are manufactured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2034179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Differences between Software Products and Industrial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see:</a:t>
            </a:r>
          </a:p>
          <a:p>
            <a:pPr lvl="1"/>
            <a:r>
              <a:rPr lang="en-US" dirty="0"/>
              <a:t>Comparing industrial products with software products we see that the </a:t>
            </a:r>
            <a:r>
              <a:rPr lang="en-US" b="1" dirty="0"/>
              <a:t>only</a:t>
            </a:r>
            <a:r>
              <a:rPr lang="en-US" dirty="0"/>
              <a:t> </a:t>
            </a:r>
            <a:r>
              <a:rPr lang="en-US" b="1" dirty="0"/>
              <a:t>phase</a:t>
            </a:r>
            <a:r>
              <a:rPr lang="en-US" dirty="0"/>
              <a:t> when defects can be corrected is really in the development phase.  </a:t>
            </a:r>
          </a:p>
          <a:p>
            <a:endParaRPr lang="en-US" dirty="0"/>
          </a:p>
          <a:p>
            <a:r>
              <a:rPr lang="en-US" dirty="0"/>
              <a:t>Let’s look at the same three activities for Software Products:</a:t>
            </a:r>
          </a:p>
        </p:txBody>
      </p:sp>
    </p:spTree>
    <p:extLst>
      <p:ext uri="{BB962C8B-B14F-4D97-AF65-F5344CB8AC3E}">
        <p14:creationId xmlns:p14="http://schemas.microsoft.com/office/powerpoint/2010/main" val="354322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Differences between Software Products and Industrial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see:</a:t>
            </a:r>
          </a:p>
          <a:p>
            <a:pPr lvl="1"/>
            <a:r>
              <a:rPr lang="en-US" dirty="0"/>
              <a:t>Comparing industrial products with software products we see that the </a:t>
            </a:r>
            <a:r>
              <a:rPr lang="en-US" b="1" dirty="0"/>
              <a:t>only</a:t>
            </a:r>
            <a:r>
              <a:rPr lang="en-US" dirty="0"/>
              <a:t> </a:t>
            </a:r>
            <a:r>
              <a:rPr lang="en-US" b="1" dirty="0"/>
              <a:t>phase</a:t>
            </a:r>
            <a:r>
              <a:rPr lang="en-US" dirty="0"/>
              <a:t> when defects can be corrected is really in the </a:t>
            </a:r>
            <a:r>
              <a:rPr lang="en-US" b="1" dirty="0"/>
              <a:t>product</a:t>
            </a:r>
            <a:r>
              <a:rPr lang="en-US" dirty="0"/>
              <a:t> </a:t>
            </a:r>
            <a:r>
              <a:rPr lang="en-US" b="1" dirty="0"/>
              <a:t>development</a:t>
            </a:r>
            <a:r>
              <a:rPr lang="en-US" dirty="0"/>
              <a:t> </a:t>
            </a:r>
            <a:r>
              <a:rPr lang="en-US" b="1" dirty="0"/>
              <a:t>phase</a:t>
            </a:r>
            <a:r>
              <a:rPr lang="en-US" dirty="0"/>
              <a:t>.  </a:t>
            </a:r>
          </a:p>
          <a:p>
            <a:endParaRPr lang="en-US" dirty="0"/>
          </a:p>
          <a:p>
            <a:r>
              <a:rPr lang="en-US" dirty="0"/>
              <a:t>Let’s look at the same three activities for Software Products:</a:t>
            </a:r>
          </a:p>
        </p:txBody>
      </p:sp>
    </p:spTree>
    <p:extLst>
      <p:ext uri="{BB962C8B-B14F-4D97-AF65-F5344CB8AC3E}">
        <p14:creationId xmlns:p14="http://schemas.microsoft.com/office/powerpoint/2010/main" val="3984395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Differences between Software Products and Industrial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Product Development and Production Process </a:t>
            </a:r>
          </a:p>
          <a:p>
            <a:pPr>
              <a:defRPr/>
            </a:pPr>
            <a:r>
              <a:rPr lang="en-US" dirty="0"/>
              <a:t>Product Development for </a:t>
            </a:r>
            <a:r>
              <a:rPr lang="en-US" b="1" dirty="0"/>
              <a:t>Software Products</a:t>
            </a:r>
            <a:r>
              <a:rPr lang="en-US" dirty="0"/>
              <a:t>:</a:t>
            </a:r>
          </a:p>
          <a:p>
            <a:pPr>
              <a:defRPr/>
            </a:pPr>
            <a:r>
              <a:rPr lang="en-US" b="1" dirty="0"/>
              <a:t>Product Development </a:t>
            </a:r>
            <a:r>
              <a:rPr lang="en-US" dirty="0"/>
              <a:t>– </a:t>
            </a:r>
            <a:r>
              <a:rPr lang="en-US" u="sng" dirty="0"/>
              <a:t>Best Chance to Detect Errors!</a:t>
            </a:r>
          </a:p>
          <a:p>
            <a:pPr lvl="1">
              <a:defRPr/>
            </a:pPr>
            <a:r>
              <a:rPr lang="en-US" dirty="0"/>
              <a:t>Here, we look for inherent product defects and hope to arrive at an acceptable prototype.</a:t>
            </a:r>
          </a:p>
          <a:p>
            <a:pPr>
              <a:defRPr/>
            </a:pPr>
            <a:r>
              <a:rPr lang="en-US" dirty="0"/>
              <a:t>Product Production Planning</a:t>
            </a:r>
          </a:p>
          <a:p>
            <a:pPr lvl="1">
              <a:defRPr/>
            </a:pPr>
            <a:r>
              <a:rPr lang="en-US" dirty="0"/>
              <a:t>This phase is </a:t>
            </a:r>
            <a:r>
              <a:rPr lang="en-US" b="1" dirty="0"/>
              <a:t>not required</a:t>
            </a:r>
            <a:r>
              <a:rPr lang="en-US" dirty="0"/>
              <a:t> for software production process.  Copies are simply reproduced / printed automatically….</a:t>
            </a:r>
          </a:p>
          <a:p>
            <a:pPr lvl="1">
              <a:defRPr/>
            </a:pPr>
            <a:r>
              <a:rPr lang="en-US" dirty="0"/>
              <a:t>Numbers of copies of no consequence.</a:t>
            </a:r>
          </a:p>
          <a:p>
            <a:pPr>
              <a:defRPr/>
            </a:pPr>
            <a:r>
              <a:rPr lang="en-US" dirty="0"/>
              <a:t>Manufacturing</a:t>
            </a:r>
          </a:p>
          <a:p>
            <a:pPr lvl="1">
              <a:defRPr/>
            </a:pPr>
            <a:r>
              <a:rPr lang="en-US" dirty="0"/>
              <a:t>Manufacturing limited to copying product / printing copies of manuals.</a:t>
            </a:r>
          </a:p>
          <a:p>
            <a:pPr lvl="1">
              <a:defRPr/>
            </a:pPr>
            <a:r>
              <a:rPr lang="en-US" dirty="0"/>
              <a:t>Chances for detect defects here is quite limited.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109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1334</Words>
  <Application>Microsoft Macintosh PowerPoint</Application>
  <PresentationFormat>On-screen Show (4:3)</PresentationFormat>
  <Paragraphs>145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Chapter 1 The Uniqueness of Software Quality Assurance</vt:lpstr>
      <vt:lpstr>The Software Quality Challenge</vt:lpstr>
      <vt:lpstr>Introduction</vt:lpstr>
      <vt:lpstr>Differences between Software Products and Industrial Products</vt:lpstr>
      <vt:lpstr>Differences between Software Products and Industrial Products</vt:lpstr>
      <vt:lpstr>Differences between Software Products and Industrial Products</vt:lpstr>
      <vt:lpstr>Differences between Software Products and Industrial Products</vt:lpstr>
      <vt:lpstr>Differences between Software Products and Industrial Products</vt:lpstr>
      <vt:lpstr>Differences between Software Products and Industrial Products</vt:lpstr>
      <vt:lpstr>Only Chance to Discover Defects:</vt:lpstr>
      <vt:lpstr>The Environment for which SQA Methods are Developed</vt:lpstr>
      <vt:lpstr>The Environment for which SQA Methods are Developed</vt:lpstr>
      <vt:lpstr>The Environment for which SQA Methods are Developed</vt:lpstr>
      <vt:lpstr>The Environment for which SQA Methods are Developed</vt:lpstr>
      <vt:lpstr>The Environment for which SQA Methods are Developed</vt:lpstr>
      <vt:lpstr>The Environment for which SQA Methods are Developed</vt:lpstr>
      <vt:lpstr>The Environment for which SQA Methods are Developed</vt:lpstr>
      <vt:lpstr>The Environment for which SQA Methods are Developed</vt:lpstr>
      <vt:lpstr>Internal Software Development </vt:lpstr>
      <vt:lpstr>Homework – Chapter 1 </vt:lpstr>
      <vt:lpstr>Discussion Forum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The Uniqueness of Software Quality Assurance</dc:title>
  <dc:creator>Bob</dc:creator>
  <cp:lastModifiedBy>Microsoft Office User</cp:lastModifiedBy>
  <cp:revision>19</cp:revision>
  <cp:lastPrinted>2020-03-08T07:00:20Z</cp:lastPrinted>
  <dcterms:created xsi:type="dcterms:W3CDTF">2013-08-02T01:07:47Z</dcterms:created>
  <dcterms:modified xsi:type="dcterms:W3CDTF">2020-03-08T07:00:23Z</dcterms:modified>
</cp:coreProperties>
</file>