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slide" Target="slides/slide40.xml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schemas.openxmlformats.org/officeDocument/2006/relationships/slide" Target="slides/slide42.xml"/><Relationship Id="rId25" Type="http://schemas.openxmlformats.org/officeDocument/2006/relationships/slide" Target="slides/slide19.xml"/><Relationship Id="rId47" Type="http://schemas.openxmlformats.org/officeDocument/2006/relationships/slide" Target="slides/slide41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2" name="Google Shape;162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170" name="Google Shape;17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1" name="Google Shape;171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179" name="Google Shape;17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0" name="Google Shape;180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188" name="Google Shape;188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9" name="Google Shape;189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197" name="Google Shape;19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8" name="Google Shape;198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206" name="Google Shape;206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7" name="Google Shape;207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215" name="Google Shape;21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" name="Google Shape;216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232" name="Google Shape;23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3" name="Google Shape;233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241" name="Google Shape;241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2" name="Google Shape;242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250" name="Google Shape;250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1" name="Google Shape;251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259" name="Google Shape;25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0" name="Google Shape;260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268" name="Google Shape;268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9" name="Google Shape;269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277" name="Google Shape;277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8" name="Google Shape;278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286" name="Google Shape;286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7" name="Google Shape;287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295" name="Google Shape;295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6" name="Google Shape;296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304" name="Google Shape;304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5" name="Google Shape;305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313" name="Google Shape;313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4" name="Google Shape;314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378" name="Google Shape;378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9" name="Google Shape;379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387" name="Google Shape;387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8" name="Google Shape;388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396" name="Google Shape;396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7" name="Google Shape;397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407" name="Google Shape;407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8" name="Google Shape;408;p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416" name="Google Shape;416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7" name="Google Shape;417;p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425" name="Google Shape;425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6" name="Google Shape;426;p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434" name="Google Shape;434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5" name="Google Shape;435;p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443" name="Google Shape;443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4" name="Google Shape;444;p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126" name="Google Shape;12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143" name="Google Shape;14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4" name="Google Shape;144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152" name="Google Shape;15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3" name="Google Shape;153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381000" y="1371600"/>
            <a:ext cx="365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381000" y="3276600"/>
            <a:ext cx="3657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560"/>
              </a:spcBef>
              <a:spcAft>
                <a:spcPts val="0"/>
              </a:spcAft>
              <a:buClr>
                <a:srgbClr val="CC3300"/>
              </a:buClr>
              <a:buSzPts val="2800"/>
              <a:buFont typeface="Lucida Sans"/>
              <a:buNone/>
              <a:defRPr>
                <a:solidFill>
                  <a:srgbClr val="CC3300"/>
                </a:solidFill>
              </a:defRPr>
            </a:lvl1pPr>
            <a:lvl2pPr lvl="1" rtl="0" algn="l">
              <a:spcBef>
                <a:spcPts val="360"/>
              </a:spcBef>
              <a:spcAft>
                <a:spcPts val="0"/>
              </a:spcAft>
              <a:buClr>
                <a:srgbClr val="666699"/>
              </a:buClr>
              <a:buSzPts val="1800"/>
              <a:buChar char="–"/>
              <a:defRPr/>
            </a:lvl2pPr>
            <a:lvl3pPr lvl="2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lvl="3" rtl="0" algn="l">
              <a:spcBef>
                <a:spcPts val="360"/>
              </a:spcBef>
              <a:spcAft>
                <a:spcPts val="0"/>
              </a:spcAft>
              <a:buClr>
                <a:srgbClr val="666699"/>
              </a:buClr>
              <a:buSzPts val="1800"/>
              <a:buChar char="–"/>
              <a:defRPr/>
            </a:lvl4pPr>
            <a:lvl5pPr lvl="4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»"/>
              <a:defRPr/>
            </a:lvl5pPr>
            <a:lvl6pPr lvl="5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»"/>
              <a:defRPr/>
            </a:lvl6pPr>
            <a:lvl7pPr lvl="6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»"/>
              <a:defRPr/>
            </a:lvl7pPr>
            <a:lvl8pPr lvl="7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»"/>
              <a:defRPr/>
            </a:lvl8pPr>
            <a:lvl9pPr lvl="8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685800" y="6248400"/>
            <a:ext cx="4191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934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title"/>
          </p:nvPr>
        </p:nvSpPr>
        <p:spPr>
          <a:xfrm>
            <a:off x="609600" y="3810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" type="body"/>
          </p:nvPr>
        </p:nvSpPr>
        <p:spPr>
          <a:xfrm>
            <a:off x="609600" y="1600200"/>
            <a:ext cx="40005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Lucida Sans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rgbClr val="666699"/>
              </a:buClr>
              <a:buSzPts val="2400"/>
              <a:buFont typeface="Lucida Sans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Lucida Sans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rgbClr val="666699"/>
              </a:buClr>
              <a:buSzPts val="1800"/>
              <a:buFont typeface="Lucida Sans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ucida Sans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ucida Sans"/>
              <a:buChar char="»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ucida Sans"/>
              <a:buChar char="»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ucida Sans"/>
              <a:buChar char="»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ucida Sans"/>
              <a:buChar char="»"/>
              <a:defRPr sz="1800"/>
            </a:lvl9pPr>
          </a:lstStyle>
          <a:p/>
        </p:txBody>
      </p:sp>
      <p:sp>
        <p:nvSpPr>
          <p:cNvPr id="73" name="Google Shape;73;p12"/>
          <p:cNvSpPr txBox="1"/>
          <p:nvPr>
            <p:ph idx="2" type="body"/>
          </p:nvPr>
        </p:nvSpPr>
        <p:spPr>
          <a:xfrm>
            <a:off x="4762500" y="1600200"/>
            <a:ext cx="40005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Lucida Sans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rgbClr val="666699"/>
              </a:buClr>
              <a:buSzPts val="2400"/>
              <a:buFont typeface="Lucida Sans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Lucida Sans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rgbClr val="666699"/>
              </a:buClr>
              <a:buSzPts val="1800"/>
              <a:buFont typeface="Lucida Sans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ucida Sans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ucida Sans"/>
              <a:buChar char="»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ucida Sans"/>
              <a:buChar char="»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ucida Sans"/>
              <a:buChar char="»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ucida Sans"/>
              <a:buChar char="»"/>
              <a:defRPr sz="1800"/>
            </a:lvl9pPr>
          </a:lstStyle>
          <a:p/>
        </p:txBody>
      </p:sp>
      <p:sp>
        <p:nvSpPr>
          <p:cNvPr id="74" name="Google Shape;74;p12"/>
          <p:cNvSpPr txBox="1"/>
          <p:nvPr>
            <p:ph idx="11" type="ftr"/>
          </p:nvPr>
        </p:nvSpPr>
        <p:spPr>
          <a:xfrm>
            <a:off x="685800" y="6248400"/>
            <a:ext cx="4191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2" type="sldNum"/>
          </p:nvPr>
        </p:nvSpPr>
        <p:spPr>
          <a:xfrm>
            <a:off x="6934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Lucida Sans"/>
              <a:buNone/>
              <a:defRPr sz="2000"/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Clr>
                <a:srgbClr val="666699"/>
              </a:buClr>
              <a:buSzPts val="1800"/>
              <a:buFont typeface="Lucida Sans"/>
              <a:buNone/>
              <a:defRPr sz="1800"/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Lucida Sans"/>
              <a:buNone/>
              <a:defRPr sz="1600"/>
            </a:lvl3pPr>
            <a:lvl4pPr indent="-228600" lvl="3" marL="1828800" rtl="0" algn="l">
              <a:spcBef>
                <a:spcPts val="280"/>
              </a:spcBef>
              <a:spcAft>
                <a:spcPts val="0"/>
              </a:spcAft>
              <a:buClr>
                <a:srgbClr val="666699"/>
              </a:buClr>
              <a:buSzPts val="1400"/>
              <a:buFont typeface="Lucida Sans"/>
              <a:buNone/>
              <a:defRPr sz="1400"/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ucida Sans"/>
              <a:buNone/>
              <a:defRPr sz="1400"/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ucida Sans"/>
              <a:buNone/>
              <a:defRPr sz="1400"/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ucida Sans"/>
              <a:buNone/>
              <a:defRPr sz="1400"/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ucida Sans"/>
              <a:buNone/>
              <a:defRPr sz="1400"/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ucida Sans"/>
              <a:buNone/>
              <a:defRPr sz="1400"/>
            </a:lvl9pPr>
          </a:lstStyle>
          <a:p/>
        </p:txBody>
      </p:sp>
      <p:sp>
        <p:nvSpPr>
          <p:cNvPr id="79" name="Google Shape;79;p13"/>
          <p:cNvSpPr txBox="1"/>
          <p:nvPr>
            <p:ph idx="11" type="ftr"/>
          </p:nvPr>
        </p:nvSpPr>
        <p:spPr>
          <a:xfrm>
            <a:off x="685800" y="6248400"/>
            <a:ext cx="4191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2" type="sldNum"/>
          </p:nvPr>
        </p:nvSpPr>
        <p:spPr>
          <a:xfrm>
            <a:off x="6934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609600" y="3810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609600" y="1600200"/>
            <a:ext cx="8153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rgbClr val="666699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rgbClr val="666699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685800" y="6248400"/>
            <a:ext cx="4191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934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 rot="5400000">
            <a:off x="4848300" y="2257500"/>
            <a:ext cx="5791200" cy="20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 rot="5400000">
            <a:off x="695400" y="295350"/>
            <a:ext cx="5791200" cy="59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rgbClr val="666699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rgbClr val="666699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685800" y="6248400"/>
            <a:ext cx="4191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6934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609600" y="3810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 rot="5400000">
            <a:off x="2400300" y="-190500"/>
            <a:ext cx="4572000" cy="81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rgbClr val="666699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rgbClr val="666699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685800" y="6248400"/>
            <a:ext cx="4191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6934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Lucida Sans"/>
              <a:buNone/>
              <a:defRPr sz="3200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rgbClr val="666699"/>
              </a:buClr>
              <a:buSzPts val="2800"/>
              <a:buFont typeface="Lucida Sans"/>
              <a:buNone/>
              <a:defRPr b="0" i="0" sz="2800" u="none" cap="none" strike="noStrik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Lucida Sans"/>
              <a:buNone/>
              <a:defRPr b="0" i="0" sz="2400" u="none" cap="none" strike="noStrik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666699"/>
              </a:buClr>
              <a:buSzPts val="2000"/>
              <a:buFont typeface="Lucida Sans"/>
              <a:buNone/>
              <a:defRPr b="0" i="0" sz="2000" u="none" cap="none" strike="noStrik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Lucida Sans"/>
              <a:buNone/>
              <a:defRPr b="0" i="0" sz="2000" u="none" cap="none" strike="noStrik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Lucida Sans"/>
              <a:buNone/>
              <a:defRPr b="0" i="0" sz="2000" u="none" cap="none" strike="noStrik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Lucida Sans"/>
              <a:buNone/>
              <a:defRPr b="0" i="0" sz="2000" u="none" cap="none" strike="noStrik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Lucida Sans"/>
              <a:buNone/>
              <a:defRPr b="0" i="0" sz="2000" u="none" cap="none" strike="noStrik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Lucida Sans"/>
              <a:buNone/>
              <a:defRPr b="0" i="0" sz="2000" u="none" cap="none" strike="noStrik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ucida Sans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rgbClr val="666699"/>
              </a:buClr>
              <a:buSzPts val="1200"/>
              <a:buFont typeface="Lucida Sans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Lucida Sans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rgbClr val="666699"/>
              </a:buClr>
              <a:buSzPts val="900"/>
              <a:buFont typeface="Lucida Sans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Lucida Sans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Lucida Sans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Lucida Sans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Lucida Sans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Lucida Sans"/>
              <a:buNone/>
              <a:defRPr sz="900"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685800" y="6248400"/>
            <a:ext cx="4191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934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Lucida Sans"/>
              <a:buChar char="•"/>
              <a:defRPr sz="3200"/>
            </a:lvl1pPr>
            <a:lvl2pPr indent="-406400" lvl="1" marL="914400" rtl="0" algn="l">
              <a:spcBef>
                <a:spcPts val="560"/>
              </a:spcBef>
              <a:spcAft>
                <a:spcPts val="0"/>
              </a:spcAft>
              <a:buClr>
                <a:srgbClr val="666699"/>
              </a:buClr>
              <a:buSzPts val="2800"/>
              <a:buFont typeface="Lucida Sans"/>
              <a:buChar char="–"/>
              <a:defRPr sz="2800"/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Lucida Sans"/>
              <a:buChar char="•"/>
              <a:defRPr sz="2400"/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rgbClr val="666699"/>
              </a:buClr>
              <a:buSzPts val="2000"/>
              <a:buFont typeface="Lucida Sans"/>
              <a:buChar char="–"/>
              <a:defRPr sz="2000"/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Lucida Sans"/>
              <a:buChar char="»"/>
              <a:defRPr sz="2000"/>
            </a:lvl5pPr>
            <a:lvl6pPr indent="-355600" lvl="5" marL="274320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Lucida Sans"/>
              <a:buChar char="»"/>
              <a:defRPr sz="2000"/>
            </a:lvl6pPr>
            <a:lvl7pPr indent="-355600" lvl="6" marL="320040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Lucida Sans"/>
              <a:buChar char="»"/>
              <a:defRPr sz="2000"/>
            </a:lvl7pPr>
            <a:lvl8pPr indent="-355600" lvl="7" marL="365760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Lucida Sans"/>
              <a:buChar char="»"/>
              <a:defRPr sz="2000"/>
            </a:lvl8pPr>
            <a:lvl9pPr indent="-355600" lvl="8" marL="411480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Lucida Sans"/>
              <a:buChar char="»"/>
              <a:defRPr sz="2000"/>
            </a:lvl9pPr>
          </a:lstStyle>
          <a:p/>
        </p:txBody>
      </p:sp>
      <p:sp>
        <p:nvSpPr>
          <p:cNvPr id="52" name="Google Shape;52;p8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ucida Sans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rgbClr val="666699"/>
              </a:buClr>
              <a:buSzPts val="1200"/>
              <a:buFont typeface="Lucida Sans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Lucida Sans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rgbClr val="666699"/>
              </a:buClr>
              <a:buSzPts val="900"/>
              <a:buFont typeface="Lucida Sans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Lucida Sans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Lucida Sans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Lucida Sans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Lucida Sans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Lucida Sans"/>
              <a:buNone/>
              <a:defRPr sz="900"/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685800" y="6248400"/>
            <a:ext cx="4191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6934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idx="11" type="ftr"/>
          </p:nvPr>
        </p:nvSpPr>
        <p:spPr>
          <a:xfrm>
            <a:off x="685800" y="6248400"/>
            <a:ext cx="4191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6934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609600" y="3810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1" type="ftr"/>
          </p:nvPr>
        </p:nvSpPr>
        <p:spPr>
          <a:xfrm>
            <a:off x="685800" y="6248400"/>
            <a:ext cx="4191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2" type="sldNum"/>
          </p:nvPr>
        </p:nvSpPr>
        <p:spPr>
          <a:xfrm>
            <a:off x="6934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Lucida Sans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rgbClr val="666699"/>
              </a:buClr>
              <a:buSzPts val="2000"/>
              <a:buFont typeface="Lucida Sans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ucida Sans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rgbClr val="666699"/>
              </a:buClr>
              <a:buSzPts val="1600"/>
              <a:buFont typeface="Lucida Sans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Lucida Sans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Lucida Sans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Lucida Sans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Lucida Sans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Lucida Sans"/>
              <a:buNone/>
              <a:defRPr b="1" sz="1600"/>
            </a:lvl9pPr>
          </a:lstStyle>
          <a:p/>
        </p:txBody>
      </p:sp>
      <p:sp>
        <p:nvSpPr>
          <p:cNvPr id="65" name="Google Shape;65;p11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Lucida Sans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rgbClr val="666699"/>
              </a:buClr>
              <a:buSzPts val="2000"/>
              <a:buFont typeface="Lucida Sans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ucida Sans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rgbClr val="666699"/>
              </a:buClr>
              <a:buSzPts val="1600"/>
              <a:buFont typeface="Lucida Sans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Lucida Sans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Lucida Sans"/>
              <a:buChar char="»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Lucida Sans"/>
              <a:buChar char="»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Lucida Sans"/>
              <a:buChar char="»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Lucida Sans"/>
              <a:buChar char="»"/>
              <a:defRPr sz="1600"/>
            </a:lvl9pPr>
          </a:lstStyle>
          <a:p/>
        </p:txBody>
      </p:sp>
      <p:sp>
        <p:nvSpPr>
          <p:cNvPr id="66" name="Google Shape;66;p11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Lucida Sans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rgbClr val="666699"/>
              </a:buClr>
              <a:buSzPts val="2000"/>
              <a:buFont typeface="Lucida Sans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ucida Sans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rgbClr val="666699"/>
              </a:buClr>
              <a:buSzPts val="1600"/>
              <a:buFont typeface="Lucida Sans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Lucida Sans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Lucida Sans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Lucida Sans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Lucida Sans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Lucida Sans"/>
              <a:buNone/>
              <a:defRPr b="1" sz="1600"/>
            </a:lvl9pPr>
          </a:lstStyle>
          <a:p/>
        </p:txBody>
      </p:sp>
      <p:sp>
        <p:nvSpPr>
          <p:cNvPr id="67" name="Google Shape;67;p11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Lucida Sans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rgbClr val="666699"/>
              </a:buClr>
              <a:buSzPts val="2000"/>
              <a:buFont typeface="Lucida Sans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ucida Sans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rgbClr val="666699"/>
              </a:buClr>
              <a:buSzPts val="1600"/>
              <a:buFont typeface="Lucida Sans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Lucida Sans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Lucida Sans"/>
              <a:buChar char="»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Lucida Sans"/>
              <a:buChar char="»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Lucida Sans"/>
              <a:buChar char="»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Lucida Sans"/>
              <a:buChar char="»"/>
              <a:defRPr sz="1600"/>
            </a:lvl9pPr>
          </a:lstStyle>
          <a:p/>
        </p:txBody>
      </p:sp>
      <p:sp>
        <p:nvSpPr>
          <p:cNvPr id="68" name="Google Shape;68;p11"/>
          <p:cNvSpPr txBox="1"/>
          <p:nvPr>
            <p:ph idx="11" type="ftr"/>
          </p:nvPr>
        </p:nvSpPr>
        <p:spPr>
          <a:xfrm>
            <a:off x="685800" y="6248400"/>
            <a:ext cx="4191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2" type="sldNum"/>
          </p:nvPr>
        </p:nvSpPr>
        <p:spPr>
          <a:xfrm>
            <a:off x="6934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6073775" y="6564312"/>
            <a:ext cx="15588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ISBN 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0-321-49362-1</a:t>
            </a:r>
            <a:endParaRPr/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114800" y="0"/>
            <a:ext cx="5029200" cy="621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>
            <p:ph type="title"/>
          </p:nvPr>
        </p:nvSpPr>
        <p:spPr>
          <a:xfrm>
            <a:off x="609600" y="3810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609600" y="1600200"/>
            <a:ext cx="8153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Lucida Sans"/>
              <a:buChar char="•"/>
              <a:defRPr b="0" i="0" sz="2800" u="none" cap="none" strike="noStrik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666699"/>
              </a:buClr>
              <a:buSzPts val="2400"/>
              <a:buFont typeface="Lucida Sans"/>
              <a:buChar char="–"/>
              <a:defRPr b="0" i="0" sz="2400" u="none" cap="none" strike="noStrik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Lucida Sans"/>
              <a:buChar char="•"/>
              <a:defRPr b="0" i="0" sz="2100" u="none" cap="none" strike="noStrik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666699"/>
              </a:buClr>
              <a:buSzPts val="1800"/>
              <a:buFont typeface="Lucida Sans"/>
              <a:buChar char="–"/>
              <a:defRPr b="0" i="0" sz="1800" u="none" cap="none" strike="noStrik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ucida Sans"/>
              <a:buChar char="»"/>
              <a:defRPr b="0" i="0" sz="1800" u="none" cap="none" strike="noStrik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ucida Sans"/>
              <a:buChar char="»"/>
              <a:defRPr b="0" i="0" sz="1800" u="none" cap="none" strike="noStrik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ucida Sans"/>
              <a:buChar char="»"/>
              <a:defRPr b="0" i="0" sz="1800" u="none" cap="none" strike="noStrik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ucida Sans"/>
              <a:buChar char="»"/>
              <a:defRPr b="0" i="0" sz="1800" u="none" cap="none" strike="noStrik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ucida Sans"/>
              <a:buChar char="»"/>
              <a:defRPr b="0" i="0" sz="1800" u="none" cap="none" strike="noStrik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685800" y="6248400"/>
            <a:ext cx="4191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6934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609600" y="3810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609600" y="1600200"/>
            <a:ext cx="8153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Lucida Sans"/>
              <a:buChar char="•"/>
              <a:defRPr b="0" i="0" sz="2800" u="none" cap="none" strike="noStrik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666699"/>
              </a:buClr>
              <a:buSzPts val="2400"/>
              <a:buFont typeface="Lucida Sans"/>
              <a:buChar char="–"/>
              <a:defRPr b="0" i="0" sz="2400" u="none" cap="none" strike="noStrik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Lucida Sans"/>
              <a:buChar char="•"/>
              <a:defRPr b="0" i="0" sz="2100" u="none" cap="none" strike="noStrik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666699"/>
              </a:buClr>
              <a:buSzPts val="1800"/>
              <a:buFont typeface="Lucida Sans"/>
              <a:buChar char="–"/>
              <a:defRPr b="0" i="0" sz="1800" u="none" cap="none" strike="noStrik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ucida Sans"/>
              <a:buChar char="»"/>
              <a:defRPr b="0" i="0" sz="1800" u="none" cap="none" strike="noStrik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ucida Sans"/>
              <a:buChar char="»"/>
              <a:defRPr b="0" i="0" sz="1800" u="none" cap="none" strike="noStrik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ucida Sans"/>
              <a:buChar char="»"/>
              <a:defRPr b="0" i="0" sz="1800" u="none" cap="none" strike="noStrik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ucida Sans"/>
              <a:buChar char="»"/>
              <a:defRPr b="0" i="0" sz="1800" u="none" cap="none" strike="noStrik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ucida Sans"/>
              <a:buChar char="»"/>
              <a:defRPr b="0" i="0" sz="1800" u="none" cap="none" strike="noStrik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685800" y="6248400"/>
            <a:ext cx="4191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6934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cxnSp>
        <p:nvCxnSpPr>
          <p:cNvPr id="26" name="Google Shape;26;p3"/>
          <p:cNvCxnSpPr/>
          <p:nvPr/>
        </p:nvCxnSpPr>
        <p:spPr>
          <a:xfrm>
            <a:off x="609600" y="152400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" name="Google Shape;27;p3"/>
          <p:cNvCxnSpPr/>
          <p:nvPr/>
        </p:nvCxnSpPr>
        <p:spPr>
          <a:xfrm>
            <a:off x="609600" y="1219200"/>
            <a:ext cx="8153400" cy="0"/>
          </a:xfrm>
          <a:prstGeom prst="straightConnector1">
            <a:avLst/>
          </a:prstGeom>
          <a:noFill/>
          <a:ln cap="flat" cmpd="sng" w="57150">
            <a:solidFill>
              <a:srgbClr val="993300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ctrTitle"/>
          </p:nvPr>
        </p:nvSpPr>
        <p:spPr>
          <a:xfrm>
            <a:off x="381000" y="1371600"/>
            <a:ext cx="365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Lucida Sans"/>
              <a:buNone/>
            </a:pPr>
            <a:r>
              <a:rPr b="1" i="0" lang="en-US" sz="36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Chapter 5</a:t>
            </a:r>
            <a:endParaRPr/>
          </a:p>
        </p:txBody>
      </p:sp>
      <p:sp>
        <p:nvSpPr>
          <p:cNvPr id="87" name="Google Shape;87;p14"/>
          <p:cNvSpPr txBox="1"/>
          <p:nvPr>
            <p:ph idx="1" type="subTitle"/>
          </p:nvPr>
        </p:nvSpPr>
        <p:spPr>
          <a:xfrm>
            <a:off x="381000" y="3276600"/>
            <a:ext cx="3657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800"/>
              <a:buFont typeface="Lucida Sans"/>
              <a:buNone/>
            </a:pPr>
            <a:r>
              <a:rPr b="0" i="0" lang="en-US" sz="2800" u="none">
                <a:solidFill>
                  <a:srgbClr val="CC3300"/>
                </a:solidFill>
                <a:latin typeface="Lucida Sans"/>
                <a:ea typeface="Lucida Sans"/>
                <a:cs typeface="Lucida Sans"/>
                <a:sym typeface="Lucida Sans"/>
              </a:rPr>
              <a:t>Names, Bindings, and Scopes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/>
        </p:nvSpPr>
        <p:spPr>
          <a:xfrm>
            <a:off x="685800" y="6248400"/>
            <a:ext cx="4191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2015 Pearson. All rights reserved.</a:t>
            </a:r>
            <a:endParaRPr/>
          </a:p>
        </p:txBody>
      </p:sp>
      <p:sp>
        <p:nvSpPr>
          <p:cNvPr id="165" name="Google Shape;165;p23"/>
          <p:cNvSpPr txBox="1"/>
          <p:nvPr/>
        </p:nvSpPr>
        <p:spPr>
          <a:xfrm>
            <a:off x="6934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6" name="Google Shape;166;p23"/>
          <p:cNvSpPr txBox="1"/>
          <p:nvPr>
            <p:ph type="title"/>
          </p:nvPr>
        </p:nvSpPr>
        <p:spPr>
          <a:xfrm>
            <a:off x="609600" y="3810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99"/>
              </a:buClr>
              <a:buSzPts val="3600"/>
              <a:buFont typeface="Lucida Sans"/>
              <a:buNone/>
            </a:pPr>
            <a:r>
              <a:rPr b="0" i="0" lang="en-US" sz="3600" u="non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Variables Attributes</a:t>
            </a:r>
            <a:endParaRPr/>
          </a:p>
        </p:txBody>
      </p:sp>
      <p:sp>
        <p:nvSpPr>
          <p:cNvPr id="167" name="Google Shape;167;p23"/>
          <p:cNvSpPr txBox="1"/>
          <p:nvPr>
            <p:ph idx="1" type="body"/>
          </p:nvPr>
        </p:nvSpPr>
        <p:spPr>
          <a:xfrm>
            <a:off x="609600" y="1600200"/>
            <a:ext cx="8153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ucida Sans"/>
              <a:buChar char="•"/>
            </a:pPr>
            <a:r>
              <a:rPr b="0" i="0" lang="en-US" sz="2400" u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Name</a:t>
            </a:r>
            <a:r>
              <a:rPr b="0" i="0" lang="en-US" sz="24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 - not all variables have them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ucida Sans"/>
              <a:buChar char="•"/>
            </a:pPr>
            <a:r>
              <a:rPr b="0" i="0" lang="en-US" sz="2400" u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Address</a:t>
            </a:r>
            <a:r>
              <a:rPr b="0" i="0" lang="en-US" sz="24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 - the memory address with which it is associated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66699"/>
              </a:buClr>
              <a:buSzPts val="2000"/>
              <a:buFont typeface="Lucida Sans"/>
              <a:buChar char="–"/>
            </a:pPr>
            <a:r>
              <a:rPr b="0" i="0" lang="en-US" sz="2000" u="non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A variable may have different addresses at different times during execution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66699"/>
              </a:buClr>
              <a:buSzPts val="2000"/>
              <a:buFont typeface="Lucida Sans"/>
              <a:buChar char="–"/>
            </a:pPr>
            <a:r>
              <a:rPr b="0" i="0" lang="en-US" sz="2000" u="non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A variable may have different addresses at different places in a program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66699"/>
              </a:buClr>
              <a:buSzPts val="2000"/>
              <a:buFont typeface="Lucida Sans"/>
              <a:buChar char="–"/>
            </a:pPr>
            <a:r>
              <a:rPr b="0" i="0" lang="en-US" sz="2000" u="non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If two variable names can be used to access the same memory location, they are called </a:t>
            </a:r>
            <a:r>
              <a:rPr b="0" i="0" lang="en-US" sz="2000" u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aliases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66699"/>
              </a:buClr>
              <a:buSzPts val="2000"/>
              <a:buFont typeface="Lucida Sans"/>
              <a:buChar char="–"/>
            </a:pPr>
            <a:r>
              <a:rPr b="0" i="0" lang="en-US" sz="2000" u="non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Aliases are created via pointers, reference variables, C and C++ unions</a:t>
            </a:r>
            <a:endParaRPr b="0" i="0" sz="2000" u="non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66699"/>
              </a:buClr>
              <a:buSzPts val="2400"/>
              <a:buFont typeface="Lucida Sans"/>
              <a:buChar char="–"/>
            </a:pPr>
            <a:r>
              <a:rPr b="0" i="0" lang="en-US" sz="2400" u="non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Aliases are harmful to readability (program readers must remember all of them)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/>
        </p:nvSpPr>
        <p:spPr>
          <a:xfrm>
            <a:off x="685800" y="6248400"/>
            <a:ext cx="4191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2015 Pearson. All rights reserved.</a:t>
            </a:r>
            <a:endParaRPr/>
          </a:p>
        </p:txBody>
      </p:sp>
      <p:sp>
        <p:nvSpPr>
          <p:cNvPr id="174" name="Google Shape;174;p24"/>
          <p:cNvSpPr txBox="1"/>
          <p:nvPr/>
        </p:nvSpPr>
        <p:spPr>
          <a:xfrm>
            <a:off x="6934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5" name="Google Shape;175;p24"/>
          <p:cNvSpPr txBox="1"/>
          <p:nvPr>
            <p:ph type="title"/>
          </p:nvPr>
        </p:nvSpPr>
        <p:spPr>
          <a:xfrm>
            <a:off x="609600" y="3810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99"/>
              </a:buClr>
              <a:buSzPts val="3600"/>
              <a:buFont typeface="Lucida Sans"/>
              <a:buNone/>
            </a:pPr>
            <a:r>
              <a:rPr b="0" i="0" lang="en-US" sz="3600" u="non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Variables Attributes (continued)</a:t>
            </a:r>
            <a:endParaRPr/>
          </a:p>
        </p:txBody>
      </p:sp>
      <p:sp>
        <p:nvSpPr>
          <p:cNvPr id="176" name="Google Shape;176;p24"/>
          <p:cNvSpPr txBox="1"/>
          <p:nvPr>
            <p:ph idx="1" type="body"/>
          </p:nvPr>
        </p:nvSpPr>
        <p:spPr>
          <a:xfrm>
            <a:off x="609600" y="1600200"/>
            <a:ext cx="8153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Lucida Sans"/>
              <a:buChar char="•"/>
            </a:pPr>
            <a:r>
              <a:rPr b="0" i="1" lang="en-US" sz="24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Type</a:t>
            </a:r>
            <a:r>
              <a:rPr b="0" i="0" lang="en-US" sz="24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 - determines the range of values of variables and the set of operations that are defined for values of that type; in the case of floating point, type also determines the precision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Lucida Sans"/>
              <a:buChar char="•"/>
            </a:pPr>
            <a:r>
              <a:rPr b="0" i="1" lang="en-US" sz="24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Value</a:t>
            </a:r>
            <a:r>
              <a:rPr b="0" i="0" lang="en-US" sz="24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 - the contents of the location with which the variable is associated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Lucida Sans"/>
              <a:buNone/>
            </a:pPr>
            <a:r>
              <a:rPr b="0" i="0" lang="en-US" sz="24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   - The l-value of a variable is its address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Lucida Sans"/>
              <a:buNone/>
            </a:pPr>
            <a:r>
              <a:rPr b="0" i="0" lang="en-US" sz="24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   - The r-value of a variable is its value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Lucida Sans"/>
              <a:buChar char="•"/>
            </a:pPr>
            <a:r>
              <a:rPr b="0" i="1" lang="en-US" sz="24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Abstract memory cell</a:t>
            </a:r>
            <a:r>
              <a:rPr b="0" i="0" lang="en-US" sz="24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 - the physical cell or collection of cells associated with a variable  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/>
        </p:nvSpPr>
        <p:spPr>
          <a:xfrm>
            <a:off x="685800" y="6248400"/>
            <a:ext cx="4191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2015 Pearson. All rights reserved.</a:t>
            </a:r>
            <a:endParaRPr/>
          </a:p>
        </p:txBody>
      </p:sp>
      <p:sp>
        <p:nvSpPr>
          <p:cNvPr id="183" name="Google Shape;183;p25"/>
          <p:cNvSpPr txBox="1"/>
          <p:nvPr/>
        </p:nvSpPr>
        <p:spPr>
          <a:xfrm>
            <a:off x="6934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4" name="Google Shape;184;p25"/>
          <p:cNvSpPr txBox="1"/>
          <p:nvPr>
            <p:ph type="title"/>
          </p:nvPr>
        </p:nvSpPr>
        <p:spPr>
          <a:xfrm>
            <a:off x="609600" y="3810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99"/>
              </a:buClr>
              <a:buSzPts val="3600"/>
              <a:buFont typeface="Lucida Sans"/>
              <a:buNone/>
            </a:pPr>
            <a:r>
              <a:rPr b="0" i="0" lang="en-US" sz="3600" u="non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The Concept of Binding</a:t>
            </a:r>
            <a:endParaRPr/>
          </a:p>
        </p:txBody>
      </p:sp>
      <p:sp>
        <p:nvSpPr>
          <p:cNvPr id="185" name="Google Shape;185;p25"/>
          <p:cNvSpPr txBox="1"/>
          <p:nvPr>
            <p:ph idx="1" type="body"/>
          </p:nvPr>
        </p:nvSpPr>
        <p:spPr>
          <a:xfrm>
            <a:off x="609600" y="1600200"/>
            <a:ext cx="8153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Lucida Sans"/>
              <a:buNone/>
            </a:pPr>
            <a:r>
              <a:rPr b="0" i="0" lang="en-US" sz="28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   A </a:t>
            </a:r>
            <a:r>
              <a:rPr b="0" i="1" lang="en-US" sz="28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binding</a:t>
            </a:r>
            <a:r>
              <a:rPr b="0" i="0" lang="en-US" sz="28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 is an association between an entity and an attribute, such as between a variable and its type or value, or between an operation and a symbol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Lucida Sans"/>
              <a:buChar char="•"/>
            </a:pPr>
            <a:r>
              <a:rPr b="0" i="1" lang="en-US" sz="28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Binding time</a:t>
            </a:r>
            <a:r>
              <a:rPr b="0" i="0" lang="en-US" sz="28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 is the time at which a binding takes place.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/>
          <p:nvPr/>
        </p:nvSpPr>
        <p:spPr>
          <a:xfrm>
            <a:off x="685800" y="6248400"/>
            <a:ext cx="4191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2015 Pearson. All rights reserved.</a:t>
            </a:r>
            <a:endParaRPr/>
          </a:p>
        </p:txBody>
      </p:sp>
      <p:sp>
        <p:nvSpPr>
          <p:cNvPr id="192" name="Google Shape;192;p26"/>
          <p:cNvSpPr txBox="1"/>
          <p:nvPr/>
        </p:nvSpPr>
        <p:spPr>
          <a:xfrm>
            <a:off x="6934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3" name="Google Shape;193;p26"/>
          <p:cNvSpPr txBox="1"/>
          <p:nvPr>
            <p:ph type="title"/>
          </p:nvPr>
        </p:nvSpPr>
        <p:spPr>
          <a:xfrm>
            <a:off x="609600" y="3810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99"/>
              </a:buClr>
              <a:buSzPts val="3600"/>
              <a:buFont typeface="Lucida Sans"/>
              <a:buNone/>
            </a:pPr>
            <a:r>
              <a:rPr b="0" i="0" lang="en-US" sz="3600" u="non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Possible Binding Times</a:t>
            </a:r>
            <a:endParaRPr/>
          </a:p>
        </p:txBody>
      </p:sp>
      <p:sp>
        <p:nvSpPr>
          <p:cNvPr id="194" name="Google Shape;194;p26"/>
          <p:cNvSpPr txBox="1"/>
          <p:nvPr>
            <p:ph idx="1" type="body"/>
          </p:nvPr>
        </p:nvSpPr>
        <p:spPr>
          <a:xfrm>
            <a:off x="533400" y="14478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ucida Sans"/>
              <a:buChar char="•"/>
            </a:pPr>
            <a:r>
              <a:rPr b="0" i="0" lang="en-US" sz="2800" u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Language design time </a:t>
            </a:r>
            <a:r>
              <a:rPr b="0" i="0" lang="en-US" sz="28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--  bind operator symbols to operations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ucida Sans"/>
              <a:buChar char="•"/>
            </a:pPr>
            <a:r>
              <a:rPr b="0" i="0" lang="en-US" sz="2800" u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Language implementation time</a:t>
            </a:r>
            <a:r>
              <a:rPr b="0" i="0" lang="en-US" sz="28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-- bind floating point type to a representation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ucida Sans"/>
              <a:buChar char="•"/>
            </a:pPr>
            <a:r>
              <a:rPr b="0" i="0" lang="en-US" sz="2800" u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Compile time </a:t>
            </a:r>
            <a:r>
              <a:rPr b="0" i="0" lang="en-US" sz="28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-- bind a variable to a type in C or Java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ucida Sans"/>
              <a:buChar char="•"/>
            </a:pPr>
            <a:r>
              <a:rPr b="0" i="0" lang="en-US" sz="2800" u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Load time </a:t>
            </a:r>
            <a:r>
              <a:rPr b="0" i="0" lang="en-US" sz="28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-- bind a C or C++ </a:t>
            </a:r>
            <a:r>
              <a:rPr b="0" i="0" lang="en-US" sz="28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0" i="0" lang="en-US" sz="28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 variable to a memory cell)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ucida Sans"/>
              <a:buChar char="•"/>
            </a:pPr>
            <a:r>
              <a:rPr b="0" i="0" lang="en-US" sz="2800" u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Runtime </a:t>
            </a:r>
            <a:r>
              <a:rPr b="0" i="0" lang="en-US" sz="28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-- bind a nonstatic local variable to a memory cell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/>
        </p:nvSpPr>
        <p:spPr>
          <a:xfrm>
            <a:off x="685800" y="6248400"/>
            <a:ext cx="4191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2015 Pearson. All rights reserved.</a:t>
            </a:r>
            <a:endParaRPr/>
          </a:p>
        </p:txBody>
      </p:sp>
      <p:sp>
        <p:nvSpPr>
          <p:cNvPr id="201" name="Google Shape;201;p27"/>
          <p:cNvSpPr txBox="1"/>
          <p:nvPr/>
        </p:nvSpPr>
        <p:spPr>
          <a:xfrm>
            <a:off x="6934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2" name="Google Shape;202;p27"/>
          <p:cNvSpPr txBox="1"/>
          <p:nvPr>
            <p:ph type="title"/>
          </p:nvPr>
        </p:nvSpPr>
        <p:spPr>
          <a:xfrm>
            <a:off x="609600" y="3810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99"/>
              </a:buClr>
              <a:buSzPts val="3600"/>
              <a:buFont typeface="Lucida Sans"/>
              <a:buNone/>
            </a:pPr>
            <a:r>
              <a:rPr b="0" i="0" lang="en-US" sz="3600" u="non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Static and Dynamic Binding</a:t>
            </a:r>
            <a:endParaRPr/>
          </a:p>
        </p:txBody>
      </p:sp>
      <p:sp>
        <p:nvSpPr>
          <p:cNvPr id="203" name="Google Shape;203;p27"/>
          <p:cNvSpPr txBox="1"/>
          <p:nvPr>
            <p:ph idx="1" type="body"/>
          </p:nvPr>
        </p:nvSpPr>
        <p:spPr>
          <a:xfrm>
            <a:off x="609600" y="1600200"/>
            <a:ext cx="8153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Lucida Sans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A binding is </a:t>
            </a:r>
            <a:r>
              <a:rPr b="0" i="1" lang="en-US" sz="28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static</a:t>
            </a:r>
            <a:r>
              <a:rPr b="0" i="0" lang="en-US" sz="28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 if it first occurs before run time and remains unchanged throughout program execution.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Lucida Sans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A binding is </a:t>
            </a:r>
            <a:r>
              <a:rPr b="0" i="1" lang="en-US" sz="28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dynamic</a:t>
            </a:r>
            <a:r>
              <a:rPr b="0" i="0" lang="en-US" sz="28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 if it first occurs during execution or can change during execution of the program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 txBox="1"/>
          <p:nvPr/>
        </p:nvSpPr>
        <p:spPr>
          <a:xfrm>
            <a:off x="685800" y="6248400"/>
            <a:ext cx="4191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2015 Pearson. All rights reserved.</a:t>
            </a:r>
            <a:endParaRPr/>
          </a:p>
        </p:txBody>
      </p:sp>
      <p:sp>
        <p:nvSpPr>
          <p:cNvPr id="210" name="Google Shape;210;p28"/>
          <p:cNvSpPr txBox="1"/>
          <p:nvPr/>
        </p:nvSpPr>
        <p:spPr>
          <a:xfrm>
            <a:off x="6934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1" name="Google Shape;211;p28"/>
          <p:cNvSpPr txBox="1"/>
          <p:nvPr>
            <p:ph type="title"/>
          </p:nvPr>
        </p:nvSpPr>
        <p:spPr>
          <a:xfrm>
            <a:off x="609600" y="3810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99"/>
              </a:buClr>
              <a:buSzPts val="3600"/>
              <a:buFont typeface="Lucida Sans"/>
              <a:buNone/>
            </a:pPr>
            <a:r>
              <a:rPr b="0" i="0" lang="en-US" sz="3600" u="non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Type Binding</a:t>
            </a:r>
            <a:endParaRPr/>
          </a:p>
        </p:txBody>
      </p:sp>
      <p:sp>
        <p:nvSpPr>
          <p:cNvPr id="212" name="Google Shape;212;p28"/>
          <p:cNvSpPr txBox="1"/>
          <p:nvPr>
            <p:ph idx="1" type="body"/>
          </p:nvPr>
        </p:nvSpPr>
        <p:spPr>
          <a:xfrm>
            <a:off x="609600" y="1600200"/>
            <a:ext cx="8153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Lucida Sans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How is a type specified?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Lucida Sans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When does the binding take place?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Lucida Sans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If static, the type may be specified by either an explicit or an implicit declaration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/>
          <p:nvPr/>
        </p:nvSpPr>
        <p:spPr>
          <a:xfrm>
            <a:off x="685800" y="6248400"/>
            <a:ext cx="4191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2015 Pearson. All rights reserved.</a:t>
            </a:r>
            <a:endParaRPr/>
          </a:p>
        </p:txBody>
      </p:sp>
      <p:sp>
        <p:nvSpPr>
          <p:cNvPr id="219" name="Google Shape;219;p29"/>
          <p:cNvSpPr txBox="1"/>
          <p:nvPr/>
        </p:nvSpPr>
        <p:spPr>
          <a:xfrm>
            <a:off x="6934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0" name="Google Shape;220;p29"/>
          <p:cNvSpPr txBox="1"/>
          <p:nvPr>
            <p:ph type="title"/>
          </p:nvPr>
        </p:nvSpPr>
        <p:spPr>
          <a:xfrm>
            <a:off x="609600" y="3810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99"/>
              </a:buClr>
              <a:buSzPts val="3600"/>
              <a:buFont typeface="Lucida Sans"/>
              <a:buNone/>
            </a:pPr>
            <a:r>
              <a:rPr b="0" i="0" lang="en-US" sz="3600" u="non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Explicit/Implicit Declaration</a:t>
            </a:r>
            <a:endParaRPr/>
          </a:p>
        </p:txBody>
      </p:sp>
      <p:sp>
        <p:nvSpPr>
          <p:cNvPr id="221" name="Google Shape;221;p29"/>
          <p:cNvSpPr txBox="1"/>
          <p:nvPr>
            <p:ph idx="1" type="body"/>
          </p:nvPr>
        </p:nvSpPr>
        <p:spPr>
          <a:xfrm>
            <a:off x="609600" y="1371600"/>
            <a:ext cx="8153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Lucida Sans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An </a:t>
            </a:r>
            <a:r>
              <a:rPr b="0" i="1" lang="en-US" sz="28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explicit declaration</a:t>
            </a:r>
            <a:r>
              <a:rPr b="0" i="0" lang="en-US" sz="28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 is a program statement used for declaring the types of variables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Lucida Sans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An </a:t>
            </a:r>
            <a:r>
              <a:rPr b="0" i="1" lang="en-US" sz="28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implicit declaration</a:t>
            </a:r>
            <a:r>
              <a:rPr b="0" i="0" lang="en-US" sz="28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 is a default mechanism for specifying types of variables through default conventions, rather than declaration statements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Lucida Sans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Basic, Perl, Ruby, JavaScript, and PHP provide implicit declarations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66699"/>
              </a:buClr>
              <a:buSzPts val="2400"/>
              <a:buFont typeface="Lucida Sans"/>
              <a:buChar char="–"/>
            </a:pPr>
            <a:r>
              <a:rPr b="0" i="0" lang="en-US" sz="2400" u="non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Advantage: writability (a minor convenience)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66699"/>
              </a:buClr>
              <a:buSzPts val="2400"/>
              <a:buFont typeface="Lucida Sans"/>
              <a:buChar char="–"/>
            </a:pPr>
            <a:r>
              <a:rPr b="0" i="0" lang="en-US" sz="2400" u="non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Disadvantage: reliability (less trouble with Perl)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/>
          <p:nvPr>
            <p:ph type="title"/>
          </p:nvPr>
        </p:nvSpPr>
        <p:spPr>
          <a:xfrm>
            <a:off x="609600" y="3810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99"/>
              </a:buClr>
              <a:buSzPts val="3600"/>
              <a:buFont typeface="Lucida Sans"/>
              <a:buNone/>
            </a:pPr>
            <a:r>
              <a:rPr b="0" i="0" lang="en-US" sz="3600" u="non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Explicit/Implicit Declaration </a:t>
            </a:r>
            <a:r>
              <a:rPr b="0" i="0" lang="en-US" sz="2200" u="non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(continued)</a:t>
            </a:r>
            <a:endParaRPr/>
          </a:p>
        </p:txBody>
      </p:sp>
      <p:sp>
        <p:nvSpPr>
          <p:cNvPr id="227" name="Google Shape;227;p30"/>
          <p:cNvSpPr txBox="1"/>
          <p:nvPr>
            <p:ph idx="1" type="body"/>
          </p:nvPr>
        </p:nvSpPr>
        <p:spPr>
          <a:xfrm>
            <a:off x="609600" y="1600200"/>
            <a:ext cx="8153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Lucida Sans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Some languages use type inferencing to determine types of variables (context)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99"/>
              </a:buClr>
              <a:buSzPts val="2400"/>
              <a:buFont typeface="Lucida Sans"/>
              <a:buChar char="–"/>
            </a:pPr>
            <a:r>
              <a:rPr b="0" i="0" lang="en-US" sz="2400" u="none" cap="none" strike="noStrik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C# - a variable can be declared with </a:t>
            </a:r>
            <a:r>
              <a:rPr b="1" i="0" lang="en-US" sz="2400" u="none" cap="none" strike="noStrike">
                <a:solidFill>
                  <a:srgbClr val="666699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0" i="0" lang="en-US" sz="2400" u="none" cap="none" strike="noStrik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 and an initial value. The initial value sets the type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99"/>
              </a:buClr>
              <a:buSzPts val="2400"/>
              <a:buFont typeface="Lucida Sans"/>
              <a:buNone/>
            </a:pPr>
            <a:r>
              <a:t/>
            </a:r>
            <a:endParaRPr b="0" i="0" sz="2400" u="none" cap="none" strike="noStrike">
              <a:solidFill>
                <a:srgbClr val="666699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99"/>
              </a:buClr>
              <a:buSzPts val="2400"/>
              <a:buFont typeface="Lucida Sans"/>
              <a:buChar char="–"/>
            </a:pPr>
            <a:r>
              <a:rPr b="0" i="0" lang="en-US" sz="2400" u="none" cap="none" strike="noStrik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Visual Basic 9.0+, ML, Haskell, and F# use type inferencing. The context of the appearance of a variable determines its type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Lucida Sans"/>
              <a:buNone/>
            </a:pPr>
            <a:r>
              <a:t/>
            </a:r>
            <a:endParaRPr b="0" i="0" sz="2400" u="none" cap="none" strike="noStrike">
              <a:solidFill>
                <a:srgbClr val="666699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28" name="Google Shape;228;p30"/>
          <p:cNvSpPr txBox="1"/>
          <p:nvPr/>
        </p:nvSpPr>
        <p:spPr>
          <a:xfrm>
            <a:off x="685800" y="6248400"/>
            <a:ext cx="4191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2015 Pearson. All rights reserved.</a:t>
            </a:r>
            <a:endParaRPr/>
          </a:p>
        </p:txBody>
      </p:sp>
      <p:sp>
        <p:nvSpPr>
          <p:cNvPr id="229" name="Google Shape;229;p30"/>
          <p:cNvSpPr txBox="1"/>
          <p:nvPr/>
        </p:nvSpPr>
        <p:spPr>
          <a:xfrm>
            <a:off x="6934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/>
          <p:nvPr/>
        </p:nvSpPr>
        <p:spPr>
          <a:xfrm>
            <a:off x="685800" y="6248400"/>
            <a:ext cx="4191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2015 Pearson. All rights reserved.</a:t>
            </a:r>
            <a:endParaRPr/>
          </a:p>
        </p:txBody>
      </p:sp>
      <p:sp>
        <p:nvSpPr>
          <p:cNvPr id="236" name="Google Shape;236;p31"/>
          <p:cNvSpPr txBox="1"/>
          <p:nvPr/>
        </p:nvSpPr>
        <p:spPr>
          <a:xfrm>
            <a:off x="6934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7" name="Google Shape;237;p31"/>
          <p:cNvSpPr txBox="1"/>
          <p:nvPr>
            <p:ph type="title"/>
          </p:nvPr>
        </p:nvSpPr>
        <p:spPr>
          <a:xfrm>
            <a:off x="609600" y="3810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99"/>
              </a:buClr>
              <a:buSzPts val="3600"/>
              <a:buFont typeface="Lucida Sans"/>
              <a:buNone/>
            </a:pPr>
            <a:r>
              <a:rPr b="0" i="0" lang="en-US" sz="3600" u="non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Dynamic Type Binding</a:t>
            </a:r>
            <a:endParaRPr/>
          </a:p>
        </p:txBody>
      </p:sp>
      <p:sp>
        <p:nvSpPr>
          <p:cNvPr id="238" name="Google Shape;238;p31"/>
          <p:cNvSpPr txBox="1"/>
          <p:nvPr>
            <p:ph idx="1" type="body"/>
          </p:nvPr>
        </p:nvSpPr>
        <p:spPr>
          <a:xfrm>
            <a:off x="609600" y="1295400"/>
            <a:ext cx="81534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Lucida Sans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Dynamic Type Binding (JavaScript, Python, Ruby, PHP, and C# (limited))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Lucida Sans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Specified through an assignment statement         e.g., JavaScript        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Lucida Sans"/>
              <a:buNone/>
            </a:pPr>
            <a:r>
              <a:rPr b="0" i="0" lang="en-US" sz="28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		</a:t>
            </a:r>
            <a:r>
              <a:rPr b="0" i="0" lang="en-US" sz="28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list = [2, 4.33, 6, 8];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urier New"/>
              <a:buNone/>
            </a:pPr>
            <a:r>
              <a:rPr b="0" i="0" lang="en-US" sz="28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	list = 17.3;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99"/>
              </a:buClr>
              <a:buSzPts val="2400"/>
              <a:buFont typeface="Lucida Sans"/>
              <a:buChar char="–"/>
            </a:pPr>
            <a:r>
              <a:rPr b="0" i="0" lang="en-US" sz="2400" u="non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Advantage: flexibility (generic program units)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99"/>
              </a:buClr>
              <a:buSzPts val="2400"/>
              <a:buFont typeface="Lucida Sans"/>
              <a:buChar char="–"/>
            </a:pPr>
            <a:r>
              <a:rPr b="0" i="0" lang="en-US" sz="2400" u="non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Disadvantages: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Lucida Sans"/>
              <a:buChar char="•"/>
            </a:pPr>
            <a:r>
              <a:rPr b="0" i="0" lang="en-US" sz="21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High cost (dynamic type checking and interpretation)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Lucida Sans"/>
              <a:buChar char="•"/>
            </a:pPr>
            <a:r>
              <a:rPr b="0" i="0" lang="en-US" sz="21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Type error detection by the compiler is difficult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"/>
          <p:cNvSpPr txBox="1"/>
          <p:nvPr/>
        </p:nvSpPr>
        <p:spPr>
          <a:xfrm>
            <a:off x="685800" y="6248400"/>
            <a:ext cx="4191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2015 Pearson. All rights reserved.</a:t>
            </a:r>
            <a:endParaRPr/>
          </a:p>
        </p:txBody>
      </p:sp>
      <p:sp>
        <p:nvSpPr>
          <p:cNvPr id="245" name="Google Shape;245;p32"/>
          <p:cNvSpPr txBox="1"/>
          <p:nvPr/>
        </p:nvSpPr>
        <p:spPr>
          <a:xfrm>
            <a:off x="6934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6" name="Google Shape;246;p32"/>
          <p:cNvSpPr txBox="1"/>
          <p:nvPr>
            <p:ph type="title"/>
          </p:nvPr>
        </p:nvSpPr>
        <p:spPr>
          <a:xfrm>
            <a:off x="609600" y="3810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99"/>
              </a:buClr>
              <a:buSzPts val="3600"/>
              <a:buFont typeface="Lucida Sans"/>
              <a:buNone/>
            </a:pPr>
            <a:r>
              <a:rPr b="0" i="0" lang="en-US" sz="3600" u="non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Variable Attributes </a:t>
            </a:r>
            <a:r>
              <a:rPr b="0" i="0" lang="en-US" sz="2800" u="non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(continued)</a:t>
            </a:r>
            <a:endParaRPr/>
          </a:p>
        </p:txBody>
      </p:sp>
      <p:sp>
        <p:nvSpPr>
          <p:cNvPr id="247" name="Google Shape;247;p32"/>
          <p:cNvSpPr txBox="1"/>
          <p:nvPr>
            <p:ph idx="1" type="body"/>
          </p:nvPr>
        </p:nvSpPr>
        <p:spPr>
          <a:xfrm>
            <a:off x="609600" y="1600200"/>
            <a:ext cx="8153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ucida Sans"/>
              <a:buChar char="•"/>
            </a:pPr>
            <a:r>
              <a:rPr b="0" i="0" lang="en-US" sz="2800" u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Storage Bindings &amp; Lifetime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ucida Sans"/>
              <a:buChar char="–"/>
            </a:pPr>
            <a:r>
              <a:rPr b="0" i="0" lang="en-US" sz="2400" u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Allocation</a:t>
            </a:r>
            <a:r>
              <a:rPr b="0" i="0" lang="en-US" sz="2400" u="non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 - getting a cell from some pool of available cells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ucida Sans"/>
              <a:buChar char="–"/>
            </a:pPr>
            <a:r>
              <a:rPr b="0" i="0" lang="en-US" sz="2400" u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Deallocation</a:t>
            </a:r>
            <a:r>
              <a:rPr b="0" i="0" lang="en-US" sz="2400" u="non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 - putting a cell back into the pool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Lucida Sans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The </a:t>
            </a:r>
            <a:r>
              <a:rPr b="0" i="0" lang="en-US" sz="2800" u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lifetime</a:t>
            </a:r>
            <a:r>
              <a:rPr b="0" i="0" lang="en-US" sz="28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 of a variable is the time during which it is bound to a particular memory cell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/>
        </p:nvSpPr>
        <p:spPr>
          <a:xfrm>
            <a:off x="685800" y="6248400"/>
            <a:ext cx="4191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2015 Pearson. All rights reserved.</a:t>
            </a:r>
            <a:endParaRPr/>
          </a:p>
        </p:txBody>
      </p:sp>
      <p:sp>
        <p:nvSpPr>
          <p:cNvPr id="94" name="Google Shape;94;p15"/>
          <p:cNvSpPr txBox="1"/>
          <p:nvPr/>
        </p:nvSpPr>
        <p:spPr>
          <a:xfrm>
            <a:off x="6934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5" name="Google Shape;95;p15"/>
          <p:cNvSpPr txBox="1"/>
          <p:nvPr>
            <p:ph type="title"/>
          </p:nvPr>
        </p:nvSpPr>
        <p:spPr>
          <a:xfrm>
            <a:off x="609600" y="3810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99"/>
              </a:buClr>
              <a:buSzPts val="3600"/>
              <a:buFont typeface="Lucida Sans"/>
              <a:buNone/>
            </a:pPr>
            <a:r>
              <a:rPr b="0" i="0" lang="en-US" sz="3600" u="non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Chapter 5 Topics</a:t>
            </a:r>
            <a:endParaRPr/>
          </a:p>
        </p:txBody>
      </p:sp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609600" y="1600200"/>
            <a:ext cx="8153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Lucida Sans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Introduction </a:t>
            </a:r>
            <a:endParaRPr/>
          </a:p>
          <a:p>
            <a:pPr indent="-533400" lvl="0" marL="5334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Lucida Sans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Names</a:t>
            </a:r>
            <a:endParaRPr/>
          </a:p>
          <a:p>
            <a:pPr indent="-533400" lvl="0" marL="5334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Lucida Sans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Variables</a:t>
            </a:r>
            <a:endParaRPr/>
          </a:p>
          <a:p>
            <a:pPr indent="-533400" lvl="0" marL="5334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Lucida Sans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The Concept of Binding</a:t>
            </a:r>
            <a:endParaRPr/>
          </a:p>
          <a:p>
            <a:pPr indent="-533400" lvl="0" marL="5334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Lucida Sans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Scope </a:t>
            </a:r>
            <a:endParaRPr/>
          </a:p>
          <a:p>
            <a:pPr indent="-533400" lvl="0" marL="5334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Lucida Sans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Scope and Lifetime</a:t>
            </a:r>
            <a:endParaRPr/>
          </a:p>
          <a:p>
            <a:pPr indent="-533400" lvl="0" marL="5334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Lucida Sans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Referencing Environments</a:t>
            </a:r>
            <a:endParaRPr/>
          </a:p>
          <a:p>
            <a:pPr indent="-533400" lvl="0" marL="5334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Lucida Sans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Named Constants</a:t>
            </a:r>
            <a:endParaRPr/>
          </a:p>
          <a:p>
            <a:pPr indent="-381000" lvl="0" marL="5334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Lucida Sans"/>
              <a:buNone/>
            </a:pPr>
            <a:r>
              <a:t/>
            </a:r>
            <a:endParaRPr b="0" i="0" sz="2400" u="none">
              <a:solidFill>
                <a:schemeClr val="accent2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Lucida Sans"/>
              <a:buNone/>
            </a:pPr>
            <a:r>
              <a:t/>
            </a:r>
            <a:endParaRPr b="0" i="0" sz="2400" u="none">
              <a:solidFill>
                <a:schemeClr val="accent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3"/>
          <p:cNvSpPr txBox="1"/>
          <p:nvPr/>
        </p:nvSpPr>
        <p:spPr>
          <a:xfrm>
            <a:off x="685800" y="6248400"/>
            <a:ext cx="4191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2015 Pearson. All rights reserved.</a:t>
            </a:r>
            <a:endParaRPr/>
          </a:p>
        </p:txBody>
      </p:sp>
      <p:sp>
        <p:nvSpPr>
          <p:cNvPr id="254" name="Google Shape;254;p33"/>
          <p:cNvSpPr txBox="1"/>
          <p:nvPr/>
        </p:nvSpPr>
        <p:spPr>
          <a:xfrm>
            <a:off x="6934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5" name="Google Shape;255;p33"/>
          <p:cNvSpPr txBox="1"/>
          <p:nvPr>
            <p:ph type="title"/>
          </p:nvPr>
        </p:nvSpPr>
        <p:spPr>
          <a:xfrm>
            <a:off x="609600" y="3810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99"/>
              </a:buClr>
              <a:buSzPts val="3600"/>
              <a:buFont typeface="Lucida Sans"/>
              <a:buNone/>
            </a:pPr>
            <a:r>
              <a:rPr b="0" i="0" lang="en-US" sz="3600" u="non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Categories of Variables by Lifetimes</a:t>
            </a:r>
            <a:endParaRPr/>
          </a:p>
        </p:txBody>
      </p:sp>
      <p:sp>
        <p:nvSpPr>
          <p:cNvPr id="256" name="Google Shape;256;p33"/>
          <p:cNvSpPr txBox="1"/>
          <p:nvPr>
            <p:ph idx="1" type="body"/>
          </p:nvPr>
        </p:nvSpPr>
        <p:spPr>
          <a:xfrm>
            <a:off x="609600" y="1600200"/>
            <a:ext cx="8153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ucida Sans"/>
              <a:buChar char="•"/>
            </a:pPr>
            <a:r>
              <a:rPr b="0" i="0" lang="en-US" sz="2800" u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Static</a:t>
            </a:r>
            <a:r>
              <a:rPr b="0" i="0" lang="en-US" sz="28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--bound to memory cells before execution begins and remains bound to the same memory cell throughout execution, e.g., C and C++ </a:t>
            </a:r>
            <a:r>
              <a:rPr b="0" i="0" lang="en-US" sz="24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0" i="0" lang="en-US" sz="28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 variables in functions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ucida Sans"/>
              <a:buChar char="–"/>
            </a:pPr>
            <a:r>
              <a:rPr b="0" i="0" lang="en-US" sz="2400" u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Advantages</a:t>
            </a:r>
            <a:r>
              <a:rPr b="0" i="0" lang="en-US" sz="2400" u="non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: efficiency  (direct addressing), history-sensitive subprogram support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ucida Sans"/>
              <a:buChar char="–"/>
            </a:pPr>
            <a:r>
              <a:rPr b="0" i="0" lang="en-US" sz="2400" u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Disadvantage</a:t>
            </a:r>
            <a:r>
              <a:rPr b="0" i="0" lang="en-US" sz="2400" u="non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: lack of flexibility  (no recursion)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4"/>
          <p:cNvSpPr txBox="1"/>
          <p:nvPr/>
        </p:nvSpPr>
        <p:spPr>
          <a:xfrm>
            <a:off x="685800" y="6248400"/>
            <a:ext cx="4191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2015 Pearson. All rights reserved.</a:t>
            </a:r>
            <a:endParaRPr/>
          </a:p>
        </p:txBody>
      </p:sp>
      <p:sp>
        <p:nvSpPr>
          <p:cNvPr id="263" name="Google Shape;263;p34"/>
          <p:cNvSpPr txBox="1"/>
          <p:nvPr/>
        </p:nvSpPr>
        <p:spPr>
          <a:xfrm>
            <a:off x="6934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4" name="Google Shape;264;p34"/>
          <p:cNvSpPr txBox="1"/>
          <p:nvPr>
            <p:ph type="title"/>
          </p:nvPr>
        </p:nvSpPr>
        <p:spPr>
          <a:xfrm>
            <a:off x="609600" y="3810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99"/>
              </a:buClr>
              <a:buSzPts val="3600"/>
              <a:buFont typeface="Lucida Sans"/>
              <a:buNone/>
            </a:pPr>
            <a:r>
              <a:rPr b="0" i="0" lang="en-US" sz="3600" u="non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Categories of Variables by Lifetimes</a:t>
            </a:r>
            <a:endParaRPr/>
          </a:p>
        </p:txBody>
      </p:sp>
      <p:sp>
        <p:nvSpPr>
          <p:cNvPr id="265" name="Google Shape;265;p34"/>
          <p:cNvSpPr txBox="1"/>
          <p:nvPr>
            <p:ph idx="1" type="body"/>
          </p:nvPr>
        </p:nvSpPr>
        <p:spPr>
          <a:xfrm>
            <a:off x="533400" y="1295400"/>
            <a:ext cx="8077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Lucida Sans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Stack-dynamic--Storage bindings are created for variables when their declaration statements are </a:t>
            </a:r>
            <a:r>
              <a:rPr b="0" i="1" lang="en-US" sz="24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elaborated</a:t>
            </a:r>
            <a:r>
              <a:rPr b="0" i="0" lang="en-US" sz="24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Lucida Sans"/>
              <a:buNone/>
            </a:pPr>
            <a:r>
              <a:rPr b="0" i="0" lang="en-US" sz="24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    (A declaration is elaborated when the executable code associated with it is executed)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Lucida Sans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If scalar, all attributes except address are statically bound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66699"/>
              </a:buClr>
              <a:buSzPts val="2000"/>
              <a:buFont typeface="Lucida Sans"/>
              <a:buChar char="–"/>
            </a:pPr>
            <a:r>
              <a:rPr b="0" i="0" lang="en-US" sz="2000" u="non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local variables in C subprograms (not declared </a:t>
            </a:r>
            <a:r>
              <a:rPr b="1" i="0" lang="en-US" sz="2000" u="none">
                <a:solidFill>
                  <a:srgbClr val="666699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0" i="0" lang="en-US" sz="2000" u="non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) and Java methods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Lucida Sans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Advantage: allows recursion; conserves storage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Lucida Sans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Disadvantages: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66699"/>
              </a:buClr>
              <a:buSzPts val="2400"/>
              <a:buFont typeface="Lucida Sans"/>
              <a:buChar char="–"/>
            </a:pPr>
            <a:r>
              <a:rPr b="0" i="0" lang="en-US" sz="2400" u="non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Overhead of allocation and deallocation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66699"/>
              </a:buClr>
              <a:buSzPts val="2400"/>
              <a:buFont typeface="Lucida Sans"/>
              <a:buChar char="–"/>
            </a:pPr>
            <a:r>
              <a:rPr b="0" i="0" lang="en-US" sz="2400" u="non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Subprograms cannot be history sensitive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66699"/>
              </a:buClr>
              <a:buSzPts val="2400"/>
              <a:buFont typeface="Lucida Sans"/>
              <a:buChar char="–"/>
            </a:pPr>
            <a:r>
              <a:rPr b="0" i="0" lang="en-US" sz="2400" u="non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Inefficient references (indirect addressing)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5"/>
          <p:cNvSpPr txBox="1"/>
          <p:nvPr/>
        </p:nvSpPr>
        <p:spPr>
          <a:xfrm>
            <a:off x="685800" y="6248400"/>
            <a:ext cx="4191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2015 Pearson. All rights reserved.</a:t>
            </a:r>
            <a:endParaRPr/>
          </a:p>
        </p:txBody>
      </p:sp>
      <p:sp>
        <p:nvSpPr>
          <p:cNvPr id="272" name="Google Shape;272;p35"/>
          <p:cNvSpPr txBox="1"/>
          <p:nvPr/>
        </p:nvSpPr>
        <p:spPr>
          <a:xfrm>
            <a:off x="6934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3" name="Google Shape;273;p35"/>
          <p:cNvSpPr txBox="1"/>
          <p:nvPr>
            <p:ph type="title"/>
          </p:nvPr>
        </p:nvSpPr>
        <p:spPr>
          <a:xfrm>
            <a:off x="609600" y="3810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99"/>
              </a:buClr>
              <a:buSzPts val="3600"/>
              <a:buFont typeface="Lucida Sans"/>
              <a:buNone/>
            </a:pPr>
            <a:r>
              <a:rPr b="0" i="0" lang="en-US" sz="3600" u="non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Categories of Variables by Lifetimes</a:t>
            </a:r>
            <a:endParaRPr/>
          </a:p>
        </p:txBody>
      </p:sp>
      <p:sp>
        <p:nvSpPr>
          <p:cNvPr id="274" name="Google Shape;274;p35"/>
          <p:cNvSpPr txBox="1"/>
          <p:nvPr>
            <p:ph idx="1" type="body"/>
          </p:nvPr>
        </p:nvSpPr>
        <p:spPr>
          <a:xfrm>
            <a:off x="457200" y="1371600"/>
            <a:ext cx="8153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Lucida Sans"/>
              <a:buChar char="•"/>
            </a:pPr>
            <a:r>
              <a:rPr b="0" i="1" lang="en-US" sz="24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Explicit heap-dynamic -</a:t>
            </a:r>
            <a:r>
              <a:rPr b="0" i="0" lang="en-US" sz="24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- Allocated and deallocated by explicit directives, specified by the programmer, which take effect during execution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Lucida Sans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Referenced only through pointers or references, e.g. dynamic objects in C++ (via </a:t>
            </a:r>
            <a:r>
              <a:rPr b="1" i="0" lang="en-US" sz="20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0" i="0" lang="en-US" sz="24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 and </a:t>
            </a:r>
            <a:r>
              <a:rPr b="1" i="0" lang="en-US" sz="20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b="0" i="0" lang="en-US" sz="24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), all objects in Java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ucida Sans"/>
              <a:buChar char="•"/>
            </a:pPr>
            <a:r>
              <a:rPr b="0" i="0" lang="en-US" sz="2400" u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Advantage</a:t>
            </a:r>
            <a:r>
              <a:rPr b="0" i="0" lang="en-US" sz="24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: provides for dynamic storage management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ucida Sans"/>
              <a:buChar char="•"/>
            </a:pPr>
            <a:r>
              <a:rPr b="0" i="0" lang="en-US" sz="2400" u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Disadvantage</a:t>
            </a:r>
            <a:r>
              <a:rPr b="0" i="0" lang="en-US" sz="24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: inefficient and unreliable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Lucida Sans"/>
              <a:buNone/>
            </a:pPr>
            <a:r>
              <a:t/>
            </a:r>
            <a:endParaRPr b="0" i="0" sz="2400" u="none">
              <a:solidFill>
                <a:schemeClr val="accent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6"/>
          <p:cNvSpPr txBox="1"/>
          <p:nvPr/>
        </p:nvSpPr>
        <p:spPr>
          <a:xfrm>
            <a:off x="685800" y="6248400"/>
            <a:ext cx="4191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2015 Pearson. All rights reserved.</a:t>
            </a:r>
            <a:endParaRPr/>
          </a:p>
        </p:txBody>
      </p:sp>
      <p:sp>
        <p:nvSpPr>
          <p:cNvPr id="281" name="Google Shape;281;p36"/>
          <p:cNvSpPr txBox="1"/>
          <p:nvPr/>
        </p:nvSpPr>
        <p:spPr>
          <a:xfrm>
            <a:off x="6934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2" name="Google Shape;282;p36"/>
          <p:cNvSpPr txBox="1"/>
          <p:nvPr>
            <p:ph type="title"/>
          </p:nvPr>
        </p:nvSpPr>
        <p:spPr>
          <a:xfrm>
            <a:off x="609600" y="3810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99"/>
              </a:buClr>
              <a:buSzPts val="3600"/>
              <a:buFont typeface="Lucida Sans"/>
              <a:buNone/>
            </a:pPr>
            <a:r>
              <a:rPr b="0" i="0" lang="en-US" sz="3600" u="non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Categories of Variables by Lifetimes</a:t>
            </a:r>
            <a:endParaRPr/>
          </a:p>
        </p:txBody>
      </p:sp>
      <p:sp>
        <p:nvSpPr>
          <p:cNvPr id="283" name="Google Shape;283;p36"/>
          <p:cNvSpPr txBox="1"/>
          <p:nvPr>
            <p:ph idx="1" type="body"/>
          </p:nvPr>
        </p:nvSpPr>
        <p:spPr>
          <a:xfrm>
            <a:off x="381000" y="1524000"/>
            <a:ext cx="8153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Lucida Sans"/>
              <a:buChar char="•"/>
            </a:pPr>
            <a:r>
              <a:rPr b="0" i="1" lang="en-US" sz="28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Implicit heap-dynamic-</a:t>
            </a:r>
            <a:r>
              <a:rPr b="0" i="0" lang="en-US" sz="28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-Allocation and deallocation caused by assignment statements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99"/>
              </a:buClr>
              <a:buSzPts val="2400"/>
              <a:buFont typeface="Lucida Sans"/>
              <a:buChar char="–"/>
            </a:pPr>
            <a:r>
              <a:rPr b="0" i="0" lang="en-US" sz="2400" u="non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all variables in APL; all strings and arrays in Perl, JavaScript, and PHP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ucida Sans"/>
              <a:buChar char="•"/>
            </a:pPr>
            <a:r>
              <a:rPr b="0" i="0" lang="en-US" sz="2800" u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Advantage</a:t>
            </a:r>
            <a:r>
              <a:rPr b="0" i="0" lang="en-US" sz="28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: flexibility (generic code)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ucida Sans"/>
              <a:buChar char="•"/>
            </a:pPr>
            <a:r>
              <a:rPr b="0" i="0" lang="en-US" sz="2800" u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Disadvantages</a:t>
            </a:r>
            <a:r>
              <a:rPr b="0" i="0" lang="en-US" sz="28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99"/>
              </a:buClr>
              <a:buSzPts val="2400"/>
              <a:buFont typeface="Lucida Sans"/>
              <a:buChar char="–"/>
            </a:pPr>
            <a:r>
              <a:rPr b="0" i="0" lang="en-US" sz="2400" u="non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Inefficient, because all attributes are dynamic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99"/>
              </a:buClr>
              <a:buSzPts val="2400"/>
              <a:buFont typeface="Lucida Sans"/>
              <a:buChar char="–"/>
            </a:pPr>
            <a:r>
              <a:rPr b="0" i="0" lang="en-US" sz="2400" u="non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Loss of error detection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7"/>
          <p:cNvSpPr txBox="1"/>
          <p:nvPr/>
        </p:nvSpPr>
        <p:spPr>
          <a:xfrm>
            <a:off x="685800" y="6248400"/>
            <a:ext cx="4191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2015 Pearson. All rights reserved.</a:t>
            </a:r>
            <a:endParaRPr/>
          </a:p>
        </p:txBody>
      </p:sp>
      <p:sp>
        <p:nvSpPr>
          <p:cNvPr id="290" name="Google Shape;290;p37"/>
          <p:cNvSpPr txBox="1"/>
          <p:nvPr/>
        </p:nvSpPr>
        <p:spPr>
          <a:xfrm>
            <a:off x="6934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91" name="Google Shape;291;p37"/>
          <p:cNvSpPr txBox="1"/>
          <p:nvPr>
            <p:ph type="title"/>
          </p:nvPr>
        </p:nvSpPr>
        <p:spPr>
          <a:xfrm>
            <a:off x="609600" y="3810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99"/>
              </a:buClr>
              <a:buSzPts val="3600"/>
              <a:buFont typeface="Lucida Sans"/>
              <a:buNone/>
            </a:pPr>
            <a:r>
              <a:rPr b="0" i="0" lang="en-US" sz="3600" u="non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Variable Attributes: Scope</a:t>
            </a:r>
            <a:endParaRPr/>
          </a:p>
        </p:txBody>
      </p:sp>
      <p:sp>
        <p:nvSpPr>
          <p:cNvPr id="292" name="Google Shape;292;p37"/>
          <p:cNvSpPr txBox="1"/>
          <p:nvPr>
            <p:ph idx="1" type="body"/>
          </p:nvPr>
        </p:nvSpPr>
        <p:spPr>
          <a:xfrm>
            <a:off x="457200" y="1524000"/>
            <a:ext cx="8153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Lucida Sans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The </a:t>
            </a:r>
            <a:r>
              <a:rPr b="0" i="1" lang="en-US" sz="24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scope</a:t>
            </a:r>
            <a:r>
              <a:rPr b="0" i="0" lang="en-US" sz="24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 of a variable is the range of statements over which it is visible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Lucida Sans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The </a:t>
            </a:r>
            <a:r>
              <a:rPr b="0" i="1" lang="en-US" sz="24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local variables</a:t>
            </a:r>
            <a:r>
              <a:rPr b="0" i="0" lang="en-US" sz="24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 of a program unit are those that are declared in that unit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Lucida Sans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The </a:t>
            </a:r>
            <a:r>
              <a:rPr b="0" i="1" lang="en-US" sz="24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nonlocal variables</a:t>
            </a:r>
            <a:r>
              <a:rPr b="0" i="0" lang="en-US" sz="24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 of a program unit are those that are visible in the unit but not declared there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Lucida Sans"/>
              <a:buChar char="•"/>
            </a:pPr>
            <a:r>
              <a:rPr b="0" i="1" lang="en-US" sz="24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Global variables</a:t>
            </a:r>
            <a:r>
              <a:rPr b="0" i="0" lang="en-US" sz="24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 are a special category of nonlocal variables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Lucida Sans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The scope rules of a language determine how references to names are associated with variables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8"/>
          <p:cNvSpPr txBox="1"/>
          <p:nvPr/>
        </p:nvSpPr>
        <p:spPr>
          <a:xfrm>
            <a:off x="685800" y="6248400"/>
            <a:ext cx="4191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2015 Pearson. All rights reserved.</a:t>
            </a:r>
            <a:endParaRPr/>
          </a:p>
        </p:txBody>
      </p:sp>
      <p:sp>
        <p:nvSpPr>
          <p:cNvPr id="299" name="Google Shape;299;p38"/>
          <p:cNvSpPr txBox="1"/>
          <p:nvPr/>
        </p:nvSpPr>
        <p:spPr>
          <a:xfrm>
            <a:off x="6934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0" name="Google Shape;300;p38"/>
          <p:cNvSpPr txBox="1"/>
          <p:nvPr>
            <p:ph type="title"/>
          </p:nvPr>
        </p:nvSpPr>
        <p:spPr>
          <a:xfrm>
            <a:off x="609600" y="3810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99"/>
              </a:buClr>
              <a:buSzPts val="3200"/>
              <a:buFont typeface="Lucida Sans"/>
              <a:buNone/>
            </a:pPr>
            <a:r>
              <a:rPr b="0" i="0" lang="en-US" sz="3200" u="non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Static Scope</a:t>
            </a:r>
            <a:br>
              <a:rPr b="0" i="0" lang="en-US" sz="3200" u="non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</a:br>
            <a:endParaRPr/>
          </a:p>
        </p:txBody>
      </p:sp>
      <p:sp>
        <p:nvSpPr>
          <p:cNvPr id="301" name="Google Shape;301;p38"/>
          <p:cNvSpPr txBox="1"/>
          <p:nvPr>
            <p:ph idx="1" type="body"/>
          </p:nvPr>
        </p:nvSpPr>
        <p:spPr>
          <a:xfrm>
            <a:off x="533400" y="1371600"/>
            <a:ext cx="8153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Lucida Sans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Based on program text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Lucida Sans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To connect a name reference to a variable, you (or the compiler) must find the declaration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ucida Sans"/>
              <a:buChar char="•"/>
            </a:pPr>
            <a:r>
              <a:rPr b="0" i="1" lang="en-US" sz="2400" u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Search process</a:t>
            </a:r>
            <a:r>
              <a:rPr b="0" i="0" lang="en-US" sz="24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: search declarations, first locally, then in increasingly larger enclosing scopes, until one is found for the given name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Lucida Sans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Enclosing static scopes (to a specific scope) are called its </a:t>
            </a:r>
            <a:r>
              <a:rPr b="0" i="1" lang="en-US" sz="2400" u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static ancestors</a:t>
            </a:r>
            <a:r>
              <a:rPr b="0" i="0" lang="en-US" sz="24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; the nearest static ancestor is called a </a:t>
            </a:r>
            <a:r>
              <a:rPr b="0" i="1" lang="en-US" sz="2400" u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static parent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Lucida Sans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Some languages allow nested subprogram definitions, which create nested static scopes (e.g., Ada, JavaScript, Common Lisp, Scheme, Fortran 2003+, F#, and Python)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Lucida Sans"/>
              <a:buNone/>
            </a:pPr>
            <a:r>
              <a:t/>
            </a:r>
            <a:endParaRPr b="0" i="0" sz="2400" u="none">
              <a:solidFill>
                <a:schemeClr val="accent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9"/>
          <p:cNvSpPr txBox="1"/>
          <p:nvPr/>
        </p:nvSpPr>
        <p:spPr>
          <a:xfrm>
            <a:off x="685800" y="6248400"/>
            <a:ext cx="4191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2015 Pearson. All rights reserved.</a:t>
            </a:r>
            <a:endParaRPr/>
          </a:p>
        </p:txBody>
      </p:sp>
      <p:sp>
        <p:nvSpPr>
          <p:cNvPr id="308" name="Google Shape;308;p39"/>
          <p:cNvSpPr txBox="1"/>
          <p:nvPr/>
        </p:nvSpPr>
        <p:spPr>
          <a:xfrm>
            <a:off x="6934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9" name="Google Shape;309;p39"/>
          <p:cNvSpPr txBox="1"/>
          <p:nvPr>
            <p:ph type="title"/>
          </p:nvPr>
        </p:nvSpPr>
        <p:spPr>
          <a:xfrm>
            <a:off x="609600" y="3810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99"/>
              </a:buClr>
              <a:buSzPts val="3600"/>
              <a:buFont typeface="Lucida Sans"/>
              <a:buNone/>
            </a:pPr>
            <a:r>
              <a:rPr b="0" i="0" lang="en-US" sz="3600" u="non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Scope (continued)</a:t>
            </a:r>
            <a:endParaRPr/>
          </a:p>
        </p:txBody>
      </p:sp>
      <p:sp>
        <p:nvSpPr>
          <p:cNvPr id="310" name="Google Shape;310;p39"/>
          <p:cNvSpPr txBox="1"/>
          <p:nvPr>
            <p:ph idx="1" type="body"/>
          </p:nvPr>
        </p:nvSpPr>
        <p:spPr>
          <a:xfrm>
            <a:off x="609600" y="1600200"/>
            <a:ext cx="8153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Lucida Sans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Variables can be hidden from a unit by having a "closer" variable with the same name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0"/>
          <p:cNvSpPr txBox="1"/>
          <p:nvPr/>
        </p:nvSpPr>
        <p:spPr>
          <a:xfrm>
            <a:off x="685800" y="6248400"/>
            <a:ext cx="4191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2015 Pearson. All rights reserved.</a:t>
            </a:r>
            <a:endParaRPr/>
          </a:p>
        </p:txBody>
      </p:sp>
      <p:sp>
        <p:nvSpPr>
          <p:cNvPr id="317" name="Google Shape;317;p40"/>
          <p:cNvSpPr txBox="1"/>
          <p:nvPr/>
        </p:nvSpPr>
        <p:spPr>
          <a:xfrm>
            <a:off x="6934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18" name="Google Shape;318;p40"/>
          <p:cNvSpPr txBox="1"/>
          <p:nvPr>
            <p:ph type="title"/>
          </p:nvPr>
        </p:nvSpPr>
        <p:spPr>
          <a:xfrm>
            <a:off x="609600" y="3810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99"/>
              </a:buClr>
              <a:buSzPts val="3200"/>
              <a:buFont typeface="Lucida Sans"/>
              <a:buNone/>
            </a:pPr>
            <a:r>
              <a:rPr b="0" i="0" lang="en-US" sz="3200" u="non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Blocks </a:t>
            </a:r>
            <a:br>
              <a:rPr b="0" i="0" lang="en-US" sz="3200" u="non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</a:br>
            <a:endParaRPr/>
          </a:p>
        </p:txBody>
      </p:sp>
      <p:sp>
        <p:nvSpPr>
          <p:cNvPr id="319" name="Google Shape;319;p40"/>
          <p:cNvSpPr txBox="1"/>
          <p:nvPr>
            <p:ph idx="1" type="body"/>
          </p:nvPr>
        </p:nvSpPr>
        <p:spPr>
          <a:xfrm>
            <a:off x="457200" y="13716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99"/>
              </a:buClr>
              <a:buSzPts val="2000"/>
              <a:buFont typeface="Lucida Sans"/>
              <a:buChar char="–"/>
            </a:pPr>
            <a:r>
              <a:rPr b="0" i="0" lang="en-US" sz="2000" u="non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A method of creating static scopes inside program units--from ALGOL 60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99"/>
              </a:buClr>
              <a:buSzPts val="2000"/>
              <a:buFont typeface="Lucida Sans"/>
              <a:buChar char="–"/>
            </a:pPr>
            <a:r>
              <a:rPr b="0" i="0" lang="en-US" sz="2000" u="non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Example in C: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void sub() 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int count;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while (...) 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	      int count;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count++;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...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…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Lucida Sans"/>
              <a:buNone/>
            </a:pPr>
            <a:r>
              <a:rPr b="0" i="0" lang="en-US" sz="24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     </a:t>
            </a:r>
            <a:r>
              <a:rPr b="0" i="0" lang="en-US" sz="20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- Note: legal in C and C++, but not in Java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Lucida Sans"/>
              <a:buNone/>
            </a:pPr>
            <a:r>
              <a:rPr b="0" i="0" lang="en-US" sz="20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              and C# - too error-prone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1"/>
          <p:cNvSpPr txBox="1"/>
          <p:nvPr>
            <p:ph type="title"/>
          </p:nvPr>
        </p:nvSpPr>
        <p:spPr>
          <a:xfrm>
            <a:off x="609600" y="3810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99"/>
              </a:buClr>
              <a:buSzPts val="3600"/>
              <a:buFont typeface="Lucida Sans"/>
              <a:buNone/>
            </a:pPr>
            <a:r>
              <a:rPr b="0" i="0" lang="en-US" sz="3600" u="non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The </a:t>
            </a:r>
            <a:r>
              <a:rPr b="1" i="0" lang="en-US" sz="3200" u="none">
                <a:solidFill>
                  <a:srgbClr val="666699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0" i="0" lang="en-US" sz="3600" u="non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 Construct</a:t>
            </a:r>
            <a:endParaRPr/>
          </a:p>
        </p:txBody>
      </p:sp>
      <p:sp>
        <p:nvSpPr>
          <p:cNvPr id="325" name="Google Shape;325;p41"/>
          <p:cNvSpPr txBox="1"/>
          <p:nvPr>
            <p:ph idx="1" type="body"/>
          </p:nvPr>
        </p:nvSpPr>
        <p:spPr>
          <a:xfrm>
            <a:off x="609600" y="1600200"/>
            <a:ext cx="8153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Lucida Sans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Most functional languages include some form of </a:t>
            </a:r>
            <a:r>
              <a:rPr b="1" i="0" lang="en-US" sz="24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0" i="0" lang="en-US" sz="28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 construct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Lucida Sans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A let construct has two parts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99"/>
              </a:buClr>
              <a:buSzPts val="2000"/>
              <a:buFont typeface="Lucida Sans"/>
              <a:buChar char="–"/>
            </a:pPr>
            <a:r>
              <a:rPr b="0" i="0" lang="en-US" sz="2000" u="none" cap="none" strike="noStrik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The first part binds names to values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99"/>
              </a:buClr>
              <a:buSzPts val="2000"/>
              <a:buFont typeface="Lucida Sans"/>
              <a:buChar char="–"/>
            </a:pPr>
            <a:r>
              <a:rPr b="0" i="0" lang="en-US" sz="2000" u="none" cap="none" strike="noStrik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The second part uses the names defined in the first part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Lucida Sans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In Scheme: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(LET (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  (name</a:t>
            </a:r>
            <a:r>
              <a:rPr b="0" baseline="-25000" i="0" lang="en-US" sz="18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18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expression</a:t>
            </a:r>
            <a:r>
              <a:rPr b="0" baseline="-25000" i="0" lang="en-US" sz="18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18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  …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  (name</a:t>
            </a:r>
            <a:r>
              <a:rPr b="0" baseline="-25000" i="0" lang="en-US" sz="18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0" i="0" lang="en-US" sz="18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expression</a:t>
            </a:r>
            <a:r>
              <a:rPr b="0" baseline="-25000" i="0" lang="en-US" sz="18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0" i="0" lang="en-US" sz="18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)</a:t>
            </a:r>
            <a:endParaRPr/>
          </a:p>
        </p:txBody>
      </p:sp>
      <p:sp>
        <p:nvSpPr>
          <p:cNvPr id="326" name="Google Shape;326;p41"/>
          <p:cNvSpPr txBox="1"/>
          <p:nvPr/>
        </p:nvSpPr>
        <p:spPr>
          <a:xfrm>
            <a:off x="685800" y="6248400"/>
            <a:ext cx="4191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2015 Pearson. All rights reserved.</a:t>
            </a:r>
            <a:endParaRPr/>
          </a:p>
        </p:txBody>
      </p:sp>
      <p:sp>
        <p:nvSpPr>
          <p:cNvPr id="327" name="Google Shape;327;p41"/>
          <p:cNvSpPr txBox="1"/>
          <p:nvPr/>
        </p:nvSpPr>
        <p:spPr>
          <a:xfrm>
            <a:off x="6934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2"/>
          <p:cNvSpPr txBox="1"/>
          <p:nvPr>
            <p:ph type="title"/>
          </p:nvPr>
        </p:nvSpPr>
        <p:spPr>
          <a:xfrm>
            <a:off x="609600" y="3810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99"/>
              </a:buClr>
              <a:buSzPts val="3600"/>
              <a:buFont typeface="Lucida Sans"/>
              <a:buNone/>
            </a:pPr>
            <a:r>
              <a:rPr b="0" i="0" lang="en-US" sz="3600" u="non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The </a:t>
            </a:r>
            <a:r>
              <a:rPr b="1" i="0" lang="en-US" sz="3200" u="none">
                <a:solidFill>
                  <a:srgbClr val="666699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0" i="0" lang="en-US" sz="3600" u="non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 Construct </a:t>
            </a:r>
            <a:r>
              <a:rPr b="0" i="0" lang="en-US" sz="2800" u="non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(continued)</a:t>
            </a:r>
            <a:endParaRPr/>
          </a:p>
        </p:txBody>
      </p:sp>
      <p:sp>
        <p:nvSpPr>
          <p:cNvPr id="333" name="Google Shape;333;p42"/>
          <p:cNvSpPr txBox="1"/>
          <p:nvPr>
            <p:ph idx="1" type="body"/>
          </p:nvPr>
        </p:nvSpPr>
        <p:spPr>
          <a:xfrm>
            <a:off x="609600" y="1600200"/>
            <a:ext cx="8153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Lucida Sans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In ML: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let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  val name</a:t>
            </a:r>
            <a:r>
              <a:rPr b="0" baseline="-25000" i="0" lang="en-US" sz="18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18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= expression</a:t>
            </a:r>
            <a:r>
              <a:rPr b="0" baseline="-25000" i="0" lang="en-US" sz="18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  …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  val name</a:t>
            </a:r>
            <a:r>
              <a:rPr b="0" baseline="-25000" i="0" lang="en-US" sz="18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0" i="0" lang="en-US" sz="18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= expression</a:t>
            </a:r>
            <a:r>
              <a:rPr b="0" baseline="-25000" i="0" lang="en-US" sz="18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in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	 expression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end</a:t>
            </a:r>
            <a:r>
              <a:rPr b="0" i="0" lang="en-US" sz="18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Lucida Sans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In F#: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99"/>
              </a:buClr>
              <a:buSzPts val="2400"/>
              <a:buFont typeface="Lucida Sans"/>
              <a:buChar char="–"/>
            </a:pPr>
            <a:r>
              <a:rPr b="0" i="0" lang="en-US" sz="2400" u="none" cap="none" strike="noStrik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First part: </a:t>
            </a:r>
            <a:r>
              <a:rPr b="1" i="0" lang="en-US" sz="1800" u="none" cap="none" strike="noStrike">
                <a:solidFill>
                  <a:srgbClr val="666699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0" i="0" lang="en-US" sz="2400" u="none" cap="none" strike="noStrik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b="0" i="0" lang="en-US" sz="2000" u="none" cap="none" strike="noStrik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left_side </a:t>
            </a:r>
            <a:r>
              <a:rPr b="0" i="0" lang="en-US" sz="1800" u="none" cap="none" strike="noStrike">
                <a:solidFill>
                  <a:srgbClr val="666699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2000" u="none" cap="none" strike="noStrik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 expression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99"/>
              </a:buClr>
              <a:buSzPts val="2400"/>
              <a:buFont typeface="Lucida Sans"/>
              <a:buChar char="–"/>
            </a:pPr>
            <a:r>
              <a:rPr b="0" i="0" lang="en-US" sz="2400" u="none" cap="none" strike="noStrik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(</a:t>
            </a:r>
            <a:r>
              <a:rPr b="0" i="0" lang="en-US" sz="2000" u="none" cap="none" strike="noStrik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left_side</a:t>
            </a:r>
            <a:r>
              <a:rPr b="0" i="0" lang="en-US" sz="2400" u="none" cap="none" strike="noStrik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 is either a name or a tuple pattern)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99"/>
              </a:buClr>
              <a:buSzPts val="2400"/>
              <a:buFont typeface="Lucida Sans"/>
              <a:buChar char="–"/>
            </a:pPr>
            <a:r>
              <a:rPr b="0" i="0" lang="en-US" sz="2400" u="none" cap="none" strike="noStrik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All that follows is the second part</a:t>
            </a:r>
            <a:endParaRPr/>
          </a:p>
        </p:txBody>
      </p:sp>
      <p:sp>
        <p:nvSpPr>
          <p:cNvPr id="334" name="Google Shape;334;p42"/>
          <p:cNvSpPr txBox="1"/>
          <p:nvPr/>
        </p:nvSpPr>
        <p:spPr>
          <a:xfrm>
            <a:off x="685800" y="6248400"/>
            <a:ext cx="4191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2015 Pearson. All rights reserved.</a:t>
            </a:r>
            <a:endParaRPr/>
          </a:p>
        </p:txBody>
      </p:sp>
      <p:sp>
        <p:nvSpPr>
          <p:cNvPr id="335" name="Google Shape;335;p42"/>
          <p:cNvSpPr txBox="1"/>
          <p:nvPr/>
        </p:nvSpPr>
        <p:spPr>
          <a:xfrm>
            <a:off x="6934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685800" y="6248400"/>
            <a:ext cx="4191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2015 Pearson. All rights reserved.</a:t>
            </a:r>
            <a:endParaRPr/>
          </a:p>
        </p:txBody>
      </p:sp>
      <p:sp>
        <p:nvSpPr>
          <p:cNvPr id="103" name="Google Shape;103;p16"/>
          <p:cNvSpPr txBox="1"/>
          <p:nvPr/>
        </p:nvSpPr>
        <p:spPr>
          <a:xfrm>
            <a:off x="6934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4" name="Google Shape;104;p16"/>
          <p:cNvSpPr txBox="1"/>
          <p:nvPr>
            <p:ph type="title"/>
          </p:nvPr>
        </p:nvSpPr>
        <p:spPr>
          <a:xfrm>
            <a:off x="609600" y="3810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99"/>
              </a:buClr>
              <a:buSzPts val="3600"/>
              <a:buFont typeface="Lucida Sans"/>
              <a:buNone/>
            </a:pPr>
            <a:r>
              <a:rPr b="0" i="0" lang="en-US" sz="3600" u="non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Introduction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609600" y="1600200"/>
            <a:ext cx="8153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Lucida Sans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Imperative languages are abstractions of von Neumann architecture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99"/>
              </a:buClr>
              <a:buSzPts val="2400"/>
              <a:buFont typeface="Lucida Sans"/>
              <a:buChar char="–"/>
            </a:pPr>
            <a:r>
              <a:rPr b="0" i="0" lang="en-US" sz="2400" u="non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Memory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99"/>
              </a:buClr>
              <a:buSzPts val="2400"/>
              <a:buFont typeface="Lucida Sans"/>
              <a:buChar char="–"/>
            </a:pPr>
            <a:r>
              <a:rPr b="0" i="0" lang="en-US" sz="2400" u="non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Processor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Lucida Sans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Variables are characterized by attributes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99"/>
              </a:buClr>
              <a:buSzPts val="2400"/>
              <a:buFont typeface="Lucida Sans"/>
              <a:buChar char="–"/>
            </a:pPr>
            <a:r>
              <a:rPr b="0" i="0" lang="en-US" sz="2400" u="non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To design a type, must consider scope, lifetime, type checking, initialization, and type compatibility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3"/>
          <p:cNvSpPr txBox="1"/>
          <p:nvPr>
            <p:ph type="title"/>
          </p:nvPr>
        </p:nvSpPr>
        <p:spPr>
          <a:xfrm>
            <a:off x="609600" y="3810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99"/>
              </a:buClr>
              <a:buSzPts val="3600"/>
              <a:buFont typeface="Lucida Sans"/>
              <a:buNone/>
            </a:pPr>
            <a:r>
              <a:rPr b="0" i="0" lang="en-US" sz="3600" u="non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Declaration Order</a:t>
            </a:r>
            <a:endParaRPr/>
          </a:p>
        </p:txBody>
      </p:sp>
      <p:sp>
        <p:nvSpPr>
          <p:cNvPr id="341" name="Google Shape;341;p43"/>
          <p:cNvSpPr txBox="1"/>
          <p:nvPr>
            <p:ph idx="1" type="body"/>
          </p:nvPr>
        </p:nvSpPr>
        <p:spPr>
          <a:xfrm>
            <a:off x="609600" y="1600200"/>
            <a:ext cx="8153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Lucida Sans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C99, C++, Java, and C# allow variable declarations to appear anywhere a statement can appear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99"/>
              </a:buClr>
              <a:buSzPts val="2400"/>
              <a:buFont typeface="Lucida Sans"/>
              <a:buChar char="–"/>
            </a:pPr>
            <a:r>
              <a:rPr b="0" i="0" lang="en-US" sz="2400" u="none" cap="none" strike="noStrik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In C99, C++, and Java, the scope of all local variables is from the declaration to the end of the block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99"/>
              </a:buClr>
              <a:buSzPts val="2400"/>
              <a:buFont typeface="Lucida Sans"/>
              <a:buChar char="–"/>
            </a:pPr>
            <a:r>
              <a:rPr b="0" i="0" lang="en-US" sz="2400" u="none" cap="none" strike="noStrik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In C#, the scope of any variable declared in a block is the whole block, regardless of the position of the declaration in the block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Lucida Sans"/>
              <a:buChar char="•"/>
            </a:pPr>
            <a:r>
              <a:rPr b="0" i="0" lang="en-US" sz="2100" u="none" cap="none" strike="noStrik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However, a variable still must be declared before it can be used</a:t>
            </a:r>
            <a:endParaRPr/>
          </a:p>
        </p:txBody>
      </p:sp>
      <p:sp>
        <p:nvSpPr>
          <p:cNvPr id="342" name="Google Shape;342;p43"/>
          <p:cNvSpPr txBox="1"/>
          <p:nvPr/>
        </p:nvSpPr>
        <p:spPr>
          <a:xfrm>
            <a:off x="685800" y="6248400"/>
            <a:ext cx="4191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2015 Pearson. All rights reserved.</a:t>
            </a:r>
            <a:endParaRPr/>
          </a:p>
        </p:txBody>
      </p:sp>
      <p:sp>
        <p:nvSpPr>
          <p:cNvPr id="343" name="Google Shape;343;p43"/>
          <p:cNvSpPr txBox="1"/>
          <p:nvPr/>
        </p:nvSpPr>
        <p:spPr>
          <a:xfrm>
            <a:off x="6934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4"/>
          <p:cNvSpPr txBox="1"/>
          <p:nvPr>
            <p:ph type="title"/>
          </p:nvPr>
        </p:nvSpPr>
        <p:spPr>
          <a:xfrm>
            <a:off x="609600" y="3810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99"/>
              </a:buClr>
              <a:buSzPts val="3600"/>
              <a:buFont typeface="Lucida Sans"/>
              <a:buNone/>
            </a:pPr>
            <a:r>
              <a:rPr b="0" i="0" lang="en-US" sz="3600" u="non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Declaration Order </a:t>
            </a:r>
            <a:r>
              <a:rPr b="0" i="0" lang="en-US" sz="2400" u="non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(continued)</a:t>
            </a:r>
            <a:endParaRPr/>
          </a:p>
        </p:txBody>
      </p:sp>
      <p:sp>
        <p:nvSpPr>
          <p:cNvPr id="349" name="Google Shape;349;p44"/>
          <p:cNvSpPr txBox="1"/>
          <p:nvPr>
            <p:ph idx="1" type="body"/>
          </p:nvPr>
        </p:nvSpPr>
        <p:spPr>
          <a:xfrm>
            <a:off x="609600" y="1600200"/>
            <a:ext cx="8153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Lucida Sans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In C++, Java, and C#, variables can be declared in </a:t>
            </a:r>
            <a:r>
              <a:rPr b="0" i="0" lang="en-US" sz="24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28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 statements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99"/>
              </a:buClr>
              <a:buSzPts val="2400"/>
              <a:buFont typeface="Lucida Sans"/>
              <a:buChar char="–"/>
            </a:pPr>
            <a:r>
              <a:rPr b="0" i="0" lang="en-US" sz="2400" u="none" cap="none" strike="noStrik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The scope of such variables is restricted to the </a:t>
            </a:r>
            <a:r>
              <a:rPr b="0" i="0" lang="en-US" sz="2000" u="none" cap="none" strike="noStrike">
                <a:solidFill>
                  <a:srgbClr val="666699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2400" u="none" cap="none" strike="noStrik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 construct</a:t>
            </a:r>
            <a:endParaRPr/>
          </a:p>
        </p:txBody>
      </p:sp>
      <p:sp>
        <p:nvSpPr>
          <p:cNvPr id="350" name="Google Shape;350;p44"/>
          <p:cNvSpPr txBox="1"/>
          <p:nvPr/>
        </p:nvSpPr>
        <p:spPr>
          <a:xfrm>
            <a:off x="685800" y="6248400"/>
            <a:ext cx="4191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2015 Pearson. All rights reserved.</a:t>
            </a:r>
            <a:endParaRPr/>
          </a:p>
        </p:txBody>
      </p:sp>
      <p:sp>
        <p:nvSpPr>
          <p:cNvPr id="351" name="Google Shape;351;p44"/>
          <p:cNvSpPr txBox="1"/>
          <p:nvPr/>
        </p:nvSpPr>
        <p:spPr>
          <a:xfrm>
            <a:off x="6934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5"/>
          <p:cNvSpPr txBox="1"/>
          <p:nvPr>
            <p:ph type="title"/>
          </p:nvPr>
        </p:nvSpPr>
        <p:spPr>
          <a:xfrm>
            <a:off x="609600" y="3810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99"/>
              </a:buClr>
              <a:buSzPts val="3600"/>
              <a:buFont typeface="Lucida Sans"/>
              <a:buNone/>
            </a:pPr>
            <a:r>
              <a:rPr b="0" i="0" lang="en-US" sz="3600" u="non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Global Scope</a:t>
            </a:r>
            <a:endParaRPr/>
          </a:p>
        </p:txBody>
      </p:sp>
      <p:sp>
        <p:nvSpPr>
          <p:cNvPr id="357" name="Google Shape;357;p45"/>
          <p:cNvSpPr txBox="1"/>
          <p:nvPr>
            <p:ph idx="1" type="body"/>
          </p:nvPr>
        </p:nvSpPr>
        <p:spPr>
          <a:xfrm>
            <a:off x="609600" y="1524000"/>
            <a:ext cx="8153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Lucida Sans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C, C++, PHP, and Python support a program structure that consists of a sequence of function definitions in a file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99"/>
              </a:buClr>
              <a:buSzPts val="2400"/>
              <a:buFont typeface="Lucida Sans"/>
              <a:buChar char="–"/>
            </a:pPr>
            <a:r>
              <a:rPr b="0" i="0" lang="en-US" sz="2400" u="none" cap="none" strike="noStrik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These languages allow variable declarations to appear outside function definitions</a:t>
            </a:r>
            <a:endParaRPr/>
          </a:p>
          <a:p>
            <a:pPr indent="-1333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99"/>
              </a:buClr>
              <a:buSzPts val="2400"/>
              <a:buFont typeface="Lucida Sans"/>
              <a:buNone/>
            </a:pPr>
            <a:r>
              <a:t/>
            </a:r>
            <a:endParaRPr b="0" i="0" sz="2400" u="none" cap="none" strike="noStrike">
              <a:solidFill>
                <a:srgbClr val="666699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Lucida Sans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C and C++have both declarations (just attributes) and definitions (attributes and storage)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99"/>
              </a:buClr>
              <a:buSzPts val="2400"/>
              <a:buFont typeface="Lucida Sans"/>
              <a:buChar char="–"/>
            </a:pPr>
            <a:r>
              <a:rPr b="0" i="0" lang="en-US" sz="2400" u="none" cap="none" strike="noStrik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A declaration outside a function definition specifies that it is defined in another file</a:t>
            </a:r>
            <a:endParaRPr/>
          </a:p>
        </p:txBody>
      </p:sp>
      <p:sp>
        <p:nvSpPr>
          <p:cNvPr id="358" name="Google Shape;358;p45"/>
          <p:cNvSpPr txBox="1"/>
          <p:nvPr/>
        </p:nvSpPr>
        <p:spPr>
          <a:xfrm>
            <a:off x="685800" y="6248400"/>
            <a:ext cx="4191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2015 Pearson. All rights reserved.</a:t>
            </a:r>
            <a:endParaRPr/>
          </a:p>
        </p:txBody>
      </p:sp>
      <p:sp>
        <p:nvSpPr>
          <p:cNvPr id="359" name="Google Shape;359;p45"/>
          <p:cNvSpPr txBox="1"/>
          <p:nvPr/>
        </p:nvSpPr>
        <p:spPr>
          <a:xfrm>
            <a:off x="6934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6"/>
          <p:cNvSpPr txBox="1"/>
          <p:nvPr>
            <p:ph type="title"/>
          </p:nvPr>
        </p:nvSpPr>
        <p:spPr>
          <a:xfrm>
            <a:off x="609600" y="3810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99"/>
              </a:buClr>
              <a:buSzPts val="3600"/>
              <a:buFont typeface="Lucida Sans"/>
              <a:buNone/>
            </a:pPr>
            <a:r>
              <a:rPr b="0" i="0" lang="en-US" sz="3600" u="non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Global Scope </a:t>
            </a:r>
            <a:r>
              <a:rPr b="0" i="0" lang="en-US" sz="2800" u="non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(continued)</a:t>
            </a:r>
            <a:endParaRPr/>
          </a:p>
        </p:txBody>
      </p:sp>
      <p:sp>
        <p:nvSpPr>
          <p:cNvPr id="365" name="Google Shape;365;p46"/>
          <p:cNvSpPr txBox="1"/>
          <p:nvPr>
            <p:ph idx="1" type="body"/>
          </p:nvPr>
        </p:nvSpPr>
        <p:spPr>
          <a:xfrm>
            <a:off x="609600" y="1600200"/>
            <a:ext cx="8153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Lucida Sans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PHP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99"/>
              </a:buClr>
              <a:buSzPts val="2400"/>
              <a:buFont typeface="Lucida Sans"/>
              <a:buChar char="–"/>
            </a:pPr>
            <a:r>
              <a:rPr b="0" i="0" lang="en-US" sz="2400" u="none" cap="none" strike="noStrik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Programs are embedded in HTML markup documents, in any number of fragments, some statements and some function definitions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99"/>
              </a:buClr>
              <a:buSzPts val="2400"/>
              <a:buFont typeface="Lucida Sans"/>
              <a:buChar char="–"/>
            </a:pPr>
            <a:r>
              <a:rPr b="0" i="0" lang="en-US" sz="2400" u="none" cap="none" strike="noStrik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The scope of a variable (implicitly) declared in a function is local to the function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99"/>
              </a:buClr>
              <a:buSzPts val="2400"/>
              <a:buFont typeface="Lucida Sans"/>
              <a:buChar char="–"/>
            </a:pPr>
            <a:r>
              <a:rPr b="0" i="0" lang="en-US" sz="2400" u="none" cap="none" strike="noStrik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The scope of a variable implicitly declared outside functions is from the declaration to the end of the program, but skips over any intervening functions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Lucida Sans"/>
              <a:buChar char="•"/>
            </a:pPr>
            <a:r>
              <a:rPr b="0" i="0" lang="en-US" sz="2100" u="none" cap="none" strike="noStrik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Global variables can be accessed in a function through the 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$GLOBALS</a:t>
            </a:r>
            <a:r>
              <a:rPr b="0" i="0" lang="en-US" sz="2100" u="none" cap="none" strike="noStrik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 array or by declaring it 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global</a:t>
            </a:r>
            <a:endParaRPr/>
          </a:p>
        </p:txBody>
      </p:sp>
      <p:sp>
        <p:nvSpPr>
          <p:cNvPr id="366" name="Google Shape;366;p46"/>
          <p:cNvSpPr txBox="1"/>
          <p:nvPr/>
        </p:nvSpPr>
        <p:spPr>
          <a:xfrm>
            <a:off x="685800" y="6248400"/>
            <a:ext cx="4191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2015 Pearson. All rights reserved.</a:t>
            </a:r>
            <a:endParaRPr/>
          </a:p>
        </p:txBody>
      </p:sp>
      <p:sp>
        <p:nvSpPr>
          <p:cNvPr id="367" name="Google Shape;367;p46"/>
          <p:cNvSpPr txBox="1"/>
          <p:nvPr/>
        </p:nvSpPr>
        <p:spPr>
          <a:xfrm>
            <a:off x="6934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7"/>
          <p:cNvSpPr txBox="1"/>
          <p:nvPr>
            <p:ph type="title"/>
          </p:nvPr>
        </p:nvSpPr>
        <p:spPr>
          <a:xfrm>
            <a:off x="609600" y="3810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99"/>
              </a:buClr>
              <a:buSzPts val="3600"/>
              <a:buFont typeface="Lucida Sans"/>
              <a:buNone/>
            </a:pPr>
            <a:r>
              <a:rPr b="0" i="0" lang="en-US" sz="3600" u="non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Global Scope </a:t>
            </a:r>
            <a:r>
              <a:rPr b="0" i="0" lang="en-US" sz="2800" u="non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(continued)</a:t>
            </a:r>
            <a:endParaRPr/>
          </a:p>
        </p:txBody>
      </p:sp>
      <p:sp>
        <p:nvSpPr>
          <p:cNvPr id="373" name="Google Shape;373;p47"/>
          <p:cNvSpPr txBox="1"/>
          <p:nvPr>
            <p:ph idx="1" type="body"/>
          </p:nvPr>
        </p:nvSpPr>
        <p:spPr>
          <a:xfrm>
            <a:off x="609600" y="1600200"/>
            <a:ext cx="8153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Lucida Sans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Python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99"/>
              </a:buClr>
              <a:buSzPts val="2400"/>
              <a:buFont typeface="Lucida Sans"/>
              <a:buChar char="–"/>
            </a:pPr>
            <a:r>
              <a:rPr b="0" i="0" lang="en-US" sz="2400" u="none" cap="none" strike="noStrik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A global variable can be referenced in functions, but can be assigned in a function only if it has been declared to be </a:t>
            </a:r>
            <a:r>
              <a:rPr b="0" i="0" lang="en-US" sz="2000" u="none" cap="none" strike="noStrike">
                <a:solidFill>
                  <a:srgbClr val="666699"/>
                </a:solidFill>
                <a:latin typeface="Courier New"/>
                <a:ea typeface="Courier New"/>
                <a:cs typeface="Courier New"/>
                <a:sym typeface="Courier New"/>
              </a:rPr>
              <a:t>global</a:t>
            </a:r>
            <a:r>
              <a:rPr b="0" i="0" lang="en-US" sz="2400" u="none" cap="none" strike="noStrik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 in the function</a:t>
            </a:r>
            <a:endParaRPr/>
          </a:p>
        </p:txBody>
      </p:sp>
      <p:sp>
        <p:nvSpPr>
          <p:cNvPr id="374" name="Google Shape;374;p47"/>
          <p:cNvSpPr txBox="1"/>
          <p:nvPr/>
        </p:nvSpPr>
        <p:spPr>
          <a:xfrm>
            <a:off x="685800" y="6248400"/>
            <a:ext cx="4191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2015 Pearson. All rights reserved.</a:t>
            </a:r>
            <a:endParaRPr/>
          </a:p>
        </p:txBody>
      </p:sp>
      <p:sp>
        <p:nvSpPr>
          <p:cNvPr id="375" name="Google Shape;375;p47"/>
          <p:cNvSpPr txBox="1"/>
          <p:nvPr/>
        </p:nvSpPr>
        <p:spPr>
          <a:xfrm>
            <a:off x="6934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8"/>
          <p:cNvSpPr txBox="1"/>
          <p:nvPr/>
        </p:nvSpPr>
        <p:spPr>
          <a:xfrm>
            <a:off x="685800" y="6248400"/>
            <a:ext cx="4191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2015 Pearson. All rights reserved.</a:t>
            </a:r>
            <a:endParaRPr/>
          </a:p>
        </p:txBody>
      </p:sp>
      <p:sp>
        <p:nvSpPr>
          <p:cNvPr id="382" name="Google Shape;382;p48"/>
          <p:cNvSpPr txBox="1"/>
          <p:nvPr/>
        </p:nvSpPr>
        <p:spPr>
          <a:xfrm>
            <a:off x="6934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83" name="Google Shape;383;p48"/>
          <p:cNvSpPr txBox="1"/>
          <p:nvPr>
            <p:ph type="title"/>
          </p:nvPr>
        </p:nvSpPr>
        <p:spPr>
          <a:xfrm>
            <a:off x="609600" y="3810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99"/>
              </a:buClr>
              <a:buSzPts val="3200"/>
              <a:buFont typeface="Lucida Sans"/>
              <a:buNone/>
            </a:pPr>
            <a:r>
              <a:rPr b="0" i="0" lang="en-US" sz="3200" u="non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Evaluation of Static Scoping</a:t>
            </a:r>
            <a:br>
              <a:rPr b="0" i="0" lang="en-US" sz="3200" u="non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</a:br>
            <a:endParaRPr/>
          </a:p>
        </p:txBody>
      </p:sp>
      <p:sp>
        <p:nvSpPr>
          <p:cNvPr id="384" name="Google Shape;384;p48"/>
          <p:cNvSpPr txBox="1"/>
          <p:nvPr>
            <p:ph idx="1" type="body"/>
          </p:nvPr>
        </p:nvSpPr>
        <p:spPr>
          <a:xfrm>
            <a:off x="609600" y="1600200"/>
            <a:ext cx="8153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Lucida Sans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Works well in many situations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Lucida Sans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Problems: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99"/>
              </a:buClr>
              <a:buSzPts val="2400"/>
              <a:buFont typeface="Lucida Sans"/>
              <a:buChar char="–"/>
            </a:pPr>
            <a:r>
              <a:rPr b="0" i="0" lang="en-US" sz="2400" u="non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In most cases, too much access is possible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99"/>
              </a:buClr>
              <a:buSzPts val="2400"/>
              <a:buFont typeface="Lucida Sans"/>
              <a:buChar char="–"/>
            </a:pPr>
            <a:r>
              <a:rPr b="0" i="0" lang="en-US" sz="2400" u="non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As a program evolves, the initial structure is destroyed and local variables often become global; subprograms also gravitate toward become global, rather than nested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9"/>
          <p:cNvSpPr txBox="1"/>
          <p:nvPr/>
        </p:nvSpPr>
        <p:spPr>
          <a:xfrm>
            <a:off x="685800" y="6248400"/>
            <a:ext cx="4191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2015 Pearson. All rights reserved.</a:t>
            </a:r>
            <a:endParaRPr/>
          </a:p>
        </p:txBody>
      </p:sp>
      <p:sp>
        <p:nvSpPr>
          <p:cNvPr id="391" name="Google Shape;391;p49"/>
          <p:cNvSpPr txBox="1"/>
          <p:nvPr/>
        </p:nvSpPr>
        <p:spPr>
          <a:xfrm>
            <a:off x="6934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92" name="Google Shape;392;p49"/>
          <p:cNvSpPr txBox="1"/>
          <p:nvPr>
            <p:ph type="title"/>
          </p:nvPr>
        </p:nvSpPr>
        <p:spPr>
          <a:xfrm>
            <a:off x="609600" y="3810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99"/>
              </a:buClr>
              <a:buSzPts val="3200"/>
              <a:buFont typeface="Lucida Sans"/>
              <a:buNone/>
            </a:pPr>
            <a:r>
              <a:rPr b="0" i="0" lang="en-US" sz="3200" u="non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Dynamic Scope</a:t>
            </a:r>
            <a:br>
              <a:rPr b="0" i="0" lang="en-US" sz="3200" u="non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</a:br>
            <a:endParaRPr/>
          </a:p>
        </p:txBody>
      </p:sp>
      <p:sp>
        <p:nvSpPr>
          <p:cNvPr id="393" name="Google Shape;393;p49"/>
          <p:cNvSpPr txBox="1"/>
          <p:nvPr>
            <p:ph idx="1" type="body"/>
          </p:nvPr>
        </p:nvSpPr>
        <p:spPr>
          <a:xfrm>
            <a:off x="609600" y="1295400"/>
            <a:ext cx="8153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Lucida Sans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Based on calling sequences of program units, not their textual layout (temporal versus spatial)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Lucida Sans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References to variables are connected to declarations by searching back through the chain of subprogram calls that forced execution to this point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0"/>
          <p:cNvSpPr txBox="1"/>
          <p:nvPr/>
        </p:nvSpPr>
        <p:spPr>
          <a:xfrm>
            <a:off x="685800" y="6248400"/>
            <a:ext cx="4191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2015 Pearson. All rights reserved.</a:t>
            </a:r>
            <a:endParaRPr/>
          </a:p>
        </p:txBody>
      </p:sp>
      <p:sp>
        <p:nvSpPr>
          <p:cNvPr id="400" name="Google Shape;400;p50"/>
          <p:cNvSpPr txBox="1"/>
          <p:nvPr/>
        </p:nvSpPr>
        <p:spPr>
          <a:xfrm>
            <a:off x="6934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01" name="Google Shape;401;p50"/>
          <p:cNvSpPr txBox="1"/>
          <p:nvPr>
            <p:ph type="title"/>
          </p:nvPr>
        </p:nvSpPr>
        <p:spPr>
          <a:xfrm>
            <a:off x="609600" y="3810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99"/>
              </a:buClr>
              <a:buSzPts val="3600"/>
              <a:buFont typeface="Lucida Sans"/>
              <a:buNone/>
            </a:pPr>
            <a:r>
              <a:rPr b="0" i="0" lang="en-US" sz="3600" u="non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Scope Example</a:t>
            </a:r>
            <a:endParaRPr/>
          </a:p>
        </p:txBody>
      </p:sp>
      <p:sp>
        <p:nvSpPr>
          <p:cNvPr id="402" name="Google Shape;402;p50"/>
          <p:cNvSpPr txBox="1"/>
          <p:nvPr>
            <p:ph idx="1" type="body"/>
          </p:nvPr>
        </p:nvSpPr>
        <p:spPr>
          <a:xfrm>
            <a:off x="533400" y="1371600"/>
            <a:ext cx="7162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function</a:t>
            </a:r>
            <a:r>
              <a:rPr b="0" i="0" lang="en-US" sz="16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big() 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</a:t>
            </a:r>
            <a:r>
              <a:rPr b="1" i="0" lang="en-US" sz="16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0" i="0" lang="en-US" sz="16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sub1()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</a:t>
            </a:r>
            <a:r>
              <a:rPr b="1" i="0" lang="en-US" sz="16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0" i="0" lang="en-US" sz="16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x = 7;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</a:t>
            </a:r>
            <a:r>
              <a:rPr b="1" i="0" lang="en-US" sz="16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0" i="0" lang="en-US" sz="16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sub2() 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</a:t>
            </a:r>
            <a:r>
              <a:rPr b="1" i="0" lang="en-US" sz="16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0" i="0" lang="en-US" sz="16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y = x;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</a:t>
            </a:r>
            <a:r>
              <a:rPr b="1" i="0" lang="en-US" sz="16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0" i="0" lang="en-US" sz="16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x = 3;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Lucida Sans"/>
              <a:buNone/>
            </a:pPr>
            <a:r>
              <a:t/>
            </a:r>
            <a:endParaRPr b="0" i="0" sz="1600" u="none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99"/>
              </a:buClr>
              <a:buSzPts val="2400"/>
              <a:buFont typeface="Lucida Sans"/>
              <a:buChar char="–"/>
            </a:pPr>
            <a:r>
              <a:rPr b="0" i="0" lang="en-US" sz="2400" u="non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Static scoping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Lucida Sans"/>
              <a:buChar char="•"/>
            </a:pPr>
            <a:r>
              <a:rPr b="0" i="0" lang="en-US" sz="21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Reference to </a:t>
            </a:r>
            <a:r>
              <a:rPr b="0" i="0" lang="en-US" sz="20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21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 in </a:t>
            </a:r>
            <a:r>
              <a:rPr b="0" i="0" lang="en-US" sz="20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sub2</a:t>
            </a:r>
            <a:r>
              <a:rPr b="0" i="0" lang="en-US" sz="21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 is to </a:t>
            </a:r>
            <a:r>
              <a:rPr b="0" i="0" lang="en-US" sz="20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b="0" i="0" lang="en-US" sz="21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's </a:t>
            </a:r>
            <a:r>
              <a:rPr b="0" i="0" lang="en-US" sz="20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99"/>
              </a:buClr>
              <a:buSzPts val="2400"/>
              <a:buFont typeface="Lucida Sans"/>
              <a:buChar char="–"/>
            </a:pPr>
            <a:r>
              <a:rPr b="0" i="0" lang="en-US" sz="2400" u="non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Dynamic scoping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Lucida Sans"/>
              <a:buChar char="•"/>
            </a:pPr>
            <a:r>
              <a:rPr b="0" i="0" lang="en-US" sz="21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Reference to </a:t>
            </a:r>
            <a:r>
              <a:rPr b="0" i="0" lang="en-US" sz="20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21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 in </a:t>
            </a:r>
            <a:r>
              <a:rPr b="0" i="0" lang="en-US" sz="20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sub2</a:t>
            </a:r>
            <a:r>
              <a:rPr b="0" i="0" lang="en-US" sz="21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 is to </a:t>
            </a:r>
            <a:r>
              <a:rPr b="0" i="0" lang="en-US" sz="20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sub1</a:t>
            </a:r>
            <a:r>
              <a:rPr b="0" i="0" lang="en-US" sz="21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's </a:t>
            </a:r>
            <a:r>
              <a:rPr b="0" i="0" lang="en-US" sz="20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Helvetica Neue"/>
              <a:buNone/>
            </a:pPr>
            <a:r>
              <a:rPr b="1" i="0" lang="en-US" sz="1600" u="none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</a:t>
            </a:r>
            <a:endParaRPr/>
          </a:p>
        </p:txBody>
      </p:sp>
      <p:sp>
        <p:nvSpPr>
          <p:cNvPr id="403" name="Google Shape;403;p50"/>
          <p:cNvSpPr txBox="1"/>
          <p:nvPr/>
        </p:nvSpPr>
        <p:spPr>
          <a:xfrm>
            <a:off x="2701925" y="5246687"/>
            <a:ext cx="2223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47625" spcFirstLastPara="1" rIns="47625" wrap="square" tIns="190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endParaRPr/>
          </a:p>
        </p:txBody>
      </p:sp>
      <p:sp>
        <p:nvSpPr>
          <p:cNvPr id="404" name="Google Shape;404;p50"/>
          <p:cNvSpPr txBox="1"/>
          <p:nvPr/>
        </p:nvSpPr>
        <p:spPr>
          <a:xfrm>
            <a:off x="5562600" y="1382712"/>
            <a:ext cx="20367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big calls sub1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sub1 calls sub2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sub2 uses 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1"/>
          <p:cNvSpPr txBox="1"/>
          <p:nvPr/>
        </p:nvSpPr>
        <p:spPr>
          <a:xfrm>
            <a:off x="685800" y="6248400"/>
            <a:ext cx="4191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2015 Pearson. All rights reserved.</a:t>
            </a:r>
            <a:endParaRPr/>
          </a:p>
        </p:txBody>
      </p:sp>
      <p:sp>
        <p:nvSpPr>
          <p:cNvPr id="411" name="Google Shape;411;p51"/>
          <p:cNvSpPr txBox="1"/>
          <p:nvPr/>
        </p:nvSpPr>
        <p:spPr>
          <a:xfrm>
            <a:off x="6934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12" name="Google Shape;412;p51"/>
          <p:cNvSpPr txBox="1"/>
          <p:nvPr>
            <p:ph type="title"/>
          </p:nvPr>
        </p:nvSpPr>
        <p:spPr>
          <a:xfrm>
            <a:off x="609600" y="3810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99"/>
              </a:buClr>
              <a:buSzPts val="3600"/>
              <a:buFont typeface="Lucida Sans"/>
              <a:buNone/>
            </a:pPr>
            <a:r>
              <a:rPr b="0" i="0" lang="en-US" sz="3600" u="non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Scope Example</a:t>
            </a:r>
            <a:endParaRPr/>
          </a:p>
        </p:txBody>
      </p:sp>
      <p:sp>
        <p:nvSpPr>
          <p:cNvPr id="413" name="Google Shape;413;p51"/>
          <p:cNvSpPr txBox="1"/>
          <p:nvPr>
            <p:ph idx="1" type="body"/>
          </p:nvPr>
        </p:nvSpPr>
        <p:spPr>
          <a:xfrm>
            <a:off x="609600" y="1371600"/>
            <a:ext cx="81534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Lucida Sans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Lucida Sans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Evaluation of Dynamic Scoping: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99"/>
              </a:buClr>
              <a:buSzPts val="2400"/>
              <a:buFont typeface="Lucida Sans"/>
              <a:buChar char="–"/>
            </a:pPr>
            <a:r>
              <a:rPr b="0" i="0" lang="en-US" sz="2400" u="non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Advantage: convenience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99"/>
              </a:buClr>
              <a:buSzPts val="2400"/>
              <a:buFont typeface="Lucida Sans"/>
              <a:buChar char="–"/>
            </a:pPr>
            <a:r>
              <a:rPr b="0" i="1" lang="en-US" sz="2400" u="non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Disadvantages:</a:t>
            </a:r>
            <a:r>
              <a:rPr b="0" i="0" lang="en-US" sz="2400" u="non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endParaRPr/>
          </a:p>
          <a:p>
            <a:pPr indent="-457200" lvl="2" marL="137160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Lucida Sans"/>
              <a:buAutoNum type="arabicPeriod"/>
            </a:pPr>
            <a:r>
              <a:rPr b="0" i="0" lang="en-US" sz="21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While a subprogram is executing, its variables are visible to all subprograms it calls</a:t>
            </a:r>
            <a:endParaRPr/>
          </a:p>
          <a:p>
            <a:pPr indent="-457200" lvl="2" marL="137160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Lucida Sans"/>
              <a:buAutoNum type="arabicPeriod"/>
            </a:pPr>
            <a:r>
              <a:rPr b="0" i="0" lang="en-US" sz="21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 Impossible to statically type check</a:t>
            </a:r>
            <a:endParaRPr/>
          </a:p>
          <a:p>
            <a:pPr indent="-457200" lvl="2" marL="137160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Lucida Sans"/>
              <a:buNone/>
            </a:pPr>
            <a:r>
              <a:rPr b="0" i="0" lang="en-US" sz="21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3. Poor readability- it is not possible to statically</a:t>
            </a:r>
            <a:endParaRPr/>
          </a:p>
          <a:p>
            <a:pPr indent="-457200" lvl="2" marL="137160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Lucida Sans"/>
              <a:buNone/>
            </a:pPr>
            <a:r>
              <a:rPr b="0" i="0" lang="en-US" sz="21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    determine the type of a variable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2"/>
          <p:cNvSpPr txBox="1"/>
          <p:nvPr/>
        </p:nvSpPr>
        <p:spPr>
          <a:xfrm>
            <a:off x="685800" y="6248400"/>
            <a:ext cx="4191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2015 Pearson. All rights reserved.</a:t>
            </a:r>
            <a:endParaRPr/>
          </a:p>
        </p:txBody>
      </p:sp>
      <p:sp>
        <p:nvSpPr>
          <p:cNvPr id="420" name="Google Shape;420;p52"/>
          <p:cNvSpPr txBox="1"/>
          <p:nvPr/>
        </p:nvSpPr>
        <p:spPr>
          <a:xfrm>
            <a:off x="6934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21" name="Google Shape;421;p52"/>
          <p:cNvSpPr txBox="1"/>
          <p:nvPr>
            <p:ph type="title"/>
          </p:nvPr>
        </p:nvSpPr>
        <p:spPr>
          <a:xfrm>
            <a:off x="609600" y="3810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99"/>
              </a:buClr>
              <a:buSzPts val="3600"/>
              <a:buFont typeface="Lucida Sans"/>
              <a:buNone/>
            </a:pPr>
            <a:r>
              <a:rPr b="0" i="0" lang="en-US" sz="3600" u="non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Scope and Lifetime</a:t>
            </a:r>
            <a:endParaRPr/>
          </a:p>
        </p:txBody>
      </p:sp>
      <p:sp>
        <p:nvSpPr>
          <p:cNvPr id="422" name="Google Shape;422;p52"/>
          <p:cNvSpPr txBox="1"/>
          <p:nvPr>
            <p:ph idx="1" type="body"/>
          </p:nvPr>
        </p:nvSpPr>
        <p:spPr>
          <a:xfrm>
            <a:off x="609600" y="1600200"/>
            <a:ext cx="8153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Lucida Sans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Scope and lifetime are sometimes closely related, but are </a:t>
            </a:r>
            <a:r>
              <a:rPr b="0" i="0" lang="en-US" sz="2800" u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different</a:t>
            </a:r>
            <a:r>
              <a:rPr b="0" i="0" lang="en-US" sz="28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 concepts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Lucida Sans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Consider a </a:t>
            </a:r>
            <a:r>
              <a:rPr b="1" i="0" lang="en-US" sz="28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0" i="0" lang="en-US" sz="28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 variable in a C or C++ function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/>
        </p:nvSpPr>
        <p:spPr>
          <a:xfrm>
            <a:off x="685800" y="6248400"/>
            <a:ext cx="4191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2015 Pearson. All rights reserved.</a:t>
            </a:r>
            <a:endParaRPr/>
          </a:p>
        </p:txBody>
      </p:sp>
      <p:sp>
        <p:nvSpPr>
          <p:cNvPr id="112" name="Google Shape;112;p17"/>
          <p:cNvSpPr txBox="1"/>
          <p:nvPr/>
        </p:nvSpPr>
        <p:spPr>
          <a:xfrm>
            <a:off x="6934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3" name="Google Shape;113;p17"/>
          <p:cNvSpPr txBox="1"/>
          <p:nvPr>
            <p:ph type="title"/>
          </p:nvPr>
        </p:nvSpPr>
        <p:spPr>
          <a:xfrm>
            <a:off x="609600" y="3810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99"/>
              </a:buClr>
              <a:buSzPts val="3600"/>
              <a:buFont typeface="Lucida Sans"/>
              <a:buNone/>
            </a:pPr>
            <a:r>
              <a:rPr b="0" i="0" lang="en-US" sz="3600" u="non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Names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609600" y="1600200"/>
            <a:ext cx="8153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Lucida Sans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Design issues for names: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99"/>
              </a:buClr>
              <a:buSzPts val="2400"/>
              <a:buFont typeface="Lucida Sans"/>
              <a:buChar char="–"/>
            </a:pPr>
            <a:r>
              <a:rPr b="0" i="0" lang="en-US" sz="2400" u="non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Are names case sensitive?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99"/>
              </a:buClr>
              <a:buSzPts val="2400"/>
              <a:buFont typeface="Lucida Sans"/>
              <a:buChar char="–"/>
            </a:pPr>
            <a:r>
              <a:rPr b="0" i="0" lang="en-US" sz="2400" u="non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Are special words reserved words or keywords?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Lucida Sans"/>
              <a:buChar char="•"/>
            </a:pPr>
            <a:r>
              <a:rPr b="1" i="0" lang="en-US" sz="21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Keywords</a:t>
            </a:r>
            <a:r>
              <a:rPr b="0" i="0" lang="en-US" sz="21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 have a special meaning </a:t>
            </a:r>
            <a:r>
              <a:rPr b="1" i="0" lang="en-US" sz="21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in a</a:t>
            </a:r>
            <a:r>
              <a:rPr b="0" i="0" lang="en-US" sz="21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 language, and are part of the syntax. </a:t>
            </a:r>
            <a:r>
              <a:rPr b="1" i="0" lang="en-US" sz="21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Reserved words</a:t>
            </a:r>
            <a:r>
              <a:rPr b="0" i="0" lang="en-US" sz="21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 are </a:t>
            </a:r>
            <a:r>
              <a:rPr b="1" i="0" lang="en-US" sz="21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words</a:t>
            </a:r>
            <a:r>
              <a:rPr b="0" i="0" lang="en-US" sz="21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 that cannot be used as identifiers (variables, functions, etc.), because they are </a:t>
            </a:r>
            <a:r>
              <a:rPr b="1" i="0" lang="en-US" sz="21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reserved</a:t>
            </a:r>
            <a:r>
              <a:rPr b="0" i="0" lang="en-US" sz="21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 by the language. In practice most </a:t>
            </a:r>
            <a:r>
              <a:rPr b="1" i="0" lang="en-US" sz="21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keywords</a:t>
            </a:r>
            <a:r>
              <a:rPr b="0" i="0" lang="en-US" sz="21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 are </a:t>
            </a:r>
            <a:r>
              <a:rPr b="1" i="0" lang="en-US" sz="21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reserved words</a:t>
            </a:r>
            <a:r>
              <a:rPr b="0" i="0" lang="en-US" sz="21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 and vice versa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3"/>
          <p:cNvSpPr txBox="1"/>
          <p:nvPr/>
        </p:nvSpPr>
        <p:spPr>
          <a:xfrm>
            <a:off x="685800" y="6248400"/>
            <a:ext cx="4191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2015 Pearson. All rights reserved.</a:t>
            </a:r>
            <a:endParaRPr/>
          </a:p>
        </p:txBody>
      </p:sp>
      <p:sp>
        <p:nvSpPr>
          <p:cNvPr id="429" name="Google Shape;429;p53"/>
          <p:cNvSpPr txBox="1"/>
          <p:nvPr/>
        </p:nvSpPr>
        <p:spPr>
          <a:xfrm>
            <a:off x="6934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30" name="Google Shape;430;p53"/>
          <p:cNvSpPr txBox="1"/>
          <p:nvPr>
            <p:ph type="title"/>
          </p:nvPr>
        </p:nvSpPr>
        <p:spPr>
          <a:xfrm>
            <a:off x="609600" y="3810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99"/>
              </a:buClr>
              <a:buSzPts val="3600"/>
              <a:buFont typeface="Lucida Sans"/>
              <a:buNone/>
            </a:pPr>
            <a:r>
              <a:rPr b="0" i="0" lang="en-US" sz="3600" u="non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Referencing Environments</a:t>
            </a:r>
            <a:endParaRPr/>
          </a:p>
        </p:txBody>
      </p:sp>
      <p:sp>
        <p:nvSpPr>
          <p:cNvPr id="431" name="Google Shape;431;p53"/>
          <p:cNvSpPr txBox="1"/>
          <p:nvPr>
            <p:ph idx="1" type="body"/>
          </p:nvPr>
        </p:nvSpPr>
        <p:spPr>
          <a:xfrm>
            <a:off x="609600" y="1600200"/>
            <a:ext cx="8153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Lucida Sans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The </a:t>
            </a:r>
            <a:r>
              <a:rPr b="0" i="1" lang="en-US" sz="24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referencing environment</a:t>
            </a:r>
            <a:r>
              <a:rPr b="0" i="0" lang="en-US" sz="24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 of a statement is the collection of all names that are visible in the statement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Lucida Sans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In a static-scoped language, it is the local variables plus all of the visible variables in all of the enclosing scopes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Lucida Sans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A subprogram is </a:t>
            </a:r>
            <a:r>
              <a:rPr b="0" i="0" lang="en-US" sz="2400" u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active</a:t>
            </a:r>
            <a:r>
              <a:rPr b="0" i="0" lang="en-US" sz="24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 if its execution has begun but has not yet terminated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Lucida Sans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In a dynamic-scoped language, the referencing environment is the local variables plus all visible variables in all active subprograms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4"/>
          <p:cNvSpPr txBox="1"/>
          <p:nvPr/>
        </p:nvSpPr>
        <p:spPr>
          <a:xfrm>
            <a:off x="685800" y="6248400"/>
            <a:ext cx="4191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2015 Pearson. All rights reserved.</a:t>
            </a:r>
            <a:endParaRPr/>
          </a:p>
        </p:txBody>
      </p:sp>
      <p:sp>
        <p:nvSpPr>
          <p:cNvPr id="438" name="Google Shape;438;p54"/>
          <p:cNvSpPr txBox="1"/>
          <p:nvPr/>
        </p:nvSpPr>
        <p:spPr>
          <a:xfrm>
            <a:off x="6934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39" name="Google Shape;439;p54"/>
          <p:cNvSpPr txBox="1"/>
          <p:nvPr>
            <p:ph type="title"/>
          </p:nvPr>
        </p:nvSpPr>
        <p:spPr>
          <a:xfrm>
            <a:off x="609600" y="3810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99"/>
              </a:buClr>
              <a:buSzPts val="3600"/>
              <a:buFont typeface="Lucida Sans"/>
              <a:buNone/>
            </a:pPr>
            <a:r>
              <a:rPr b="0" i="0" lang="en-US" sz="3600" u="non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Named Constants</a:t>
            </a:r>
            <a:endParaRPr/>
          </a:p>
        </p:txBody>
      </p:sp>
      <p:sp>
        <p:nvSpPr>
          <p:cNvPr id="440" name="Google Shape;440;p54"/>
          <p:cNvSpPr txBox="1"/>
          <p:nvPr>
            <p:ph idx="1" type="body"/>
          </p:nvPr>
        </p:nvSpPr>
        <p:spPr>
          <a:xfrm>
            <a:off x="609600" y="1600200"/>
            <a:ext cx="8153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Lucida Sans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A </a:t>
            </a:r>
            <a:r>
              <a:rPr b="0" i="1" lang="en-US" sz="24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named constant</a:t>
            </a:r>
            <a:r>
              <a:rPr b="0" i="0" lang="en-US" sz="24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 is a variable that is bound to a value only when it is bound to storage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ucida Sans"/>
              <a:buChar char="•"/>
            </a:pPr>
            <a:r>
              <a:rPr b="0" i="0" lang="en-US" sz="2400" u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Advantages</a:t>
            </a:r>
            <a:r>
              <a:rPr b="0" i="0" lang="en-US" sz="24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: readability and modifiability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Lucida Sans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Used to parameterize programs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Lucida Sans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The binding of values to named constants can be either static (called </a:t>
            </a:r>
            <a:r>
              <a:rPr b="0" i="1" lang="en-US" sz="24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manifest constants</a:t>
            </a:r>
            <a:r>
              <a:rPr b="0" i="0" lang="en-US" sz="24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) or dynamic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Lucida Sans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Languages: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666699"/>
              </a:buClr>
              <a:buSzPts val="2000"/>
              <a:buFont typeface="Lucida Sans"/>
              <a:buChar char="–"/>
            </a:pPr>
            <a:r>
              <a:rPr b="0" i="0" lang="en-US" sz="2000" u="non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C++ and Java: expressions of any kind, dynamically bound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666699"/>
              </a:buClr>
              <a:buSzPts val="2000"/>
              <a:buFont typeface="Lucida Sans"/>
              <a:buChar char="–"/>
            </a:pPr>
            <a:r>
              <a:rPr b="0" i="0" lang="en-US" sz="2000" u="non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C# has two kinds, </a:t>
            </a:r>
            <a:r>
              <a:rPr b="1" i="0" lang="en-US" sz="1800" u="none">
                <a:solidFill>
                  <a:srgbClr val="666699"/>
                </a:solidFill>
                <a:latin typeface="Courier New"/>
                <a:ea typeface="Courier New"/>
                <a:cs typeface="Courier New"/>
                <a:sym typeface="Courier New"/>
              </a:rPr>
              <a:t>readonly</a:t>
            </a:r>
            <a:r>
              <a:rPr b="0" i="0" lang="en-US" sz="2000" u="non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 and </a:t>
            </a:r>
            <a:r>
              <a:rPr b="1" i="0" lang="en-US" sz="1800" u="none">
                <a:solidFill>
                  <a:srgbClr val="666699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666699"/>
              </a:buClr>
              <a:buSzPts val="2000"/>
              <a:buFont typeface="Lucida Sans"/>
              <a:buNone/>
            </a:pPr>
            <a:r>
              <a:rPr b="0" i="0" lang="en-US" sz="2000" u="non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    - the values of </a:t>
            </a:r>
            <a:r>
              <a:rPr b="1" i="0" lang="en-US" sz="1800" u="none">
                <a:solidFill>
                  <a:srgbClr val="666699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0" i="0" lang="en-US" sz="2000" u="non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 named constants are bound at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666699"/>
              </a:buClr>
              <a:buSzPts val="2000"/>
              <a:buFont typeface="Lucida Sans"/>
              <a:buNone/>
            </a:pPr>
            <a:r>
              <a:rPr b="0" i="0" lang="en-US" sz="2000" u="non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        compile time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666699"/>
              </a:buClr>
              <a:buSzPts val="2000"/>
              <a:buFont typeface="Lucida Sans"/>
              <a:buNone/>
            </a:pPr>
            <a:r>
              <a:rPr b="0" i="0" lang="en-US" sz="2000" u="non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    - The values of </a:t>
            </a:r>
            <a:r>
              <a:rPr b="1" i="0" lang="en-US" sz="1800" u="none">
                <a:solidFill>
                  <a:srgbClr val="666699"/>
                </a:solidFill>
                <a:latin typeface="Courier New"/>
                <a:ea typeface="Courier New"/>
                <a:cs typeface="Courier New"/>
                <a:sym typeface="Courier New"/>
              </a:rPr>
              <a:t>readonly</a:t>
            </a:r>
            <a:r>
              <a:rPr b="0" i="0" lang="en-US" sz="2000" u="non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 named constants are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666699"/>
              </a:buClr>
              <a:buSzPts val="2000"/>
              <a:buFont typeface="Lucida Sans"/>
              <a:buNone/>
            </a:pPr>
            <a:r>
              <a:rPr b="0" i="0" lang="en-US" sz="2000" u="non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        dynamically bound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5"/>
          <p:cNvSpPr txBox="1"/>
          <p:nvPr/>
        </p:nvSpPr>
        <p:spPr>
          <a:xfrm>
            <a:off x="685800" y="6248400"/>
            <a:ext cx="4191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2015 Pearson. All rights reserved.</a:t>
            </a:r>
            <a:endParaRPr/>
          </a:p>
        </p:txBody>
      </p:sp>
      <p:sp>
        <p:nvSpPr>
          <p:cNvPr id="447" name="Google Shape;447;p55"/>
          <p:cNvSpPr txBox="1"/>
          <p:nvPr/>
        </p:nvSpPr>
        <p:spPr>
          <a:xfrm>
            <a:off x="6934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48" name="Google Shape;448;p55"/>
          <p:cNvSpPr txBox="1"/>
          <p:nvPr>
            <p:ph type="title"/>
          </p:nvPr>
        </p:nvSpPr>
        <p:spPr>
          <a:xfrm>
            <a:off x="609600" y="3810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99"/>
              </a:buClr>
              <a:buSzPts val="3600"/>
              <a:buFont typeface="Lucida Sans"/>
              <a:buNone/>
            </a:pPr>
            <a:r>
              <a:rPr b="0" i="0" lang="en-US" sz="3600" u="non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Summary</a:t>
            </a:r>
            <a:endParaRPr/>
          </a:p>
        </p:txBody>
      </p:sp>
      <p:sp>
        <p:nvSpPr>
          <p:cNvPr id="449" name="Google Shape;449;p55"/>
          <p:cNvSpPr txBox="1"/>
          <p:nvPr>
            <p:ph idx="1" type="body"/>
          </p:nvPr>
        </p:nvSpPr>
        <p:spPr>
          <a:xfrm>
            <a:off x="609600" y="1600200"/>
            <a:ext cx="8153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Lucida Sans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Case sensitivity and the relationship of names to special words represent design issues of names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Lucida Sans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Variables are characterized by the sextuples: name, address, value, type, lifetime, scope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Lucida Sans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Binding is the association of attributes with program entities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Lucida Sans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Scalar variables are categorized as: static, stack dynamic, explicit heap dynamic, implicit heap dynamic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Lucida Sans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Strong typing means detecting all type errors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/>
        </p:nvSpPr>
        <p:spPr>
          <a:xfrm>
            <a:off x="685800" y="6248400"/>
            <a:ext cx="4191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2015 Pearson. All rights reserved.</a:t>
            </a: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6934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2" name="Google Shape;122;p18"/>
          <p:cNvSpPr txBox="1"/>
          <p:nvPr>
            <p:ph type="title"/>
          </p:nvPr>
        </p:nvSpPr>
        <p:spPr>
          <a:xfrm>
            <a:off x="609600" y="3810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99"/>
              </a:buClr>
              <a:buSzPts val="3600"/>
              <a:buFont typeface="Lucida Sans"/>
              <a:buNone/>
            </a:pPr>
            <a:r>
              <a:rPr b="0" i="0" lang="en-US" sz="3600" u="non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Names (continued)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665162" y="1620837"/>
            <a:ext cx="8153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ucida San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Length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99"/>
              </a:buClr>
              <a:buSzPts val="2400"/>
              <a:buFont typeface="Lucida Sans"/>
              <a:buChar char="–"/>
            </a:pPr>
            <a:r>
              <a:rPr b="0" i="0" lang="en-US" sz="2400" u="non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If too short, they cannot be connotative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99"/>
              </a:buClr>
              <a:buSzPts val="2400"/>
              <a:buFont typeface="Lucida Sans"/>
              <a:buChar char="–"/>
            </a:pPr>
            <a:r>
              <a:rPr b="0" i="0" lang="en-US" sz="2400" u="non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Language examples: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Lucida Sans"/>
              <a:buChar char="•"/>
            </a:pPr>
            <a:r>
              <a:rPr b="0" i="0" lang="en-US" sz="21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C99: no limit but only the first 63 are significant; also, external names are limited to a maximum of 31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Lucida Sans"/>
              <a:buChar char="•"/>
            </a:pPr>
            <a:r>
              <a:rPr b="0" i="0" lang="en-US" sz="21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C# and Java: no limit, and all are significant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Lucida Sans"/>
              <a:buChar char="•"/>
            </a:pPr>
            <a:r>
              <a:rPr b="0" i="0" lang="en-US" sz="21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C++: no limit, but implementers often impose one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/>
        </p:nvSpPr>
        <p:spPr>
          <a:xfrm>
            <a:off x="685800" y="6248400"/>
            <a:ext cx="4191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2015 Pearson. All rights reserved.</a:t>
            </a:r>
            <a:endParaRPr/>
          </a:p>
        </p:txBody>
      </p:sp>
      <p:sp>
        <p:nvSpPr>
          <p:cNvPr id="130" name="Google Shape;130;p19"/>
          <p:cNvSpPr txBox="1"/>
          <p:nvPr/>
        </p:nvSpPr>
        <p:spPr>
          <a:xfrm>
            <a:off x="6934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1" name="Google Shape;131;p19"/>
          <p:cNvSpPr txBox="1"/>
          <p:nvPr>
            <p:ph type="title"/>
          </p:nvPr>
        </p:nvSpPr>
        <p:spPr>
          <a:xfrm>
            <a:off x="609600" y="3810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99"/>
              </a:buClr>
              <a:buSzPts val="3600"/>
              <a:buFont typeface="Lucida Sans"/>
              <a:buNone/>
            </a:pPr>
            <a:r>
              <a:rPr b="0" i="0" lang="en-US" sz="3600" u="non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Names (continued)</a:t>
            </a:r>
            <a:endParaRPr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609600" y="1600200"/>
            <a:ext cx="8153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ucida Sans"/>
              <a:buChar char="•"/>
            </a:pPr>
            <a:r>
              <a:rPr b="0" i="0" lang="en-US" sz="2800" u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Special characters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99"/>
              </a:buClr>
              <a:buSzPts val="2400"/>
              <a:buFont typeface="Lucida Sans"/>
              <a:buChar char="–"/>
            </a:pPr>
            <a:r>
              <a:rPr b="0" i="0" lang="en-US" sz="2400" u="non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PHP: all variable names must begin with dollar signs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99"/>
              </a:buClr>
              <a:buSzPts val="2400"/>
              <a:buFont typeface="Lucida Sans"/>
              <a:buChar char="–"/>
            </a:pPr>
            <a:r>
              <a:rPr b="0" i="0" lang="en-US" sz="2400" u="non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Perl: all variable names begin with special characters, which specify the variable’s type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99"/>
              </a:buClr>
              <a:buSzPts val="2400"/>
              <a:buFont typeface="Lucida Sans"/>
              <a:buChar char="–"/>
            </a:pPr>
            <a:r>
              <a:rPr b="0" i="0" lang="en-US" sz="2400" u="non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Ruby: variable names that begin with </a:t>
            </a:r>
            <a:r>
              <a:rPr b="0" i="0" lang="en-US" sz="2400" u="none">
                <a:solidFill>
                  <a:srgbClr val="666699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0" i="0" lang="en-US" sz="2400" u="non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 are instance variables; those that begin with </a:t>
            </a:r>
            <a:r>
              <a:rPr b="0" i="0" lang="en-US" sz="2000" u="none">
                <a:solidFill>
                  <a:srgbClr val="666699"/>
                </a:solidFill>
                <a:latin typeface="Courier New"/>
                <a:ea typeface="Courier New"/>
                <a:cs typeface="Courier New"/>
                <a:sym typeface="Courier New"/>
              </a:rPr>
              <a:t>@@</a:t>
            </a:r>
            <a:r>
              <a:rPr b="0" i="0" lang="en-US" sz="2400" u="non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 are class variables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609600" y="3810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99"/>
              </a:buClr>
              <a:buSzPts val="3600"/>
              <a:buFont typeface="Lucida Sans"/>
              <a:buNone/>
            </a:pPr>
            <a:r>
              <a:rPr b="0" i="0" lang="en-US" sz="3600" u="non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Names (continued)</a:t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609600" y="1600200"/>
            <a:ext cx="8153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ucida Sans"/>
              <a:buChar char="•"/>
            </a:pPr>
            <a:r>
              <a:rPr b="0" i="0" lang="en-US" sz="28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Case sensitivity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99"/>
              </a:buClr>
              <a:buSzPts val="2400"/>
              <a:buFont typeface="Lucida Sans"/>
              <a:buChar char="–"/>
            </a:pPr>
            <a:r>
              <a:rPr b="0" i="0" lang="en-US" sz="2400" u="none" cap="none" strike="noStrik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Disadvantage: readability (names that look alike are different)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Lucida Sans"/>
              <a:buChar char="•"/>
            </a:pPr>
            <a:r>
              <a:rPr b="0" i="0" lang="en-US" sz="2100" u="none" cap="none" strike="noStrik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Names in the C-based languages are case sensitive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Lucida Sans"/>
              <a:buChar char="•"/>
            </a:pPr>
            <a:r>
              <a:rPr b="0" i="0" lang="en-US" sz="2100" u="none" cap="none" strike="noStrik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Names in others are not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Lucida Sans"/>
              <a:buChar char="•"/>
            </a:pPr>
            <a:r>
              <a:rPr b="0" i="0" lang="en-US" sz="2100" u="none" cap="none" strike="noStrik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Worse in C++, Java, and C#  because predefined  names are mixed case  (e.g. </a:t>
            </a:r>
            <a:r>
              <a:rPr b="0" i="0" lang="en-US" sz="21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IndexOutOfBoundsException</a:t>
            </a:r>
            <a:r>
              <a:rPr b="0" i="0" lang="en-US" sz="2100" u="none" cap="none" strike="noStrik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)</a:t>
            </a:r>
            <a:endParaRPr/>
          </a:p>
          <a:p>
            <a:pPr indent="-209550" lvl="0" marL="3429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Lucida Sans"/>
              <a:buNone/>
            </a:pPr>
            <a:r>
              <a:t/>
            </a:r>
            <a:endParaRPr b="0" i="0" sz="2100" u="none" cap="none" strike="noStrike">
              <a:solidFill>
                <a:schemeClr val="accent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685800" y="6248400"/>
            <a:ext cx="4191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2015 Pearson. All rights reserved.</a:t>
            </a:r>
            <a:endParaRPr/>
          </a:p>
        </p:txBody>
      </p:sp>
      <p:sp>
        <p:nvSpPr>
          <p:cNvPr id="140" name="Google Shape;140;p20"/>
          <p:cNvSpPr txBox="1"/>
          <p:nvPr/>
        </p:nvSpPr>
        <p:spPr>
          <a:xfrm>
            <a:off x="6934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/>
        </p:nvSpPr>
        <p:spPr>
          <a:xfrm>
            <a:off x="685800" y="6248400"/>
            <a:ext cx="4191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2015 Pearson. All rights reserved.</a:t>
            </a:r>
            <a:endParaRPr/>
          </a:p>
        </p:txBody>
      </p:sp>
      <p:sp>
        <p:nvSpPr>
          <p:cNvPr id="147" name="Google Shape;147;p21"/>
          <p:cNvSpPr txBox="1"/>
          <p:nvPr/>
        </p:nvSpPr>
        <p:spPr>
          <a:xfrm>
            <a:off x="6934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8" name="Google Shape;148;p21"/>
          <p:cNvSpPr txBox="1"/>
          <p:nvPr>
            <p:ph type="title"/>
          </p:nvPr>
        </p:nvSpPr>
        <p:spPr>
          <a:xfrm>
            <a:off x="609600" y="3810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99"/>
              </a:buClr>
              <a:buSzPts val="3600"/>
              <a:buFont typeface="Lucida Sans"/>
              <a:buNone/>
            </a:pPr>
            <a:r>
              <a:rPr b="0" i="0" lang="en-US" sz="3600" u="non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Names (continued)</a:t>
            </a:r>
            <a:endParaRPr/>
          </a:p>
        </p:txBody>
      </p:sp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609600" y="1600200"/>
            <a:ext cx="8153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ucida Sans"/>
              <a:buChar char="•"/>
            </a:pPr>
            <a:r>
              <a:rPr b="0" i="0" lang="en-US" sz="2800" u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Special words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66699"/>
              </a:buClr>
              <a:buSzPts val="2400"/>
              <a:buFont typeface="Lucida Sans"/>
              <a:buChar char="–"/>
            </a:pPr>
            <a:r>
              <a:rPr b="0" i="0" lang="en-US" sz="2400" u="non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An aid to readability; used to delimit or separate statement clauses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66699"/>
              </a:buClr>
              <a:buSzPts val="2400"/>
              <a:buFont typeface="Lucida Sans"/>
              <a:buChar char="-"/>
            </a:pPr>
            <a:r>
              <a:rPr b="0" i="0" lang="en-US" sz="2400" u="non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A </a:t>
            </a:r>
            <a:r>
              <a:rPr b="0" i="1" lang="en-US" sz="2400" u="non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keyword</a:t>
            </a:r>
            <a:r>
              <a:rPr b="0" i="0" lang="en-US" sz="2400" u="non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 is a word that is special only in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66699"/>
              </a:buClr>
              <a:buSzPts val="2400"/>
              <a:buFont typeface="Lucida Sans"/>
              <a:buNone/>
            </a:pPr>
            <a:r>
              <a:rPr b="0" i="0" lang="en-US" sz="2400" u="non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   certain contexts</a:t>
            </a:r>
            <a:r>
              <a:rPr b="0" i="1" lang="en-US" sz="1600" u="non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	                                                     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66699"/>
              </a:buClr>
              <a:buSzPts val="2400"/>
              <a:buFont typeface="Lucida Sans"/>
              <a:buChar char="–"/>
            </a:pPr>
            <a:r>
              <a:rPr b="0" i="0" lang="en-US" sz="2400" u="non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A </a:t>
            </a:r>
            <a:r>
              <a:rPr b="0" i="1" lang="en-US" sz="2400" u="non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reserved word</a:t>
            </a:r>
            <a:r>
              <a:rPr b="0" i="0" lang="en-US" sz="2400" u="non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 is a special word that cannot be used as a user-defined name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66699"/>
              </a:buClr>
              <a:buSzPts val="2400"/>
              <a:buFont typeface="Lucida Sans"/>
              <a:buChar char="–"/>
            </a:pPr>
            <a:r>
              <a:rPr b="0" i="0" lang="en-US" sz="2400" u="non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Potential problem with reserved words: If there are too many, many collisions occur (e.g., COBOL has 300 reserved words!)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/>
        </p:nvSpPr>
        <p:spPr>
          <a:xfrm>
            <a:off x="685800" y="6248400"/>
            <a:ext cx="4191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2015 Pearson. All rights reserved.</a:t>
            </a:r>
            <a:endParaRPr/>
          </a:p>
        </p:txBody>
      </p:sp>
      <p:sp>
        <p:nvSpPr>
          <p:cNvPr id="156" name="Google Shape;156;p22"/>
          <p:cNvSpPr txBox="1"/>
          <p:nvPr/>
        </p:nvSpPr>
        <p:spPr>
          <a:xfrm>
            <a:off x="6934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7" name="Google Shape;157;p22"/>
          <p:cNvSpPr txBox="1"/>
          <p:nvPr>
            <p:ph type="title"/>
          </p:nvPr>
        </p:nvSpPr>
        <p:spPr>
          <a:xfrm>
            <a:off x="609600" y="3810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99"/>
              </a:buClr>
              <a:buSzPts val="3600"/>
              <a:buFont typeface="Lucida Sans"/>
              <a:buNone/>
            </a:pPr>
            <a:r>
              <a:rPr b="0" i="0" lang="en-US" sz="3600" u="non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Variables</a:t>
            </a:r>
            <a:endParaRPr/>
          </a:p>
        </p:txBody>
      </p:sp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609600" y="1600200"/>
            <a:ext cx="8153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Lucida Sans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A </a:t>
            </a:r>
            <a:r>
              <a:rPr b="0" i="0" lang="en-US" sz="2800" u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variable</a:t>
            </a:r>
            <a:r>
              <a:rPr b="0" i="0" lang="en-US" sz="28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 is an abstraction of a memory cell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Lucida Sans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Variables can be characterized as a sextuple of attributes: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99"/>
              </a:buClr>
              <a:buSzPts val="2400"/>
              <a:buFont typeface="Lucida Sans"/>
              <a:buChar char="–"/>
            </a:pPr>
            <a:r>
              <a:rPr b="0" i="0" lang="en-US" sz="2400" u="non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Name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99"/>
              </a:buClr>
              <a:buSzPts val="2400"/>
              <a:buFont typeface="Lucida Sans"/>
              <a:buChar char="–"/>
            </a:pPr>
            <a:r>
              <a:rPr b="0" i="0" lang="en-US" sz="2400" u="non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Address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99"/>
              </a:buClr>
              <a:buSzPts val="2400"/>
              <a:buFont typeface="Lucida Sans"/>
              <a:buChar char="–"/>
            </a:pPr>
            <a:r>
              <a:rPr b="0" i="0" lang="en-US" sz="2400" u="non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Value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99"/>
              </a:buClr>
              <a:buSzPts val="2400"/>
              <a:buFont typeface="Lucida Sans"/>
              <a:buChar char="–"/>
            </a:pPr>
            <a:r>
              <a:rPr b="0" i="0" lang="en-US" sz="2400" u="non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Type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99"/>
              </a:buClr>
              <a:buSzPts val="2400"/>
              <a:buFont typeface="Lucida Sans"/>
              <a:buChar char="–"/>
            </a:pPr>
            <a:r>
              <a:rPr b="0" i="0" lang="en-US" sz="2400" u="non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Lifetime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99"/>
              </a:buClr>
              <a:buSzPts val="2400"/>
              <a:buFont typeface="Lucida Sans"/>
              <a:buChar char="–"/>
            </a:pPr>
            <a:r>
              <a:rPr b="0" i="0" lang="en-US" sz="2400" u="none">
                <a:solidFill>
                  <a:srgbClr val="666699"/>
                </a:solidFill>
                <a:latin typeface="Lucida Sans"/>
                <a:ea typeface="Lucida Sans"/>
                <a:cs typeface="Lucida Sans"/>
                <a:sym typeface="Lucida Sans"/>
              </a:rPr>
              <a:t>Scope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_sebesta">
  <a:themeElements>
    <a:clrScheme name="1_sebes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sebesta">
  <a:themeElements>
    <a:clrScheme name="1_sebes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