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DD067-DC66-423A-84A9-080319136652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9F5E5-87A6-4D10-BB17-D2851CC6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8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4624-CF84-44C6-BFDF-E5068AB27487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F3E7-C015-4D9A-A52B-BC09A088B59C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88DA-F3B9-4F4A-85E8-A33349983AC9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5ED5-EE23-4DF2-AF99-7CF1B907D582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B2A5-53E8-4021-A549-87527B9D4CAA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3022-0729-439B-B18B-0325FE4466F1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0192-D37B-46D6-92AD-CC57A61B9A89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9124-0413-40C3-ADDA-93BBFF49FCA2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29D9-3D12-431A-8D0A-0AA960E4D725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397C-0991-4DF1-BA69-64BA6A5A6DCA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E538-BC6B-45CB-A949-F87FCD8B0ED2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065A-C996-453B-A783-ED18BDED0806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D3B0-350B-43BB-961E-300798F1BFEB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74A7-B484-4425-B684-9FE1FBB499AD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285C-D8C5-4729-9867-790DDA87430C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F923-CC83-4220-91A2-3670D0B1B9AE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05D4-B92F-45FB-99B3-0AE37CAFEBA9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21DF7C5-F15E-4DB2-A8FB-A25EF800A69C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Multisensor</a:t>
            </a:r>
            <a:r>
              <a:rPr lang="en-US" dirty="0" smtClean="0"/>
              <a:t> System for Analyzing the Thigh Movement During Walking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2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system </a:t>
            </a:r>
            <a:r>
              <a:rPr lang="en-US" dirty="0" smtClean="0"/>
              <a:t>is </a:t>
            </a:r>
            <a:r>
              <a:rPr lang="en-US" dirty="0" smtClean="0"/>
              <a:t>introduced</a:t>
            </a:r>
          </a:p>
          <a:p>
            <a:r>
              <a:rPr lang="en-US" dirty="0" smtClean="0"/>
              <a:t>System validated through different tests on different subjects</a:t>
            </a:r>
          </a:p>
          <a:p>
            <a:r>
              <a:rPr lang="en-US" dirty="0" smtClean="0"/>
              <a:t>Portable, easy-to-use and unobtrusive system</a:t>
            </a:r>
          </a:p>
          <a:p>
            <a:r>
              <a:rPr lang="en-US" dirty="0" smtClean="0"/>
              <a:t>Application possibilities</a:t>
            </a:r>
          </a:p>
          <a:p>
            <a:pPr lvl="1"/>
            <a:r>
              <a:rPr lang="en-US" dirty="0" smtClean="0"/>
              <a:t>Home therapy rehabilitation</a:t>
            </a:r>
          </a:p>
          <a:p>
            <a:pPr lvl="1"/>
            <a:r>
              <a:rPr lang="en-US" dirty="0" smtClean="0"/>
              <a:t>Continuous monitoring of lower limb musculoskeletal disorders / injuries</a:t>
            </a:r>
          </a:p>
          <a:p>
            <a:pPr lvl="1"/>
            <a:r>
              <a:rPr lang="en-US" dirty="0" smtClean="0"/>
              <a:t>Tele-assistance</a:t>
            </a:r>
          </a:p>
          <a:p>
            <a:pPr lvl="1"/>
            <a:r>
              <a:rPr lang="en-US" dirty="0" smtClean="0"/>
              <a:t>Domestic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Group-2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Fakhar</a:t>
            </a:r>
            <a:r>
              <a:rPr lang="en-US" dirty="0" smtClean="0"/>
              <a:t> </a:t>
            </a:r>
            <a:r>
              <a:rPr lang="en-US" dirty="0" err="1" smtClean="0"/>
              <a:t>ul</a:t>
            </a:r>
            <a:r>
              <a:rPr lang="en-US" dirty="0" smtClean="0"/>
              <a:t> Islam</a:t>
            </a:r>
          </a:p>
          <a:p>
            <a:r>
              <a:rPr lang="en-US" dirty="0" smtClean="0"/>
              <a:t>Waqas Ahmed Choudhary</a:t>
            </a:r>
          </a:p>
          <a:p>
            <a:r>
              <a:rPr lang="en-US" dirty="0" smtClean="0"/>
              <a:t>Muhammad Waqas Butt</a:t>
            </a:r>
          </a:p>
          <a:p>
            <a:r>
              <a:rPr lang="en-US" dirty="0" smtClean="0"/>
              <a:t>Muhammad Amir </a:t>
            </a:r>
            <a:r>
              <a:rPr lang="en-US" dirty="0" err="1" smtClean="0"/>
              <a:t>Sajjad</a:t>
            </a:r>
            <a:endParaRPr lang="en-US" dirty="0" smtClean="0"/>
          </a:p>
          <a:p>
            <a:r>
              <a:rPr lang="en-US" dirty="0" smtClean="0"/>
              <a:t>Muhammad Hamza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6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Proposal</a:t>
            </a:r>
          </a:p>
          <a:p>
            <a:r>
              <a:rPr lang="en-US" dirty="0" smtClean="0"/>
              <a:t>System Description</a:t>
            </a:r>
          </a:p>
          <a:p>
            <a:r>
              <a:rPr lang="en-US" dirty="0" smtClean="0"/>
              <a:t>Goals of the System</a:t>
            </a:r>
          </a:p>
          <a:p>
            <a:r>
              <a:rPr lang="en-US" dirty="0" smtClean="0"/>
              <a:t>Tests Performed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Body movements monitoring</a:t>
            </a:r>
          </a:p>
          <a:p>
            <a:pPr lvl="1"/>
            <a:r>
              <a:rPr lang="en-US" dirty="0" smtClean="0"/>
              <a:t>Helps in preventing, diagnosing possible future diseases</a:t>
            </a:r>
          </a:p>
          <a:p>
            <a:r>
              <a:rPr lang="en-US" dirty="0" smtClean="0"/>
              <a:t>Use of wearable </a:t>
            </a:r>
            <a:r>
              <a:rPr lang="en-US" dirty="0" smtClean="0"/>
              <a:t>device </a:t>
            </a:r>
            <a:r>
              <a:rPr lang="en-US" dirty="0" smtClean="0"/>
              <a:t>comprising multiple sensors </a:t>
            </a:r>
            <a:endParaRPr lang="en-US" dirty="0" smtClean="0"/>
          </a:p>
          <a:p>
            <a:pPr lvl="1"/>
            <a:r>
              <a:rPr lang="en-US" dirty="0" smtClean="0"/>
              <a:t>Inertial </a:t>
            </a:r>
            <a:r>
              <a:rPr lang="en-US" dirty="0" smtClean="0"/>
              <a:t>Sensor</a:t>
            </a:r>
          </a:p>
          <a:p>
            <a:pPr lvl="1"/>
            <a:r>
              <a:rPr lang="en-US" dirty="0" smtClean="0"/>
              <a:t>Strain Sensor</a:t>
            </a:r>
          </a:p>
          <a:p>
            <a:pPr lvl="1"/>
            <a:r>
              <a:rPr lang="en-US" dirty="0" smtClean="0"/>
              <a:t>Microcontroller (</a:t>
            </a:r>
            <a:r>
              <a:rPr lang="en-US" dirty="0" err="1" smtClean="0"/>
              <a:t>Ardunio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Bluetooth </a:t>
            </a:r>
            <a:r>
              <a:rPr lang="en-US" dirty="0" smtClean="0"/>
              <a:t>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7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320062" cy="4195481"/>
          </a:xfrm>
        </p:spPr>
        <p:txBody>
          <a:bodyPr/>
          <a:lstStyle/>
          <a:p>
            <a:r>
              <a:rPr lang="en-US" dirty="0" smtClean="0"/>
              <a:t>Interests in wearable devices increasing</a:t>
            </a:r>
          </a:p>
          <a:p>
            <a:r>
              <a:rPr lang="en-US" dirty="0" smtClean="0"/>
              <a:t>Walking! One of the most important </a:t>
            </a:r>
            <a:r>
              <a:rPr lang="en-US" dirty="0" smtClean="0"/>
              <a:t>daily activities, during rehabilitation</a:t>
            </a:r>
            <a:endParaRPr lang="en-US" dirty="0" smtClean="0"/>
          </a:p>
          <a:p>
            <a:r>
              <a:rPr lang="en-US" dirty="0" smtClean="0"/>
              <a:t>Use of Inertial motion sensors for healthcare applications on the rise</a:t>
            </a:r>
          </a:p>
          <a:p>
            <a:pPr lvl="1"/>
            <a:r>
              <a:rPr lang="en-US" dirty="0" smtClean="0"/>
              <a:t>Accelerometers</a:t>
            </a:r>
          </a:p>
          <a:p>
            <a:pPr lvl="1"/>
            <a:r>
              <a:rPr lang="en-US" dirty="0" smtClean="0"/>
              <a:t>Gyroscopes</a:t>
            </a:r>
          </a:p>
          <a:p>
            <a:pPr lvl="1"/>
            <a:r>
              <a:rPr lang="en-US" dirty="0" smtClean="0"/>
              <a:t>Magnetometers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7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Multisensor</a:t>
            </a:r>
            <a:r>
              <a:rPr lang="en-US" dirty="0" smtClean="0"/>
              <a:t> system for measuring thigh movements all-day long</a:t>
            </a:r>
          </a:p>
          <a:p>
            <a:r>
              <a:rPr lang="en-US" dirty="0" smtClean="0"/>
              <a:t>Measurements of Range of Motion of the hip</a:t>
            </a:r>
          </a:p>
          <a:p>
            <a:pPr lvl="1"/>
            <a:r>
              <a:rPr lang="en-US" dirty="0" smtClean="0"/>
              <a:t>Abnormal posture detection</a:t>
            </a:r>
          </a:p>
          <a:p>
            <a:pPr lvl="1"/>
            <a:r>
              <a:rPr lang="en-US" dirty="0" smtClean="0"/>
              <a:t>Identifying best walking style – forward / backward leaning / straight</a:t>
            </a:r>
          </a:p>
          <a:p>
            <a:r>
              <a:rPr lang="en-US" dirty="0" smtClean="0"/>
              <a:t>An unobtrusive and portable system</a:t>
            </a:r>
          </a:p>
          <a:p>
            <a:pPr lvl="1"/>
            <a:r>
              <a:rPr lang="en-US" dirty="0" smtClean="0"/>
              <a:t>No complex calibration procedure</a:t>
            </a:r>
          </a:p>
          <a:p>
            <a:pPr lvl="1"/>
            <a:r>
              <a:rPr lang="en-US" dirty="0" smtClean="0"/>
              <a:t>No heavy algorithm implemented</a:t>
            </a:r>
          </a:p>
          <a:p>
            <a:pPr lvl="1"/>
            <a:r>
              <a:rPr lang="en-US" dirty="0" smtClean="0"/>
              <a:t>Long-life battery</a:t>
            </a:r>
          </a:p>
          <a:p>
            <a:pPr lvl="1"/>
            <a:r>
              <a:rPr lang="en-US" dirty="0" smtClean="0"/>
              <a:t>Real-time monitoring through PC, smartphone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4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244" y="2052918"/>
            <a:ext cx="5189910" cy="4195481"/>
          </a:xfrm>
        </p:spPr>
        <p:txBody>
          <a:bodyPr/>
          <a:lstStyle/>
          <a:p>
            <a:r>
              <a:rPr lang="en-US" dirty="0" smtClean="0"/>
              <a:t>Wearable system</a:t>
            </a:r>
          </a:p>
          <a:p>
            <a:pPr lvl="1"/>
            <a:r>
              <a:rPr lang="en-US" dirty="0" smtClean="0"/>
              <a:t>Inertial sensor</a:t>
            </a:r>
          </a:p>
          <a:p>
            <a:pPr lvl="1"/>
            <a:r>
              <a:rPr lang="en-US" dirty="0" smtClean="0"/>
              <a:t>Strain sensor</a:t>
            </a:r>
          </a:p>
          <a:p>
            <a:pPr lvl="1"/>
            <a:r>
              <a:rPr lang="en-US" dirty="0" smtClean="0"/>
              <a:t>Electronics for conditioning &amp; transmitting sensor signals</a:t>
            </a:r>
          </a:p>
          <a:p>
            <a:pPr lvl="1"/>
            <a:r>
              <a:rPr lang="en-US" dirty="0" smtClean="0"/>
              <a:t>Battery</a:t>
            </a:r>
          </a:p>
          <a:p>
            <a:r>
              <a:rPr lang="en-US" dirty="0" smtClean="0"/>
              <a:t>Personal Computer</a:t>
            </a:r>
          </a:p>
          <a:p>
            <a:pPr lvl="1"/>
            <a:r>
              <a:rPr lang="en-US" dirty="0" smtClean="0"/>
              <a:t>Data collection</a:t>
            </a:r>
          </a:p>
          <a:p>
            <a:pPr lvl="1"/>
            <a:r>
              <a:rPr lang="en-US" dirty="0" smtClean="0"/>
              <a:t>Custom Visual Interface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040" y="1946691"/>
            <a:ext cx="4232699" cy="4221026"/>
          </a:xfrm>
          <a:prstGeom prst="rect">
            <a:avLst/>
          </a:prstGeom>
        </p:spPr>
      </p:pic>
      <p:sp>
        <p:nvSpPr>
          <p:cNvPr id="6" name="Flowchart: Process 5"/>
          <p:cNvSpPr/>
          <p:nvPr/>
        </p:nvSpPr>
        <p:spPr>
          <a:xfrm>
            <a:off x="8786191" y="3657600"/>
            <a:ext cx="450574" cy="145774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8786191" y="4686649"/>
            <a:ext cx="3034748" cy="799751"/>
          </a:xfrm>
          <a:prstGeom prst="wedgeRectCallout">
            <a:avLst>
              <a:gd name="adj1" fmla="val -62754"/>
              <a:gd name="adj2" fmla="val -13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Inertial Measurement Unit</a:t>
            </a:r>
            <a:br>
              <a:rPr lang="en-US" dirty="0" smtClean="0"/>
            </a:br>
            <a:r>
              <a:rPr lang="en-US" sz="1200" dirty="0" smtClean="0"/>
              <a:t>(Inter integrated </a:t>
            </a:r>
            <a:r>
              <a:rPr lang="en-US" sz="1200" dirty="0" err="1" smtClean="0"/>
              <a:t>Cuircuit</a:t>
            </a:r>
            <a:r>
              <a:rPr lang="en-US" sz="1200" dirty="0" smtClean="0"/>
              <a:t> </a:t>
            </a:r>
            <a:r>
              <a:rPr lang="en-US" sz="1200" dirty="0" err="1" smtClean="0"/>
              <a:t>Protocal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29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0244" y="2052918"/>
                <a:ext cx="5916050" cy="4195481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dirty="0" smtClean="0"/>
                  <a:t>To measure the flexion and the extension of the hip by measuring the angle between the vertical and the thigh segment</a:t>
                </a:r>
              </a:p>
              <a:p>
                <a:pPr algn="just"/>
                <a:r>
                  <a:rPr lang="en-US" dirty="0" smtClean="0"/>
                  <a:t>Muscle activity monitored and following formula used</a:t>
                </a:r>
              </a:p>
              <a:p>
                <a:pPr marL="457200" lvl="1" indent="0" algn="just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𝑜</m:t>
                        </m:r>
                      </m:den>
                    </m:f>
                  </m:oMath>
                </a14:m>
                <a:r>
                  <a:rPr lang="en-US" sz="2000" dirty="0" smtClean="0"/>
                  <a:t>)</a:t>
                </a:r>
              </a:p>
              <a:p>
                <a:pPr lvl="1" algn="just"/>
                <a:r>
                  <a:rPr lang="en-US" dirty="0" smtClean="0"/>
                  <a:t>R </a:t>
                </a:r>
                <a:r>
                  <a:rPr lang="en-US" dirty="0" smtClean="0">
                    <a:sym typeface="Wingdings" panose="05000000000000000000" pitchFamily="2" charset="2"/>
                  </a:rPr>
                  <a:t> Resistance of stretch sensor</a:t>
                </a:r>
              </a:p>
              <a:p>
                <a:pPr lvl="1" algn="just"/>
                <a:r>
                  <a:rPr lang="en-US" dirty="0" smtClean="0">
                    <a:sym typeface="Wingdings" panose="05000000000000000000" pitchFamily="2" charset="2"/>
                  </a:rPr>
                  <a:t>R</a:t>
                </a:r>
                <a:r>
                  <a:rPr lang="en-US" baseline="-25000" dirty="0" smtClean="0">
                    <a:sym typeface="Wingdings" panose="05000000000000000000" pitchFamily="2" charset="2"/>
                  </a:rPr>
                  <a:t>o </a:t>
                </a:r>
                <a:r>
                  <a:rPr lang="en-US" dirty="0" smtClean="0">
                    <a:sym typeface="Wingdings" panose="05000000000000000000" pitchFamily="2" charset="2"/>
                  </a:rPr>
                  <a:t> Initial resistance of stretch sensor</a:t>
                </a:r>
              </a:p>
              <a:p>
                <a:pPr lvl="1" algn="just"/>
                <a:r>
                  <a:rPr lang="en-US" dirty="0" smtClean="0">
                    <a:sym typeface="Wingdings" panose="05000000000000000000" pitchFamily="2" charset="2"/>
                  </a:rPr>
                  <a:t>L</a:t>
                </a:r>
                <a:r>
                  <a:rPr lang="en-US" baseline="-25000" dirty="0" smtClean="0">
                    <a:sym typeface="Wingdings" panose="05000000000000000000" pitchFamily="2" charset="2"/>
                  </a:rPr>
                  <a:t>o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Length of stretch sensor</a:t>
                </a:r>
              </a:p>
              <a:p>
                <a:pPr lvl="1" algn="just"/>
                <a:r>
                  <a:rPr lang="en-US" dirty="0" err="1" smtClean="0">
                    <a:sym typeface="Wingdings" panose="05000000000000000000" pitchFamily="2" charset="2"/>
                  </a:rPr>
                  <a:t>GF</a:t>
                </a:r>
                <a:r>
                  <a:rPr lang="en-US" dirty="0" smtClean="0">
                    <a:sym typeface="Wingdings" panose="05000000000000000000" pitchFamily="2" charset="2"/>
                  </a:rPr>
                  <a:t>  Gauge Factor of the sensor</a:t>
                </a:r>
              </a:p>
              <a:p>
                <a:pPr lvl="1" algn="just"/>
                <a:r>
                  <a:rPr lang="el-GR" dirty="0" smtClean="0"/>
                  <a:t>Δ</a:t>
                </a:r>
                <a:r>
                  <a:rPr lang="en-US" dirty="0" smtClean="0"/>
                  <a:t>L </a:t>
                </a:r>
                <a:r>
                  <a:rPr lang="en-US" dirty="0" smtClean="0">
                    <a:sym typeface="Wingdings" panose="05000000000000000000" pitchFamily="2" charset="2"/>
                  </a:rPr>
                  <a:t> Elongation of sensor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0244" y="2052918"/>
                <a:ext cx="5916050" cy="4195481"/>
              </a:xfrm>
              <a:blipFill rotWithShape="0">
                <a:blip r:embed="rId2"/>
                <a:stretch>
                  <a:fillRect l="-412" t="-1599" r="-1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329" y="1447868"/>
            <a:ext cx="4127967" cy="5141191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5830957" y="4452730"/>
            <a:ext cx="1378226" cy="357809"/>
          </a:xfrm>
          <a:prstGeom prst="wedgeRectCallout">
            <a:avLst>
              <a:gd name="adj1" fmla="val 162821"/>
              <a:gd name="adj2" fmla="val 35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MPU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654586" y="3432314"/>
            <a:ext cx="1378226" cy="586150"/>
          </a:xfrm>
          <a:prstGeom prst="wedgeRectCallout">
            <a:avLst>
              <a:gd name="adj1" fmla="val 162821"/>
              <a:gd name="adj2" fmla="val 244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Electonics</a:t>
            </a:r>
            <a:r>
              <a:rPr lang="en-US" dirty="0" smtClean="0"/>
              <a:t>,</a:t>
            </a:r>
          </a:p>
          <a:p>
            <a:pPr algn="ctr"/>
            <a:r>
              <a:rPr lang="en-US" dirty="0" err="1" smtClean="0"/>
              <a:t>Battries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5654586" y="5218955"/>
            <a:ext cx="1890967" cy="357809"/>
          </a:xfrm>
          <a:prstGeom prst="wedgeRectCallout">
            <a:avLst>
              <a:gd name="adj1" fmla="val 185243"/>
              <a:gd name="adj2" fmla="val -3271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Strain Sensor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11092070" y="2504661"/>
            <a:ext cx="1099930" cy="702365"/>
          </a:xfrm>
          <a:prstGeom prst="wedgeRectCallout">
            <a:avLst>
              <a:gd name="adj1" fmla="val -81816"/>
              <a:gd name="adj2" fmla="val 20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</a:t>
            </a:r>
            <a:r>
              <a:rPr lang="en-US" dirty="0" err="1" smtClean="0"/>
              <a:t>Sence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equipment</a:t>
            </a:r>
          </a:p>
          <a:p>
            <a:pPr lvl="1"/>
            <a:r>
              <a:rPr lang="en-US" dirty="0" smtClean="0"/>
              <a:t>Stress sensor tests</a:t>
            </a:r>
          </a:p>
          <a:p>
            <a:pPr lvl="2"/>
            <a:r>
              <a:rPr lang="en-US" dirty="0" smtClean="0"/>
              <a:t>Strain ramp</a:t>
            </a:r>
          </a:p>
          <a:p>
            <a:pPr lvl="2"/>
            <a:r>
              <a:rPr lang="en-US" dirty="0" smtClean="0"/>
              <a:t>Cycle loading/unloading</a:t>
            </a:r>
          </a:p>
          <a:p>
            <a:pPr lvl="2"/>
            <a:r>
              <a:rPr lang="en-US" dirty="0" smtClean="0"/>
              <a:t>Maintained strained levels for prolonged time</a:t>
            </a:r>
          </a:p>
          <a:p>
            <a:pPr lvl="2"/>
            <a:r>
              <a:rPr lang="en-US" dirty="0" smtClean="0"/>
              <a:t>Temperature </a:t>
            </a:r>
            <a:r>
              <a:rPr lang="en-US" dirty="0" smtClean="0"/>
              <a:t>test (</a:t>
            </a:r>
            <a:r>
              <a:rPr lang="en-US" u="sng" dirty="0" smtClean="0"/>
              <a:t>+</a:t>
            </a:r>
            <a:r>
              <a:rPr lang="en-US" dirty="0" smtClean="0"/>
              <a:t> 1.5 % difference in resistance)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 smtClean="0"/>
              <a:t>person best position for sensors</a:t>
            </a:r>
            <a:endParaRPr lang="en-US" dirty="0" smtClean="0"/>
          </a:p>
          <a:p>
            <a:pPr lvl="1"/>
            <a:r>
              <a:rPr lang="en-US" dirty="0" smtClean="0"/>
              <a:t>Upper Posterior Thigh</a:t>
            </a:r>
          </a:p>
          <a:p>
            <a:pPr lvl="1"/>
            <a:r>
              <a:rPr lang="en-US" dirty="0" smtClean="0"/>
              <a:t>Upper Anterior Thigh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</TotalTime>
  <Words>303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Wingdings</vt:lpstr>
      <vt:lpstr>Wingdings 3</vt:lpstr>
      <vt:lpstr>Ion</vt:lpstr>
      <vt:lpstr>Multisensor System for Analyzing the Thigh Movement During Walking</vt:lpstr>
      <vt:lpstr>Group-2 Members</vt:lpstr>
      <vt:lpstr>Sequence</vt:lpstr>
      <vt:lpstr>Abstract</vt:lpstr>
      <vt:lpstr>Introduction</vt:lpstr>
      <vt:lpstr>Proposal</vt:lpstr>
      <vt:lpstr>System Description</vt:lpstr>
      <vt:lpstr>Goal</vt:lpstr>
      <vt:lpstr>Tests Performed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Multisensor System for Analyzing the Thigh Movement During Walking</dc:title>
  <dc:creator>Waqas Ahmed Choudhary</dc:creator>
  <cp:lastModifiedBy>Administrator</cp:lastModifiedBy>
  <cp:revision>35</cp:revision>
  <dcterms:created xsi:type="dcterms:W3CDTF">2019-12-19T21:36:35Z</dcterms:created>
  <dcterms:modified xsi:type="dcterms:W3CDTF">2019-12-20T12:45:50Z</dcterms:modified>
</cp:coreProperties>
</file>