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theme/themeOverride5.xml" ContentType="application/vnd.openxmlformats-officedocument.themeOverr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theme/themeOverride1.xml" ContentType="application/vnd.openxmlformats-officedocument.themeOverr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harts/chart9.xml" ContentType="application/vnd.openxmlformats-officedocument.drawingml.chart+xml"/>
  <Override PartName="/ppt/charts/chart7.xml" ContentType="application/vnd.openxmlformats-officedocument.drawingml.chart+xml"/>
  <Default Extension="xlsx" ContentType="application/vnd.openxmlformats-officedocument.spreadsheetml.sheet"/>
  <Override PartName="/ppt/charts/chart3.xml" ContentType="application/vnd.openxmlformats-officedocument.drawingml.chart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Override6.xml" ContentType="application/vnd.openxmlformats-officedocument.themeOverr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theme/themeOverride4.xml" ContentType="application/vnd.openxmlformats-officedocument.themeOverr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charts/chart8.xml" ContentType="application/vnd.openxmlformats-officedocument.drawingml.chart+xml"/>
  <Override PartName="/ppt/slideLayouts/slideLayout10.xml" ContentType="application/vnd.openxmlformats-officedocument.presentationml.slideLayout+xml"/>
  <Override PartName="/ppt/charts/chart6.xml" ContentType="application/vnd.openxmlformats-officedocument.drawingml.chart+xml"/>
  <Override PartName="/ppt/charts/chart10.xml" ContentType="application/vnd.openxmlformats-officedocument.drawingml.chart+xml"/>
  <Override PartName="/ppt/charts/chart4.xml" ContentType="application/vnd.openxmlformats-officedocument.drawingml.char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handoutMasters/handoutMaster1.xml" ContentType="application/vnd.openxmlformats-officedocument.presentationml.handoutMaster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Override3.xml" ContentType="application/vnd.openxmlformats-officedocument.themeOverr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handoutMasterIdLst>
    <p:handoutMasterId r:id="rId78"/>
  </p:handoutMasterIdLst>
  <p:sldIdLst>
    <p:sldId id="256" r:id="rId2"/>
    <p:sldId id="338" r:id="rId3"/>
    <p:sldId id="339" r:id="rId4"/>
    <p:sldId id="341" r:id="rId5"/>
    <p:sldId id="345" r:id="rId6"/>
    <p:sldId id="364" r:id="rId7"/>
    <p:sldId id="347" r:id="rId8"/>
    <p:sldId id="349" r:id="rId9"/>
    <p:sldId id="350" r:id="rId10"/>
    <p:sldId id="431" r:id="rId11"/>
    <p:sldId id="352" r:id="rId12"/>
    <p:sldId id="432" r:id="rId13"/>
    <p:sldId id="433" r:id="rId14"/>
    <p:sldId id="434" r:id="rId15"/>
    <p:sldId id="397" r:id="rId16"/>
    <p:sldId id="435" r:id="rId17"/>
    <p:sldId id="436" r:id="rId18"/>
    <p:sldId id="437" r:id="rId19"/>
    <p:sldId id="438" r:id="rId20"/>
    <p:sldId id="439" r:id="rId21"/>
    <p:sldId id="409" r:id="rId22"/>
    <p:sldId id="410" r:id="rId23"/>
    <p:sldId id="412" r:id="rId24"/>
    <p:sldId id="413" r:id="rId25"/>
    <p:sldId id="373" r:id="rId26"/>
    <p:sldId id="414" r:id="rId27"/>
    <p:sldId id="415" r:id="rId28"/>
    <p:sldId id="377" r:id="rId29"/>
    <p:sldId id="416" r:id="rId30"/>
    <p:sldId id="417" r:id="rId31"/>
    <p:sldId id="374" r:id="rId32"/>
    <p:sldId id="419" r:id="rId33"/>
    <p:sldId id="418" r:id="rId34"/>
    <p:sldId id="375" r:id="rId35"/>
    <p:sldId id="420" r:id="rId36"/>
    <p:sldId id="376" r:id="rId37"/>
    <p:sldId id="365" r:id="rId38"/>
    <p:sldId id="366" r:id="rId39"/>
    <p:sldId id="367" r:id="rId40"/>
    <p:sldId id="399" r:id="rId41"/>
    <p:sldId id="400" r:id="rId42"/>
    <p:sldId id="401" r:id="rId43"/>
    <p:sldId id="379" r:id="rId44"/>
    <p:sldId id="395" r:id="rId45"/>
    <p:sldId id="380" r:id="rId46"/>
    <p:sldId id="381" r:id="rId47"/>
    <p:sldId id="390" r:id="rId48"/>
    <p:sldId id="428" r:id="rId49"/>
    <p:sldId id="430" r:id="rId50"/>
    <p:sldId id="429" r:id="rId51"/>
    <p:sldId id="384" r:id="rId52"/>
    <p:sldId id="385" r:id="rId53"/>
    <p:sldId id="392" r:id="rId54"/>
    <p:sldId id="386" r:id="rId55"/>
    <p:sldId id="387" r:id="rId56"/>
    <p:sldId id="393" r:id="rId57"/>
    <p:sldId id="388" r:id="rId58"/>
    <p:sldId id="389" r:id="rId59"/>
    <p:sldId id="394" r:id="rId60"/>
    <p:sldId id="402" r:id="rId61"/>
    <p:sldId id="403" r:id="rId62"/>
    <p:sldId id="404" r:id="rId63"/>
    <p:sldId id="405" r:id="rId64"/>
    <p:sldId id="406" r:id="rId65"/>
    <p:sldId id="407" r:id="rId66"/>
    <p:sldId id="441" r:id="rId67"/>
    <p:sldId id="442" r:id="rId68"/>
    <p:sldId id="443" r:id="rId69"/>
    <p:sldId id="444" r:id="rId70"/>
    <p:sldId id="445" r:id="rId71"/>
    <p:sldId id="446" r:id="rId72"/>
    <p:sldId id="448" r:id="rId73"/>
    <p:sldId id="450" r:id="rId74"/>
    <p:sldId id="449" r:id="rId75"/>
    <p:sldId id="451" r:id="rId76"/>
    <p:sldId id="287" r:id="rId7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0F2A"/>
    <a:srgbClr val="00091A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485" autoAdjust="0"/>
    <p:restoredTop sz="94660" autoAdjust="0"/>
  </p:normalViewPr>
  <p:slideViewPr>
    <p:cSldViewPr snapToGrid="0">
      <p:cViewPr>
        <p:scale>
          <a:sx n="70" d="100"/>
          <a:sy n="70" d="100"/>
        </p:scale>
        <p:origin x="-1632" y="-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864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2808" y="72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handoutMaster" Target="handoutMasters/handoutMaster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_rels/chart10.xml.rels><?xml version="1.0" encoding="UTF-8" standalone="yes"?>
<Relationships xmlns="http://schemas.openxmlformats.org/package/2006/relationships"><Relationship Id="rId2" Type="http://schemas.openxmlformats.org/officeDocument/2006/relationships/oleObject" Target="file:///D:\Desktop\Thesis%20raw%20data\Thesis%205.0%2020-08-2015\tabels\Edited%20Tables\Edited%20average%20%20of%20refferences%20for%20components.xls" TargetMode="External"/><Relationship Id="rId1" Type="http://schemas.openxmlformats.org/officeDocument/2006/relationships/themeOverride" Target="../theme/themeOverride6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Sadiq\Desktop\edited\Thesis%205.0%2021-08-2015\Presentation\Tables\Average%20Severity%20level%20of%20threats%20for%20Cloud%20Components%20(Clearly%20discussed%20in%20literature).xls" TargetMode="External"/><Relationship Id="rId1" Type="http://schemas.openxmlformats.org/officeDocument/2006/relationships/themeOverride" Target="../theme/themeOverride1.xm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adiq\Desktop\edited\Thesis%205.0%2023-08-2015\Presentation\Tables\Average%20Severity%20level%20of%20threats%20for%20Cloud%20Components%20(Indirectly%20discussed%20in%20literature).xls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D:\Desktop\Thesis%20raw%20data\Thesis%205.0%2023-08-2015\Presentation\Tables\Average%20Severity%20level%20of%20threats%20for%20Cloud%20Deployment%20models%20(Clearly%20discussed%20in%20literature).xls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adiq\Desktop\edited\Thesis%205.0%2023-08-2015\Presentation\Tables\Average%20Severity%20level%20of%20threats%20for%20Cloud%20Deployment%20models%20(Indirectly%20discussed%20in%20literature).xls" TargetMode="External"/></Relationships>
</file>

<file path=ppt/charts/_rels/chart6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Sadiq\Desktop\edited\Thesis%205.0%2021-08-2015\Presentation\Tables\Average%20Severity%20level%20of%20threats%20for%20Cloud%20Service%20models%20(Clearly%20discussed%20in%20literature).xls" TargetMode="External"/><Relationship Id="rId1" Type="http://schemas.openxmlformats.org/officeDocument/2006/relationships/themeOverride" Target="../theme/themeOverride2.xml"/></Relationships>
</file>

<file path=ppt/charts/_rels/chart7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Sadiq\Desktop\edited\Thesis%205.0%2021-08-2015\Presentation\Tables\Average%20Severity%20level%20of%20threats%20for%20Cloud%20Service%20models%20(Indirectly%20discussed%20in%20literature).xls" TargetMode="External"/><Relationship Id="rId1" Type="http://schemas.openxmlformats.org/officeDocument/2006/relationships/themeOverride" Target="../theme/themeOverride3.xml"/></Relationships>
</file>

<file path=ppt/charts/_rels/chart8.xml.rels><?xml version="1.0" encoding="UTF-8" standalone="yes"?>
<Relationships xmlns="http://schemas.openxmlformats.org/package/2006/relationships"><Relationship Id="rId2" Type="http://schemas.openxmlformats.org/officeDocument/2006/relationships/oleObject" Target="file:///D:\Desktop\Thesis%20raw%20data\Thesis%205.0%2020-08-2015\tabels\Edited%20Tables\Edited%20average%20%20of%20refferences%20for%20Deployment%20Models.xls" TargetMode="External"/><Relationship Id="rId1" Type="http://schemas.openxmlformats.org/officeDocument/2006/relationships/themeOverride" Target="../theme/themeOverride4.xml"/></Relationships>
</file>

<file path=ppt/charts/_rels/chart9.xml.rels><?xml version="1.0" encoding="UTF-8" standalone="yes"?>
<Relationships xmlns="http://schemas.openxmlformats.org/package/2006/relationships"><Relationship Id="rId2" Type="http://schemas.openxmlformats.org/officeDocument/2006/relationships/oleObject" Target="file:///D:\Desktop\Thesis%20raw%20data\Thesis%205.0%2020-08-2015\tabels\Edited%20Tables\Edited%20average%20%20of%20refferences%20for%20service%20models.xls" TargetMode="External"/><Relationship Id="rId1" Type="http://schemas.openxmlformats.org/officeDocument/2006/relationships/themeOverride" Target="../theme/themeOverrid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style val="18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spPr>
              <a:solidFill>
                <a:schemeClr val="accent6">
                  <a:lumMod val="40000"/>
                  <a:lumOff val="60000"/>
                </a:schemeClr>
              </a:solidFill>
            </c:spPr>
          </c:dPt>
          <c:dLbls>
            <c:showVal val="1"/>
            <c:showCatName val="1"/>
            <c:showLeaderLines val="1"/>
          </c:dLbls>
          <c:cat>
            <c:strRef>
              <c:f>Sheet1!$A$2:$A$6</c:f>
              <c:strCache>
                <c:ptCount val="5"/>
                <c:pt idx="0">
                  <c:v>Very High</c:v>
                </c:pt>
                <c:pt idx="1">
                  <c:v>High</c:v>
                </c:pt>
                <c:pt idx="2">
                  <c:v>Medium</c:v>
                </c:pt>
                <c:pt idx="3">
                  <c:v>Low</c:v>
                </c:pt>
                <c:pt idx="4">
                  <c:v>Unspecified</c:v>
                </c:pt>
              </c:strCache>
            </c:strRef>
          </c:cat>
          <c:val>
            <c:numRef>
              <c:f>Sheet1!$B$2:$B$6</c:f>
              <c:numCache>
                <c:formatCode>0%</c:formatCode>
                <c:ptCount val="5"/>
                <c:pt idx="0">
                  <c:v>0.36</c:v>
                </c:pt>
                <c:pt idx="1">
                  <c:v>0.41</c:v>
                </c:pt>
                <c:pt idx="2">
                  <c:v>0.13</c:v>
                </c:pt>
                <c:pt idx="3">
                  <c:v>0.01</c:v>
                </c:pt>
                <c:pt idx="4">
                  <c:v>0.09</c:v>
                </c:pt>
              </c:numCache>
            </c:numRef>
          </c:val>
        </c:ser>
        <c:dLbls>
          <c:showVal val="1"/>
          <c:showCatName val="1"/>
        </c:dLbls>
        <c:firstSliceAng val="0"/>
      </c:pieChart>
    </c:plotArea>
    <c:plotVisOnly val="1"/>
  </c:chart>
  <c:txPr>
    <a:bodyPr/>
    <a:lstStyle/>
    <a:p>
      <a:pPr>
        <a:defRPr sz="1800">
          <a:latin typeface="Calibri" pitchFamily="34" charset="0"/>
        </a:defRPr>
      </a:pPr>
      <a:endParaRPr lang="en-US"/>
    </a:p>
  </c:txPr>
  <c:externalData r:id="rId1"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lrMapOvr bg1="lt1" tx1="dk1" bg2="lt2" tx2="dk2" accent1="accent1" accent2="accent2" accent3="accent3" accent4="accent4" accent5="accent5" accent6="accent6" hlink="hlink" folHlink="folHlink"/>
  <c:chart>
    <c:plotArea>
      <c:layout>
        <c:manualLayout>
          <c:layoutTarget val="inner"/>
          <c:xMode val="edge"/>
          <c:yMode val="edge"/>
          <c:x val="4.9429657794676812E-2"/>
          <c:y val="3.1602708803611802E-2"/>
          <c:w val="0.74524714828897365"/>
          <c:h val="0.51693002257336362"/>
        </c:manualLayout>
      </c:layout>
      <c:barChart>
        <c:barDir val="col"/>
        <c:grouping val="clustered"/>
        <c:ser>
          <c:idx val="0"/>
          <c:order val="0"/>
          <c:tx>
            <c:strRef>
              <c:f>'agrigate average'!$D$2</c:f>
              <c:strCache>
                <c:ptCount val="1"/>
                <c:pt idx="0">
                  <c:v>Application</c:v>
                </c:pt>
              </c:strCache>
            </c:strRef>
          </c:tx>
          <c:cat>
            <c:strRef>
              <c:f>'agrigate average'!$C$3:$C$20</c:f>
              <c:strCache>
                <c:ptCount val="18"/>
                <c:pt idx="0">
                  <c:v>Data Breaches</c:v>
                </c:pt>
                <c:pt idx="1">
                  <c:v>Data Loss</c:v>
                </c:pt>
                <c:pt idx="2">
                  <c:v>Account or Service Traffic Hijacking</c:v>
                </c:pt>
                <c:pt idx="3">
                  <c:v>Insecure Interfaces and API</c:v>
                </c:pt>
                <c:pt idx="4">
                  <c:v>Denial of Service</c:v>
                </c:pt>
                <c:pt idx="5">
                  <c:v>Malicious Insiders</c:v>
                </c:pt>
                <c:pt idx="6">
                  <c:v>Abuse of Cloud Services</c:v>
                </c:pt>
                <c:pt idx="7">
                  <c:v>Insufficient Due Diligence</c:v>
                </c:pt>
                <c:pt idx="8">
                  <c:v>Code Injection</c:v>
                </c:pt>
                <c:pt idx="9">
                  <c:v>Botnets</c:v>
                </c:pt>
                <c:pt idx="10">
                  <c:v>Targeted Attacks</c:v>
                </c:pt>
                <c:pt idx="11">
                  <c:v>Physical Theft/Loss/Damage</c:v>
                </c:pt>
                <c:pt idx="12">
                  <c:v>Hardware Failure</c:v>
                </c:pt>
                <c:pt idx="13">
                  <c:v>Natural Disasters</c:v>
                </c:pt>
                <c:pt idx="14">
                  <c:v>Cloud-related Malware</c:v>
                </c:pt>
                <c:pt idx="15">
                  <c:v>Unknown Risk Profile</c:v>
                </c:pt>
                <c:pt idx="16">
                  <c:v>LOCK-IN</c:v>
                </c:pt>
                <c:pt idx="17">
                  <c:v>COMPLIANCE RISKS</c:v>
                </c:pt>
              </c:strCache>
            </c:strRef>
          </c:cat>
          <c:val>
            <c:numRef>
              <c:f>'agrigate average'!$D$3:$D$20</c:f>
              <c:numCache>
                <c:formatCode>General</c:formatCode>
                <c:ptCount val="18"/>
                <c:pt idx="0">
                  <c:v>2.9</c:v>
                </c:pt>
                <c:pt idx="1">
                  <c:v>2.8</c:v>
                </c:pt>
                <c:pt idx="2">
                  <c:v>2.8</c:v>
                </c:pt>
                <c:pt idx="3">
                  <c:v>3</c:v>
                </c:pt>
                <c:pt idx="4">
                  <c:v>3.3</c:v>
                </c:pt>
                <c:pt idx="5">
                  <c:v>3.2</c:v>
                </c:pt>
                <c:pt idx="6">
                  <c:v>3.1</c:v>
                </c:pt>
                <c:pt idx="7">
                  <c:v>0.5</c:v>
                </c:pt>
                <c:pt idx="8">
                  <c:v>3.2</c:v>
                </c:pt>
                <c:pt idx="12">
                  <c:v>1</c:v>
                </c:pt>
                <c:pt idx="13">
                  <c:v>1</c:v>
                </c:pt>
                <c:pt idx="14">
                  <c:v>1.5</c:v>
                </c:pt>
                <c:pt idx="15">
                  <c:v>0.5</c:v>
                </c:pt>
              </c:numCache>
            </c:numRef>
          </c:val>
        </c:ser>
        <c:ser>
          <c:idx val="1"/>
          <c:order val="1"/>
          <c:tx>
            <c:strRef>
              <c:f>'agrigate average'!$E$2</c:f>
              <c:strCache>
                <c:ptCount val="1"/>
                <c:pt idx="0">
                  <c:v>Data</c:v>
                </c:pt>
              </c:strCache>
            </c:strRef>
          </c:tx>
          <c:cat>
            <c:strRef>
              <c:f>'agrigate average'!$C$3:$C$20</c:f>
              <c:strCache>
                <c:ptCount val="18"/>
                <c:pt idx="0">
                  <c:v>Data Breaches</c:v>
                </c:pt>
                <c:pt idx="1">
                  <c:v>Data Loss</c:v>
                </c:pt>
                <c:pt idx="2">
                  <c:v>Account or Service Traffic Hijacking</c:v>
                </c:pt>
                <c:pt idx="3">
                  <c:v>Insecure Interfaces and API</c:v>
                </c:pt>
                <c:pt idx="4">
                  <c:v>Denial of Service</c:v>
                </c:pt>
                <c:pt idx="5">
                  <c:v>Malicious Insiders</c:v>
                </c:pt>
                <c:pt idx="6">
                  <c:v>Abuse of Cloud Services</c:v>
                </c:pt>
                <c:pt idx="7">
                  <c:v>Insufficient Due Diligence</c:v>
                </c:pt>
                <c:pt idx="8">
                  <c:v>Code Injection</c:v>
                </c:pt>
                <c:pt idx="9">
                  <c:v>Botnets</c:v>
                </c:pt>
                <c:pt idx="10">
                  <c:v>Targeted Attacks</c:v>
                </c:pt>
                <c:pt idx="11">
                  <c:v>Physical Theft/Loss/Damage</c:v>
                </c:pt>
                <c:pt idx="12">
                  <c:v>Hardware Failure</c:v>
                </c:pt>
                <c:pt idx="13">
                  <c:v>Natural Disasters</c:v>
                </c:pt>
                <c:pt idx="14">
                  <c:v>Cloud-related Malware</c:v>
                </c:pt>
                <c:pt idx="15">
                  <c:v>Unknown Risk Profile</c:v>
                </c:pt>
                <c:pt idx="16">
                  <c:v>LOCK-IN</c:v>
                </c:pt>
                <c:pt idx="17">
                  <c:v>COMPLIANCE RISKS</c:v>
                </c:pt>
              </c:strCache>
            </c:strRef>
          </c:cat>
          <c:val>
            <c:numRef>
              <c:f>'agrigate average'!$E$3:$E$20</c:f>
              <c:numCache>
                <c:formatCode>General</c:formatCode>
                <c:ptCount val="18"/>
                <c:pt idx="0">
                  <c:v>3.5</c:v>
                </c:pt>
                <c:pt idx="1">
                  <c:v>3.5</c:v>
                </c:pt>
                <c:pt idx="2">
                  <c:v>2.8</c:v>
                </c:pt>
                <c:pt idx="3">
                  <c:v>3.2</c:v>
                </c:pt>
                <c:pt idx="4">
                  <c:v>3.2</c:v>
                </c:pt>
                <c:pt idx="5">
                  <c:v>3.3</c:v>
                </c:pt>
                <c:pt idx="6">
                  <c:v>1.2</c:v>
                </c:pt>
                <c:pt idx="7">
                  <c:v>1.5</c:v>
                </c:pt>
                <c:pt idx="8">
                  <c:v>3</c:v>
                </c:pt>
                <c:pt idx="12">
                  <c:v>1.5</c:v>
                </c:pt>
                <c:pt idx="13">
                  <c:v>1.5</c:v>
                </c:pt>
                <c:pt idx="14">
                  <c:v>1.5</c:v>
                </c:pt>
                <c:pt idx="15">
                  <c:v>1</c:v>
                </c:pt>
                <c:pt idx="17">
                  <c:v>1.5</c:v>
                </c:pt>
              </c:numCache>
            </c:numRef>
          </c:val>
        </c:ser>
        <c:ser>
          <c:idx val="2"/>
          <c:order val="2"/>
          <c:tx>
            <c:strRef>
              <c:f>'agrigate average'!$F$2</c:f>
              <c:strCache>
                <c:ptCount val="1"/>
                <c:pt idx="0">
                  <c:v>Platform</c:v>
                </c:pt>
              </c:strCache>
            </c:strRef>
          </c:tx>
          <c:cat>
            <c:strRef>
              <c:f>'agrigate average'!$C$3:$C$20</c:f>
              <c:strCache>
                <c:ptCount val="18"/>
                <c:pt idx="0">
                  <c:v>Data Breaches</c:v>
                </c:pt>
                <c:pt idx="1">
                  <c:v>Data Loss</c:v>
                </c:pt>
                <c:pt idx="2">
                  <c:v>Account or Service Traffic Hijacking</c:v>
                </c:pt>
                <c:pt idx="3">
                  <c:v>Insecure Interfaces and API</c:v>
                </c:pt>
                <c:pt idx="4">
                  <c:v>Denial of Service</c:v>
                </c:pt>
                <c:pt idx="5">
                  <c:v>Malicious Insiders</c:v>
                </c:pt>
                <c:pt idx="6">
                  <c:v>Abuse of Cloud Services</c:v>
                </c:pt>
                <c:pt idx="7">
                  <c:v>Insufficient Due Diligence</c:v>
                </c:pt>
                <c:pt idx="8">
                  <c:v>Code Injection</c:v>
                </c:pt>
                <c:pt idx="9">
                  <c:v>Botnets</c:v>
                </c:pt>
                <c:pt idx="10">
                  <c:v>Targeted Attacks</c:v>
                </c:pt>
                <c:pt idx="11">
                  <c:v>Physical Theft/Loss/Damage</c:v>
                </c:pt>
                <c:pt idx="12">
                  <c:v>Hardware Failure</c:v>
                </c:pt>
                <c:pt idx="13">
                  <c:v>Natural Disasters</c:v>
                </c:pt>
                <c:pt idx="14">
                  <c:v>Cloud-related Malware</c:v>
                </c:pt>
                <c:pt idx="15">
                  <c:v>Unknown Risk Profile</c:v>
                </c:pt>
                <c:pt idx="16">
                  <c:v>LOCK-IN</c:v>
                </c:pt>
                <c:pt idx="17">
                  <c:v>COMPLIANCE RISKS</c:v>
                </c:pt>
              </c:strCache>
            </c:strRef>
          </c:cat>
          <c:val>
            <c:numRef>
              <c:f>'agrigate average'!$F$3:$F$20</c:f>
              <c:numCache>
                <c:formatCode>General</c:formatCode>
                <c:ptCount val="18"/>
                <c:pt idx="0">
                  <c:v>1.1000000000000001</c:v>
                </c:pt>
                <c:pt idx="1">
                  <c:v>1</c:v>
                </c:pt>
                <c:pt idx="2">
                  <c:v>1.2</c:v>
                </c:pt>
                <c:pt idx="3">
                  <c:v>1.6</c:v>
                </c:pt>
                <c:pt idx="4">
                  <c:v>3</c:v>
                </c:pt>
                <c:pt idx="5">
                  <c:v>3.2</c:v>
                </c:pt>
                <c:pt idx="6">
                  <c:v>1.6</c:v>
                </c:pt>
                <c:pt idx="7">
                  <c:v>0.70000000000000062</c:v>
                </c:pt>
                <c:pt idx="8">
                  <c:v>1.5</c:v>
                </c:pt>
                <c:pt idx="12">
                  <c:v>0.5</c:v>
                </c:pt>
                <c:pt idx="13">
                  <c:v>0.5</c:v>
                </c:pt>
                <c:pt idx="14">
                  <c:v>1.5</c:v>
                </c:pt>
                <c:pt idx="15">
                  <c:v>1.5</c:v>
                </c:pt>
              </c:numCache>
            </c:numRef>
          </c:val>
        </c:ser>
        <c:ser>
          <c:idx val="3"/>
          <c:order val="3"/>
          <c:tx>
            <c:strRef>
              <c:f>'agrigate average'!$G$2</c:f>
              <c:strCache>
                <c:ptCount val="1"/>
                <c:pt idx="0">
                  <c:v>Resource Abstrection</c:v>
                </c:pt>
              </c:strCache>
            </c:strRef>
          </c:tx>
          <c:cat>
            <c:strRef>
              <c:f>'agrigate average'!$C$3:$C$20</c:f>
              <c:strCache>
                <c:ptCount val="18"/>
                <c:pt idx="0">
                  <c:v>Data Breaches</c:v>
                </c:pt>
                <c:pt idx="1">
                  <c:v>Data Loss</c:v>
                </c:pt>
                <c:pt idx="2">
                  <c:v>Account or Service Traffic Hijacking</c:v>
                </c:pt>
                <c:pt idx="3">
                  <c:v>Insecure Interfaces and API</c:v>
                </c:pt>
                <c:pt idx="4">
                  <c:v>Denial of Service</c:v>
                </c:pt>
                <c:pt idx="5">
                  <c:v>Malicious Insiders</c:v>
                </c:pt>
                <c:pt idx="6">
                  <c:v>Abuse of Cloud Services</c:v>
                </c:pt>
                <c:pt idx="7">
                  <c:v>Insufficient Due Diligence</c:v>
                </c:pt>
                <c:pt idx="8">
                  <c:v>Code Injection</c:v>
                </c:pt>
                <c:pt idx="9">
                  <c:v>Botnets</c:v>
                </c:pt>
                <c:pt idx="10">
                  <c:v>Targeted Attacks</c:v>
                </c:pt>
                <c:pt idx="11">
                  <c:v>Physical Theft/Loss/Damage</c:v>
                </c:pt>
                <c:pt idx="12">
                  <c:v>Hardware Failure</c:v>
                </c:pt>
                <c:pt idx="13">
                  <c:v>Natural Disasters</c:v>
                </c:pt>
                <c:pt idx="14">
                  <c:v>Cloud-related Malware</c:v>
                </c:pt>
                <c:pt idx="15">
                  <c:v>Unknown Risk Profile</c:v>
                </c:pt>
                <c:pt idx="16">
                  <c:v>LOCK-IN</c:v>
                </c:pt>
                <c:pt idx="17">
                  <c:v>COMPLIANCE RISKS</c:v>
                </c:pt>
              </c:strCache>
            </c:strRef>
          </c:cat>
          <c:val>
            <c:numRef>
              <c:f>'agrigate average'!$G$3:$G$20</c:f>
              <c:numCache>
                <c:formatCode>General</c:formatCode>
                <c:ptCount val="18"/>
                <c:pt idx="0">
                  <c:v>0.5</c:v>
                </c:pt>
                <c:pt idx="1">
                  <c:v>0.60000000000000064</c:v>
                </c:pt>
                <c:pt idx="2">
                  <c:v>0.70000000000000062</c:v>
                </c:pt>
                <c:pt idx="3">
                  <c:v>3.4</c:v>
                </c:pt>
                <c:pt idx="4">
                  <c:v>3</c:v>
                </c:pt>
                <c:pt idx="5">
                  <c:v>1.5</c:v>
                </c:pt>
                <c:pt idx="6">
                  <c:v>0.5</c:v>
                </c:pt>
                <c:pt idx="7">
                  <c:v>1.5</c:v>
                </c:pt>
                <c:pt idx="8">
                  <c:v>1.5</c:v>
                </c:pt>
                <c:pt idx="11">
                  <c:v>1.5</c:v>
                </c:pt>
                <c:pt idx="12">
                  <c:v>0.5</c:v>
                </c:pt>
                <c:pt idx="13">
                  <c:v>0.5</c:v>
                </c:pt>
                <c:pt idx="14">
                  <c:v>1.5</c:v>
                </c:pt>
                <c:pt idx="15">
                  <c:v>1</c:v>
                </c:pt>
              </c:numCache>
            </c:numRef>
          </c:val>
        </c:ser>
        <c:ser>
          <c:idx val="4"/>
          <c:order val="4"/>
          <c:tx>
            <c:strRef>
              <c:f>'agrigate average'!$H$2</c:f>
              <c:strCache>
                <c:ptCount val="1"/>
                <c:pt idx="0">
                  <c:v>Physical Infrastrectur</c:v>
                </c:pt>
              </c:strCache>
            </c:strRef>
          </c:tx>
          <c:cat>
            <c:strRef>
              <c:f>'agrigate average'!$C$3:$C$20</c:f>
              <c:strCache>
                <c:ptCount val="18"/>
                <c:pt idx="0">
                  <c:v>Data Breaches</c:v>
                </c:pt>
                <c:pt idx="1">
                  <c:v>Data Loss</c:v>
                </c:pt>
                <c:pt idx="2">
                  <c:v>Account or Service Traffic Hijacking</c:v>
                </c:pt>
                <c:pt idx="3">
                  <c:v>Insecure Interfaces and API</c:v>
                </c:pt>
                <c:pt idx="4">
                  <c:v>Denial of Service</c:v>
                </c:pt>
                <c:pt idx="5">
                  <c:v>Malicious Insiders</c:v>
                </c:pt>
                <c:pt idx="6">
                  <c:v>Abuse of Cloud Services</c:v>
                </c:pt>
                <c:pt idx="7">
                  <c:v>Insufficient Due Diligence</c:v>
                </c:pt>
                <c:pt idx="8">
                  <c:v>Code Injection</c:v>
                </c:pt>
                <c:pt idx="9">
                  <c:v>Botnets</c:v>
                </c:pt>
                <c:pt idx="10">
                  <c:v>Targeted Attacks</c:v>
                </c:pt>
                <c:pt idx="11">
                  <c:v>Physical Theft/Loss/Damage</c:v>
                </c:pt>
                <c:pt idx="12">
                  <c:v>Hardware Failure</c:v>
                </c:pt>
                <c:pt idx="13">
                  <c:v>Natural Disasters</c:v>
                </c:pt>
                <c:pt idx="14">
                  <c:v>Cloud-related Malware</c:v>
                </c:pt>
                <c:pt idx="15">
                  <c:v>Unknown Risk Profile</c:v>
                </c:pt>
                <c:pt idx="16">
                  <c:v>LOCK-IN</c:v>
                </c:pt>
                <c:pt idx="17">
                  <c:v>COMPLIANCE RISKS</c:v>
                </c:pt>
              </c:strCache>
            </c:strRef>
          </c:cat>
          <c:val>
            <c:numRef>
              <c:f>'agrigate average'!$H$3:$H$20</c:f>
              <c:numCache>
                <c:formatCode>General</c:formatCode>
                <c:ptCount val="18"/>
                <c:pt idx="0">
                  <c:v>1.5</c:v>
                </c:pt>
                <c:pt idx="1">
                  <c:v>1.5</c:v>
                </c:pt>
                <c:pt idx="2">
                  <c:v>1</c:v>
                </c:pt>
                <c:pt idx="3">
                  <c:v>0.5</c:v>
                </c:pt>
                <c:pt idx="4">
                  <c:v>0.5</c:v>
                </c:pt>
                <c:pt idx="5">
                  <c:v>0.5</c:v>
                </c:pt>
                <c:pt idx="6">
                  <c:v>1.2</c:v>
                </c:pt>
                <c:pt idx="7">
                  <c:v>1.5</c:v>
                </c:pt>
                <c:pt idx="11">
                  <c:v>1.5</c:v>
                </c:pt>
                <c:pt idx="12">
                  <c:v>3</c:v>
                </c:pt>
                <c:pt idx="13">
                  <c:v>1.5</c:v>
                </c:pt>
                <c:pt idx="14">
                  <c:v>0.5</c:v>
                </c:pt>
                <c:pt idx="15">
                  <c:v>1</c:v>
                </c:pt>
              </c:numCache>
            </c:numRef>
          </c:val>
        </c:ser>
        <c:ser>
          <c:idx val="5"/>
          <c:order val="5"/>
          <c:tx>
            <c:strRef>
              <c:f>'agrigate average'!$I$2</c:f>
              <c:strCache>
                <c:ptCount val="1"/>
                <c:pt idx="0">
                  <c:v>Facility</c:v>
                </c:pt>
              </c:strCache>
            </c:strRef>
          </c:tx>
          <c:cat>
            <c:strRef>
              <c:f>'agrigate average'!$C$3:$C$20</c:f>
              <c:strCache>
                <c:ptCount val="18"/>
                <c:pt idx="0">
                  <c:v>Data Breaches</c:v>
                </c:pt>
                <c:pt idx="1">
                  <c:v>Data Loss</c:v>
                </c:pt>
                <c:pt idx="2">
                  <c:v>Account or Service Traffic Hijacking</c:v>
                </c:pt>
                <c:pt idx="3">
                  <c:v>Insecure Interfaces and API</c:v>
                </c:pt>
                <c:pt idx="4">
                  <c:v>Denial of Service</c:v>
                </c:pt>
                <c:pt idx="5">
                  <c:v>Malicious Insiders</c:v>
                </c:pt>
                <c:pt idx="6">
                  <c:v>Abuse of Cloud Services</c:v>
                </c:pt>
                <c:pt idx="7">
                  <c:v>Insufficient Due Diligence</c:v>
                </c:pt>
                <c:pt idx="8">
                  <c:v>Code Injection</c:v>
                </c:pt>
                <c:pt idx="9">
                  <c:v>Botnets</c:v>
                </c:pt>
                <c:pt idx="10">
                  <c:v>Targeted Attacks</c:v>
                </c:pt>
                <c:pt idx="11">
                  <c:v>Physical Theft/Loss/Damage</c:v>
                </c:pt>
                <c:pt idx="12">
                  <c:v>Hardware Failure</c:v>
                </c:pt>
                <c:pt idx="13">
                  <c:v>Natural Disasters</c:v>
                </c:pt>
                <c:pt idx="14">
                  <c:v>Cloud-related Malware</c:v>
                </c:pt>
                <c:pt idx="15">
                  <c:v>Unknown Risk Profile</c:v>
                </c:pt>
                <c:pt idx="16">
                  <c:v>LOCK-IN</c:v>
                </c:pt>
                <c:pt idx="17">
                  <c:v>COMPLIANCE RISKS</c:v>
                </c:pt>
              </c:strCache>
            </c:strRef>
          </c:cat>
          <c:val>
            <c:numRef>
              <c:f>'agrigate average'!$I$3:$I$20</c:f>
              <c:numCache>
                <c:formatCode>General</c:formatCode>
                <c:ptCount val="18"/>
                <c:pt idx="0">
                  <c:v>1.5</c:v>
                </c:pt>
                <c:pt idx="1">
                  <c:v>1.5</c:v>
                </c:pt>
                <c:pt idx="2">
                  <c:v>1.2</c:v>
                </c:pt>
                <c:pt idx="3">
                  <c:v>1.7</c:v>
                </c:pt>
                <c:pt idx="4">
                  <c:v>1.5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1.5</c:v>
                </c:pt>
                <c:pt idx="14">
                  <c:v>0.5</c:v>
                </c:pt>
                <c:pt idx="15">
                  <c:v>0.5</c:v>
                </c:pt>
              </c:numCache>
            </c:numRef>
          </c:val>
        </c:ser>
        <c:axId val="67750144"/>
        <c:axId val="60755968"/>
      </c:barChart>
      <c:catAx>
        <c:axId val="67750144"/>
        <c:scaling>
          <c:orientation val="minMax"/>
        </c:scaling>
        <c:axPos val="b"/>
        <c:numFmt formatCode="General" sourceLinked="1"/>
        <c:tickLblPos val="nextTo"/>
        <c:crossAx val="60755968"/>
        <c:crosses val="autoZero"/>
        <c:auto val="1"/>
        <c:lblAlgn val="ctr"/>
        <c:lblOffset val="100"/>
      </c:catAx>
      <c:valAx>
        <c:axId val="60755968"/>
        <c:scaling>
          <c:orientation val="minMax"/>
        </c:scaling>
        <c:axPos val="l"/>
        <c:majorGridlines/>
        <c:numFmt formatCode="General" sourceLinked="1"/>
        <c:tickLblPos val="nextTo"/>
        <c:crossAx val="67750144"/>
        <c:crosses val="autoZero"/>
        <c:crossBetween val="between"/>
      </c:valAx>
    </c:plotArea>
    <c:legend>
      <c:legendPos val="r"/>
      <c:layout/>
    </c:legend>
    <c:plotVisOnly val="1"/>
    <c:dispBlanksAs val="gap"/>
  </c:chart>
  <c:externalData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lrMapOvr bg1="lt1" tx1="dk1" bg2="lt2" tx2="dk2" accent1="accent1" accent2="accent2" accent3="accent3" accent4="accent4" accent5="accent5" accent6="accent6" hlink="hlink" folHlink="folHlink"/>
  <c:chart>
    <c:plotArea>
      <c:layout/>
      <c:barChart>
        <c:barDir val="col"/>
        <c:grouping val="clustered"/>
        <c:ser>
          <c:idx val="0"/>
          <c:order val="0"/>
          <c:tx>
            <c:strRef>
              <c:f>'Paper address'!$D$2</c:f>
              <c:strCache>
                <c:ptCount val="1"/>
                <c:pt idx="0">
                  <c:v>Application</c:v>
                </c:pt>
              </c:strCache>
            </c:strRef>
          </c:tx>
          <c:cat>
            <c:strRef>
              <c:f>'Paper address'!$C$3:$C$20</c:f>
              <c:strCache>
                <c:ptCount val="18"/>
                <c:pt idx="0">
                  <c:v>Data Breaches</c:v>
                </c:pt>
                <c:pt idx="1">
                  <c:v>Data Loss</c:v>
                </c:pt>
                <c:pt idx="2">
                  <c:v>Account or Service Traffic Hijacking</c:v>
                </c:pt>
                <c:pt idx="3">
                  <c:v>Insecure Interfaces and API</c:v>
                </c:pt>
                <c:pt idx="4">
                  <c:v>Denial of Service</c:v>
                </c:pt>
                <c:pt idx="5">
                  <c:v>Malicious Insiders</c:v>
                </c:pt>
                <c:pt idx="6">
                  <c:v>Abuse of Cloud Services</c:v>
                </c:pt>
                <c:pt idx="7">
                  <c:v>Insufficient Due Diligence</c:v>
                </c:pt>
                <c:pt idx="8">
                  <c:v>Code Injection</c:v>
                </c:pt>
                <c:pt idx="9">
                  <c:v>Botnets</c:v>
                </c:pt>
                <c:pt idx="10">
                  <c:v>Targeted Attacks</c:v>
                </c:pt>
                <c:pt idx="11">
                  <c:v>Physical Theft/Loss/Damage</c:v>
                </c:pt>
                <c:pt idx="12">
                  <c:v>Hardware Failure</c:v>
                </c:pt>
                <c:pt idx="13">
                  <c:v>Natural Disasters</c:v>
                </c:pt>
                <c:pt idx="14">
                  <c:v>Cloud-related Malware</c:v>
                </c:pt>
                <c:pt idx="15">
                  <c:v>Unknown Risk Profile</c:v>
                </c:pt>
                <c:pt idx="16">
                  <c:v>LOCK-IN</c:v>
                </c:pt>
                <c:pt idx="17">
                  <c:v>COMPLIANCE RISKS</c:v>
                </c:pt>
              </c:strCache>
            </c:strRef>
          </c:cat>
          <c:val>
            <c:numRef>
              <c:f>'Paper address'!$D$3:$D$20</c:f>
              <c:numCache>
                <c:formatCode>General</c:formatCode>
                <c:ptCount val="18"/>
                <c:pt idx="0">
                  <c:v>3</c:v>
                </c:pt>
                <c:pt idx="1">
                  <c:v>3</c:v>
                </c:pt>
                <c:pt idx="2">
                  <c:v>3.3299999999999987</c:v>
                </c:pt>
                <c:pt idx="3">
                  <c:v>3</c:v>
                </c:pt>
                <c:pt idx="4">
                  <c:v>3.3299999999999987</c:v>
                </c:pt>
                <c:pt idx="5">
                  <c:v>3.3299999999999987</c:v>
                </c:pt>
                <c:pt idx="6">
                  <c:v>4</c:v>
                </c:pt>
                <c:pt idx="8">
                  <c:v>3.3299999999999987</c:v>
                </c:pt>
              </c:numCache>
            </c:numRef>
          </c:val>
        </c:ser>
        <c:ser>
          <c:idx val="1"/>
          <c:order val="1"/>
          <c:tx>
            <c:strRef>
              <c:f>'Paper address'!$E$2</c:f>
              <c:strCache>
                <c:ptCount val="1"/>
                <c:pt idx="0">
                  <c:v>Data</c:v>
                </c:pt>
              </c:strCache>
            </c:strRef>
          </c:tx>
          <c:cat>
            <c:strRef>
              <c:f>'Paper address'!$C$3:$C$20</c:f>
              <c:strCache>
                <c:ptCount val="18"/>
                <c:pt idx="0">
                  <c:v>Data Breaches</c:v>
                </c:pt>
                <c:pt idx="1">
                  <c:v>Data Loss</c:v>
                </c:pt>
                <c:pt idx="2">
                  <c:v>Account or Service Traffic Hijacking</c:v>
                </c:pt>
                <c:pt idx="3">
                  <c:v>Insecure Interfaces and API</c:v>
                </c:pt>
                <c:pt idx="4">
                  <c:v>Denial of Service</c:v>
                </c:pt>
                <c:pt idx="5">
                  <c:v>Malicious Insiders</c:v>
                </c:pt>
                <c:pt idx="6">
                  <c:v>Abuse of Cloud Services</c:v>
                </c:pt>
                <c:pt idx="7">
                  <c:v>Insufficient Due Diligence</c:v>
                </c:pt>
                <c:pt idx="8">
                  <c:v>Code Injection</c:v>
                </c:pt>
                <c:pt idx="9">
                  <c:v>Botnets</c:v>
                </c:pt>
                <c:pt idx="10">
                  <c:v>Targeted Attacks</c:v>
                </c:pt>
                <c:pt idx="11">
                  <c:v>Physical Theft/Loss/Damage</c:v>
                </c:pt>
                <c:pt idx="12">
                  <c:v>Hardware Failure</c:v>
                </c:pt>
                <c:pt idx="13">
                  <c:v>Natural Disasters</c:v>
                </c:pt>
                <c:pt idx="14">
                  <c:v>Cloud-related Malware</c:v>
                </c:pt>
                <c:pt idx="15">
                  <c:v>Unknown Risk Profile</c:v>
                </c:pt>
                <c:pt idx="16">
                  <c:v>LOCK-IN</c:v>
                </c:pt>
                <c:pt idx="17">
                  <c:v>COMPLIANCE RISKS</c:v>
                </c:pt>
              </c:strCache>
            </c:strRef>
          </c:cat>
          <c:val>
            <c:numRef>
              <c:f>'Paper address'!$E$3:$E$20</c:f>
              <c:numCache>
                <c:formatCode>General</c:formatCode>
                <c:ptCount val="18"/>
                <c:pt idx="0">
                  <c:v>3</c:v>
                </c:pt>
                <c:pt idx="1">
                  <c:v>3.29</c:v>
                </c:pt>
                <c:pt idx="2">
                  <c:v>3</c:v>
                </c:pt>
                <c:pt idx="3">
                  <c:v>3</c:v>
                </c:pt>
                <c:pt idx="4">
                  <c:v>3</c:v>
                </c:pt>
                <c:pt idx="5">
                  <c:v>3</c:v>
                </c:pt>
                <c:pt idx="8">
                  <c:v>3</c:v>
                </c:pt>
              </c:numCache>
            </c:numRef>
          </c:val>
        </c:ser>
        <c:ser>
          <c:idx val="2"/>
          <c:order val="2"/>
          <c:tx>
            <c:strRef>
              <c:f>'Paper address'!$F$2</c:f>
              <c:strCache>
                <c:ptCount val="1"/>
                <c:pt idx="0">
                  <c:v>Platform</c:v>
                </c:pt>
              </c:strCache>
            </c:strRef>
          </c:tx>
          <c:cat>
            <c:strRef>
              <c:f>'Paper address'!$C$3:$C$20</c:f>
              <c:strCache>
                <c:ptCount val="18"/>
                <c:pt idx="0">
                  <c:v>Data Breaches</c:v>
                </c:pt>
                <c:pt idx="1">
                  <c:v>Data Loss</c:v>
                </c:pt>
                <c:pt idx="2">
                  <c:v>Account or Service Traffic Hijacking</c:v>
                </c:pt>
                <c:pt idx="3">
                  <c:v>Insecure Interfaces and API</c:v>
                </c:pt>
                <c:pt idx="4">
                  <c:v>Denial of Service</c:v>
                </c:pt>
                <c:pt idx="5">
                  <c:v>Malicious Insiders</c:v>
                </c:pt>
                <c:pt idx="6">
                  <c:v>Abuse of Cloud Services</c:v>
                </c:pt>
                <c:pt idx="7">
                  <c:v>Insufficient Due Diligence</c:v>
                </c:pt>
                <c:pt idx="8">
                  <c:v>Code Injection</c:v>
                </c:pt>
                <c:pt idx="9">
                  <c:v>Botnets</c:v>
                </c:pt>
                <c:pt idx="10">
                  <c:v>Targeted Attacks</c:v>
                </c:pt>
                <c:pt idx="11">
                  <c:v>Physical Theft/Loss/Damage</c:v>
                </c:pt>
                <c:pt idx="12">
                  <c:v>Hardware Failure</c:v>
                </c:pt>
                <c:pt idx="13">
                  <c:v>Natural Disasters</c:v>
                </c:pt>
                <c:pt idx="14">
                  <c:v>Cloud-related Malware</c:v>
                </c:pt>
                <c:pt idx="15">
                  <c:v>Unknown Risk Profile</c:v>
                </c:pt>
                <c:pt idx="16">
                  <c:v>LOCK-IN</c:v>
                </c:pt>
                <c:pt idx="17">
                  <c:v>COMPLIANCE RISKS</c:v>
                </c:pt>
              </c:strCache>
            </c:strRef>
          </c:cat>
          <c:val>
            <c:numRef>
              <c:f>'Paper address'!$F$3:$F$20</c:f>
              <c:numCache>
                <c:formatCode>General</c:formatCode>
                <c:ptCount val="18"/>
                <c:pt idx="4">
                  <c:v>3</c:v>
                </c:pt>
                <c:pt idx="5">
                  <c:v>3</c:v>
                </c:pt>
              </c:numCache>
            </c:numRef>
          </c:val>
        </c:ser>
        <c:ser>
          <c:idx val="3"/>
          <c:order val="3"/>
          <c:tx>
            <c:strRef>
              <c:f>'Paper address'!$G$2</c:f>
              <c:strCache>
                <c:ptCount val="1"/>
                <c:pt idx="0">
                  <c:v>Resource Abstrection</c:v>
                </c:pt>
              </c:strCache>
            </c:strRef>
          </c:tx>
          <c:cat>
            <c:strRef>
              <c:f>'Paper address'!$C$3:$C$20</c:f>
              <c:strCache>
                <c:ptCount val="18"/>
                <c:pt idx="0">
                  <c:v>Data Breaches</c:v>
                </c:pt>
                <c:pt idx="1">
                  <c:v>Data Loss</c:v>
                </c:pt>
                <c:pt idx="2">
                  <c:v>Account or Service Traffic Hijacking</c:v>
                </c:pt>
                <c:pt idx="3">
                  <c:v>Insecure Interfaces and API</c:v>
                </c:pt>
                <c:pt idx="4">
                  <c:v>Denial of Service</c:v>
                </c:pt>
                <c:pt idx="5">
                  <c:v>Malicious Insiders</c:v>
                </c:pt>
                <c:pt idx="6">
                  <c:v>Abuse of Cloud Services</c:v>
                </c:pt>
                <c:pt idx="7">
                  <c:v>Insufficient Due Diligence</c:v>
                </c:pt>
                <c:pt idx="8">
                  <c:v>Code Injection</c:v>
                </c:pt>
                <c:pt idx="9">
                  <c:v>Botnets</c:v>
                </c:pt>
                <c:pt idx="10">
                  <c:v>Targeted Attacks</c:v>
                </c:pt>
                <c:pt idx="11">
                  <c:v>Physical Theft/Loss/Damage</c:v>
                </c:pt>
                <c:pt idx="12">
                  <c:v>Hardware Failure</c:v>
                </c:pt>
                <c:pt idx="13">
                  <c:v>Natural Disasters</c:v>
                </c:pt>
                <c:pt idx="14">
                  <c:v>Cloud-related Malware</c:v>
                </c:pt>
                <c:pt idx="15">
                  <c:v>Unknown Risk Profile</c:v>
                </c:pt>
                <c:pt idx="16">
                  <c:v>LOCK-IN</c:v>
                </c:pt>
                <c:pt idx="17">
                  <c:v>COMPLIANCE RISKS</c:v>
                </c:pt>
              </c:strCache>
            </c:strRef>
          </c:cat>
          <c:val>
            <c:numRef>
              <c:f>'Paper address'!$G$3:$G$20</c:f>
              <c:numCache>
                <c:formatCode>General</c:formatCode>
                <c:ptCount val="18"/>
                <c:pt idx="2">
                  <c:v>3</c:v>
                </c:pt>
                <c:pt idx="3">
                  <c:v>3</c:v>
                </c:pt>
                <c:pt idx="4">
                  <c:v>3</c:v>
                </c:pt>
                <c:pt idx="11">
                  <c:v>3</c:v>
                </c:pt>
              </c:numCache>
            </c:numRef>
          </c:val>
        </c:ser>
        <c:ser>
          <c:idx val="4"/>
          <c:order val="4"/>
          <c:tx>
            <c:strRef>
              <c:f>'Paper address'!$H$2</c:f>
              <c:strCache>
                <c:ptCount val="1"/>
                <c:pt idx="0">
                  <c:v>Physical Infrastrectur</c:v>
                </c:pt>
              </c:strCache>
            </c:strRef>
          </c:tx>
          <c:cat>
            <c:strRef>
              <c:f>'Paper address'!$C$3:$C$20</c:f>
              <c:strCache>
                <c:ptCount val="18"/>
                <c:pt idx="0">
                  <c:v>Data Breaches</c:v>
                </c:pt>
                <c:pt idx="1">
                  <c:v>Data Loss</c:v>
                </c:pt>
                <c:pt idx="2">
                  <c:v>Account or Service Traffic Hijacking</c:v>
                </c:pt>
                <c:pt idx="3">
                  <c:v>Insecure Interfaces and API</c:v>
                </c:pt>
                <c:pt idx="4">
                  <c:v>Denial of Service</c:v>
                </c:pt>
                <c:pt idx="5">
                  <c:v>Malicious Insiders</c:v>
                </c:pt>
                <c:pt idx="6">
                  <c:v>Abuse of Cloud Services</c:v>
                </c:pt>
                <c:pt idx="7">
                  <c:v>Insufficient Due Diligence</c:v>
                </c:pt>
                <c:pt idx="8">
                  <c:v>Code Injection</c:v>
                </c:pt>
                <c:pt idx="9">
                  <c:v>Botnets</c:v>
                </c:pt>
                <c:pt idx="10">
                  <c:v>Targeted Attacks</c:v>
                </c:pt>
                <c:pt idx="11">
                  <c:v>Physical Theft/Loss/Damage</c:v>
                </c:pt>
                <c:pt idx="12">
                  <c:v>Hardware Failure</c:v>
                </c:pt>
                <c:pt idx="13">
                  <c:v>Natural Disasters</c:v>
                </c:pt>
                <c:pt idx="14">
                  <c:v>Cloud-related Malware</c:v>
                </c:pt>
                <c:pt idx="15">
                  <c:v>Unknown Risk Profile</c:v>
                </c:pt>
                <c:pt idx="16">
                  <c:v>LOCK-IN</c:v>
                </c:pt>
                <c:pt idx="17">
                  <c:v>COMPLIANCE RISKS</c:v>
                </c:pt>
              </c:strCache>
            </c:strRef>
          </c:cat>
          <c:val>
            <c:numRef>
              <c:f>'Paper address'!$H$3:$H$20</c:f>
              <c:numCache>
                <c:formatCode>General</c:formatCode>
                <c:ptCount val="18"/>
                <c:pt idx="4">
                  <c:v>3</c:v>
                </c:pt>
                <c:pt idx="5">
                  <c:v>3</c:v>
                </c:pt>
                <c:pt idx="11">
                  <c:v>3</c:v>
                </c:pt>
                <c:pt idx="12">
                  <c:v>3</c:v>
                </c:pt>
                <c:pt idx="13">
                  <c:v>3</c:v>
                </c:pt>
              </c:numCache>
            </c:numRef>
          </c:val>
        </c:ser>
        <c:ser>
          <c:idx val="5"/>
          <c:order val="5"/>
          <c:tx>
            <c:strRef>
              <c:f>'Paper address'!$I$2</c:f>
              <c:strCache>
                <c:ptCount val="1"/>
                <c:pt idx="0">
                  <c:v>Facility</c:v>
                </c:pt>
              </c:strCache>
            </c:strRef>
          </c:tx>
          <c:cat>
            <c:strRef>
              <c:f>'Paper address'!$C$3:$C$20</c:f>
              <c:strCache>
                <c:ptCount val="18"/>
                <c:pt idx="0">
                  <c:v>Data Breaches</c:v>
                </c:pt>
                <c:pt idx="1">
                  <c:v>Data Loss</c:v>
                </c:pt>
                <c:pt idx="2">
                  <c:v>Account or Service Traffic Hijacking</c:v>
                </c:pt>
                <c:pt idx="3">
                  <c:v>Insecure Interfaces and API</c:v>
                </c:pt>
                <c:pt idx="4">
                  <c:v>Denial of Service</c:v>
                </c:pt>
                <c:pt idx="5">
                  <c:v>Malicious Insiders</c:v>
                </c:pt>
                <c:pt idx="6">
                  <c:v>Abuse of Cloud Services</c:v>
                </c:pt>
                <c:pt idx="7">
                  <c:v>Insufficient Due Diligence</c:v>
                </c:pt>
                <c:pt idx="8">
                  <c:v>Code Injection</c:v>
                </c:pt>
                <c:pt idx="9">
                  <c:v>Botnets</c:v>
                </c:pt>
                <c:pt idx="10">
                  <c:v>Targeted Attacks</c:v>
                </c:pt>
                <c:pt idx="11">
                  <c:v>Physical Theft/Loss/Damage</c:v>
                </c:pt>
                <c:pt idx="12">
                  <c:v>Hardware Failure</c:v>
                </c:pt>
                <c:pt idx="13">
                  <c:v>Natural Disasters</c:v>
                </c:pt>
                <c:pt idx="14">
                  <c:v>Cloud-related Malware</c:v>
                </c:pt>
                <c:pt idx="15">
                  <c:v>Unknown Risk Profile</c:v>
                </c:pt>
                <c:pt idx="16">
                  <c:v>LOCK-IN</c:v>
                </c:pt>
                <c:pt idx="17">
                  <c:v>COMPLIANCE RISKS</c:v>
                </c:pt>
              </c:strCache>
            </c:strRef>
          </c:cat>
          <c:val>
            <c:numRef>
              <c:f>'Paper address'!$I$3:$I$20</c:f>
              <c:numCache>
                <c:formatCode>General</c:formatCode>
                <c:ptCount val="18"/>
              </c:numCache>
            </c:numRef>
          </c:val>
        </c:ser>
        <c:axId val="68615552"/>
        <c:axId val="69145728"/>
      </c:barChart>
      <c:catAx>
        <c:axId val="68615552"/>
        <c:scaling>
          <c:orientation val="minMax"/>
        </c:scaling>
        <c:axPos val="b"/>
        <c:numFmt formatCode="General" sourceLinked="0"/>
        <c:tickLblPos val="nextTo"/>
        <c:crossAx val="69145728"/>
        <c:crosses val="autoZero"/>
        <c:auto val="1"/>
        <c:lblAlgn val="ctr"/>
        <c:lblOffset val="100"/>
      </c:catAx>
      <c:valAx>
        <c:axId val="69145728"/>
        <c:scaling>
          <c:orientation val="minMax"/>
        </c:scaling>
        <c:axPos val="l"/>
        <c:majorGridlines/>
        <c:numFmt formatCode="General" sourceLinked="1"/>
        <c:tickLblPos val="nextTo"/>
        <c:crossAx val="68615552"/>
        <c:crosses val="autoZero"/>
        <c:crossBetween val="between"/>
      </c:valAx>
    </c:plotArea>
    <c:legend>
      <c:legendPos val="r"/>
      <c:layout/>
    </c:legend>
    <c:plotVisOnly val="1"/>
    <c:dispBlanksAs val="gap"/>
  </c:chart>
  <c:txPr>
    <a:bodyPr/>
    <a:lstStyle/>
    <a:p>
      <a:pPr>
        <a:defRPr sz="1200"/>
      </a:pPr>
      <a:endParaRPr lang="en-US"/>
    </a:p>
  </c:txPr>
  <c:externalData r:id="rId2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barChart>
        <c:barDir val="col"/>
        <c:grouping val="clustered"/>
        <c:ser>
          <c:idx val="0"/>
          <c:order val="0"/>
          <c:tx>
            <c:strRef>
              <c:f>Rating!$D$2</c:f>
              <c:strCache>
                <c:ptCount val="1"/>
                <c:pt idx="0">
                  <c:v>Application</c:v>
                </c:pt>
              </c:strCache>
            </c:strRef>
          </c:tx>
          <c:cat>
            <c:strRef>
              <c:f>Rating!$C$3:$C$20</c:f>
              <c:strCache>
                <c:ptCount val="18"/>
                <c:pt idx="0">
                  <c:v>Data Breaches</c:v>
                </c:pt>
                <c:pt idx="1">
                  <c:v>Data Loss</c:v>
                </c:pt>
                <c:pt idx="2">
                  <c:v>Account or Service Traffic Hijacking</c:v>
                </c:pt>
                <c:pt idx="3">
                  <c:v>Insecure Interfaces and API</c:v>
                </c:pt>
                <c:pt idx="4">
                  <c:v>Denial of Service</c:v>
                </c:pt>
                <c:pt idx="5">
                  <c:v>Malicious Insiders</c:v>
                </c:pt>
                <c:pt idx="6">
                  <c:v>Abuse of Cloud Services</c:v>
                </c:pt>
                <c:pt idx="7">
                  <c:v>Insufficient Due Diligence</c:v>
                </c:pt>
                <c:pt idx="8">
                  <c:v>Code Injection</c:v>
                </c:pt>
                <c:pt idx="9">
                  <c:v>Botnets</c:v>
                </c:pt>
                <c:pt idx="10">
                  <c:v>Targeted Attacks</c:v>
                </c:pt>
                <c:pt idx="11">
                  <c:v>Physical Theft/Loss/Damage</c:v>
                </c:pt>
                <c:pt idx="12">
                  <c:v>Hardware Failure</c:v>
                </c:pt>
                <c:pt idx="13">
                  <c:v>Natural Disasters</c:v>
                </c:pt>
                <c:pt idx="14">
                  <c:v>Cloud-related Malware</c:v>
                </c:pt>
                <c:pt idx="15">
                  <c:v>Unknown Risk Profile</c:v>
                </c:pt>
                <c:pt idx="16">
                  <c:v>LOCK-IN</c:v>
                </c:pt>
                <c:pt idx="17">
                  <c:v>COMPLIANCE RISKS</c:v>
                </c:pt>
              </c:strCache>
            </c:strRef>
          </c:cat>
          <c:val>
            <c:numRef>
              <c:f>Rating!$D$3:$D$20</c:f>
              <c:numCache>
                <c:formatCode>General</c:formatCode>
                <c:ptCount val="18"/>
                <c:pt idx="0">
                  <c:v>2.75</c:v>
                </c:pt>
                <c:pt idx="1">
                  <c:v>2.67</c:v>
                </c:pt>
                <c:pt idx="2">
                  <c:v>2.4</c:v>
                </c:pt>
                <c:pt idx="3">
                  <c:v>3.14</c:v>
                </c:pt>
                <c:pt idx="4">
                  <c:v>3.33</c:v>
                </c:pt>
                <c:pt idx="5">
                  <c:v>3</c:v>
                </c:pt>
                <c:pt idx="6">
                  <c:v>2.2000000000000002</c:v>
                </c:pt>
                <c:pt idx="7">
                  <c:v>1</c:v>
                </c:pt>
                <c:pt idx="8">
                  <c:v>3</c:v>
                </c:pt>
                <c:pt idx="12">
                  <c:v>2</c:v>
                </c:pt>
                <c:pt idx="13">
                  <c:v>2</c:v>
                </c:pt>
                <c:pt idx="14">
                  <c:v>3</c:v>
                </c:pt>
                <c:pt idx="15">
                  <c:v>1</c:v>
                </c:pt>
              </c:numCache>
            </c:numRef>
          </c:val>
        </c:ser>
        <c:ser>
          <c:idx val="1"/>
          <c:order val="1"/>
          <c:tx>
            <c:strRef>
              <c:f>Rating!$E$2</c:f>
              <c:strCache>
                <c:ptCount val="1"/>
                <c:pt idx="0">
                  <c:v>Data</c:v>
                </c:pt>
              </c:strCache>
            </c:strRef>
          </c:tx>
          <c:cat>
            <c:strRef>
              <c:f>Rating!$C$3:$C$20</c:f>
              <c:strCache>
                <c:ptCount val="18"/>
                <c:pt idx="0">
                  <c:v>Data Breaches</c:v>
                </c:pt>
                <c:pt idx="1">
                  <c:v>Data Loss</c:v>
                </c:pt>
                <c:pt idx="2">
                  <c:v>Account or Service Traffic Hijacking</c:v>
                </c:pt>
                <c:pt idx="3">
                  <c:v>Insecure Interfaces and API</c:v>
                </c:pt>
                <c:pt idx="4">
                  <c:v>Denial of Service</c:v>
                </c:pt>
                <c:pt idx="5">
                  <c:v>Malicious Insiders</c:v>
                </c:pt>
                <c:pt idx="6">
                  <c:v>Abuse of Cloud Services</c:v>
                </c:pt>
                <c:pt idx="7">
                  <c:v>Insufficient Due Diligence</c:v>
                </c:pt>
                <c:pt idx="8">
                  <c:v>Code Injection</c:v>
                </c:pt>
                <c:pt idx="9">
                  <c:v>Botnets</c:v>
                </c:pt>
                <c:pt idx="10">
                  <c:v>Targeted Attacks</c:v>
                </c:pt>
                <c:pt idx="11">
                  <c:v>Physical Theft/Loss/Damage</c:v>
                </c:pt>
                <c:pt idx="12">
                  <c:v>Hardware Failure</c:v>
                </c:pt>
                <c:pt idx="13">
                  <c:v>Natural Disasters</c:v>
                </c:pt>
                <c:pt idx="14">
                  <c:v>Cloud-related Malware</c:v>
                </c:pt>
                <c:pt idx="15">
                  <c:v>Unknown Risk Profile</c:v>
                </c:pt>
                <c:pt idx="16">
                  <c:v>LOCK-IN</c:v>
                </c:pt>
                <c:pt idx="17">
                  <c:v>COMPLIANCE RISKS</c:v>
                </c:pt>
              </c:strCache>
            </c:strRef>
          </c:cat>
          <c:val>
            <c:numRef>
              <c:f>Rating!$E$3:$E$20</c:f>
              <c:numCache>
                <c:formatCode>General</c:formatCode>
                <c:ptCount val="18"/>
                <c:pt idx="0">
                  <c:v>4</c:v>
                </c:pt>
                <c:pt idx="1">
                  <c:v>3.75</c:v>
                </c:pt>
                <c:pt idx="2">
                  <c:v>2.5</c:v>
                </c:pt>
                <c:pt idx="3">
                  <c:v>3.38</c:v>
                </c:pt>
                <c:pt idx="4">
                  <c:v>3.37</c:v>
                </c:pt>
                <c:pt idx="5">
                  <c:v>3.67</c:v>
                </c:pt>
                <c:pt idx="6">
                  <c:v>2.5</c:v>
                </c:pt>
                <c:pt idx="7">
                  <c:v>3</c:v>
                </c:pt>
                <c:pt idx="8">
                  <c:v>3</c:v>
                </c:pt>
                <c:pt idx="12">
                  <c:v>3</c:v>
                </c:pt>
                <c:pt idx="13">
                  <c:v>3</c:v>
                </c:pt>
                <c:pt idx="14">
                  <c:v>3</c:v>
                </c:pt>
                <c:pt idx="15">
                  <c:v>2</c:v>
                </c:pt>
                <c:pt idx="17">
                  <c:v>3</c:v>
                </c:pt>
              </c:numCache>
            </c:numRef>
          </c:val>
        </c:ser>
        <c:ser>
          <c:idx val="2"/>
          <c:order val="2"/>
          <c:tx>
            <c:strRef>
              <c:f>Rating!$F$2</c:f>
              <c:strCache>
                <c:ptCount val="1"/>
                <c:pt idx="0">
                  <c:v>Platform</c:v>
                </c:pt>
              </c:strCache>
            </c:strRef>
          </c:tx>
          <c:cat>
            <c:strRef>
              <c:f>Rating!$C$3:$C$20</c:f>
              <c:strCache>
                <c:ptCount val="18"/>
                <c:pt idx="0">
                  <c:v>Data Breaches</c:v>
                </c:pt>
                <c:pt idx="1">
                  <c:v>Data Loss</c:v>
                </c:pt>
                <c:pt idx="2">
                  <c:v>Account or Service Traffic Hijacking</c:v>
                </c:pt>
                <c:pt idx="3">
                  <c:v>Insecure Interfaces and API</c:v>
                </c:pt>
                <c:pt idx="4">
                  <c:v>Denial of Service</c:v>
                </c:pt>
                <c:pt idx="5">
                  <c:v>Malicious Insiders</c:v>
                </c:pt>
                <c:pt idx="6">
                  <c:v>Abuse of Cloud Services</c:v>
                </c:pt>
                <c:pt idx="7">
                  <c:v>Insufficient Due Diligence</c:v>
                </c:pt>
                <c:pt idx="8">
                  <c:v>Code Injection</c:v>
                </c:pt>
                <c:pt idx="9">
                  <c:v>Botnets</c:v>
                </c:pt>
                <c:pt idx="10">
                  <c:v>Targeted Attacks</c:v>
                </c:pt>
                <c:pt idx="11">
                  <c:v>Physical Theft/Loss/Damage</c:v>
                </c:pt>
                <c:pt idx="12">
                  <c:v>Hardware Failure</c:v>
                </c:pt>
                <c:pt idx="13">
                  <c:v>Natural Disasters</c:v>
                </c:pt>
                <c:pt idx="14">
                  <c:v>Cloud-related Malware</c:v>
                </c:pt>
                <c:pt idx="15">
                  <c:v>Unknown Risk Profile</c:v>
                </c:pt>
                <c:pt idx="16">
                  <c:v>LOCK-IN</c:v>
                </c:pt>
                <c:pt idx="17">
                  <c:v>COMPLIANCE RISKS</c:v>
                </c:pt>
              </c:strCache>
            </c:strRef>
          </c:cat>
          <c:val>
            <c:numRef>
              <c:f>Rating!$F$3:$F$20</c:f>
              <c:numCache>
                <c:formatCode>General</c:formatCode>
                <c:ptCount val="18"/>
                <c:pt idx="0">
                  <c:v>2.25</c:v>
                </c:pt>
                <c:pt idx="1">
                  <c:v>2</c:v>
                </c:pt>
                <c:pt idx="2">
                  <c:v>2.4</c:v>
                </c:pt>
                <c:pt idx="3">
                  <c:v>3.29</c:v>
                </c:pt>
                <c:pt idx="4">
                  <c:v>3</c:v>
                </c:pt>
                <c:pt idx="5">
                  <c:v>3.33</c:v>
                </c:pt>
                <c:pt idx="6">
                  <c:v>3.2</c:v>
                </c:pt>
                <c:pt idx="7">
                  <c:v>1.5</c:v>
                </c:pt>
                <c:pt idx="8">
                  <c:v>3</c:v>
                </c:pt>
                <c:pt idx="9">
                  <c:v>3</c:v>
                </c:pt>
                <c:pt idx="10">
                  <c:v>3</c:v>
                </c:pt>
                <c:pt idx="12">
                  <c:v>1</c:v>
                </c:pt>
                <c:pt idx="13">
                  <c:v>1</c:v>
                </c:pt>
                <c:pt idx="14">
                  <c:v>3</c:v>
                </c:pt>
                <c:pt idx="15">
                  <c:v>3</c:v>
                </c:pt>
              </c:numCache>
            </c:numRef>
          </c:val>
        </c:ser>
        <c:ser>
          <c:idx val="3"/>
          <c:order val="3"/>
          <c:tx>
            <c:strRef>
              <c:f>Rating!$G$2</c:f>
              <c:strCache>
                <c:ptCount val="1"/>
                <c:pt idx="0">
                  <c:v>Resource Abstrection</c:v>
                </c:pt>
              </c:strCache>
            </c:strRef>
          </c:tx>
          <c:cat>
            <c:strRef>
              <c:f>Rating!$C$3:$C$20</c:f>
              <c:strCache>
                <c:ptCount val="18"/>
                <c:pt idx="0">
                  <c:v>Data Breaches</c:v>
                </c:pt>
                <c:pt idx="1">
                  <c:v>Data Loss</c:v>
                </c:pt>
                <c:pt idx="2">
                  <c:v>Account or Service Traffic Hijacking</c:v>
                </c:pt>
                <c:pt idx="3">
                  <c:v>Insecure Interfaces and API</c:v>
                </c:pt>
                <c:pt idx="4">
                  <c:v>Denial of Service</c:v>
                </c:pt>
                <c:pt idx="5">
                  <c:v>Malicious Insiders</c:v>
                </c:pt>
                <c:pt idx="6">
                  <c:v>Abuse of Cloud Services</c:v>
                </c:pt>
                <c:pt idx="7">
                  <c:v>Insufficient Due Diligence</c:v>
                </c:pt>
                <c:pt idx="8">
                  <c:v>Code Injection</c:v>
                </c:pt>
                <c:pt idx="9">
                  <c:v>Botnets</c:v>
                </c:pt>
                <c:pt idx="10">
                  <c:v>Targeted Attacks</c:v>
                </c:pt>
                <c:pt idx="11">
                  <c:v>Physical Theft/Loss/Damage</c:v>
                </c:pt>
                <c:pt idx="12">
                  <c:v>Hardware Failure</c:v>
                </c:pt>
                <c:pt idx="13">
                  <c:v>Natural Disasters</c:v>
                </c:pt>
                <c:pt idx="14">
                  <c:v>Cloud-related Malware</c:v>
                </c:pt>
                <c:pt idx="15">
                  <c:v>Unknown Risk Profile</c:v>
                </c:pt>
                <c:pt idx="16">
                  <c:v>LOCK-IN</c:v>
                </c:pt>
                <c:pt idx="17">
                  <c:v>COMPLIANCE RISKS</c:v>
                </c:pt>
              </c:strCache>
            </c:strRef>
          </c:cat>
          <c:val>
            <c:numRef>
              <c:f>Rating!$G$3:$G$20</c:f>
              <c:numCache>
                <c:formatCode>General</c:formatCode>
                <c:ptCount val="18"/>
                <c:pt idx="0">
                  <c:v>1</c:v>
                </c:pt>
                <c:pt idx="1">
                  <c:v>1.33</c:v>
                </c:pt>
                <c:pt idx="2">
                  <c:v>1.4</c:v>
                </c:pt>
                <c:pt idx="3">
                  <c:v>3.71</c:v>
                </c:pt>
                <c:pt idx="4">
                  <c:v>3</c:v>
                </c:pt>
                <c:pt idx="5">
                  <c:v>3</c:v>
                </c:pt>
                <c:pt idx="6">
                  <c:v>1</c:v>
                </c:pt>
                <c:pt idx="7">
                  <c:v>3</c:v>
                </c:pt>
                <c:pt idx="8">
                  <c:v>3</c:v>
                </c:pt>
                <c:pt idx="9">
                  <c:v>3</c:v>
                </c:pt>
                <c:pt idx="10">
                  <c:v>3</c:v>
                </c:pt>
                <c:pt idx="12">
                  <c:v>1</c:v>
                </c:pt>
                <c:pt idx="13">
                  <c:v>1</c:v>
                </c:pt>
                <c:pt idx="14">
                  <c:v>3</c:v>
                </c:pt>
                <c:pt idx="15">
                  <c:v>2</c:v>
                </c:pt>
              </c:numCache>
            </c:numRef>
          </c:val>
        </c:ser>
        <c:ser>
          <c:idx val="4"/>
          <c:order val="4"/>
          <c:tx>
            <c:strRef>
              <c:f>Rating!$H$2</c:f>
              <c:strCache>
                <c:ptCount val="1"/>
                <c:pt idx="0">
                  <c:v>Physical Infrastrectur</c:v>
                </c:pt>
              </c:strCache>
            </c:strRef>
          </c:tx>
          <c:cat>
            <c:strRef>
              <c:f>Rating!$C$3:$C$20</c:f>
              <c:strCache>
                <c:ptCount val="18"/>
                <c:pt idx="0">
                  <c:v>Data Breaches</c:v>
                </c:pt>
                <c:pt idx="1">
                  <c:v>Data Loss</c:v>
                </c:pt>
                <c:pt idx="2">
                  <c:v>Account or Service Traffic Hijacking</c:v>
                </c:pt>
                <c:pt idx="3">
                  <c:v>Insecure Interfaces and API</c:v>
                </c:pt>
                <c:pt idx="4">
                  <c:v>Denial of Service</c:v>
                </c:pt>
                <c:pt idx="5">
                  <c:v>Malicious Insiders</c:v>
                </c:pt>
                <c:pt idx="6">
                  <c:v>Abuse of Cloud Services</c:v>
                </c:pt>
                <c:pt idx="7">
                  <c:v>Insufficient Due Diligence</c:v>
                </c:pt>
                <c:pt idx="8">
                  <c:v>Code Injection</c:v>
                </c:pt>
                <c:pt idx="9">
                  <c:v>Botnets</c:v>
                </c:pt>
                <c:pt idx="10">
                  <c:v>Targeted Attacks</c:v>
                </c:pt>
                <c:pt idx="11">
                  <c:v>Physical Theft/Loss/Damage</c:v>
                </c:pt>
                <c:pt idx="12">
                  <c:v>Hardware Failure</c:v>
                </c:pt>
                <c:pt idx="13">
                  <c:v>Natural Disasters</c:v>
                </c:pt>
                <c:pt idx="14">
                  <c:v>Cloud-related Malware</c:v>
                </c:pt>
                <c:pt idx="15">
                  <c:v>Unknown Risk Profile</c:v>
                </c:pt>
                <c:pt idx="16">
                  <c:v>LOCK-IN</c:v>
                </c:pt>
                <c:pt idx="17">
                  <c:v>COMPLIANCE RISKS</c:v>
                </c:pt>
              </c:strCache>
            </c:strRef>
          </c:cat>
          <c:val>
            <c:numRef>
              <c:f>Rating!$H$3:$H$20</c:f>
              <c:numCache>
                <c:formatCode>General</c:formatCode>
                <c:ptCount val="18"/>
                <c:pt idx="0">
                  <c:v>3</c:v>
                </c:pt>
                <c:pt idx="1">
                  <c:v>3</c:v>
                </c:pt>
                <c:pt idx="2">
                  <c:v>2</c:v>
                </c:pt>
                <c:pt idx="3">
                  <c:v>1</c:v>
                </c:pt>
                <c:pt idx="4">
                  <c:v>1</c:v>
                </c:pt>
                <c:pt idx="5">
                  <c:v>3.8</c:v>
                </c:pt>
                <c:pt idx="6">
                  <c:v>2.33</c:v>
                </c:pt>
                <c:pt idx="7">
                  <c:v>3</c:v>
                </c:pt>
                <c:pt idx="12">
                  <c:v>3</c:v>
                </c:pt>
                <c:pt idx="13">
                  <c:v>3</c:v>
                </c:pt>
                <c:pt idx="14">
                  <c:v>1</c:v>
                </c:pt>
                <c:pt idx="15">
                  <c:v>2</c:v>
                </c:pt>
              </c:numCache>
            </c:numRef>
          </c:val>
        </c:ser>
        <c:ser>
          <c:idx val="5"/>
          <c:order val="5"/>
          <c:tx>
            <c:strRef>
              <c:f>Rating!$I$2</c:f>
              <c:strCache>
                <c:ptCount val="1"/>
                <c:pt idx="0">
                  <c:v>Facility</c:v>
                </c:pt>
              </c:strCache>
            </c:strRef>
          </c:tx>
          <c:cat>
            <c:strRef>
              <c:f>Rating!$C$3:$C$20</c:f>
              <c:strCache>
                <c:ptCount val="18"/>
                <c:pt idx="0">
                  <c:v>Data Breaches</c:v>
                </c:pt>
                <c:pt idx="1">
                  <c:v>Data Loss</c:v>
                </c:pt>
                <c:pt idx="2">
                  <c:v>Account or Service Traffic Hijacking</c:v>
                </c:pt>
                <c:pt idx="3">
                  <c:v>Insecure Interfaces and API</c:v>
                </c:pt>
                <c:pt idx="4">
                  <c:v>Denial of Service</c:v>
                </c:pt>
                <c:pt idx="5">
                  <c:v>Malicious Insiders</c:v>
                </c:pt>
                <c:pt idx="6">
                  <c:v>Abuse of Cloud Services</c:v>
                </c:pt>
                <c:pt idx="7">
                  <c:v>Insufficient Due Diligence</c:v>
                </c:pt>
                <c:pt idx="8">
                  <c:v>Code Injection</c:v>
                </c:pt>
                <c:pt idx="9">
                  <c:v>Botnets</c:v>
                </c:pt>
                <c:pt idx="10">
                  <c:v>Targeted Attacks</c:v>
                </c:pt>
                <c:pt idx="11">
                  <c:v>Physical Theft/Loss/Damage</c:v>
                </c:pt>
                <c:pt idx="12">
                  <c:v>Hardware Failure</c:v>
                </c:pt>
                <c:pt idx="13">
                  <c:v>Natural Disasters</c:v>
                </c:pt>
                <c:pt idx="14">
                  <c:v>Cloud-related Malware</c:v>
                </c:pt>
                <c:pt idx="15">
                  <c:v>Unknown Risk Profile</c:v>
                </c:pt>
                <c:pt idx="16">
                  <c:v>LOCK-IN</c:v>
                </c:pt>
                <c:pt idx="17">
                  <c:v>COMPLIANCE RISKS</c:v>
                </c:pt>
              </c:strCache>
            </c:strRef>
          </c:cat>
          <c:val>
            <c:numRef>
              <c:f>Rating!$I$3:$I$20</c:f>
              <c:numCache>
                <c:formatCode>General</c:formatCode>
                <c:ptCount val="18"/>
                <c:pt idx="0">
                  <c:v>3</c:v>
                </c:pt>
                <c:pt idx="1">
                  <c:v>3</c:v>
                </c:pt>
                <c:pt idx="2">
                  <c:v>2.33</c:v>
                </c:pt>
                <c:pt idx="3">
                  <c:v>3.25</c:v>
                </c:pt>
                <c:pt idx="4">
                  <c:v>3</c:v>
                </c:pt>
                <c:pt idx="5">
                  <c:v>3.6</c:v>
                </c:pt>
                <c:pt idx="6">
                  <c:v>2</c:v>
                </c:pt>
                <c:pt idx="7">
                  <c:v>2</c:v>
                </c:pt>
                <c:pt idx="8">
                  <c:v>3</c:v>
                </c:pt>
                <c:pt idx="14">
                  <c:v>1</c:v>
                </c:pt>
                <c:pt idx="15">
                  <c:v>1</c:v>
                </c:pt>
              </c:numCache>
            </c:numRef>
          </c:val>
        </c:ser>
        <c:axId val="135408640"/>
        <c:axId val="135423488"/>
      </c:barChart>
      <c:catAx>
        <c:axId val="135408640"/>
        <c:scaling>
          <c:orientation val="minMax"/>
        </c:scaling>
        <c:axPos val="b"/>
        <c:numFmt formatCode="General" sourceLinked="1"/>
        <c:tickLblPos val="nextTo"/>
        <c:crossAx val="135423488"/>
        <c:crosses val="autoZero"/>
        <c:auto val="1"/>
        <c:lblAlgn val="ctr"/>
        <c:lblOffset val="100"/>
      </c:catAx>
      <c:valAx>
        <c:axId val="135423488"/>
        <c:scaling>
          <c:orientation val="minMax"/>
        </c:scaling>
        <c:axPos val="l"/>
        <c:majorGridlines/>
        <c:numFmt formatCode="General" sourceLinked="1"/>
        <c:tickLblPos val="nextTo"/>
        <c:crossAx val="135408640"/>
        <c:crosses val="autoZero"/>
        <c:crossBetween val="between"/>
      </c:valAx>
    </c:plotArea>
    <c:legend>
      <c:legendPos val="r"/>
      <c:layout/>
    </c:legend>
    <c:plotVisOnly val="1"/>
    <c:dispBlanksAs val="gap"/>
  </c:chart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barChart>
        <c:barDir val="col"/>
        <c:grouping val="clustered"/>
        <c:ser>
          <c:idx val="0"/>
          <c:order val="0"/>
          <c:tx>
            <c:strRef>
              <c:f>'Paper address'!$D$2</c:f>
              <c:strCache>
                <c:ptCount val="1"/>
                <c:pt idx="0">
                  <c:v>Public</c:v>
                </c:pt>
              </c:strCache>
            </c:strRef>
          </c:tx>
          <c:cat>
            <c:strRef>
              <c:f>'Paper address'!$C$3:$C$20</c:f>
              <c:strCache>
                <c:ptCount val="18"/>
                <c:pt idx="0">
                  <c:v>Data Breaches</c:v>
                </c:pt>
                <c:pt idx="1">
                  <c:v>Data Loss</c:v>
                </c:pt>
                <c:pt idx="2">
                  <c:v>Account or Service Traffic Hijacking</c:v>
                </c:pt>
                <c:pt idx="3">
                  <c:v>Insecure Interfaces and API</c:v>
                </c:pt>
                <c:pt idx="4">
                  <c:v>Denial of Service</c:v>
                </c:pt>
                <c:pt idx="5">
                  <c:v>Malicious Insiders</c:v>
                </c:pt>
                <c:pt idx="6">
                  <c:v>Abuse of Cloud Services</c:v>
                </c:pt>
                <c:pt idx="7">
                  <c:v>Insufficient Due Diligence</c:v>
                </c:pt>
                <c:pt idx="8">
                  <c:v>Code Injection</c:v>
                </c:pt>
                <c:pt idx="9">
                  <c:v>Botnets</c:v>
                </c:pt>
                <c:pt idx="10">
                  <c:v>Targeted Attacks</c:v>
                </c:pt>
                <c:pt idx="11">
                  <c:v>Physical Theft/Loss/Damage</c:v>
                </c:pt>
                <c:pt idx="12">
                  <c:v>Hardware Failure</c:v>
                </c:pt>
                <c:pt idx="13">
                  <c:v>Natural Disasters</c:v>
                </c:pt>
                <c:pt idx="14">
                  <c:v>Cloud-related Malware</c:v>
                </c:pt>
                <c:pt idx="15">
                  <c:v>Unknown Risk Profile</c:v>
                </c:pt>
                <c:pt idx="16">
                  <c:v>LOCK-IN</c:v>
                </c:pt>
                <c:pt idx="17">
                  <c:v>COMPLIANCE RISKS</c:v>
                </c:pt>
              </c:strCache>
            </c:strRef>
          </c:cat>
          <c:val>
            <c:numRef>
              <c:f>'Paper address'!$D$3:$D$20</c:f>
              <c:numCache>
                <c:formatCode>General</c:formatCode>
                <c:ptCount val="18"/>
                <c:pt idx="0">
                  <c:v>4</c:v>
                </c:pt>
                <c:pt idx="1">
                  <c:v>3.71</c:v>
                </c:pt>
                <c:pt idx="2">
                  <c:v>4</c:v>
                </c:pt>
                <c:pt idx="3">
                  <c:v>3.8</c:v>
                </c:pt>
                <c:pt idx="4">
                  <c:v>3.75</c:v>
                </c:pt>
                <c:pt idx="5">
                  <c:v>3.71</c:v>
                </c:pt>
                <c:pt idx="6">
                  <c:v>3.25</c:v>
                </c:pt>
                <c:pt idx="7">
                  <c:v>3.5</c:v>
                </c:pt>
                <c:pt idx="8">
                  <c:v>3.5</c:v>
                </c:pt>
                <c:pt idx="9">
                  <c:v>3</c:v>
                </c:pt>
                <c:pt idx="12">
                  <c:v>3</c:v>
                </c:pt>
                <c:pt idx="13">
                  <c:v>3</c:v>
                </c:pt>
                <c:pt idx="14">
                  <c:v>4</c:v>
                </c:pt>
                <c:pt idx="15">
                  <c:v>3.5</c:v>
                </c:pt>
                <c:pt idx="16">
                  <c:v>3</c:v>
                </c:pt>
                <c:pt idx="17">
                  <c:v>3</c:v>
                </c:pt>
              </c:numCache>
            </c:numRef>
          </c:val>
        </c:ser>
        <c:ser>
          <c:idx val="1"/>
          <c:order val="1"/>
          <c:tx>
            <c:strRef>
              <c:f>'Paper address'!$E$2</c:f>
              <c:strCache>
                <c:ptCount val="1"/>
                <c:pt idx="0">
                  <c:v>Private</c:v>
                </c:pt>
              </c:strCache>
            </c:strRef>
          </c:tx>
          <c:cat>
            <c:strRef>
              <c:f>'Paper address'!$C$3:$C$20</c:f>
              <c:strCache>
                <c:ptCount val="18"/>
                <c:pt idx="0">
                  <c:v>Data Breaches</c:v>
                </c:pt>
                <c:pt idx="1">
                  <c:v>Data Loss</c:v>
                </c:pt>
                <c:pt idx="2">
                  <c:v>Account or Service Traffic Hijacking</c:v>
                </c:pt>
                <c:pt idx="3">
                  <c:v>Insecure Interfaces and API</c:v>
                </c:pt>
                <c:pt idx="4">
                  <c:v>Denial of Service</c:v>
                </c:pt>
                <c:pt idx="5">
                  <c:v>Malicious Insiders</c:v>
                </c:pt>
                <c:pt idx="6">
                  <c:v>Abuse of Cloud Services</c:v>
                </c:pt>
                <c:pt idx="7">
                  <c:v>Insufficient Due Diligence</c:v>
                </c:pt>
                <c:pt idx="8">
                  <c:v>Code Injection</c:v>
                </c:pt>
                <c:pt idx="9">
                  <c:v>Botnets</c:v>
                </c:pt>
                <c:pt idx="10">
                  <c:v>Targeted Attacks</c:v>
                </c:pt>
                <c:pt idx="11">
                  <c:v>Physical Theft/Loss/Damage</c:v>
                </c:pt>
                <c:pt idx="12">
                  <c:v>Hardware Failure</c:v>
                </c:pt>
                <c:pt idx="13">
                  <c:v>Natural Disasters</c:v>
                </c:pt>
                <c:pt idx="14">
                  <c:v>Cloud-related Malware</c:v>
                </c:pt>
                <c:pt idx="15">
                  <c:v>Unknown Risk Profile</c:v>
                </c:pt>
                <c:pt idx="16">
                  <c:v>LOCK-IN</c:v>
                </c:pt>
                <c:pt idx="17">
                  <c:v>COMPLIANCE RISKS</c:v>
                </c:pt>
              </c:strCache>
            </c:strRef>
          </c:cat>
          <c:val>
            <c:numRef>
              <c:f>'Paper address'!$E$3:$E$20</c:f>
              <c:numCache>
                <c:formatCode>General</c:formatCode>
                <c:ptCount val="18"/>
                <c:pt idx="0">
                  <c:v>3</c:v>
                </c:pt>
                <c:pt idx="1">
                  <c:v>3</c:v>
                </c:pt>
                <c:pt idx="2">
                  <c:v>2</c:v>
                </c:pt>
                <c:pt idx="3">
                  <c:v>3</c:v>
                </c:pt>
                <c:pt idx="4">
                  <c:v>3</c:v>
                </c:pt>
                <c:pt idx="5">
                  <c:v>3</c:v>
                </c:pt>
                <c:pt idx="8">
                  <c:v>3</c:v>
                </c:pt>
              </c:numCache>
            </c:numRef>
          </c:val>
        </c:ser>
        <c:ser>
          <c:idx val="2"/>
          <c:order val="2"/>
          <c:tx>
            <c:strRef>
              <c:f>'Paper address'!$F$2</c:f>
              <c:strCache>
                <c:ptCount val="1"/>
                <c:pt idx="0">
                  <c:v>Community</c:v>
                </c:pt>
              </c:strCache>
            </c:strRef>
          </c:tx>
          <c:cat>
            <c:strRef>
              <c:f>'Paper address'!$C$3:$C$20</c:f>
              <c:strCache>
                <c:ptCount val="18"/>
                <c:pt idx="0">
                  <c:v>Data Breaches</c:v>
                </c:pt>
                <c:pt idx="1">
                  <c:v>Data Loss</c:v>
                </c:pt>
                <c:pt idx="2">
                  <c:v>Account or Service Traffic Hijacking</c:v>
                </c:pt>
                <c:pt idx="3">
                  <c:v>Insecure Interfaces and API</c:v>
                </c:pt>
                <c:pt idx="4">
                  <c:v>Denial of Service</c:v>
                </c:pt>
                <c:pt idx="5">
                  <c:v>Malicious Insiders</c:v>
                </c:pt>
                <c:pt idx="6">
                  <c:v>Abuse of Cloud Services</c:v>
                </c:pt>
                <c:pt idx="7">
                  <c:v>Insufficient Due Diligence</c:v>
                </c:pt>
                <c:pt idx="8">
                  <c:v>Code Injection</c:v>
                </c:pt>
                <c:pt idx="9">
                  <c:v>Botnets</c:v>
                </c:pt>
                <c:pt idx="10">
                  <c:v>Targeted Attacks</c:v>
                </c:pt>
                <c:pt idx="11">
                  <c:v>Physical Theft/Loss/Damage</c:v>
                </c:pt>
                <c:pt idx="12">
                  <c:v>Hardware Failure</c:v>
                </c:pt>
                <c:pt idx="13">
                  <c:v>Natural Disasters</c:v>
                </c:pt>
                <c:pt idx="14">
                  <c:v>Cloud-related Malware</c:v>
                </c:pt>
                <c:pt idx="15">
                  <c:v>Unknown Risk Profile</c:v>
                </c:pt>
                <c:pt idx="16">
                  <c:v>LOCK-IN</c:v>
                </c:pt>
                <c:pt idx="17">
                  <c:v>COMPLIANCE RISKS</c:v>
                </c:pt>
              </c:strCache>
            </c:strRef>
          </c:cat>
          <c:val>
            <c:numRef>
              <c:f>'Paper address'!$F$3:$F$20</c:f>
              <c:numCache>
                <c:formatCode>General</c:formatCode>
                <c:ptCount val="18"/>
                <c:pt idx="0">
                  <c:v>3</c:v>
                </c:pt>
                <c:pt idx="1">
                  <c:v>3</c:v>
                </c:pt>
                <c:pt idx="2">
                  <c:v>3</c:v>
                </c:pt>
                <c:pt idx="3">
                  <c:v>3</c:v>
                </c:pt>
                <c:pt idx="4">
                  <c:v>3</c:v>
                </c:pt>
                <c:pt idx="5">
                  <c:v>3</c:v>
                </c:pt>
                <c:pt idx="8">
                  <c:v>3</c:v>
                </c:pt>
              </c:numCache>
            </c:numRef>
          </c:val>
        </c:ser>
        <c:ser>
          <c:idx val="3"/>
          <c:order val="3"/>
          <c:tx>
            <c:strRef>
              <c:f>'Paper address'!$G$2</c:f>
              <c:strCache>
                <c:ptCount val="1"/>
                <c:pt idx="0">
                  <c:v>Hybrid</c:v>
                </c:pt>
              </c:strCache>
            </c:strRef>
          </c:tx>
          <c:cat>
            <c:strRef>
              <c:f>'Paper address'!$C$3:$C$20</c:f>
              <c:strCache>
                <c:ptCount val="18"/>
                <c:pt idx="0">
                  <c:v>Data Breaches</c:v>
                </c:pt>
                <c:pt idx="1">
                  <c:v>Data Loss</c:v>
                </c:pt>
                <c:pt idx="2">
                  <c:v>Account or Service Traffic Hijacking</c:v>
                </c:pt>
                <c:pt idx="3">
                  <c:v>Insecure Interfaces and API</c:v>
                </c:pt>
                <c:pt idx="4">
                  <c:v>Denial of Service</c:v>
                </c:pt>
                <c:pt idx="5">
                  <c:v>Malicious Insiders</c:v>
                </c:pt>
                <c:pt idx="6">
                  <c:v>Abuse of Cloud Services</c:v>
                </c:pt>
                <c:pt idx="7">
                  <c:v>Insufficient Due Diligence</c:v>
                </c:pt>
                <c:pt idx="8">
                  <c:v>Code Injection</c:v>
                </c:pt>
                <c:pt idx="9">
                  <c:v>Botnets</c:v>
                </c:pt>
                <c:pt idx="10">
                  <c:v>Targeted Attacks</c:v>
                </c:pt>
                <c:pt idx="11">
                  <c:v>Physical Theft/Loss/Damage</c:v>
                </c:pt>
                <c:pt idx="12">
                  <c:v>Hardware Failure</c:v>
                </c:pt>
                <c:pt idx="13">
                  <c:v>Natural Disasters</c:v>
                </c:pt>
                <c:pt idx="14">
                  <c:v>Cloud-related Malware</c:v>
                </c:pt>
                <c:pt idx="15">
                  <c:v>Unknown Risk Profile</c:v>
                </c:pt>
                <c:pt idx="16">
                  <c:v>LOCK-IN</c:v>
                </c:pt>
                <c:pt idx="17">
                  <c:v>COMPLIANCE RISKS</c:v>
                </c:pt>
              </c:strCache>
            </c:strRef>
          </c:cat>
          <c:val>
            <c:numRef>
              <c:f>'Paper address'!$G$3:$G$20</c:f>
              <c:numCache>
                <c:formatCode>General</c:formatCode>
                <c:ptCount val="18"/>
                <c:pt idx="0">
                  <c:v>3</c:v>
                </c:pt>
                <c:pt idx="1">
                  <c:v>3</c:v>
                </c:pt>
                <c:pt idx="2">
                  <c:v>3</c:v>
                </c:pt>
                <c:pt idx="3">
                  <c:v>3</c:v>
                </c:pt>
                <c:pt idx="4">
                  <c:v>3</c:v>
                </c:pt>
                <c:pt idx="5">
                  <c:v>3</c:v>
                </c:pt>
                <c:pt idx="8">
                  <c:v>3</c:v>
                </c:pt>
                <c:pt idx="16">
                  <c:v>3</c:v>
                </c:pt>
                <c:pt idx="17">
                  <c:v>3</c:v>
                </c:pt>
              </c:numCache>
            </c:numRef>
          </c:val>
        </c:ser>
        <c:axId val="60567552"/>
        <c:axId val="60569088"/>
      </c:barChart>
      <c:catAx>
        <c:axId val="60567552"/>
        <c:scaling>
          <c:orientation val="minMax"/>
        </c:scaling>
        <c:axPos val="b"/>
        <c:numFmt formatCode="General" sourceLinked="0"/>
        <c:tickLblPos val="nextTo"/>
        <c:crossAx val="60569088"/>
        <c:crosses val="autoZero"/>
        <c:auto val="1"/>
        <c:lblAlgn val="ctr"/>
        <c:lblOffset val="100"/>
      </c:catAx>
      <c:valAx>
        <c:axId val="60569088"/>
        <c:scaling>
          <c:orientation val="minMax"/>
        </c:scaling>
        <c:axPos val="l"/>
        <c:majorGridlines/>
        <c:numFmt formatCode="General" sourceLinked="1"/>
        <c:tickLblPos val="nextTo"/>
        <c:crossAx val="60567552"/>
        <c:crosses val="autoZero"/>
        <c:crossBetween val="between"/>
      </c:valAx>
    </c:plotArea>
    <c:legend>
      <c:legendPos val="r"/>
      <c:layout/>
    </c:legend>
    <c:plotVisOnly val="1"/>
    <c:dispBlanksAs val="gap"/>
  </c:chart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barChart>
        <c:barDir val="col"/>
        <c:grouping val="clustered"/>
        <c:ser>
          <c:idx val="0"/>
          <c:order val="0"/>
          <c:tx>
            <c:strRef>
              <c:f>Rating!$D$2</c:f>
              <c:strCache>
                <c:ptCount val="1"/>
                <c:pt idx="0">
                  <c:v>Public</c:v>
                </c:pt>
              </c:strCache>
            </c:strRef>
          </c:tx>
          <c:cat>
            <c:strRef>
              <c:f>Rating!$C$3:$C$20</c:f>
              <c:strCache>
                <c:ptCount val="18"/>
                <c:pt idx="0">
                  <c:v>Data Breaches</c:v>
                </c:pt>
                <c:pt idx="1">
                  <c:v>Data Loss</c:v>
                </c:pt>
                <c:pt idx="2">
                  <c:v>Account or Service Traffic Hijacking</c:v>
                </c:pt>
                <c:pt idx="3">
                  <c:v>Insecure Interfaces and API</c:v>
                </c:pt>
                <c:pt idx="4">
                  <c:v>Denial of Service</c:v>
                </c:pt>
                <c:pt idx="5">
                  <c:v>Malicious Insiders</c:v>
                </c:pt>
                <c:pt idx="6">
                  <c:v>Abuse of Cloud Services</c:v>
                </c:pt>
                <c:pt idx="7">
                  <c:v>Insufficient Due Diligence</c:v>
                </c:pt>
                <c:pt idx="8">
                  <c:v>Code Injection</c:v>
                </c:pt>
                <c:pt idx="9">
                  <c:v>Botnets</c:v>
                </c:pt>
                <c:pt idx="10">
                  <c:v>Targeted Attacks</c:v>
                </c:pt>
                <c:pt idx="11">
                  <c:v>Physical Theft/Loss/Damage</c:v>
                </c:pt>
                <c:pt idx="12">
                  <c:v>Hardware Failure</c:v>
                </c:pt>
                <c:pt idx="13">
                  <c:v>Natural Disasters</c:v>
                </c:pt>
                <c:pt idx="14">
                  <c:v>Cloud-related Malware</c:v>
                </c:pt>
                <c:pt idx="15">
                  <c:v>Unknown Risk Profile</c:v>
                </c:pt>
                <c:pt idx="16">
                  <c:v>LOCK-IN</c:v>
                </c:pt>
                <c:pt idx="17">
                  <c:v>COMPLIANCE RISKS</c:v>
                </c:pt>
              </c:strCache>
            </c:strRef>
          </c:cat>
          <c:val>
            <c:numRef>
              <c:f>Rating!$D$3:$D$20</c:f>
              <c:numCache>
                <c:formatCode>General</c:formatCode>
                <c:ptCount val="18"/>
                <c:pt idx="0">
                  <c:v>4</c:v>
                </c:pt>
                <c:pt idx="1">
                  <c:v>4</c:v>
                </c:pt>
                <c:pt idx="2">
                  <c:v>4</c:v>
                </c:pt>
                <c:pt idx="3">
                  <c:v>4</c:v>
                </c:pt>
                <c:pt idx="4">
                  <c:v>4</c:v>
                </c:pt>
                <c:pt idx="5">
                  <c:v>3.67</c:v>
                </c:pt>
                <c:pt idx="6">
                  <c:v>3.5</c:v>
                </c:pt>
                <c:pt idx="7">
                  <c:v>3</c:v>
                </c:pt>
                <c:pt idx="8">
                  <c:v>4</c:v>
                </c:pt>
                <c:pt idx="9">
                  <c:v>4</c:v>
                </c:pt>
                <c:pt idx="10">
                  <c:v>4</c:v>
                </c:pt>
              </c:numCache>
            </c:numRef>
          </c:val>
        </c:ser>
        <c:ser>
          <c:idx val="1"/>
          <c:order val="1"/>
          <c:tx>
            <c:strRef>
              <c:f>Rating!$E$2</c:f>
              <c:strCache>
                <c:ptCount val="1"/>
                <c:pt idx="0">
                  <c:v>Private</c:v>
                </c:pt>
              </c:strCache>
            </c:strRef>
          </c:tx>
          <c:cat>
            <c:strRef>
              <c:f>Rating!$C$3:$C$20</c:f>
              <c:strCache>
                <c:ptCount val="18"/>
                <c:pt idx="0">
                  <c:v>Data Breaches</c:v>
                </c:pt>
                <c:pt idx="1">
                  <c:v>Data Loss</c:v>
                </c:pt>
                <c:pt idx="2">
                  <c:v>Account or Service Traffic Hijacking</c:v>
                </c:pt>
                <c:pt idx="3">
                  <c:v>Insecure Interfaces and API</c:v>
                </c:pt>
                <c:pt idx="4">
                  <c:v>Denial of Service</c:v>
                </c:pt>
                <c:pt idx="5">
                  <c:v>Malicious Insiders</c:v>
                </c:pt>
                <c:pt idx="6">
                  <c:v>Abuse of Cloud Services</c:v>
                </c:pt>
                <c:pt idx="7">
                  <c:v>Insufficient Due Diligence</c:v>
                </c:pt>
                <c:pt idx="8">
                  <c:v>Code Injection</c:v>
                </c:pt>
                <c:pt idx="9">
                  <c:v>Botnets</c:v>
                </c:pt>
                <c:pt idx="10">
                  <c:v>Targeted Attacks</c:v>
                </c:pt>
                <c:pt idx="11">
                  <c:v>Physical Theft/Loss/Damage</c:v>
                </c:pt>
                <c:pt idx="12">
                  <c:v>Hardware Failure</c:v>
                </c:pt>
                <c:pt idx="13">
                  <c:v>Natural Disasters</c:v>
                </c:pt>
                <c:pt idx="14">
                  <c:v>Cloud-related Malware</c:v>
                </c:pt>
                <c:pt idx="15">
                  <c:v>Unknown Risk Profile</c:v>
                </c:pt>
                <c:pt idx="16">
                  <c:v>LOCK-IN</c:v>
                </c:pt>
                <c:pt idx="17">
                  <c:v>COMPLIANCE RISKS</c:v>
                </c:pt>
              </c:strCache>
            </c:strRef>
          </c:cat>
          <c:val>
            <c:numRef>
              <c:f>Rating!$E$3:$E$20</c:f>
              <c:numCache>
                <c:formatCode>General</c:formatCode>
                <c:ptCount val="18"/>
                <c:pt idx="0">
                  <c:v>3.2</c:v>
                </c:pt>
                <c:pt idx="1">
                  <c:v>3</c:v>
                </c:pt>
                <c:pt idx="2">
                  <c:v>2.2000000000000002</c:v>
                </c:pt>
                <c:pt idx="3">
                  <c:v>3.28</c:v>
                </c:pt>
                <c:pt idx="4">
                  <c:v>2</c:v>
                </c:pt>
                <c:pt idx="5">
                  <c:v>3.67</c:v>
                </c:pt>
                <c:pt idx="6">
                  <c:v>2.4</c:v>
                </c:pt>
                <c:pt idx="7">
                  <c:v>1.5</c:v>
                </c:pt>
                <c:pt idx="8">
                  <c:v>3</c:v>
                </c:pt>
                <c:pt idx="9">
                  <c:v>1.5</c:v>
                </c:pt>
                <c:pt idx="10">
                  <c:v>2</c:v>
                </c:pt>
                <c:pt idx="11">
                  <c:v>1.5</c:v>
                </c:pt>
                <c:pt idx="12">
                  <c:v>3</c:v>
                </c:pt>
                <c:pt idx="13">
                  <c:v>3</c:v>
                </c:pt>
                <c:pt idx="14">
                  <c:v>3</c:v>
                </c:pt>
                <c:pt idx="15">
                  <c:v>3</c:v>
                </c:pt>
              </c:numCache>
            </c:numRef>
          </c:val>
        </c:ser>
        <c:ser>
          <c:idx val="2"/>
          <c:order val="2"/>
          <c:tx>
            <c:strRef>
              <c:f>Rating!$F$2</c:f>
              <c:strCache>
                <c:ptCount val="1"/>
                <c:pt idx="0">
                  <c:v>Community</c:v>
                </c:pt>
              </c:strCache>
            </c:strRef>
          </c:tx>
          <c:cat>
            <c:strRef>
              <c:f>Rating!$C$3:$C$20</c:f>
              <c:strCache>
                <c:ptCount val="18"/>
                <c:pt idx="0">
                  <c:v>Data Breaches</c:v>
                </c:pt>
                <c:pt idx="1">
                  <c:v>Data Loss</c:v>
                </c:pt>
                <c:pt idx="2">
                  <c:v>Account or Service Traffic Hijacking</c:v>
                </c:pt>
                <c:pt idx="3">
                  <c:v>Insecure Interfaces and API</c:v>
                </c:pt>
                <c:pt idx="4">
                  <c:v>Denial of Service</c:v>
                </c:pt>
                <c:pt idx="5">
                  <c:v>Malicious Insiders</c:v>
                </c:pt>
                <c:pt idx="6">
                  <c:v>Abuse of Cloud Services</c:v>
                </c:pt>
                <c:pt idx="7">
                  <c:v>Insufficient Due Diligence</c:v>
                </c:pt>
                <c:pt idx="8">
                  <c:v>Code Injection</c:v>
                </c:pt>
                <c:pt idx="9">
                  <c:v>Botnets</c:v>
                </c:pt>
                <c:pt idx="10">
                  <c:v>Targeted Attacks</c:v>
                </c:pt>
                <c:pt idx="11">
                  <c:v>Physical Theft/Loss/Damage</c:v>
                </c:pt>
                <c:pt idx="12">
                  <c:v>Hardware Failure</c:v>
                </c:pt>
                <c:pt idx="13">
                  <c:v>Natural Disasters</c:v>
                </c:pt>
                <c:pt idx="14">
                  <c:v>Cloud-related Malware</c:v>
                </c:pt>
                <c:pt idx="15">
                  <c:v>Unknown Risk Profile</c:v>
                </c:pt>
                <c:pt idx="16">
                  <c:v>LOCK-IN</c:v>
                </c:pt>
                <c:pt idx="17">
                  <c:v>COMPLIANCE RISKS</c:v>
                </c:pt>
              </c:strCache>
            </c:strRef>
          </c:cat>
          <c:val>
            <c:numRef>
              <c:f>Rating!$F$3:$F$20</c:f>
              <c:numCache>
                <c:formatCode>General</c:formatCode>
                <c:ptCount val="18"/>
                <c:pt idx="0">
                  <c:v>3</c:v>
                </c:pt>
                <c:pt idx="1">
                  <c:v>3</c:v>
                </c:pt>
                <c:pt idx="2">
                  <c:v>2.57</c:v>
                </c:pt>
                <c:pt idx="3">
                  <c:v>3.25</c:v>
                </c:pt>
                <c:pt idx="4">
                  <c:v>3</c:v>
                </c:pt>
                <c:pt idx="5">
                  <c:v>3.57</c:v>
                </c:pt>
                <c:pt idx="6">
                  <c:v>2.67</c:v>
                </c:pt>
                <c:pt idx="7">
                  <c:v>2</c:v>
                </c:pt>
                <c:pt idx="8">
                  <c:v>3</c:v>
                </c:pt>
                <c:pt idx="12">
                  <c:v>3</c:v>
                </c:pt>
                <c:pt idx="13">
                  <c:v>3</c:v>
                </c:pt>
                <c:pt idx="14">
                  <c:v>3</c:v>
                </c:pt>
                <c:pt idx="15">
                  <c:v>3</c:v>
                </c:pt>
                <c:pt idx="16">
                  <c:v>2</c:v>
                </c:pt>
                <c:pt idx="17">
                  <c:v>2</c:v>
                </c:pt>
              </c:numCache>
            </c:numRef>
          </c:val>
        </c:ser>
        <c:ser>
          <c:idx val="3"/>
          <c:order val="3"/>
          <c:tx>
            <c:strRef>
              <c:f>Rating!$G$2</c:f>
              <c:strCache>
                <c:ptCount val="1"/>
                <c:pt idx="0">
                  <c:v>Hybrid</c:v>
                </c:pt>
              </c:strCache>
            </c:strRef>
          </c:tx>
          <c:cat>
            <c:strRef>
              <c:f>Rating!$C$3:$C$20</c:f>
              <c:strCache>
                <c:ptCount val="18"/>
                <c:pt idx="0">
                  <c:v>Data Breaches</c:v>
                </c:pt>
                <c:pt idx="1">
                  <c:v>Data Loss</c:v>
                </c:pt>
                <c:pt idx="2">
                  <c:v>Account or Service Traffic Hijacking</c:v>
                </c:pt>
                <c:pt idx="3">
                  <c:v>Insecure Interfaces and API</c:v>
                </c:pt>
                <c:pt idx="4">
                  <c:v>Denial of Service</c:v>
                </c:pt>
                <c:pt idx="5">
                  <c:v>Malicious Insiders</c:v>
                </c:pt>
                <c:pt idx="6">
                  <c:v>Abuse of Cloud Services</c:v>
                </c:pt>
                <c:pt idx="7">
                  <c:v>Insufficient Due Diligence</c:v>
                </c:pt>
                <c:pt idx="8">
                  <c:v>Code Injection</c:v>
                </c:pt>
                <c:pt idx="9">
                  <c:v>Botnets</c:v>
                </c:pt>
                <c:pt idx="10">
                  <c:v>Targeted Attacks</c:v>
                </c:pt>
                <c:pt idx="11">
                  <c:v>Physical Theft/Loss/Damage</c:v>
                </c:pt>
                <c:pt idx="12">
                  <c:v>Hardware Failure</c:v>
                </c:pt>
                <c:pt idx="13">
                  <c:v>Natural Disasters</c:v>
                </c:pt>
                <c:pt idx="14">
                  <c:v>Cloud-related Malware</c:v>
                </c:pt>
                <c:pt idx="15">
                  <c:v>Unknown Risk Profile</c:v>
                </c:pt>
                <c:pt idx="16">
                  <c:v>LOCK-IN</c:v>
                </c:pt>
                <c:pt idx="17">
                  <c:v>COMPLIANCE RISKS</c:v>
                </c:pt>
              </c:strCache>
            </c:strRef>
          </c:cat>
          <c:val>
            <c:numRef>
              <c:f>Rating!$G$3:$G$20</c:f>
              <c:numCache>
                <c:formatCode>General</c:formatCode>
                <c:ptCount val="18"/>
                <c:pt idx="0">
                  <c:v>3</c:v>
                </c:pt>
                <c:pt idx="1">
                  <c:v>3</c:v>
                </c:pt>
                <c:pt idx="2">
                  <c:v>2.75</c:v>
                </c:pt>
                <c:pt idx="3">
                  <c:v>3.22</c:v>
                </c:pt>
                <c:pt idx="4">
                  <c:v>3.2</c:v>
                </c:pt>
                <c:pt idx="5">
                  <c:v>3.5</c:v>
                </c:pt>
                <c:pt idx="6">
                  <c:v>2.86</c:v>
                </c:pt>
                <c:pt idx="7">
                  <c:v>2.67</c:v>
                </c:pt>
                <c:pt idx="8">
                  <c:v>3</c:v>
                </c:pt>
                <c:pt idx="12">
                  <c:v>3</c:v>
                </c:pt>
                <c:pt idx="13">
                  <c:v>3</c:v>
                </c:pt>
                <c:pt idx="14">
                  <c:v>3</c:v>
                </c:pt>
                <c:pt idx="15">
                  <c:v>3</c:v>
                </c:pt>
              </c:numCache>
            </c:numRef>
          </c:val>
        </c:ser>
        <c:axId val="248476032"/>
        <c:axId val="248576640"/>
      </c:barChart>
      <c:catAx>
        <c:axId val="248476032"/>
        <c:scaling>
          <c:orientation val="minMax"/>
        </c:scaling>
        <c:axPos val="b"/>
        <c:tickLblPos val="nextTo"/>
        <c:crossAx val="248576640"/>
        <c:crosses val="autoZero"/>
        <c:auto val="1"/>
        <c:lblAlgn val="ctr"/>
        <c:lblOffset val="100"/>
      </c:catAx>
      <c:valAx>
        <c:axId val="248576640"/>
        <c:scaling>
          <c:orientation val="minMax"/>
        </c:scaling>
        <c:axPos val="l"/>
        <c:majorGridlines/>
        <c:numFmt formatCode="General" sourceLinked="1"/>
        <c:tickLblPos val="nextTo"/>
        <c:crossAx val="248476032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lrMapOvr bg1="lt1" tx1="dk1" bg2="lt2" tx2="dk2" accent1="accent1" accent2="accent2" accent3="accent3" accent4="accent4" accent5="accent5" accent6="accent6" hlink="hlink" folHlink="folHlink"/>
  <c:chart>
    <c:plotArea>
      <c:layout/>
      <c:barChart>
        <c:barDir val="col"/>
        <c:grouping val="clustered"/>
        <c:ser>
          <c:idx val="0"/>
          <c:order val="0"/>
          <c:tx>
            <c:strRef>
              <c:f>'Paper address'!$D$2</c:f>
              <c:strCache>
                <c:ptCount val="1"/>
                <c:pt idx="0">
                  <c:v>SaaS</c:v>
                </c:pt>
              </c:strCache>
            </c:strRef>
          </c:tx>
          <c:cat>
            <c:strRef>
              <c:f>'Paper address'!$C$3:$C$20</c:f>
              <c:strCache>
                <c:ptCount val="18"/>
                <c:pt idx="0">
                  <c:v>Data Breaches</c:v>
                </c:pt>
                <c:pt idx="1">
                  <c:v>Data Loss</c:v>
                </c:pt>
                <c:pt idx="2">
                  <c:v>Account or Service Traffic Hijacking</c:v>
                </c:pt>
                <c:pt idx="3">
                  <c:v>Insecure Interfaces and API</c:v>
                </c:pt>
                <c:pt idx="4">
                  <c:v>Denial of Service</c:v>
                </c:pt>
                <c:pt idx="5">
                  <c:v>Malicious Insiders</c:v>
                </c:pt>
                <c:pt idx="6">
                  <c:v>Abuse of Cloud Services</c:v>
                </c:pt>
                <c:pt idx="7">
                  <c:v>Insufficient Due Diligence</c:v>
                </c:pt>
                <c:pt idx="8">
                  <c:v>Code Injection</c:v>
                </c:pt>
                <c:pt idx="9">
                  <c:v>Botnets</c:v>
                </c:pt>
                <c:pt idx="10">
                  <c:v>Targeted Attacks</c:v>
                </c:pt>
                <c:pt idx="11">
                  <c:v>Physical Theft/Loss/Damage</c:v>
                </c:pt>
                <c:pt idx="12">
                  <c:v>Hardware Failure</c:v>
                </c:pt>
                <c:pt idx="13">
                  <c:v>Natural Disasters</c:v>
                </c:pt>
                <c:pt idx="14">
                  <c:v>Cloud-related Malware</c:v>
                </c:pt>
                <c:pt idx="15">
                  <c:v>Unknown Risk Profile</c:v>
                </c:pt>
                <c:pt idx="16">
                  <c:v>LOCK-IN</c:v>
                </c:pt>
                <c:pt idx="17">
                  <c:v>COMPLIANCE RISKS</c:v>
                </c:pt>
              </c:strCache>
            </c:strRef>
          </c:cat>
          <c:val>
            <c:numRef>
              <c:f>'Paper address'!$D$3:$D$20</c:f>
              <c:numCache>
                <c:formatCode>General</c:formatCode>
                <c:ptCount val="18"/>
                <c:pt idx="0">
                  <c:v>3.6</c:v>
                </c:pt>
                <c:pt idx="1">
                  <c:v>3.4299999999999997</c:v>
                </c:pt>
                <c:pt idx="2">
                  <c:v>3.4299999999999997</c:v>
                </c:pt>
                <c:pt idx="3">
                  <c:v>3.3699999999999997</c:v>
                </c:pt>
                <c:pt idx="4">
                  <c:v>3</c:v>
                </c:pt>
                <c:pt idx="5">
                  <c:v>3.8299999999999987</c:v>
                </c:pt>
                <c:pt idx="6">
                  <c:v>3</c:v>
                </c:pt>
                <c:pt idx="7">
                  <c:v>3</c:v>
                </c:pt>
                <c:pt idx="8">
                  <c:v>3.5</c:v>
                </c:pt>
                <c:pt idx="9">
                  <c:v>3</c:v>
                </c:pt>
                <c:pt idx="14">
                  <c:v>3</c:v>
                </c:pt>
              </c:numCache>
            </c:numRef>
          </c:val>
        </c:ser>
        <c:ser>
          <c:idx val="1"/>
          <c:order val="1"/>
          <c:tx>
            <c:strRef>
              <c:f>'Paper address'!$E$2</c:f>
              <c:strCache>
                <c:ptCount val="1"/>
                <c:pt idx="0">
                  <c:v>Paas</c:v>
                </c:pt>
              </c:strCache>
            </c:strRef>
          </c:tx>
          <c:cat>
            <c:strRef>
              <c:f>'Paper address'!$C$3:$C$20</c:f>
              <c:strCache>
                <c:ptCount val="18"/>
                <c:pt idx="0">
                  <c:v>Data Breaches</c:v>
                </c:pt>
                <c:pt idx="1">
                  <c:v>Data Loss</c:v>
                </c:pt>
                <c:pt idx="2">
                  <c:v>Account or Service Traffic Hijacking</c:v>
                </c:pt>
                <c:pt idx="3">
                  <c:v>Insecure Interfaces and API</c:v>
                </c:pt>
                <c:pt idx="4">
                  <c:v>Denial of Service</c:v>
                </c:pt>
                <c:pt idx="5">
                  <c:v>Malicious Insiders</c:v>
                </c:pt>
                <c:pt idx="6">
                  <c:v>Abuse of Cloud Services</c:v>
                </c:pt>
                <c:pt idx="7">
                  <c:v>Insufficient Due Diligence</c:v>
                </c:pt>
                <c:pt idx="8">
                  <c:v>Code Injection</c:v>
                </c:pt>
                <c:pt idx="9">
                  <c:v>Botnets</c:v>
                </c:pt>
                <c:pt idx="10">
                  <c:v>Targeted Attacks</c:v>
                </c:pt>
                <c:pt idx="11">
                  <c:v>Physical Theft/Loss/Damage</c:v>
                </c:pt>
                <c:pt idx="12">
                  <c:v>Hardware Failure</c:v>
                </c:pt>
                <c:pt idx="13">
                  <c:v>Natural Disasters</c:v>
                </c:pt>
                <c:pt idx="14">
                  <c:v>Cloud-related Malware</c:v>
                </c:pt>
                <c:pt idx="15">
                  <c:v>Unknown Risk Profile</c:v>
                </c:pt>
                <c:pt idx="16">
                  <c:v>LOCK-IN</c:v>
                </c:pt>
                <c:pt idx="17">
                  <c:v>COMPLIANCE RISKS</c:v>
                </c:pt>
              </c:strCache>
            </c:strRef>
          </c:cat>
          <c:val>
            <c:numRef>
              <c:f>'Paper address'!$E$3:$E$20</c:f>
              <c:numCache>
                <c:formatCode>General</c:formatCode>
                <c:ptCount val="18"/>
                <c:pt idx="0">
                  <c:v>4</c:v>
                </c:pt>
                <c:pt idx="1">
                  <c:v>4</c:v>
                </c:pt>
                <c:pt idx="2">
                  <c:v>3.3299999999999987</c:v>
                </c:pt>
                <c:pt idx="3">
                  <c:v>4</c:v>
                </c:pt>
                <c:pt idx="4">
                  <c:v>3.25</c:v>
                </c:pt>
                <c:pt idx="5">
                  <c:v>3.6</c:v>
                </c:pt>
                <c:pt idx="6">
                  <c:v>2.67</c:v>
                </c:pt>
                <c:pt idx="7">
                  <c:v>2</c:v>
                </c:pt>
                <c:pt idx="8">
                  <c:v>4</c:v>
                </c:pt>
                <c:pt idx="11">
                  <c:v>3</c:v>
                </c:pt>
                <c:pt idx="14">
                  <c:v>3</c:v>
                </c:pt>
              </c:numCache>
            </c:numRef>
          </c:val>
        </c:ser>
        <c:ser>
          <c:idx val="2"/>
          <c:order val="2"/>
          <c:tx>
            <c:strRef>
              <c:f>'Paper address'!$F$2</c:f>
              <c:strCache>
                <c:ptCount val="1"/>
                <c:pt idx="0">
                  <c:v>IaaS</c:v>
                </c:pt>
              </c:strCache>
            </c:strRef>
          </c:tx>
          <c:cat>
            <c:strRef>
              <c:f>'Paper address'!$C$3:$C$20</c:f>
              <c:strCache>
                <c:ptCount val="18"/>
                <c:pt idx="0">
                  <c:v>Data Breaches</c:v>
                </c:pt>
                <c:pt idx="1">
                  <c:v>Data Loss</c:v>
                </c:pt>
                <c:pt idx="2">
                  <c:v>Account or Service Traffic Hijacking</c:v>
                </c:pt>
                <c:pt idx="3">
                  <c:v>Insecure Interfaces and API</c:v>
                </c:pt>
                <c:pt idx="4">
                  <c:v>Denial of Service</c:v>
                </c:pt>
                <c:pt idx="5">
                  <c:v>Malicious Insiders</c:v>
                </c:pt>
                <c:pt idx="6">
                  <c:v>Abuse of Cloud Services</c:v>
                </c:pt>
                <c:pt idx="7">
                  <c:v>Insufficient Due Diligence</c:v>
                </c:pt>
                <c:pt idx="8">
                  <c:v>Code Injection</c:v>
                </c:pt>
                <c:pt idx="9">
                  <c:v>Botnets</c:v>
                </c:pt>
                <c:pt idx="10">
                  <c:v>Targeted Attacks</c:v>
                </c:pt>
                <c:pt idx="11">
                  <c:v>Physical Theft/Loss/Damage</c:v>
                </c:pt>
                <c:pt idx="12">
                  <c:v>Hardware Failure</c:v>
                </c:pt>
                <c:pt idx="13">
                  <c:v>Natural Disasters</c:v>
                </c:pt>
                <c:pt idx="14">
                  <c:v>Cloud-related Malware</c:v>
                </c:pt>
                <c:pt idx="15">
                  <c:v>Unknown Risk Profile</c:v>
                </c:pt>
                <c:pt idx="16">
                  <c:v>LOCK-IN</c:v>
                </c:pt>
                <c:pt idx="17">
                  <c:v>COMPLIANCE RISKS</c:v>
                </c:pt>
              </c:strCache>
            </c:strRef>
          </c:cat>
          <c:val>
            <c:numRef>
              <c:f>'Paper address'!$F$3:$F$20</c:f>
              <c:numCache>
                <c:formatCode>General</c:formatCode>
                <c:ptCount val="18"/>
                <c:pt idx="0">
                  <c:v>4</c:v>
                </c:pt>
                <c:pt idx="1">
                  <c:v>4</c:v>
                </c:pt>
                <c:pt idx="2">
                  <c:v>3.3299999999999987</c:v>
                </c:pt>
                <c:pt idx="3">
                  <c:v>4</c:v>
                </c:pt>
                <c:pt idx="4">
                  <c:v>3.4</c:v>
                </c:pt>
                <c:pt idx="5">
                  <c:v>3.6</c:v>
                </c:pt>
                <c:pt idx="6">
                  <c:v>2.67</c:v>
                </c:pt>
                <c:pt idx="7">
                  <c:v>2</c:v>
                </c:pt>
                <c:pt idx="11">
                  <c:v>3</c:v>
                </c:pt>
                <c:pt idx="12">
                  <c:v>3</c:v>
                </c:pt>
                <c:pt idx="13">
                  <c:v>3</c:v>
                </c:pt>
                <c:pt idx="14">
                  <c:v>3</c:v>
                </c:pt>
              </c:numCache>
            </c:numRef>
          </c:val>
        </c:ser>
        <c:axId val="60710272"/>
        <c:axId val="60724352"/>
      </c:barChart>
      <c:catAx>
        <c:axId val="60710272"/>
        <c:scaling>
          <c:orientation val="minMax"/>
        </c:scaling>
        <c:axPos val="b"/>
        <c:numFmt formatCode="General" sourceLinked="1"/>
        <c:tickLblPos val="nextTo"/>
        <c:crossAx val="60724352"/>
        <c:crosses val="autoZero"/>
        <c:auto val="1"/>
        <c:lblAlgn val="ctr"/>
        <c:lblOffset val="100"/>
      </c:catAx>
      <c:valAx>
        <c:axId val="60724352"/>
        <c:scaling>
          <c:orientation val="minMax"/>
        </c:scaling>
        <c:axPos val="l"/>
        <c:majorGridlines/>
        <c:numFmt formatCode="General" sourceLinked="1"/>
        <c:tickLblPos val="nextTo"/>
        <c:crossAx val="60710272"/>
        <c:crosses val="autoZero"/>
        <c:crossBetween val="between"/>
      </c:valAx>
    </c:plotArea>
    <c:legend>
      <c:legendPos val="r"/>
      <c:layout/>
    </c:legend>
    <c:plotVisOnly val="1"/>
    <c:dispBlanksAs val="gap"/>
  </c:chart>
  <c:externalData r:id="rId2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lrMapOvr bg1="lt1" tx1="dk1" bg2="lt2" tx2="dk2" accent1="accent1" accent2="accent2" accent3="accent3" accent4="accent4" accent5="accent5" accent6="accent6" hlink="hlink" folHlink="folHlink"/>
  <c:chart>
    <c:plotArea>
      <c:layout/>
      <c:barChart>
        <c:barDir val="col"/>
        <c:grouping val="clustered"/>
        <c:ser>
          <c:idx val="0"/>
          <c:order val="0"/>
          <c:tx>
            <c:strRef>
              <c:f>Rating!$D$2</c:f>
              <c:strCache>
                <c:ptCount val="1"/>
                <c:pt idx="0">
                  <c:v>SaaS</c:v>
                </c:pt>
              </c:strCache>
            </c:strRef>
          </c:tx>
          <c:cat>
            <c:strRef>
              <c:f>Rating!$C$3:$C$20</c:f>
              <c:strCache>
                <c:ptCount val="18"/>
                <c:pt idx="0">
                  <c:v>Data Breaches</c:v>
                </c:pt>
                <c:pt idx="1">
                  <c:v>Data Loss</c:v>
                </c:pt>
                <c:pt idx="2">
                  <c:v>Account or Service Traffic Hijacking</c:v>
                </c:pt>
                <c:pt idx="3">
                  <c:v>Insecure Interfaces and API</c:v>
                </c:pt>
                <c:pt idx="4">
                  <c:v>Denial of Service</c:v>
                </c:pt>
                <c:pt idx="5">
                  <c:v>Malicious Insiders</c:v>
                </c:pt>
                <c:pt idx="6">
                  <c:v>Abuse of Cloud Services</c:v>
                </c:pt>
                <c:pt idx="7">
                  <c:v>Insufficient Due Diligence</c:v>
                </c:pt>
                <c:pt idx="8">
                  <c:v>Code Injection</c:v>
                </c:pt>
                <c:pt idx="9">
                  <c:v>Botnets</c:v>
                </c:pt>
                <c:pt idx="10">
                  <c:v>Targeted Attacks</c:v>
                </c:pt>
                <c:pt idx="11">
                  <c:v>Physical Theft/Loss/Damage</c:v>
                </c:pt>
                <c:pt idx="12">
                  <c:v>Hardware Failure</c:v>
                </c:pt>
                <c:pt idx="13">
                  <c:v>Natural Disasters</c:v>
                </c:pt>
                <c:pt idx="14">
                  <c:v>Cloud-related Malware</c:v>
                </c:pt>
                <c:pt idx="15">
                  <c:v>Unknown Risk Profile</c:v>
                </c:pt>
                <c:pt idx="16">
                  <c:v>LOCK-IN</c:v>
                </c:pt>
                <c:pt idx="17">
                  <c:v>COMPLIANCE RISKS</c:v>
                </c:pt>
              </c:strCache>
            </c:strRef>
          </c:cat>
          <c:val>
            <c:numRef>
              <c:f>Rating!$D$3:$D$20</c:f>
              <c:numCache>
                <c:formatCode>General</c:formatCode>
                <c:ptCount val="18"/>
                <c:pt idx="0">
                  <c:v>3.5</c:v>
                </c:pt>
                <c:pt idx="1">
                  <c:v>3</c:v>
                </c:pt>
                <c:pt idx="2">
                  <c:v>3</c:v>
                </c:pt>
                <c:pt idx="3">
                  <c:v>4</c:v>
                </c:pt>
                <c:pt idx="4">
                  <c:v>3.5</c:v>
                </c:pt>
                <c:pt idx="6">
                  <c:v>1.5</c:v>
                </c:pt>
                <c:pt idx="8">
                  <c:v>4</c:v>
                </c:pt>
                <c:pt idx="12">
                  <c:v>3</c:v>
                </c:pt>
                <c:pt idx="13">
                  <c:v>3</c:v>
                </c:pt>
                <c:pt idx="14">
                  <c:v>3</c:v>
                </c:pt>
                <c:pt idx="15">
                  <c:v>3</c:v>
                </c:pt>
                <c:pt idx="16">
                  <c:v>2</c:v>
                </c:pt>
              </c:numCache>
            </c:numRef>
          </c:val>
        </c:ser>
        <c:ser>
          <c:idx val="1"/>
          <c:order val="1"/>
          <c:tx>
            <c:strRef>
              <c:f>Rating!$E$2</c:f>
              <c:strCache>
                <c:ptCount val="1"/>
                <c:pt idx="0">
                  <c:v>Paas</c:v>
                </c:pt>
              </c:strCache>
            </c:strRef>
          </c:tx>
          <c:cat>
            <c:strRef>
              <c:f>Rating!$C$3:$C$20</c:f>
              <c:strCache>
                <c:ptCount val="18"/>
                <c:pt idx="0">
                  <c:v>Data Breaches</c:v>
                </c:pt>
                <c:pt idx="1">
                  <c:v>Data Loss</c:v>
                </c:pt>
                <c:pt idx="2">
                  <c:v>Account or Service Traffic Hijacking</c:v>
                </c:pt>
                <c:pt idx="3">
                  <c:v>Insecure Interfaces and API</c:v>
                </c:pt>
                <c:pt idx="4">
                  <c:v>Denial of Service</c:v>
                </c:pt>
                <c:pt idx="5">
                  <c:v>Malicious Insiders</c:v>
                </c:pt>
                <c:pt idx="6">
                  <c:v>Abuse of Cloud Services</c:v>
                </c:pt>
                <c:pt idx="7">
                  <c:v>Insufficient Due Diligence</c:v>
                </c:pt>
                <c:pt idx="8">
                  <c:v>Code Injection</c:v>
                </c:pt>
                <c:pt idx="9">
                  <c:v>Botnets</c:v>
                </c:pt>
                <c:pt idx="10">
                  <c:v>Targeted Attacks</c:v>
                </c:pt>
                <c:pt idx="11">
                  <c:v>Physical Theft/Loss/Damage</c:v>
                </c:pt>
                <c:pt idx="12">
                  <c:v>Hardware Failure</c:v>
                </c:pt>
                <c:pt idx="13">
                  <c:v>Natural Disasters</c:v>
                </c:pt>
                <c:pt idx="14">
                  <c:v>Cloud-related Malware</c:v>
                </c:pt>
                <c:pt idx="15">
                  <c:v>Unknown Risk Profile</c:v>
                </c:pt>
                <c:pt idx="16">
                  <c:v>LOCK-IN</c:v>
                </c:pt>
                <c:pt idx="17">
                  <c:v>COMPLIANCE RISKS</c:v>
                </c:pt>
              </c:strCache>
            </c:strRef>
          </c:cat>
          <c:val>
            <c:numRef>
              <c:f>Rating!$E$3:$E$20</c:f>
              <c:numCache>
                <c:formatCode>General</c:formatCode>
                <c:ptCount val="18"/>
                <c:pt idx="0">
                  <c:v>3</c:v>
                </c:pt>
                <c:pt idx="1">
                  <c:v>3</c:v>
                </c:pt>
                <c:pt idx="2">
                  <c:v>3</c:v>
                </c:pt>
                <c:pt idx="3">
                  <c:v>3.5</c:v>
                </c:pt>
                <c:pt idx="4">
                  <c:v>3</c:v>
                </c:pt>
                <c:pt idx="5">
                  <c:v>3.67</c:v>
                </c:pt>
                <c:pt idx="6">
                  <c:v>3</c:v>
                </c:pt>
                <c:pt idx="7">
                  <c:v>3</c:v>
                </c:pt>
                <c:pt idx="8">
                  <c:v>4</c:v>
                </c:pt>
                <c:pt idx="12">
                  <c:v>3</c:v>
                </c:pt>
                <c:pt idx="13">
                  <c:v>3</c:v>
                </c:pt>
                <c:pt idx="14">
                  <c:v>3</c:v>
                </c:pt>
                <c:pt idx="15">
                  <c:v>3</c:v>
                </c:pt>
                <c:pt idx="16">
                  <c:v>2</c:v>
                </c:pt>
              </c:numCache>
            </c:numRef>
          </c:val>
        </c:ser>
        <c:ser>
          <c:idx val="2"/>
          <c:order val="2"/>
          <c:tx>
            <c:strRef>
              <c:f>Rating!$F$2</c:f>
              <c:strCache>
                <c:ptCount val="1"/>
                <c:pt idx="0">
                  <c:v>IaaS</c:v>
                </c:pt>
              </c:strCache>
            </c:strRef>
          </c:tx>
          <c:cat>
            <c:strRef>
              <c:f>Rating!$C$3:$C$20</c:f>
              <c:strCache>
                <c:ptCount val="18"/>
                <c:pt idx="0">
                  <c:v>Data Breaches</c:v>
                </c:pt>
                <c:pt idx="1">
                  <c:v>Data Loss</c:v>
                </c:pt>
                <c:pt idx="2">
                  <c:v>Account or Service Traffic Hijacking</c:v>
                </c:pt>
                <c:pt idx="3">
                  <c:v>Insecure Interfaces and API</c:v>
                </c:pt>
                <c:pt idx="4">
                  <c:v>Denial of Service</c:v>
                </c:pt>
                <c:pt idx="5">
                  <c:v>Malicious Insiders</c:v>
                </c:pt>
                <c:pt idx="6">
                  <c:v>Abuse of Cloud Services</c:v>
                </c:pt>
                <c:pt idx="7">
                  <c:v>Insufficient Due Diligence</c:v>
                </c:pt>
                <c:pt idx="8">
                  <c:v>Code Injection</c:v>
                </c:pt>
                <c:pt idx="9">
                  <c:v>Botnets</c:v>
                </c:pt>
                <c:pt idx="10">
                  <c:v>Targeted Attacks</c:v>
                </c:pt>
                <c:pt idx="11">
                  <c:v>Physical Theft/Loss/Damage</c:v>
                </c:pt>
                <c:pt idx="12">
                  <c:v>Hardware Failure</c:v>
                </c:pt>
                <c:pt idx="13">
                  <c:v>Natural Disasters</c:v>
                </c:pt>
                <c:pt idx="14">
                  <c:v>Cloud-related Malware</c:v>
                </c:pt>
                <c:pt idx="15">
                  <c:v>Unknown Risk Profile</c:v>
                </c:pt>
                <c:pt idx="16">
                  <c:v>LOCK-IN</c:v>
                </c:pt>
                <c:pt idx="17">
                  <c:v>COMPLIANCE RISKS</c:v>
                </c:pt>
              </c:strCache>
            </c:strRef>
          </c:cat>
          <c:val>
            <c:numRef>
              <c:f>Rating!$F$3:$F$20</c:f>
              <c:numCache>
                <c:formatCode>General</c:formatCode>
                <c:ptCount val="18"/>
                <c:pt idx="0">
                  <c:v>2</c:v>
                </c:pt>
                <c:pt idx="1">
                  <c:v>3</c:v>
                </c:pt>
                <c:pt idx="2">
                  <c:v>2.67</c:v>
                </c:pt>
                <c:pt idx="3">
                  <c:v>3.5</c:v>
                </c:pt>
                <c:pt idx="4">
                  <c:v>3</c:v>
                </c:pt>
                <c:pt idx="5">
                  <c:v>3.67</c:v>
                </c:pt>
                <c:pt idx="6">
                  <c:v>3</c:v>
                </c:pt>
                <c:pt idx="7">
                  <c:v>3</c:v>
                </c:pt>
                <c:pt idx="8">
                  <c:v>4</c:v>
                </c:pt>
                <c:pt idx="12">
                  <c:v>4</c:v>
                </c:pt>
                <c:pt idx="13">
                  <c:v>4</c:v>
                </c:pt>
                <c:pt idx="14">
                  <c:v>3</c:v>
                </c:pt>
                <c:pt idx="15">
                  <c:v>3</c:v>
                </c:pt>
                <c:pt idx="16">
                  <c:v>2</c:v>
                </c:pt>
              </c:numCache>
            </c:numRef>
          </c:val>
        </c:ser>
        <c:axId val="60645376"/>
        <c:axId val="60646912"/>
      </c:barChart>
      <c:catAx>
        <c:axId val="60645376"/>
        <c:scaling>
          <c:orientation val="minMax"/>
        </c:scaling>
        <c:axPos val="b"/>
        <c:numFmt formatCode="General" sourceLinked="0"/>
        <c:tickLblPos val="nextTo"/>
        <c:crossAx val="60646912"/>
        <c:crosses val="autoZero"/>
        <c:auto val="1"/>
        <c:lblAlgn val="ctr"/>
        <c:lblOffset val="100"/>
      </c:catAx>
      <c:valAx>
        <c:axId val="60646912"/>
        <c:scaling>
          <c:orientation val="minMax"/>
        </c:scaling>
        <c:axPos val="l"/>
        <c:majorGridlines/>
        <c:numFmt formatCode="General" sourceLinked="1"/>
        <c:tickLblPos val="nextTo"/>
        <c:crossAx val="60645376"/>
        <c:crosses val="autoZero"/>
        <c:crossBetween val="between"/>
      </c:valAx>
    </c:plotArea>
    <c:legend>
      <c:legendPos val="r"/>
      <c:layout/>
    </c:legend>
    <c:plotVisOnly val="1"/>
    <c:dispBlanksAs val="gap"/>
  </c:chart>
  <c:externalData r:id="rId2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lrMapOvr bg1="lt1" tx1="dk1" bg2="lt2" tx2="dk2" accent1="accent1" accent2="accent2" accent3="accent3" accent4="accent4" accent5="accent5" accent6="accent6" hlink="hlink" folHlink="folHlink"/>
  <c:chart>
    <c:plotArea>
      <c:layout>
        <c:manualLayout>
          <c:layoutTarget val="inner"/>
          <c:xMode val="edge"/>
          <c:yMode val="edge"/>
          <c:x val="5.4127234681074186E-2"/>
          <c:y val="3.1602708803611802E-2"/>
          <c:w val="0.79972989241287462"/>
          <c:h val="0.51693002257336362"/>
        </c:manualLayout>
      </c:layout>
      <c:barChart>
        <c:barDir val="col"/>
        <c:grouping val="clustered"/>
        <c:ser>
          <c:idx val="0"/>
          <c:order val="0"/>
          <c:tx>
            <c:strRef>
              <c:f>aggrigate!$B$2</c:f>
              <c:strCache>
                <c:ptCount val="1"/>
                <c:pt idx="0">
                  <c:v>Public</c:v>
                </c:pt>
              </c:strCache>
            </c:strRef>
          </c:tx>
          <c:cat>
            <c:strRef>
              <c:f>aggrigate!$A$3:$A$20</c:f>
              <c:strCache>
                <c:ptCount val="18"/>
                <c:pt idx="0">
                  <c:v>Data Breaches</c:v>
                </c:pt>
                <c:pt idx="1">
                  <c:v>Data Loss</c:v>
                </c:pt>
                <c:pt idx="2">
                  <c:v>Account or Service Traffic Hijacking</c:v>
                </c:pt>
                <c:pt idx="3">
                  <c:v>Insecure Interfaces and API</c:v>
                </c:pt>
                <c:pt idx="4">
                  <c:v>Denial of Service</c:v>
                </c:pt>
                <c:pt idx="5">
                  <c:v>Malicious Insiders</c:v>
                </c:pt>
                <c:pt idx="6">
                  <c:v>Abuse of Cloud Services</c:v>
                </c:pt>
                <c:pt idx="7">
                  <c:v>Insufficient Due Diligence</c:v>
                </c:pt>
                <c:pt idx="8">
                  <c:v>Code Injection</c:v>
                </c:pt>
                <c:pt idx="9">
                  <c:v>Botnets</c:v>
                </c:pt>
                <c:pt idx="10">
                  <c:v>Targeted Attacks</c:v>
                </c:pt>
                <c:pt idx="11">
                  <c:v>Physical Theft/Loss/Damage</c:v>
                </c:pt>
                <c:pt idx="12">
                  <c:v>Hardware Failure</c:v>
                </c:pt>
                <c:pt idx="13">
                  <c:v>Natural Disasters</c:v>
                </c:pt>
                <c:pt idx="14">
                  <c:v>Cloud-related Malware</c:v>
                </c:pt>
                <c:pt idx="15">
                  <c:v>Unknown Risk Profile</c:v>
                </c:pt>
                <c:pt idx="16">
                  <c:v>LOCK-IN</c:v>
                </c:pt>
                <c:pt idx="17">
                  <c:v>COMPLIANCE RISKS</c:v>
                </c:pt>
              </c:strCache>
            </c:strRef>
          </c:cat>
          <c:val>
            <c:numRef>
              <c:f>aggrigate!$B$3:$B$20</c:f>
              <c:numCache>
                <c:formatCode>General</c:formatCode>
                <c:ptCount val="18"/>
                <c:pt idx="0">
                  <c:v>4</c:v>
                </c:pt>
                <c:pt idx="1">
                  <c:v>3.9</c:v>
                </c:pt>
                <c:pt idx="2">
                  <c:v>4</c:v>
                </c:pt>
                <c:pt idx="3">
                  <c:v>3.9</c:v>
                </c:pt>
                <c:pt idx="4">
                  <c:v>3.8</c:v>
                </c:pt>
                <c:pt idx="5">
                  <c:v>3.7</c:v>
                </c:pt>
                <c:pt idx="6">
                  <c:v>3.3</c:v>
                </c:pt>
                <c:pt idx="7">
                  <c:v>3.2</c:v>
                </c:pt>
                <c:pt idx="8">
                  <c:v>3.7</c:v>
                </c:pt>
                <c:pt idx="9">
                  <c:v>1.5</c:v>
                </c:pt>
                <c:pt idx="12">
                  <c:v>1.5</c:v>
                </c:pt>
                <c:pt idx="13">
                  <c:v>1.5</c:v>
                </c:pt>
                <c:pt idx="14">
                  <c:v>2</c:v>
                </c:pt>
                <c:pt idx="15">
                  <c:v>1.7000000000000002</c:v>
                </c:pt>
                <c:pt idx="16">
                  <c:v>1.5</c:v>
                </c:pt>
                <c:pt idx="17">
                  <c:v>1.5</c:v>
                </c:pt>
              </c:numCache>
            </c:numRef>
          </c:val>
        </c:ser>
        <c:ser>
          <c:idx val="1"/>
          <c:order val="1"/>
          <c:tx>
            <c:strRef>
              <c:f>aggrigate!$C$2</c:f>
              <c:strCache>
                <c:ptCount val="1"/>
                <c:pt idx="0">
                  <c:v>Private</c:v>
                </c:pt>
              </c:strCache>
            </c:strRef>
          </c:tx>
          <c:cat>
            <c:strRef>
              <c:f>aggrigate!$A$3:$A$20</c:f>
              <c:strCache>
                <c:ptCount val="18"/>
                <c:pt idx="0">
                  <c:v>Data Breaches</c:v>
                </c:pt>
                <c:pt idx="1">
                  <c:v>Data Loss</c:v>
                </c:pt>
                <c:pt idx="2">
                  <c:v>Account or Service Traffic Hijacking</c:v>
                </c:pt>
                <c:pt idx="3">
                  <c:v>Insecure Interfaces and API</c:v>
                </c:pt>
                <c:pt idx="4">
                  <c:v>Denial of Service</c:v>
                </c:pt>
                <c:pt idx="5">
                  <c:v>Malicious Insiders</c:v>
                </c:pt>
                <c:pt idx="6">
                  <c:v>Abuse of Cloud Services</c:v>
                </c:pt>
                <c:pt idx="7">
                  <c:v>Insufficient Due Diligence</c:v>
                </c:pt>
                <c:pt idx="8">
                  <c:v>Code Injection</c:v>
                </c:pt>
                <c:pt idx="9">
                  <c:v>Botnets</c:v>
                </c:pt>
                <c:pt idx="10">
                  <c:v>Targeted Attacks</c:v>
                </c:pt>
                <c:pt idx="11">
                  <c:v>Physical Theft/Loss/Damage</c:v>
                </c:pt>
                <c:pt idx="12">
                  <c:v>Hardware Failure</c:v>
                </c:pt>
                <c:pt idx="13">
                  <c:v>Natural Disasters</c:v>
                </c:pt>
                <c:pt idx="14">
                  <c:v>Cloud-related Malware</c:v>
                </c:pt>
                <c:pt idx="15">
                  <c:v>Unknown Risk Profile</c:v>
                </c:pt>
                <c:pt idx="16">
                  <c:v>LOCK-IN</c:v>
                </c:pt>
                <c:pt idx="17">
                  <c:v>COMPLIANCE RISKS</c:v>
                </c:pt>
              </c:strCache>
            </c:strRef>
          </c:cat>
          <c:val>
            <c:numRef>
              <c:f>aggrigate!$C$3:$C$20</c:f>
              <c:numCache>
                <c:formatCode>General</c:formatCode>
                <c:ptCount val="18"/>
                <c:pt idx="0">
                  <c:v>3.1</c:v>
                </c:pt>
                <c:pt idx="1">
                  <c:v>3</c:v>
                </c:pt>
                <c:pt idx="2">
                  <c:v>2.1</c:v>
                </c:pt>
                <c:pt idx="3">
                  <c:v>3.1</c:v>
                </c:pt>
                <c:pt idx="4">
                  <c:v>2.5</c:v>
                </c:pt>
                <c:pt idx="5">
                  <c:v>3.3</c:v>
                </c:pt>
                <c:pt idx="6">
                  <c:v>1.2</c:v>
                </c:pt>
                <c:pt idx="7">
                  <c:v>0.70000000000000062</c:v>
                </c:pt>
                <c:pt idx="8">
                  <c:v>3</c:v>
                </c:pt>
                <c:pt idx="12">
                  <c:v>1.5</c:v>
                </c:pt>
                <c:pt idx="13">
                  <c:v>1.5</c:v>
                </c:pt>
                <c:pt idx="14">
                  <c:v>1.5</c:v>
                </c:pt>
                <c:pt idx="15">
                  <c:v>1.5</c:v>
                </c:pt>
              </c:numCache>
            </c:numRef>
          </c:val>
        </c:ser>
        <c:ser>
          <c:idx val="2"/>
          <c:order val="2"/>
          <c:tx>
            <c:strRef>
              <c:f>aggrigate!$D$2</c:f>
              <c:strCache>
                <c:ptCount val="1"/>
                <c:pt idx="0">
                  <c:v>Community</c:v>
                </c:pt>
              </c:strCache>
            </c:strRef>
          </c:tx>
          <c:cat>
            <c:strRef>
              <c:f>aggrigate!$A$3:$A$20</c:f>
              <c:strCache>
                <c:ptCount val="18"/>
                <c:pt idx="0">
                  <c:v>Data Breaches</c:v>
                </c:pt>
                <c:pt idx="1">
                  <c:v>Data Loss</c:v>
                </c:pt>
                <c:pt idx="2">
                  <c:v>Account or Service Traffic Hijacking</c:v>
                </c:pt>
                <c:pt idx="3">
                  <c:v>Insecure Interfaces and API</c:v>
                </c:pt>
                <c:pt idx="4">
                  <c:v>Denial of Service</c:v>
                </c:pt>
                <c:pt idx="5">
                  <c:v>Malicious Insiders</c:v>
                </c:pt>
                <c:pt idx="6">
                  <c:v>Abuse of Cloud Services</c:v>
                </c:pt>
                <c:pt idx="7">
                  <c:v>Insufficient Due Diligence</c:v>
                </c:pt>
                <c:pt idx="8">
                  <c:v>Code Injection</c:v>
                </c:pt>
                <c:pt idx="9">
                  <c:v>Botnets</c:v>
                </c:pt>
                <c:pt idx="10">
                  <c:v>Targeted Attacks</c:v>
                </c:pt>
                <c:pt idx="11">
                  <c:v>Physical Theft/Loss/Damage</c:v>
                </c:pt>
                <c:pt idx="12">
                  <c:v>Hardware Failure</c:v>
                </c:pt>
                <c:pt idx="13">
                  <c:v>Natural Disasters</c:v>
                </c:pt>
                <c:pt idx="14">
                  <c:v>Cloud-related Malware</c:v>
                </c:pt>
                <c:pt idx="15">
                  <c:v>Unknown Risk Profile</c:v>
                </c:pt>
                <c:pt idx="16">
                  <c:v>LOCK-IN</c:v>
                </c:pt>
                <c:pt idx="17">
                  <c:v>COMPLIANCE RISKS</c:v>
                </c:pt>
              </c:strCache>
            </c:strRef>
          </c:cat>
          <c:val>
            <c:numRef>
              <c:f>aggrigate!$D$3:$D$20</c:f>
              <c:numCache>
                <c:formatCode>General</c:formatCode>
                <c:ptCount val="18"/>
                <c:pt idx="0">
                  <c:v>3</c:v>
                </c:pt>
                <c:pt idx="1">
                  <c:v>3</c:v>
                </c:pt>
                <c:pt idx="2">
                  <c:v>2.8</c:v>
                </c:pt>
                <c:pt idx="3">
                  <c:v>3.1</c:v>
                </c:pt>
                <c:pt idx="4">
                  <c:v>3</c:v>
                </c:pt>
                <c:pt idx="5">
                  <c:v>3.3</c:v>
                </c:pt>
                <c:pt idx="6">
                  <c:v>1.3</c:v>
                </c:pt>
                <c:pt idx="7">
                  <c:v>1</c:v>
                </c:pt>
                <c:pt idx="8">
                  <c:v>3</c:v>
                </c:pt>
                <c:pt idx="12">
                  <c:v>1.5</c:v>
                </c:pt>
                <c:pt idx="13">
                  <c:v>1.5</c:v>
                </c:pt>
                <c:pt idx="14">
                  <c:v>1.5</c:v>
                </c:pt>
                <c:pt idx="15">
                  <c:v>1.5</c:v>
                </c:pt>
                <c:pt idx="16">
                  <c:v>1</c:v>
                </c:pt>
                <c:pt idx="17">
                  <c:v>1</c:v>
                </c:pt>
              </c:numCache>
            </c:numRef>
          </c:val>
        </c:ser>
        <c:ser>
          <c:idx val="3"/>
          <c:order val="3"/>
          <c:tx>
            <c:strRef>
              <c:f>aggrigate!$E$2</c:f>
              <c:strCache>
                <c:ptCount val="1"/>
                <c:pt idx="0">
                  <c:v>Hybrid</c:v>
                </c:pt>
              </c:strCache>
            </c:strRef>
          </c:tx>
          <c:cat>
            <c:strRef>
              <c:f>aggrigate!$A$3:$A$20</c:f>
              <c:strCache>
                <c:ptCount val="18"/>
                <c:pt idx="0">
                  <c:v>Data Breaches</c:v>
                </c:pt>
                <c:pt idx="1">
                  <c:v>Data Loss</c:v>
                </c:pt>
                <c:pt idx="2">
                  <c:v>Account or Service Traffic Hijacking</c:v>
                </c:pt>
                <c:pt idx="3">
                  <c:v>Insecure Interfaces and API</c:v>
                </c:pt>
                <c:pt idx="4">
                  <c:v>Denial of Service</c:v>
                </c:pt>
                <c:pt idx="5">
                  <c:v>Malicious Insiders</c:v>
                </c:pt>
                <c:pt idx="6">
                  <c:v>Abuse of Cloud Services</c:v>
                </c:pt>
                <c:pt idx="7">
                  <c:v>Insufficient Due Diligence</c:v>
                </c:pt>
                <c:pt idx="8">
                  <c:v>Code Injection</c:v>
                </c:pt>
                <c:pt idx="9">
                  <c:v>Botnets</c:v>
                </c:pt>
                <c:pt idx="10">
                  <c:v>Targeted Attacks</c:v>
                </c:pt>
                <c:pt idx="11">
                  <c:v>Physical Theft/Loss/Damage</c:v>
                </c:pt>
                <c:pt idx="12">
                  <c:v>Hardware Failure</c:v>
                </c:pt>
                <c:pt idx="13">
                  <c:v>Natural Disasters</c:v>
                </c:pt>
                <c:pt idx="14">
                  <c:v>Cloud-related Malware</c:v>
                </c:pt>
                <c:pt idx="15">
                  <c:v>Unknown Risk Profile</c:v>
                </c:pt>
                <c:pt idx="16">
                  <c:v>LOCK-IN</c:v>
                </c:pt>
                <c:pt idx="17">
                  <c:v>COMPLIANCE RISKS</c:v>
                </c:pt>
              </c:strCache>
            </c:strRef>
          </c:cat>
          <c:val>
            <c:numRef>
              <c:f>aggrigate!$E$3:$E$20</c:f>
              <c:numCache>
                <c:formatCode>General</c:formatCode>
                <c:ptCount val="18"/>
                <c:pt idx="0">
                  <c:v>3</c:v>
                </c:pt>
                <c:pt idx="1">
                  <c:v>3</c:v>
                </c:pt>
                <c:pt idx="2">
                  <c:v>2.8</c:v>
                </c:pt>
                <c:pt idx="3">
                  <c:v>3.1</c:v>
                </c:pt>
                <c:pt idx="4">
                  <c:v>3.1</c:v>
                </c:pt>
                <c:pt idx="5">
                  <c:v>3.2</c:v>
                </c:pt>
                <c:pt idx="6">
                  <c:v>1.4</c:v>
                </c:pt>
                <c:pt idx="7">
                  <c:v>1.3</c:v>
                </c:pt>
                <c:pt idx="8">
                  <c:v>3</c:v>
                </c:pt>
                <c:pt idx="12">
                  <c:v>1.5</c:v>
                </c:pt>
                <c:pt idx="13">
                  <c:v>1.5</c:v>
                </c:pt>
                <c:pt idx="14">
                  <c:v>1.5</c:v>
                </c:pt>
                <c:pt idx="15">
                  <c:v>1.5</c:v>
                </c:pt>
                <c:pt idx="17">
                  <c:v>1.5</c:v>
                </c:pt>
              </c:numCache>
            </c:numRef>
          </c:val>
        </c:ser>
        <c:axId val="67537920"/>
        <c:axId val="67547904"/>
      </c:barChart>
      <c:catAx>
        <c:axId val="67537920"/>
        <c:scaling>
          <c:orientation val="minMax"/>
        </c:scaling>
        <c:axPos val="b"/>
        <c:numFmt formatCode="General" sourceLinked="1"/>
        <c:tickLblPos val="nextTo"/>
        <c:crossAx val="67547904"/>
        <c:crosses val="autoZero"/>
        <c:auto val="1"/>
        <c:lblAlgn val="ctr"/>
        <c:lblOffset val="100"/>
      </c:catAx>
      <c:valAx>
        <c:axId val="67547904"/>
        <c:scaling>
          <c:orientation val="minMax"/>
        </c:scaling>
        <c:axPos val="l"/>
        <c:majorGridlines/>
        <c:numFmt formatCode="General" sourceLinked="1"/>
        <c:tickLblPos val="nextTo"/>
        <c:crossAx val="67537920"/>
        <c:crosses val="autoZero"/>
        <c:crossBetween val="between"/>
      </c:valAx>
    </c:plotArea>
    <c:legend>
      <c:legendPos val="r"/>
      <c:layout/>
    </c:legend>
    <c:plotVisOnly val="1"/>
    <c:dispBlanksAs val="gap"/>
  </c:chart>
  <c:externalData r:id="rId2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lrMapOvr bg1="lt1" tx1="dk1" bg2="lt2" tx2="dk2" accent1="accent1" accent2="accent2" accent3="accent3" accent4="accent4" accent5="accent5" accent6="accent6" hlink="hlink" folHlink="folHlink"/>
  <c:chart>
    <c:plotArea>
      <c:layout>
        <c:manualLayout>
          <c:layoutTarget val="inner"/>
          <c:xMode val="edge"/>
          <c:yMode val="edge"/>
          <c:x val="6.9215672365278674E-2"/>
          <c:y val="0.1768359656862854"/>
          <c:w val="0.86250000000000004"/>
          <c:h val="0.49765258215962577"/>
        </c:manualLayout>
      </c:layout>
      <c:barChart>
        <c:barDir val="col"/>
        <c:grouping val="clustered"/>
        <c:ser>
          <c:idx val="0"/>
          <c:order val="0"/>
          <c:tx>
            <c:strRef>
              <c:f>aggrigate!$B$2</c:f>
              <c:strCache>
                <c:ptCount val="1"/>
                <c:pt idx="0">
                  <c:v>SaaS</c:v>
                </c:pt>
              </c:strCache>
            </c:strRef>
          </c:tx>
          <c:cat>
            <c:strRef>
              <c:f>aggrigate!$A$3:$A$20</c:f>
              <c:strCache>
                <c:ptCount val="18"/>
                <c:pt idx="0">
                  <c:v>Data Breaches</c:v>
                </c:pt>
                <c:pt idx="1">
                  <c:v>Data Loss</c:v>
                </c:pt>
                <c:pt idx="2">
                  <c:v>Account or Service Traffic Hijacking</c:v>
                </c:pt>
                <c:pt idx="3">
                  <c:v>Insecure Interfaces and API</c:v>
                </c:pt>
                <c:pt idx="4">
                  <c:v>Denial of Service</c:v>
                </c:pt>
                <c:pt idx="5">
                  <c:v>Malicious Insiders</c:v>
                </c:pt>
                <c:pt idx="6">
                  <c:v>Abuse of Cloud Services</c:v>
                </c:pt>
                <c:pt idx="7">
                  <c:v>Insufficient Due Diligence</c:v>
                </c:pt>
                <c:pt idx="8">
                  <c:v>Code Injection</c:v>
                </c:pt>
                <c:pt idx="9">
                  <c:v>Botnets</c:v>
                </c:pt>
                <c:pt idx="10">
                  <c:v>Targeted Attacks</c:v>
                </c:pt>
                <c:pt idx="11">
                  <c:v>Physical Theft/Loss/Damage</c:v>
                </c:pt>
                <c:pt idx="12">
                  <c:v>Hardware Failure</c:v>
                </c:pt>
                <c:pt idx="13">
                  <c:v>Natural Disasters</c:v>
                </c:pt>
                <c:pt idx="14">
                  <c:v>Cloud-related Malware</c:v>
                </c:pt>
                <c:pt idx="15">
                  <c:v>Unknown Risk Profile</c:v>
                </c:pt>
                <c:pt idx="16">
                  <c:v>LOCK-IN</c:v>
                </c:pt>
                <c:pt idx="17">
                  <c:v>COMPLIANCE RISKS</c:v>
                </c:pt>
              </c:strCache>
            </c:strRef>
          </c:cat>
          <c:val>
            <c:numRef>
              <c:f>aggrigate!$B$3:$B$20</c:f>
              <c:numCache>
                <c:formatCode>General</c:formatCode>
                <c:ptCount val="18"/>
                <c:pt idx="0">
                  <c:v>3.5</c:v>
                </c:pt>
                <c:pt idx="1">
                  <c:v>3.2</c:v>
                </c:pt>
                <c:pt idx="2">
                  <c:v>3.2</c:v>
                </c:pt>
                <c:pt idx="3">
                  <c:v>3.7</c:v>
                </c:pt>
                <c:pt idx="4">
                  <c:v>3.7</c:v>
                </c:pt>
                <c:pt idx="5">
                  <c:v>1.9000000000000001</c:v>
                </c:pt>
                <c:pt idx="6">
                  <c:v>2.2000000000000002</c:v>
                </c:pt>
                <c:pt idx="7">
                  <c:v>1.5</c:v>
                </c:pt>
                <c:pt idx="8">
                  <c:v>3.7</c:v>
                </c:pt>
                <c:pt idx="9">
                  <c:v>1.5</c:v>
                </c:pt>
                <c:pt idx="12">
                  <c:v>1.5</c:v>
                </c:pt>
                <c:pt idx="13">
                  <c:v>1.5</c:v>
                </c:pt>
                <c:pt idx="14">
                  <c:v>3</c:v>
                </c:pt>
                <c:pt idx="15">
                  <c:v>1.5</c:v>
                </c:pt>
                <c:pt idx="16">
                  <c:v>1</c:v>
                </c:pt>
              </c:numCache>
            </c:numRef>
          </c:val>
        </c:ser>
        <c:ser>
          <c:idx val="1"/>
          <c:order val="1"/>
          <c:tx>
            <c:strRef>
              <c:f>aggrigate!$C$2</c:f>
              <c:strCache>
                <c:ptCount val="1"/>
                <c:pt idx="0">
                  <c:v>Paas</c:v>
                </c:pt>
              </c:strCache>
            </c:strRef>
          </c:tx>
          <c:cat>
            <c:strRef>
              <c:f>aggrigate!$A$3:$A$20</c:f>
              <c:strCache>
                <c:ptCount val="18"/>
                <c:pt idx="0">
                  <c:v>Data Breaches</c:v>
                </c:pt>
                <c:pt idx="1">
                  <c:v>Data Loss</c:v>
                </c:pt>
                <c:pt idx="2">
                  <c:v>Account or Service Traffic Hijacking</c:v>
                </c:pt>
                <c:pt idx="3">
                  <c:v>Insecure Interfaces and API</c:v>
                </c:pt>
                <c:pt idx="4">
                  <c:v>Denial of Service</c:v>
                </c:pt>
                <c:pt idx="5">
                  <c:v>Malicious Insiders</c:v>
                </c:pt>
                <c:pt idx="6">
                  <c:v>Abuse of Cloud Services</c:v>
                </c:pt>
                <c:pt idx="7">
                  <c:v>Insufficient Due Diligence</c:v>
                </c:pt>
                <c:pt idx="8">
                  <c:v>Code Injection</c:v>
                </c:pt>
                <c:pt idx="9">
                  <c:v>Botnets</c:v>
                </c:pt>
                <c:pt idx="10">
                  <c:v>Targeted Attacks</c:v>
                </c:pt>
                <c:pt idx="11">
                  <c:v>Physical Theft/Loss/Damage</c:v>
                </c:pt>
                <c:pt idx="12">
                  <c:v>Hardware Failure</c:v>
                </c:pt>
                <c:pt idx="13">
                  <c:v>Natural Disasters</c:v>
                </c:pt>
                <c:pt idx="14">
                  <c:v>Cloud-related Malware</c:v>
                </c:pt>
                <c:pt idx="15">
                  <c:v>Unknown Risk Profile</c:v>
                </c:pt>
                <c:pt idx="16">
                  <c:v>LOCK-IN</c:v>
                </c:pt>
                <c:pt idx="17">
                  <c:v>COMPLIANCE RISKS</c:v>
                </c:pt>
              </c:strCache>
            </c:strRef>
          </c:cat>
          <c:val>
            <c:numRef>
              <c:f>aggrigate!$C$3:$C$20</c:f>
              <c:numCache>
                <c:formatCode>General</c:formatCode>
                <c:ptCount val="18"/>
                <c:pt idx="0">
                  <c:v>3.5</c:v>
                </c:pt>
                <c:pt idx="1">
                  <c:v>3.5</c:v>
                </c:pt>
                <c:pt idx="2">
                  <c:v>3.2</c:v>
                </c:pt>
                <c:pt idx="3">
                  <c:v>3.7</c:v>
                </c:pt>
                <c:pt idx="4">
                  <c:v>3.2</c:v>
                </c:pt>
                <c:pt idx="5">
                  <c:v>3.6</c:v>
                </c:pt>
                <c:pt idx="6">
                  <c:v>2.9</c:v>
                </c:pt>
                <c:pt idx="7">
                  <c:v>2.5</c:v>
                </c:pt>
                <c:pt idx="8">
                  <c:v>4</c:v>
                </c:pt>
                <c:pt idx="11">
                  <c:v>1.5</c:v>
                </c:pt>
                <c:pt idx="12">
                  <c:v>1.5</c:v>
                </c:pt>
                <c:pt idx="13">
                  <c:v>1.5</c:v>
                </c:pt>
                <c:pt idx="14">
                  <c:v>3</c:v>
                </c:pt>
                <c:pt idx="15">
                  <c:v>1.5</c:v>
                </c:pt>
                <c:pt idx="16">
                  <c:v>1</c:v>
                </c:pt>
              </c:numCache>
            </c:numRef>
          </c:val>
        </c:ser>
        <c:ser>
          <c:idx val="2"/>
          <c:order val="2"/>
          <c:tx>
            <c:strRef>
              <c:f>aggrigate!$D$2</c:f>
              <c:strCache>
                <c:ptCount val="1"/>
                <c:pt idx="0">
                  <c:v>IaaS</c:v>
                </c:pt>
              </c:strCache>
            </c:strRef>
          </c:tx>
          <c:cat>
            <c:strRef>
              <c:f>aggrigate!$A$3:$A$20</c:f>
              <c:strCache>
                <c:ptCount val="18"/>
                <c:pt idx="0">
                  <c:v>Data Breaches</c:v>
                </c:pt>
                <c:pt idx="1">
                  <c:v>Data Loss</c:v>
                </c:pt>
                <c:pt idx="2">
                  <c:v>Account or Service Traffic Hijacking</c:v>
                </c:pt>
                <c:pt idx="3">
                  <c:v>Insecure Interfaces and API</c:v>
                </c:pt>
                <c:pt idx="4">
                  <c:v>Denial of Service</c:v>
                </c:pt>
                <c:pt idx="5">
                  <c:v>Malicious Insiders</c:v>
                </c:pt>
                <c:pt idx="6">
                  <c:v>Abuse of Cloud Services</c:v>
                </c:pt>
                <c:pt idx="7">
                  <c:v>Insufficient Due Diligence</c:v>
                </c:pt>
                <c:pt idx="8">
                  <c:v>Code Injection</c:v>
                </c:pt>
                <c:pt idx="9">
                  <c:v>Botnets</c:v>
                </c:pt>
                <c:pt idx="10">
                  <c:v>Targeted Attacks</c:v>
                </c:pt>
                <c:pt idx="11">
                  <c:v>Physical Theft/Loss/Damage</c:v>
                </c:pt>
                <c:pt idx="12">
                  <c:v>Hardware Failure</c:v>
                </c:pt>
                <c:pt idx="13">
                  <c:v>Natural Disasters</c:v>
                </c:pt>
                <c:pt idx="14">
                  <c:v>Cloud-related Malware</c:v>
                </c:pt>
                <c:pt idx="15">
                  <c:v>Unknown Risk Profile</c:v>
                </c:pt>
                <c:pt idx="16">
                  <c:v>LOCK-IN</c:v>
                </c:pt>
                <c:pt idx="17">
                  <c:v>COMPLIANCE RISKS</c:v>
                </c:pt>
              </c:strCache>
            </c:strRef>
          </c:cat>
          <c:val>
            <c:numRef>
              <c:f>aggrigate!$D$3:$D$20</c:f>
              <c:numCache>
                <c:formatCode>General</c:formatCode>
                <c:ptCount val="18"/>
                <c:pt idx="0">
                  <c:v>3</c:v>
                </c:pt>
                <c:pt idx="1">
                  <c:v>3.5</c:v>
                </c:pt>
                <c:pt idx="2">
                  <c:v>3</c:v>
                </c:pt>
                <c:pt idx="3">
                  <c:v>3.7</c:v>
                </c:pt>
                <c:pt idx="4">
                  <c:v>3.5</c:v>
                </c:pt>
                <c:pt idx="5">
                  <c:v>3.6</c:v>
                </c:pt>
                <c:pt idx="6">
                  <c:v>2.9</c:v>
                </c:pt>
                <c:pt idx="7">
                  <c:v>2.5</c:v>
                </c:pt>
                <c:pt idx="8">
                  <c:v>2</c:v>
                </c:pt>
                <c:pt idx="11">
                  <c:v>1.5</c:v>
                </c:pt>
                <c:pt idx="12">
                  <c:v>3.5</c:v>
                </c:pt>
                <c:pt idx="13">
                  <c:v>3.5</c:v>
                </c:pt>
                <c:pt idx="14">
                  <c:v>3</c:v>
                </c:pt>
                <c:pt idx="15">
                  <c:v>1.5</c:v>
                </c:pt>
                <c:pt idx="16">
                  <c:v>1</c:v>
                </c:pt>
              </c:numCache>
            </c:numRef>
          </c:val>
        </c:ser>
        <c:axId val="67656320"/>
        <c:axId val="67674496"/>
      </c:barChart>
      <c:catAx>
        <c:axId val="67656320"/>
        <c:scaling>
          <c:orientation val="minMax"/>
        </c:scaling>
        <c:axPos val="b"/>
        <c:numFmt formatCode="General" sourceLinked="1"/>
        <c:tickLblPos val="nextTo"/>
        <c:crossAx val="67674496"/>
        <c:crosses val="autoZero"/>
        <c:auto val="1"/>
        <c:lblAlgn val="ctr"/>
        <c:lblOffset val="100"/>
      </c:catAx>
      <c:valAx>
        <c:axId val="67674496"/>
        <c:scaling>
          <c:orientation val="minMax"/>
        </c:scaling>
        <c:axPos val="l"/>
        <c:majorGridlines/>
        <c:numFmt formatCode="General" sourceLinked="1"/>
        <c:tickLblPos val="nextTo"/>
        <c:crossAx val="67656320"/>
        <c:crosses val="autoZero"/>
        <c:crossBetween val="between"/>
      </c:valAx>
    </c:plotArea>
    <c:legend>
      <c:legendPos val="r"/>
      <c:layout/>
    </c:legend>
    <c:plotVisOnly val="1"/>
    <c:dispBlanksAs val="gap"/>
  </c:chart>
  <c:externalData r:id="rId2"/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43EAD28-F03F-4793-A8C4-16712EFED707}" type="datetimeFigureOut">
              <a:rPr lang="en-US"/>
              <a:pPr>
                <a:defRPr/>
              </a:pPr>
              <a:t>8/25/2015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fld id="{713EF69D-248E-4AAC-AED6-49EDA8C2DB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80899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7675" y="1239838"/>
            <a:ext cx="8240713" cy="2006600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sp>
      <p:sp>
        <p:nvSpPr>
          <p:cNvPr id="5" name="Rectangle 4"/>
          <p:cNvSpPr/>
          <p:nvPr userDrawn="1"/>
        </p:nvSpPr>
        <p:spPr>
          <a:xfrm>
            <a:off x="1890713" y="609600"/>
            <a:ext cx="6956425" cy="415925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50" b="1" cap="all" dirty="0">
                <a:solidFill>
                  <a:srgbClr val="000F2A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Center for Research in Distributed &amp; Supercomputing</a:t>
            </a:r>
            <a:endParaRPr lang="en-US" sz="2050" dirty="0">
              <a:solidFill>
                <a:srgbClr val="000F2A"/>
              </a:solidFill>
              <a:latin typeface="+mn-lt"/>
              <a:cs typeface="+mn-cs"/>
            </a:endParaRPr>
          </a:p>
        </p:txBody>
      </p:sp>
      <p:pic>
        <p:nvPicPr>
          <p:cNvPr id="6" name="Picture 16" descr="E:\Research\CRiDS\Logo\CRiDSLogo2Small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38" y="544513"/>
            <a:ext cx="1512887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6316663"/>
            <a:ext cx="9144000" cy="185737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6507163"/>
            <a:ext cx="9144000" cy="185737"/>
          </a:xfrm>
          <a:prstGeom prst="rect">
            <a:avLst/>
          </a:prstGeom>
          <a:solidFill>
            <a:srgbClr val="000F2A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6684963"/>
            <a:ext cx="9144000" cy="185737"/>
          </a:xfrm>
          <a:prstGeom prst="rect">
            <a:avLst/>
          </a:prstGeom>
          <a:solidFill>
            <a:schemeClr val="accent2">
              <a:lumMod val="75000"/>
            </a:schemeClr>
          </a:solidFill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2" y="3252137"/>
            <a:ext cx="7989752" cy="2086710"/>
          </a:xfrm>
          <a:effectLst/>
        </p:spPr>
        <p:txBody>
          <a:bodyPr anchor="b"/>
          <a:lstStyle>
            <a:lvl1pPr>
              <a:defRPr sz="3600" b="1">
                <a:solidFill>
                  <a:schemeClr val="accent1"/>
                </a:solidFill>
                <a:latin typeface="Corbel" panose="020B05030202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5338846"/>
            <a:ext cx="7989752" cy="972184"/>
          </a:xfrm>
        </p:spPr>
        <p:txBody>
          <a:bodyPr>
            <a:normAutofit/>
          </a:bodyPr>
          <a:lstStyle>
            <a:lvl1pPr marL="0" indent="0" algn="l">
              <a:buNone/>
              <a:defRPr sz="2000" cap="none" baseline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347473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spect="1"/>
          </p:cNvSpPr>
          <p:nvPr/>
        </p:nvSpPr>
        <p:spPr>
          <a:xfrm>
            <a:off x="447675" y="600075"/>
            <a:ext cx="8239125" cy="125888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A188AF-EAD4-449F-A1ED-F6C33CDB707C}" type="datetimeFigureOut">
              <a:rPr lang="en-US"/>
              <a:pPr>
                <a:defRPr/>
              </a:pPr>
              <a:t>8/25/2015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9B62EF-CB13-41E5-99DE-0FE38A4C8A2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06321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spect="1"/>
          </p:cNvSpPr>
          <p:nvPr/>
        </p:nvSpPr>
        <p:spPr>
          <a:xfrm>
            <a:off x="6629400" y="600075"/>
            <a:ext cx="2057400" cy="5816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88" y="5956300"/>
            <a:ext cx="947737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112A2A93-4B9B-46F0-ACDF-C55976E6CA31}" type="datetimeFigureOut">
              <a:rPr lang="en-US"/>
              <a:pPr>
                <a:defRPr/>
              </a:pPr>
              <a:t>8/25/2015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025" y="5951538"/>
            <a:ext cx="592296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42C8"/>
                </a:solidFill>
              </a:defRPr>
            </a:lvl1pPr>
          </a:lstStyle>
          <a:p>
            <a:fld id="{50425C50-F267-48AF-8A7E-BF40AE4863D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03306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spect="1"/>
          </p:cNvSpPr>
          <p:nvPr/>
        </p:nvSpPr>
        <p:spPr>
          <a:xfrm>
            <a:off x="447675" y="400050"/>
            <a:ext cx="8239125" cy="89058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87058"/>
            <a:ext cx="7989752" cy="893676"/>
          </a:xfrm>
        </p:spPr>
        <p:txBody>
          <a:bodyPr/>
          <a:lstStyle>
            <a:lvl1pPr>
              <a:defRPr sz="3600" cap="none" baseline="0">
                <a:solidFill>
                  <a:schemeClr val="tx1"/>
                </a:solidFill>
                <a:latin typeface="Corbel" panose="020B05030202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478071"/>
            <a:ext cx="7989752" cy="4722314"/>
          </a:xfrm>
        </p:spPr>
        <p:txBody>
          <a:bodyPr/>
          <a:lstStyle>
            <a:lvl1pPr marL="306000" indent="-306000">
              <a:buSzPct val="70000"/>
              <a:buFont typeface="Wingdings 2" panose="05020102010507070707" pitchFamily="18" charset="2"/>
              <a:buChar char=""/>
              <a:defRPr sz="2800">
                <a:latin typeface="Calibri" panose="020F0502020204030204" pitchFamily="34" charset="0"/>
              </a:defRPr>
            </a:lvl1pPr>
            <a:lvl2pPr marL="630000" indent="-306000">
              <a:buClr>
                <a:srgbClr val="002060"/>
              </a:buClr>
              <a:buSzPct val="70000"/>
              <a:buFont typeface="Wingdings 2" panose="05020102010507070707" pitchFamily="18" charset="2"/>
              <a:buChar char=""/>
              <a:defRPr sz="2400">
                <a:latin typeface="Calibri" panose="020F0502020204030204" pitchFamily="34" charset="0"/>
              </a:defRPr>
            </a:lvl2pPr>
            <a:lvl3pPr marL="900000" indent="-270000">
              <a:buSzPct val="70000"/>
              <a:buFont typeface="Wingdings 2" panose="05020102010507070707" pitchFamily="18" charset="2"/>
              <a:buChar char=""/>
              <a:defRPr sz="2000">
                <a:latin typeface="Calibri" panose="020F0502020204030204" pitchFamily="34" charset="0"/>
              </a:defRPr>
            </a:lvl3pPr>
            <a:lvl4pPr marL="1242000" indent="-234000">
              <a:buClr>
                <a:srgbClr val="002060"/>
              </a:buClr>
              <a:buSzPct val="70000"/>
              <a:buFont typeface="Wingdings 2" panose="05020102010507070707" pitchFamily="18" charset="2"/>
              <a:buChar char="¥"/>
              <a:defRPr sz="1800">
                <a:latin typeface="Calibri" panose="020F0502020204030204" pitchFamily="34" charset="0"/>
              </a:defRPr>
            </a:lvl4pPr>
            <a:lvl5pPr marL="1602000" indent="-234000">
              <a:buSzPct val="70000"/>
              <a:buFont typeface="Courier New" panose="02070309020205020404" pitchFamily="49" charset="0"/>
              <a:buChar char="o"/>
              <a:defRPr sz="1600">
                <a:latin typeface="Calibri" panose="020F05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6E2F31-C107-4C64-93E9-E920068D187E}" type="datetimeFigureOut">
              <a:rPr lang="en-US"/>
              <a:pPr>
                <a:defRPr/>
              </a:pPr>
              <a:t>8/25/2015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5CBA43-7226-4C24-BA67-320632C3562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971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spect="1"/>
          </p:cNvSpPr>
          <p:nvPr/>
        </p:nvSpPr>
        <p:spPr>
          <a:xfrm>
            <a:off x="452438" y="5141913"/>
            <a:ext cx="8239125" cy="125888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/>
          <a:lstStyle>
            <a:lvl1pPr algn="l">
              <a:defRPr sz="3600" b="1" cap="all">
                <a:solidFill>
                  <a:schemeClr val="accent1"/>
                </a:solidFill>
                <a:latin typeface="Corbel" panose="020B05030202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>
            <a:normAutofit/>
          </a:bodyPr>
          <a:lstStyle>
            <a:lvl1pPr marL="0" indent="0" algn="l">
              <a:buNone/>
              <a:defRPr sz="1800" cap="none" baseline="0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A9762782-80E5-4EE7-AA81-04E25A614E98}" type="datetimeFigureOut">
              <a:rPr lang="en-US"/>
              <a:pPr>
                <a:defRPr/>
              </a:pPr>
              <a:t>8/25/2015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42C8"/>
                </a:solidFill>
              </a:defRPr>
            </a:lvl1pPr>
          </a:lstStyle>
          <a:p>
            <a:fld id="{97EE25BB-B1FA-4B71-A4AA-DD5E8AB3959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67352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spect="1"/>
          </p:cNvSpPr>
          <p:nvPr/>
        </p:nvSpPr>
        <p:spPr>
          <a:xfrm>
            <a:off x="447675" y="600075"/>
            <a:ext cx="8239125" cy="125888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3899527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2228003"/>
            <a:ext cx="390766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1BCAFD-11FD-4826-80EA-D4C39FCB2FC5}" type="datetimeFigureOut">
              <a:rPr lang="en-US"/>
              <a:pPr>
                <a:defRPr/>
              </a:pPr>
              <a:t>8/25/2015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F51237-2D1F-4CC3-B4E5-94DD477250D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80090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7675" y="600075"/>
            <a:ext cx="8239125" cy="125888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4F2B15-188D-4CA7-8BF7-82D867CF39C0}" type="datetimeFigureOut">
              <a:rPr lang="en-US"/>
              <a:pPr>
                <a:defRPr/>
              </a:pPr>
              <a:t>8/25/2015</a:t>
            </a:fld>
            <a:endParaRPr lang="en-US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BA53F0-1C56-4E21-BAC5-A51C882C76B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89086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spect="1"/>
          </p:cNvSpPr>
          <p:nvPr/>
        </p:nvSpPr>
        <p:spPr>
          <a:xfrm>
            <a:off x="447675" y="600075"/>
            <a:ext cx="8239125" cy="125888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833D5D-301C-45EC-9E6D-F1FB5A6E2823}" type="datetimeFigureOut">
              <a:rPr lang="en-US"/>
              <a:pPr>
                <a:defRPr/>
              </a:pPr>
              <a:t>8/25/2015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DF9CF4-B51C-4E00-915E-043759D2F86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12006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3C454A-03E9-4680-B88E-A315710A83FB}" type="datetimeFigureOut">
              <a:rPr lang="en-US"/>
              <a:pPr>
                <a:defRPr/>
              </a:pPr>
              <a:t>8/25/2015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D40FE3-D88B-4B09-A51C-91D9F169D65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54579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spect="1"/>
          </p:cNvSpPr>
          <p:nvPr/>
        </p:nvSpPr>
        <p:spPr>
          <a:xfrm>
            <a:off x="452438" y="5141913"/>
            <a:ext cx="8239125" cy="127476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85AD7CB1-E22A-4539-881F-32008EEFDB18}" type="datetimeFigureOut">
              <a:rPr lang="en-US"/>
              <a:pPr>
                <a:defRPr/>
              </a:pPr>
              <a:t>8/25/2015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42C8"/>
                </a:solidFill>
              </a:defRPr>
            </a:lvl1pPr>
          </a:lstStyle>
          <a:p>
            <a:fld id="{574AFB21-6CFD-46DF-B97E-44A12AF427B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54507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/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7813AB-30F5-4C56-9F55-265F85F62330}" type="datetimeFigureOut">
              <a:rPr lang="en-US"/>
              <a:pPr>
                <a:defRPr/>
              </a:pPr>
              <a:t>8/25/2015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DE6289-2847-47EA-BD73-375613F9BCB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45937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025" y="687388"/>
            <a:ext cx="7989888" cy="10826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81025" y="2227263"/>
            <a:ext cx="7989888" cy="363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59425" y="59563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accent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3FE4ADD-D3EC-4765-B9FF-B26F541BDCE5}" type="datetimeFigureOut">
              <a:rPr lang="en-US"/>
              <a:pPr>
                <a:defRPr/>
              </a:pPr>
              <a:t>8/25/2015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025" y="5951538"/>
            <a:ext cx="4870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>
                <a:solidFill>
                  <a:schemeClr val="accent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00975" y="5956300"/>
            <a:ext cx="769938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900">
                <a:solidFill>
                  <a:schemeClr val="accent2"/>
                </a:solidFill>
                <a:latin typeface="Gill Sans MT" panose="020B0502020104020203" pitchFamily="34" charset="0"/>
              </a:defRPr>
            </a:lvl1pPr>
          </a:lstStyle>
          <a:p>
            <a:fld id="{1BD47D7C-A26A-4E8F-B91E-0CE04EFAFB6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447675" y="290513"/>
            <a:ext cx="2720975" cy="107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5975350" y="290513"/>
            <a:ext cx="2711450" cy="10795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216275" y="290513"/>
            <a:ext cx="2711450" cy="10795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0" y="6553200"/>
            <a:ext cx="9144000" cy="3048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3" name="Picture 4" descr="E:\Research\CRiDS\Logo\CRiDSLogo2.jp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533400" y="6359652"/>
            <a:ext cx="1371600" cy="498348"/>
          </a:xfrm>
          <a:prstGeom prst="round2SameRect">
            <a:avLst/>
          </a:prstGeom>
          <a:noFill/>
          <a:ln w="9525">
            <a:solidFill>
              <a:srgbClr val="002060"/>
            </a:solidFill>
            <a:miter lim="800000"/>
            <a:headEnd/>
            <a:tailEnd/>
          </a:ln>
        </p:spPr>
      </p:pic>
      <p:sp>
        <p:nvSpPr>
          <p:cNvPr id="15" name="Rectangle 17"/>
          <p:cNvSpPr txBox="1">
            <a:spLocks noChangeArrowheads="1"/>
          </p:cNvSpPr>
          <p:nvPr userDrawn="1"/>
        </p:nvSpPr>
        <p:spPr bwMode="auto">
          <a:xfrm>
            <a:off x="7691438" y="6553200"/>
            <a:ext cx="1371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CABDC72E-8800-44AD-9EDB-45620E246448}" type="slidenum">
              <a:rPr lang="en-US" sz="1200" b="1" i="1">
                <a:solidFill>
                  <a:srgbClr val="D6E3FF"/>
                </a:solidFill>
                <a:latin typeface="Century Gothic" panose="020B0502020202020204" pitchFamily="34" charset="0"/>
              </a:rPr>
              <a:pPr algn="r" eaLnBrk="1" hangingPunct="1"/>
              <a:t>‹#›</a:t>
            </a:fld>
            <a:endParaRPr lang="en-US" sz="1400" b="1" i="1">
              <a:solidFill>
                <a:srgbClr val="D6E3FF"/>
              </a:solidFill>
              <a:latin typeface="Century Gothic" panose="020B0502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  <p:sldLayoutId id="2147483888" r:id="rId2"/>
    <p:sldLayoutId id="2147483889" r:id="rId3"/>
    <p:sldLayoutId id="2147483890" r:id="rId4"/>
    <p:sldLayoutId id="2147483891" r:id="rId5"/>
    <p:sldLayoutId id="2147483892" r:id="rId6"/>
    <p:sldLayoutId id="2147483885" r:id="rId7"/>
    <p:sldLayoutId id="2147483893" r:id="rId8"/>
    <p:sldLayoutId id="2147483886" r:id="rId9"/>
    <p:sldLayoutId id="2147483894" r:id="rId10"/>
    <p:sldLayoutId id="2147483895" r:id="rId11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800" kern="1200" cap="all">
          <a:solidFill>
            <a:schemeClr val="bg1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Gill Sans MT" panose="020B0502020104020203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Gill Sans MT" panose="020B0502020104020203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Gill Sans MT" panose="020B0502020104020203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Gill Sans MT" panose="020B0502020104020203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4800" indent="-304800" algn="l" defTabSz="457200" rtl="0" eaLnBrk="0" fontAlgn="base" hangingPunct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"/>
        <a:defRPr sz="3200" kern="1200">
          <a:solidFill>
            <a:schemeClr val="tx2"/>
          </a:solidFill>
          <a:latin typeface="Calibri" panose="020F0502020204030204" pitchFamily="34" charset="0"/>
          <a:ea typeface="+mn-ea"/>
          <a:cs typeface="+mn-cs"/>
        </a:defRPr>
      </a:lvl1pPr>
      <a:lvl2pPr marL="628650" indent="-304800" algn="l" defTabSz="457200" rtl="0" eaLnBrk="0" fontAlgn="base" hangingPunct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"/>
        <a:defRPr sz="1600" kern="1200">
          <a:solidFill>
            <a:schemeClr val="tx2"/>
          </a:solidFill>
          <a:latin typeface="Calibri" panose="020F0502020204030204" pitchFamily="34" charset="0"/>
          <a:ea typeface="+mn-ea"/>
          <a:cs typeface="+mn-cs"/>
        </a:defRPr>
      </a:lvl2pPr>
      <a:lvl3pPr marL="898525" indent="-269875" algn="l" defTabSz="457200" rtl="0" eaLnBrk="0" fontAlgn="base" hangingPunct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"/>
        <a:defRPr sz="1400" kern="1200">
          <a:solidFill>
            <a:schemeClr val="tx2"/>
          </a:solidFill>
          <a:latin typeface="Calibri" panose="020F0502020204030204" pitchFamily="34" charset="0"/>
          <a:ea typeface="+mn-ea"/>
          <a:cs typeface="+mn-cs"/>
        </a:defRPr>
      </a:lvl3pPr>
      <a:lvl4pPr marL="1241425" indent="-233363" algn="l" defTabSz="457200" rtl="0" eaLnBrk="0" fontAlgn="base" hangingPunct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"/>
        <a:defRPr sz="1200" kern="1200">
          <a:solidFill>
            <a:schemeClr val="tx2"/>
          </a:solidFill>
          <a:latin typeface="Calibri" panose="020F0502020204030204" pitchFamily="34" charset="0"/>
          <a:ea typeface="+mn-ea"/>
          <a:cs typeface="+mn-cs"/>
        </a:defRPr>
      </a:lvl4pPr>
      <a:lvl5pPr marL="1601788" indent="-233363" algn="l" defTabSz="457200" rtl="0" eaLnBrk="0" fontAlgn="base" hangingPunct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"/>
        <a:defRPr sz="1200" kern="1200">
          <a:solidFill>
            <a:schemeClr val="tx2"/>
          </a:solidFill>
          <a:latin typeface="Calibri" panose="020F0502020204030204" pitchFamily="34" charset="0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hyperlink" Target="https://basecamp.com/1825565/projects/312065/messages/46333854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hyperlink" Target="Biblography.pdf" TargetMode="Externa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025" y="3252788"/>
            <a:ext cx="7989888" cy="208597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An Analysis of Security Threats in Cloud Computing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025" y="5338763"/>
            <a:ext cx="7989888" cy="971550"/>
          </a:xfrm>
        </p:spPr>
        <p:txBody>
          <a:bodyPr rtlCol="0"/>
          <a:lstStyle/>
          <a:p>
            <a:pPr eaLnBrk="1" fontAlgn="auto" hangingPunct="1">
              <a:buFont typeface="Wingdings 2" charset="2"/>
              <a:buNone/>
              <a:defRPr/>
            </a:pPr>
            <a:r>
              <a:rPr lang="en-US" dirty="0" smtClean="0"/>
              <a:t>Presented by Muhammad Sadiq</a:t>
            </a:r>
            <a:endParaRPr lang="en-US" dirty="0"/>
          </a:p>
        </p:txBody>
      </p:sp>
      <p:sp>
        <p:nvSpPr>
          <p:cNvPr id="11268" name="AutoShape 2" descr="https://encrypted-tbn3.gstatic.com/images?q=tbn:ANd9GcSDoLWdZi8vY7Vi0x_lrPl0-a2xmjsI0ChaqQJAGgvd43ub0ojU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>
              <a:latin typeface="Gill Sans MT" panose="020B0502020104020203" pitchFamily="34" charset="0"/>
            </a:endParaRPr>
          </a:p>
        </p:txBody>
      </p:sp>
      <p:pic>
        <p:nvPicPr>
          <p:cNvPr id="11269" name="Picture 10" descr="https://encrypted-tbn1.gstatic.com/images?q=tbn:ANd9GcQCaYUPbIf3QfxAn-N8oM5Vyza-eQoknHObrw5DaFNh3_4KERs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350" y="1249363"/>
            <a:ext cx="1601788" cy="200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 bwMode="auto">
          <a:xfrm>
            <a:off x="581025" y="487363"/>
            <a:ext cx="7989888" cy="893762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/>
              <a:t>Problem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025" y="1477963"/>
            <a:ext cx="7989888" cy="4722812"/>
          </a:xfrm>
        </p:spPr>
        <p:txBody>
          <a:bodyPr rtlCol="0">
            <a:normAutofit fontScale="77500" lnSpcReduction="20000"/>
          </a:bodyPr>
          <a:lstStyle/>
          <a:p>
            <a:pPr eaLnBrk="1" fontAlgn="auto" hangingPunct="1">
              <a:defRPr/>
            </a:pPr>
            <a:r>
              <a:rPr lang="en-US" dirty="0"/>
              <a:t>Due to third party hosting, multi-tenancy model and complex nature of cloud computing, it possesses many security challenges</a:t>
            </a:r>
          </a:p>
          <a:p>
            <a:pPr eaLnBrk="1" fontAlgn="auto" hangingPunct="1">
              <a:defRPr/>
            </a:pPr>
            <a:r>
              <a:rPr lang="en-US" dirty="0"/>
              <a:t>These issues are further growing with multi-cloud environment</a:t>
            </a:r>
          </a:p>
          <a:p>
            <a:pPr eaLnBrk="1" fontAlgn="auto" hangingPunct="1">
              <a:defRPr/>
            </a:pPr>
            <a:r>
              <a:rPr lang="en-US" dirty="0" smtClean="0"/>
              <a:t>There </a:t>
            </a:r>
            <a:r>
              <a:rPr lang="en-US" dirty="0"/>
              <a:t>exist some </a:t>
            </a:r>
            <a:r>
              <a:rPr lang="en-US" dirty="0" smtClean="0"/>
              <a:t>research / studies for </a:t>
            </a:r>
            <a:r>
              <a:rPr lang="en-US" dirty="0"/>
              <a:t>cloud security but they are not </a:t>
            </a:r>
            <a:r>
              <a:rPr lang="en-US" dirty="0" smtClean="0"/>
              <a:t>comprehensive enough to cover the </a:t>
            </a:r>
            <a:r>
              <a:rPr lang="en-US" dirty="0" smtClean="0"/>
              <a:t>all </a:t>
            </a:r>
            <a:r>
              <a:rPr lang="en-US" dirty="0" smtClean="0"/>
              <a:t>types of security threats in cloud</a:t>
            </a:r>
            <a:endParaRPr lang="en-US" dirty="0"/>
          </a:p>
          <a:p>
            <a:pPr eaLnBrk="1" fontAlgn="auto" hangingPunct="1">
              <a:defRPr/>
            </a:pPr>
            <a:r>
              <a:rPr lang="en-US" dirty="0"/>
              <a:t>Some of </a:t>
            </a:r>
            <a:r>
              <a:rPr lang="en-US" dirty="0" smtClean="0"/>
              <a:t>these </a:t>
            </a:r>
            <a:r>
              <a:rPr lang="en-US" dirty="0" smtClean="0"/>
              <a:t>studies</a:t>
            </a:r>
            <a:r>
              <a:rPr lang="en-US" dirty="0" smtClean="0"/>
              <a:t> </a:t>
            </a:r>
            <a:r>
              <a:rPr lang="en-US" dirty="0"/>
              <a:t>cover some aspects and some cover some other </a:t>
            </a:r>
            <a:r>
              <a:rPr lang="en-US" dirty="0" smtClean="0"/>
              <a:t>aspects</a:t>
            </a:r>
          </a:p>
          <a:p>
            <a:pPr eaLnBrk="1" fontAlgn="auto" hangingPunct="1">
              <a:defRPr/>
            </a:pPr>
            <a:r>
              <a:rPr lang="en-US" dirty="0" smtClean="0"/>
              <a:t>In most of these studies the terms threat, vulnerabilities and attacks are used interchangeably for the same thing</a:t>
            </a:r>
            <a:endParaRPr lang="en-US" dirty="0"/>
          </a:p>
          <a:p>
            <a:pPr eaLnBrk="1" fontAlgn="auto" hangingPunct="1">
              <a:defRPr/>
            </a:pPr>
            <a:r>
              <a:rPr lang="en-US" dirty="0"/>
              <a:t>We </a:t>
            </a:r>
            <a:r>
              <a:rPr lang="en-US" dirty="0" smtClean="0"/>
              <a:t>need to </a:t>
            </a:r>
            <a:r>
              <a:rPr lang="en-US" dirty="0"/>
              <a:t>have a detailed analysis of cloud security issues and to produce a comprehensive </a:t>
            </a:r>
            <a:r>
              <a:rPr lang="en-US" dirty="0" smtClean="0"/>
              <a:t>analysis for threats in cloud computing environment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40060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 bwMode="auto">
          <a:xfrm>
            <a:off x="581025" y="487363"/>
            <a:ext cx="7989888" cy="893762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/>
              <a:t>Research Goal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581025" y="1477963"/>
            <a:ext cx="7989888" cy="4722812"/>
          </a:xfrm>
        </p:spPr>
        <p:txBody>
          <a:bodyPr/>
          <a:lstStyle/>
          <a:p>
            <a:pPr marL="304800" indent="-304800" algn="just" eaLnBrk="1" hangingPunct="1"/>
            <a:r>
              <a:rPr lang="en-GB" smtClean="0"/>
              <a:t>The overall aim of this study is to identify cloud computing security threats and threats impact on all cloud computing aspects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 bwMode="auto">
          <a:xfrm>
            <a:off x="581025" y="487363"/>
            <a:ext cx="7989888" cy="893762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025" y="1477963"/>
            <a:ext cx="7989888" cy="4722812"/>
          </a:xfrm>
        </p:spPr>
        <p:txBody>
          <a:bodyPr rtlCol="0">
            <a:normAutofit/>
          </a:bodyPr>
          <a:lstStyle/>
          <a:p>
            <a:pPr eaLnBrk="1" fontAlgn="auto" hangingPunct="1">
              <a:defRPr/>
            </a:pPr>
            <a:r>
              <a:rPr lang="en-GB" dirty="0" smtClean="0"/>
              <a:t>The objectives of the study which will direct towards achieving our aim are to</a:t>
            </a:r>
          </a:p>
          <a:p>
            <a:pPr lvl="1" eaLnBrk="1" fontAlgn="auto" hangingPunct="1">
              <a:defRPr/>
            </a:pPr>
            <a:r>
              <a:rPr lang="en-GB" dirty="0" smtClean="0"/>
              <a:t>Identify relevant information security attributes for cloud computing</a:t>
            </a:r>
          </a:p>
          <a:p>
            <a:pPr lvl="1" eaLnBrk="1" fontAlgn="auto" hangingPunct="1">
              <a:defRPr/>
            </a:pPr>
            <a:r>
              <a:rPr lang="en-GB" dirty="0" smtClean="0"/>
              <a:t>Identify security threats for cloud computing</a:t>
            </a:r>
          </a:p>
          <a:p>
            <a:pPr lvl="1" eaLnBrk="1" fontAlgn="auto" hangingPunct="1">
              <a:defRPr/>
            </a:pPr>
            <a:r>
              <a:rPr lang="en-GB" dirty="0" smtClean="0"/>
              <a:t>Identify threats for different cloud deployment model, cloud service model </a:t>
            </a:r>
            <a:r>
              <a:rPr lang="en-US" dirty="0" smtClean="0"/>
              <a:t>and cloud components</a:t>
            </a:r>
          </a:p>
          <a:p>
            <a:pPr lvl="1" eaLnBrk="1" fontAlgn="auto" hangingPunct="1">
              <a:defRPr/>
            </a:pPr>
            <a:r>
              <a:rPr lang="en-GB" dirty="0" smtClean="0"/>
              <a:t>Identify impact level of threats for cloud service model, cloud deployment model and components as well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56821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 bwMode="auto">
          <a:xfrm>
            <a:off x="581025" y="487363"/>
            <a:ext cx="7989888" cy="893762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/>
              <a:t>Thesis Contribution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025" y="1477963"/>
            <a:ext cx="7989888" cy="4722812"/>
          </a:xfrm>
        </p:spPr>
        <p:txBody>
          <a:bodyPr rtlCol="0">
            <a:normAutofit fontScale="85000" lnSpcReduction="20000"/>
          </a:bodyPr>
          <a:lstStyle/>
          <a:p>
            <a:pPr eaLnBrk="1" fontAlgn="auto" hangingPunct="1">
              <a:defRPr/>
            </a:pPr>
            <a:r>
              <a:rPr lang="en-US" dirty="0" smtClean="0"/>
              <a:t>A Comparative </a:t>
            </a:r>
            <a:r>
              <a:rPr lang="en-US" dirty="0"/>
              <a:t>analysis of existing work in cloud security</a:t>
            </a:r>
          </a:p>
          <a:p>
            <a:pPr eaLnBrk="1" fontAlgn="auto" hangingPunct="1">
              <a:defRPr/>
            </a:pPr>
            <a:r>
              <a:rPr lang="en-US" dirty="0" smtClean="0"/>
              <a:t>Identification </a:t>
            </a:r>
            <a:r>
              <a:rPr lang="en-US" dirty="0"/>
              <a:t>of common security threats through literature survey</a:t>
            </a:r>
          </a:p>
          <a:p>
            <a:pPr eaLnBrk="1" fontAlgn="auto" hangingPunct="1">
              <a:defRPr/>
            </a:pPr>
            <a:r>
              <a:rPr lang="en-US" dirty="0" smtClean="0"/>
              <a:t>Identification </a:t>
            </a:r>
            <a:r>
              <a:rPr lang="en-US" dirty="0"/>
              <a:t>of the security threat impact with respect to the users</a:t>
            </a:r>
          </a:p>
          <a:p>
            <a:pPr eaLnBrk="1" fontAlgn="auto" hangingPunct="1">
              <a:defRPr/>
            </a:pPr>
            <a:r>
              <a:rPr lang="en-US" dirty="0"/>
              <a:t>Threats mapping with respect to different cloud components, service and deployment models</a:t>
            </a:r>
          </a:p>
          <a:p>
            <a:pPr lvl="1" eaLnBrk="1" fontAlgn="auto" hangingPunct="1">
              <a:defRPr/>
            </a:pPr>
            <a:r>
              <a:rPr lang="en-US" dirty="0"/>
              <a:t>Threats mapping at Cloud deployment models</a:t>
            </a:r>
          </a:p>
          <a:p>
            <a:pPr lvl="1" eaLnBrk="1" fontAlgn="auto" hangingPunct="1">
              <a:defRPr/>
            </a:pPr>
            <a:r>
              <a:rPr lang="en-US" dirty="0"/>
              <a:t>Threats mapping at Cloud Service model</a:t>
            </a:r>
          </a:p>
          <a:p>
            <a:pPr lvl="1" eaLnBrk="1" fontAlgn="auto" hangingPunct="1">
              <a:defRPr/>
            </a:pPr>
            <a:r>
              <a:rPr lang="en-US" dirty="0"/>
              <a:t>Threats mapping at Cloud components</a:t>
            </a:r>
          </a:p>
          <a:p>
            <a:pPr eaLnBrk="1" fontAlgn="auto" hangingPunct="1">
              <a:defRPr/>
            </a:pPr>
            <a:r>
              <a:rPr lang="en-US" dirty="0" smtClean="0"/>
              <a:t>Guidelines/reference model </a:t>
            </a:r>
            <a:r>
              <a:rPr lang="en-US" dirty="0"/>
              <a:t>to address security issues in cloud </a:t>
            </a:r>
            <a:r>
              <a:rPr lang="en-US" dirty="0" smtClean="0"/>
              <a:t>computing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363020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 bwMode="auto">
          <a:xfrm>
            <a:off x="581025" y="487363"/>
            <a:ext cx="7989888" cy="893762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/>
              <a:t>Research 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025" y="1477963"/>
            <a:ext cx="7989888" cy="4722812"/>
          </a:xfrm>
        </p:spPr>
        <p:txBody>
          <a:bodyPr rtlCol="0">
            <a:normAutofit fontScale="85000" lnSpcReduction="10000"/>
          </a:bodyPr>
          <a:lstStyle/>
          <a:p>
            <a:pPr eaLnBrk="1" fontAlgn="auto" hangingPunct="1">
              <a:defRPr/>
            </a:pPr>
            <a:r>
              <a:rPr lang="en-US" dirty="0"/>
              <a:t>We </a:t>
            </a:r>
            <a:r>
              <a:rPr lang="en-US" dirty="0" smtClean="0"/>
              <a:t>followed </a:t>
            </a:r>
            <a:r>
              <a:rPr lang="en-US" dirty="0"/>
              <a:t>the qualitative methodology for our research to  </a:t>
            </a:r>
            <a:r>
              <a:rPr lang="en-US" dirty="0" smtClean="0"/>
              <a:t>analyze the </a:t>
            </a:r>
            <a:r>
              <a:rPr lang="en-US" dirty="0"/>
              <a:t>security issues in cloud computing </a:t>
            </a:r>
            <a:endParaRPr lang="en-US" dirty="0" smtClean="0"/>
          </a:p>
          <a:p>
            <a:pPr lvl="1" eaLnBrk="1" fontAlgn="auto" hangingPunct="1">
              <a:defRPr/>
            </a:pPr>
            <a:r>
              <a:rPr lang="en-US" dirty="0" smtClean="0"/>
              <a:t>It is done on </a:t>
            </a:r>
            <a:r>
              <a:rPr lang="en-US" dirty="0"/>
              <a:t>the basis of comprehensive analysis of existing work and identification of common security </a:t>
            </a:r>
            <a:r>
              <a:rPr lang="en-US" dirty="0" smtClean="0"/>
              <a:t>threats</a:t>
            </a:r>
          </a:p>
          <a:p>
            <a:pPr algn="just" eaLnBrk="1" fontAlgn="auto" hangingPunct="1">
              <a:buFont typeface="Wingdings" panose="05000000000000000000" pitchFamily="2" charset="2"/>
              <a:buChar char="§"/>
              <a:defRPr/>
            </a:pPr>
            <a:r>
              <a:rPr lang="en-US" dirty="0"/>
              <a:t>We </a:t>
            </a:r>
            <a:r>
              <a:rPr lang="en-US" dirty="0" smtClean="0"/>
              <a:t>used </a:t>
            </a:r>
            <a:r>
              <a:rPr lang="en-US" dirty="0"/>
              <a:t>secondary </a:t>
            </a:r>
            <a:r>
              <a:rPr lang="en-US" dirty="0" smtClean="0"/>
              <a:t>sources </a:t>
            </a:r>
            <a:r>
              <a:rPr lang="en-US" dirty="0"/>
              <a:t>for the collection of data, </a:t>
            </a:r>
            <a:r>
              <a:rPr lang="en-US" dirty="0" err="1"/>
              <a:t>i.e</a:t>
            </a:r>
            <a:r>
              <a:rPr lang="en-US" dirty="0"/>
              <a:t> documents analysis, artifact analysis and the research </a:t>
            </a:r>
            <a:r>
              <a:rPr lang="en-US" dirty="0" smtClean="0"/>
              <a:t>study</a:t>
            </a:r>
            <a:endParaRPr lang="en-US" dirty="0"/>
          </a:p>
          <a:p>
            <a:pPr algn="just" eaLnBrk="1" fontAlgn="auto" hangingPunct="1">
              <a:buFont typeface="Wingdings" panose="05000000000000000000" pitchFamily="2" charset="2"/>
              <a:buChar char="§"/>
              <a:defRPr/>
            </a:pPr>
            <a:r>
              <a:rPr lang="en-US" dirty="0"/>
              <a:t>Artifact analysis is </a:t>
            </a:r>
            <a:r>
              <a:rPr lang="en-US" dirty="0" smtClean="0"/>
              <a:t>used to identify </a:t>
            </a:r>
            <a:r>
              <a:rPr lang="en-US" dirty="0"/>
              <a:t>the problem for the future </a:t>
            </a:r>
            <a:r>
              <a:rPr lang="en-US" dirty="0" smtClean="0"/>
              <a:t>research</a:t>
            </a:r>
            <a:endParaRPr lang="en-US" dirty="0"/>
          </a:p>
          <a:p>
            <a:pPr algn="just" eaLnBrk="1" fontAlgn="auto" hangingPunct="1">
              <a:buFont typeface="Wingdings" panose="05000000000000000000" pitchFamily="2" charset="2"/>
              <a:buChar char="§"/>
              <a:defRPr/>
            </a:pPr>
            <a:r>
              <a:rPr lang="en-US" dirty="0"/>
              <a:t>Here we </a:t>
            </a:r>
            <a:r>
              <a:rPr lang="en-US" dirty="0" smtClean="0"/>
              <a:t>have </a:t>
            </a:r>
            <a:r>
              <a:rPr lang="en-US" dirty="0"/>
              <a:t>used research mixed-method, as the combination of both qualitative and quantitative research </a:t>
            </a:r>
            <a:r>
              <a:rPr lang="en-US" dirty="0" smtClean="0"/>
              <a:t>approaches</a:t>
            </a:r>
            <a:endParaRPr lang="en-US" dirty="0"/>
          </a:p>
          <a:p>
            <a:pPr eaLnBrk="1" fontAlgn="auto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2876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 bwMode="auto">
          <a:xfrm>
            <a:off x="581025" y="487363"/>
            <a:ext cx="7989888" cy="893762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/>
              <a:t>Proposed Reference Model</a:t>
            </a:r>
          </a:p>
        </p:txBody>
      </p:sp>
      <p:pic>
        <p:nvPicPr>
          <p:cNvPr id="26627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925" y="1381125"/>
            <a:ext cx="4651375" cy="511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Identification of Cloud Security Issues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490272240"/>
              </p:ext>
            </p:extLst>
          </p:nvPr>
        </p:nvGraphicFramePr>
        <p:xfrm>
          <a:off x="581192" y="1698234"/>
          <a:ext cx="8012426" cy="422640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3008626"/>
                <a:gridCol w="5003800"/>
              </a:tblGrid>
              <a:tr h="1229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dirty="0">
                          <a:effectLst/>
                          <a:latin typeface="Calibri" panose="020F0502020204030204" pitchFamily="34" charset="0"/>
                        </a:rPr>
                        <a:t>Threat\Vulnerabilities\Attacks</a:t>
                      </a:r>
                      <a:endParaRPr lang="en-US" sz="1400" b="1" i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517" marR="6517" marT="6517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dirty="0">
                          <a:effectLst/>
                          <a:latin typeface="Calibri" panose="020F0502020204030204" pitchFamily="34" charset="0"/>
                        </a:rPr>
                        <a:t>References </a:t>
                      </a:r>
                      <a:endParaRPr lang="en-US" sz="1400" b="1" i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517" marR="6517" marT="6517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1229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Data Breaches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517" marR="6517" marT="6517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[2],[3],[7],[9],[32],[4],[26],[28],[10],[59],[60],[1],[5]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517" marR="6517" marT="6517" marB="0" anchor="ctr"/>
                </a:tc>
              </a:tr>
              <a:tr h="1229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Data Loss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517" marR="6517" marT="6517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[2],[3],[1],[6],[7],[18],[32],[9],[21],[20],[28],[26],[5],[60],[61]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517" marR="6517" marT="6517" marB="0" anchor="ctr"/>
                </a:tc>
              </a:tr>
              <a:tr h="1229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Calibri" panose="020F0502020204030204" pitchFamily="34" charset="0"/>
                        </a:rPr>
                        <a:t>Account or Service Traffic Hijacking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517" marR="6517" marT="6517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[2],[3],[7],[9], [10],[18],[32],[4],[26],[61]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517" marR="6517" marT="6517" marB="0" anchor="ctr"/>
                </a:tc>
              </a:tr>
              <a:tr h="1229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Insecure Interfaces and API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517" marR="6517" marT="6517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[2],[3],[7],[9],[10],[18],[21],[32],[20],[61],[10]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517" marR="6517" marT="6517" marB="0" anchor="ctr"/>
                </a:tc>
              </a:tr>
              <a:tr h="1229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Denial of Service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517" marR="6517" marT="6517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[2],[4],[5],[9],[18],[32],[60],[31],[3],[62],[13]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517" marR="6517" marT="6517" marB="0" anchor="ctr"/>
                </a:tc>
              </a:tr>
              <a:tr h="1229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Malicious Insiders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517" marR="6517" marT="6517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[7],[9],[10],[18],[21],[32],[4],[26],[61],[28],[29]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517" marR="6517" marT="6517" marB="0" anchor="ctr"/>
                </a:tc>
              </a:tr>
              <a:tr h="1229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Abuse of Cloud Services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517" marR="6517" marT="6517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[7],[10],[21],[61],[26],[28],[60]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517" marR="6517" marT="6517" marB="0" anchor="ctr"/>
                </a:tc>
              </a:tr>
              <a:tr h="1229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Insufficient Due Diligence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517" marR="6517" marT="6517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[21],[32],[61],[28],[60]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517" marR="6517" marT="6517" marB="0" anchor="ctr"/>
                </a:tc>
              </a:tr>
              <a:tr h="1229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Shared Technology Vulnerabilities/Issues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517" marR="6517" marT="6517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[3],[7],[15],[32],[26],[5],[20,[61],[9]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517" marR="6517" marT="6517" marB="0" anchor="ctr"/>
                </a:tc>
              </a:tr>
              <a:tr h="1229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Drive-by exploits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517" marR="6517" marT="6517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[36],[30]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517" marR="6517" marT="6517" marB="0" anchor="ctr"/>
                </a:tc>
              </a:tr>
              <a:tr h="1229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Worms/Trojans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517" marR="6517" marT="6517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[36],[31]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517" marR="6517" marT="6517" marB="0" anchor="ctr"/>
                </a:tc>
              </a:tr>
              <a:tr h="1229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Code Injection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517" marR="6517" marT="6517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[3],[5],[32],[26],[22],[31]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517" marR="6517" marT="6517" marB="0" anchor="ctr"/>
                </a:tc>
              </a:tr>
              <a:tr h="1229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Exploit Kits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517" marR="6517" marT="6517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[36]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517" marR="6517" marT="6517" marB="0" anchor="ctr"/>
                </a:tc>
              </a:tr>
              <a:tr h="1229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Botnets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517" marR="6517" marT="6517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[36],[30]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517" marR="6517" marT="6517" marB="0" anchor="ctr"/>
                </a:tc>
              </a:tr>
              <a:tr h="1229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Phishing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517" marR="6517" marT="6517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[36]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517" marR="6517" marT="6517" marB="0" anchor="ctr"/>
                </a:tc>
              </a:tr>
              <a:tr h="1229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Compromising Confidential Information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517" marR="6517" marT="6517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[2],[3],[1]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517" marR="6517" marT="6517" marB="0" anchor="ctr"/>
                </a:tc>
              </a:tr>
              <a:tr h="1229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Rogueware/ Scareware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517" marR="6517" marT="6517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[36]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517" marR="6517" marT="6517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994481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Identification of Cloud Security Issues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2363287030"/>
              </p:ext>
            </p:extLst>
          </p:nvPr>
        </p:nvGraphicFramePr>
        <p:xfrm>
          <a:off x="566293" y="1609334"/>
          <a:ext cx="8004651" cy="4204978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3013551"/>
                <a:gridCol w="4991100"/>
              </a:tblGrid>
              <a:tr h="1041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alibri" panose="020F0502020204030204" pitchFamily="34" charset="0"/>
                        </a:rPr>
                        <a:t>Threat\Vulnerabilities\Attacks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985" marR="6985" marT="698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alibri" panose="020F0502020204030204" pitchFamily="34" charset="0"/>
                        </a:rPr>
                        <a:t>References 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985" marR="6985" marT="698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1041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Targeted Attacks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985" marR="6985" marT="698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[28],[9]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985" marR="6985" marT="6985" marB="0" anchor="ctr"/>
                </a:tc>
              </a:tr>
              <a:tr h="1041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Physical Theft/Loss/Damage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985" marR="6985" marT="698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[2],[3]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985" marR="6985" marT="6985" marB="0" anchor="ctr"/>
                </a:tc>
              </a:tr>
              <a:tr h="1041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Identity Theft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985" marR="6985" marT="698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[2],[9]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985" marR="6985" marT="6985" marB="0" anchor="ctr"/>
                </a:tc>
              </a:tr>
              <a:tr h="1041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Abuse of Information Leakage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985" marR="6985" marT="698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[36]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985" marR="6985" marT="6985" marB="0" anchor="ctr"/>
                </a:tc>
              </a:tr>
              <a:tr h="14668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Search Engine Poisoning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80" marR="5080" marT="508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[31]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80" marR="5080" marT="5080" marB="0" anchor="ctr"/>
                </a:tc>
              </a:tr>
              <a:tr h="11239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Rogue Certificates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80" marR="5080" marT="508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[31]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80" marR="5080" marT="5080" marB="0" anchor="ctr"/>
                </a:tc>
              </a:tr>
              <a:tr h="11239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Hardware Failure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80" marR="5080" marT="508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[3],[61],[9]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80" marR="5080" marT="5080" marB="0" anchor="ctr"/>
                </a:tc>
              </a:tr>
              <a:tr h="11239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Natural Disasters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80" marR="5080" marT="508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[3],[61],[9]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80" marR="5080" marT="5080" marB="0" anchor="ctr"/>
                </a:tc>
              </a:tr>
              <a:tr h="14668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Closure of Cloud Service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80" marR="5080" marT="508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[21]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80" marR="5080" marT="5080" marB="0" anchor="ctr"/>
                </a:tc>
              </a:tr>
              <a:tr h="11239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Cloud-related Malware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80" marR="5080" marT="508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[21]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80" marR="5080" marT="5080" marB="0" anchor="ctr"/>
                </a:tc>
              </a:tr>
              <a:tr h="11239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Injection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80" marR="5080" marT="508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[2],[5]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80" marR="5080" marT="5080" marB="0" anchor="ctr"/>
                </a:tc>
              </a:tr>
              <a:tr h="22161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Calibri" panose="020F0502020204030204" pitchFamily="34" charset="0"/>
                        </a:rPr>
                        <a:t>Broken Authentication and Session Management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80" marR="5080" marT="508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[2],[3],[22]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80" marR="5080" marT="5080" marB="0" anchor="ctr"/>
                </a:tc>
              </a:tr>
              <a:tr h="14668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Cross-Site Scripting (XSS)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80" marR="5080" marT="508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[3],[9]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80" marR="5080" marT="5080" marB="0" anchor="ctr"/>
                </a:tc>
              </a:tr>
              <a:tr h="22161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Insecure Direct Object References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80" marR="5080" marT="508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[3],[31]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80" marR="5080" marT="5080" marB="0" anchor="ctr"/>
                </a:tc>
              </a:tr>
              <a:tr h="14668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Security Misconfiguration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80" marR="5080" marT="508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[2]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80" marR="5080" marT="5080" marB="0" anchor="ctr"/>
                </a:tc>
              </a:tr>
              <a:tr h="14668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Sensitive Data Exposure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80" marR="5080" marT="508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[2],[9],[3]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80" marR="5080" marT="508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933291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Identification of Cloud Security Issues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2027379644"/>
              </p:ext>
            </p:extLst>
          </p:nvPr>
        </p:nvGraphicFramePr>
        <p:xfrm>
          <a:off x="581192" y="1701800"/>
          <a:ext cx="8013700" cy="4195453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3009900"/>
                <a:gridCol w="5003800"/>
              </a:tblGrid>
              <a:tr h="21399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alibri" panose="020F0502020204030204" pitchFamily="34" charset="0"/>
                        </a:rPr>
                        <a:t>Threat\Vulnerabilities\Attacks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80" marR="5080" marT="508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alibri" panose="020F0502020204030204" pitchFamily="34" charset="0"/>
                        </a:rPr>
                        <a:t>References 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80" marR="5080" marT="508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2161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Calibri" panose="020F0502020204030204" pitchFamily="34" charset="0"/>
                        </a:rPr>
                        <a:t>Missing Function Level Access Control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80" marR="5080" marT="508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[3],[31]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80" marR="5080" marT="5080" marB="0" anchor="ctr"/>
                </a:tc>
              </a:tr>
              <a:tr h="22161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Cross-Site Request Forgery (CSRF)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80" marR="5080" marT="508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[3],[31]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80" marR="5080" marT="5080" marB="0" anchor="ctr"/>
                </a:tc>
              </a:tr>
              <a:tr h="22161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Using Known Vulnerable Components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80" marR="5080" marT="508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[2],[9],[31]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80" marR="5080" marT="5080" marB="0" anchor="ctr"/>
                </a:tc>
              </a:tr>
              <a:tr h="22161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Unvalidated Redirects and Forwards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80" marR="5080" marT="508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[3],[31]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80" marR="5080" marT="5080" marB="0" anchor="ctr"/>
                </a:tc>
              </a:tr>
              <a:tr h="14668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Access control verification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80" marR="5080" marT="508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[3]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80" marR="5080" marT="5080" marB="0" anchor="ctr"/>
                </a:tc>
              </a:tr>
              <a:tr h="11239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cookies manuplation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80" marR="5080" marT="508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[3]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80" marR="5080" marT="5080" marB="0" anchor="ctr"/>
                </a:tc>
              </a:tr>
              <a:tr h="14668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hidden field manuplation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80" marR="5080" marT="508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[3]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80" marR="5080" marT="5080" marB="0" anchor="ctr"/>
                </a:tc>
              </a:tr>
              <a:tr h="11239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Inter VM Attacks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80" marR="5080" marT="508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[4],[17],[28]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80" marR="5080" marT="5080" marB="0" anchor="ctr"/>
                </a:tc>
              </a:tr>
              <a:tr h="22161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Calibri" panose="020F0502020204030204" pitchFamily="34" charset="0"/>
                        </a:rPr>
                        <a:t>XML signature element wrapping attack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80" marR="5080" marT="508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[5]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80" marR="5080" marT="5080" marB="0" anchor="ctr"/>
                </a:tc>
              </a:tr>
              <a:tr h="11239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Unknown Risk Profile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80" marR="5080" marT="508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[21],[5],[61],[28]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80" marR="5080" marT="5080" marB="0" anchor="ctr"/>
                </a:tc>
              </a:tr>
              <a:tr h="11239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LOSS OF GOVERNANCE: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80" marR="5080" marT="508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[38]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80" marR="5080" marT="5080" marB="0" anchor="ctr"/>
                </a:tc>
              </a:tr>
              <a:tr h="11239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LOCK-IN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80" marR="5080" marT="508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[38]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80" marR="5080" marT="5080" marB="0" anchor="ctr"/>
                </a:tc>
              </a:tr>
              <a:tr h="11239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ISOLATION FAILURE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80" marR="5080" marT="508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[59]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80" marR="5080" marT="5080" marB="0" anchor="ctr"/>
                </a:tc>
              </a:tr>
              <a:tr h="11239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COMPLIANCE RISKS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80" marR="5080" marT="508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[59]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80" marR="5080" marT="5080" marB="0" anchor="ctr"/>
                </a:tc>
              </a:tr>
              <a:tr h="22161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MANAGEMENT INTERFACE COMPROMISE: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80" marR="5080" marT="508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[59]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80" marR="5080" marT="5080" marB="0" anchor="ctr"/>
                </a:tc>
              </a:tr>
              <a:tr h="11239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DATA PROTECTION: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80" marR="5080" marT="508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[59]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80" marR="5080" marT="508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414817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Security Issues at Component level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/>
              <a:t>clearly discussed)</a:t>
            </a:r>
          </a:p>
        </p:txBody>
      </p:sp>
      <p:graphicFrame>
        <p:nvGraphicFramePr>
          <p:cNvPr id="4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2325557012"/>
              </p:ext>
            </p:extLst>
          </p:nvPr>
        </p:nvGraphicFramePr>
        <p:xfrm>
          <a:off x="441325" y="1609725"/>
          <a:ext cx="7989888" cy="4356252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699622"/>
                <a:gridCol w="977561"/>
                <a:gridCol w="1366362"/>
                <a:gridCol w="991446"/>
                <a:gridCol w="1010886"/>
                <a:gridCol w="1088646"/>
                <a:gridCol w="855365"/>
              </a:tblGrid>
              <a:tr h="4624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>
                          <a:latin typeface="Calibri" panose="020F0502020204030204" pitchFamily="34" charset="0"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8334" marR="8334" marT="8334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latin typeface="Calibri" panose="020F0502020204030204" pitchFamily="34" charset="0"/>
                        </a:rPr>
                        <a:t>Components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8334" marR="8334" marT="8334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469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smtClean="0">
                          <a:latin typeface="Calibri" panose="020F0502020204030204" pitchFamily="34" charset="0"/>
                        </a:rPr>
                        <a:t>Security Issue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8334" marR="8334" marT="8334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latin typeface="Calibri" panose="020F0502020204030204" pitchFamily="34" charset="0"/>
                        </a:rPr>
                        <a:t>Application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8334" marR="8334" marT="8334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latin typeface="Calibri" panose="020F0502020204030204" pitchFamily="34" charset="0"/>
                        </a:rPr>
                        <a:t>Data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8334" marR="8334" marT="8334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latin typeface="Calibri" panose="020F0502020204030204" pitchFamily="34" charset="0"/>
                        </a:rPr>
                        <a:t>Platform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8334" marR="8334" marT="8334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latin typeface="Calibri" panose="020F0502020204030204" pitchFamily="34" charset="0"/>
                        </a:rPr>
                        <a:t>Resource </a:t>
                      </a:r>
                      <a:r>
                        <a:rPr lang="en-US" sz="1200" u="none" strike="noStrike" dirty="0" smtClean="0">
                          <a:latin typeface="Calibri" panose="020F0502020204030204" pitchFamily="34" charset="0"/>
                        </a:rPr>
                        <a:t>Abstraction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8334" marR="8334" marT="8334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latin typeface="Calibri" panose="020F0502020204030204" pitchFamily="34" charset="0"/>
                        </a:rPr>
                        <a:t>Physical </a:t>
                      </a:r>
                      <a:r>
                        <a:rPr lang="en-US" sz="1200" u="none" strike="noStrike" dirty="0" smtClean="0">
                          <a:latin typeface="Calibri" panose="020F0502020204030204" pitchFamily="34" charset="0"/>
                        </a:rPr>
                        <a:t>Infrastructure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8334" marR="8334" marT="8334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latin typeface="Calibri" panose="020F0502020204030204" pitchFamily="34" charset="0"/>
                        </a:rPr>
                        <a:t>Facility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8334" marR="8334" marT="8334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6162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latin typeface="Calibri" panose="020F0502020204030204" pitchFamily="34" charset="0"/>
                        </a:rPr>
                        <a:t>Data Breaches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8334" marR="8334" marT="83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latin typeface="Calibri" panose="020F0502020204030204" pitchFamily="34" charset="0"/>
                        </a:rPr>
                        <a:t>[2],[3]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8334" marR="8334" marT="83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latin typeface="Calibri" panose="020F0502020204030204" pitchFamily="34" charset="0"/>
                        </a:rPr>
                        <a:t>[2],[3],[1],[7],[10]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8334" marR="8334" marT="83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latin typeface="Calibri" panose="020F0502020204030204" pitchFamily="34" charset="0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8334" marR="8334" marT="83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latin typeface="Calibri" panose="020F0502020204030204" pitchFamily="34" charset="0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8334" marR="8334" marT="83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latin typeface="Calibri" panose="020F0502020204030204" pitchFamily="34" charset="0"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8334" marR="8334" marT="83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latin typeface="Calibri" panose="020F0502020204030204" pitchFamily="34" charset="0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8334" marR="8334" marT="8334" marB="0" anchor="ctr"/>
                </a:tc>
              </a:tr>
              <a:tr h="746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latin typeface="Calibri" panose="020F0502020204030204" pitchFamily="34" charset="0"/>
                        </a:rPr>
                        <a:t>Data Loss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8334" marR="8334" marT="83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latin typeface="Calibri" panose="020F0502020204030204" pitchFamily="34" charset="0"/>
                        </a:rPr>
                        <a:t>[2],[3]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8334" marR="8334" marT="83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latin typeface="Calibri" panose="020F0502020204030204" pitchFamily="34" charset="0"/>
                        </a:rPr>
                        <a:t>[2],[3],[1],[6], [10],[18],[21]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8334" marR="8334" marT="83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latin typeface="Calibri" panose="020F0502020204030204" pitchFamily="34" charset="0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8334" marR="8334" marT="83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latin typeface="Calibri" panose="020F0502020204030204" pitchFamily="34" charset="0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8334" marR="8334" marT="83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latin typeface="Calibri" panose="020F0502020204030204" pitchFamily="34" charset="0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8334" marR="8334" marT="83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latin typeface="Calibri" panose="020F0502020204030204" pitchFamily="34" charset="0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8334" marR="8334" marT="8334" marB="0" anchor="ctr"/>
                </a:tc>
              </a:tr>
              <a:tr h="74696"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>
                          <a:latin typeface="Calibri" panose="020F0502020204030204" pitchFamily="34" charset="0"/>
                        </a:rPr>
                        <a:t>Account or Service Traffic Hijacking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8334" marR="8334" marT="83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latin typeface="Calibri" panose="020F0502020204030204" pitchFamily="34" charset="0"/>
                        </a:rPr>
                        <a:t>[2],[3],[26]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8334" marR="8334" marT="83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latin typeface="Calibri" panose="020F0502020204030204" pitchFamily="34" charset="0"/>
                        </a:rPr>
                        <a:t>[2],[3]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8334" marR="8334" marT="83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latin typeface="Calibri" panose="020F0502020204030204" pitchFamily="34" charset="0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8334" marR="8334" marT="83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latin typeface="Calibri" panose="020F0502020204030204" pitchFamily="34" charset="0"/>
                        </a:rPr>
                        <a:t>[2]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8334" marR="8334" marT="83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latin typeface="Calibri" panose="020F0502020204030204" pitchFamily="34" charset="0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8334" marR="8334" marT="83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latin typeface="Calibri" panose="020F0502020204030204" pitchFamily="34" charset="0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8334" marR="8334" marT="8334" marB="0" anchor="ctr"/>
                </a:tc>
              </a:tr>
              <a:tr h="373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latin typeface="Calibri" panose="020F0502020204030204" pitchFamily="34" charset="0"/>
                        </a:rPr>
                        <a:t>Insecure Interfaces and API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8334" marR="8334" marT="83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latin typeface="Calibri" panose="020F0502020204030204" pitchFamily="34" charset="0"/>
                        </a:rPr>
                        <a:t>[2],[3]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8334" marR="8334" marT="83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latin typeface="Calibri" panose="020F0502020204030204" pitchFamily="34" charset="0"/>
                        </a:rPr>
                        <a:t>[2]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8334" marR="8334" marT="83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latin typeface="Calibri" panose="020F0502020204030204" pitchFamily="34" charset="0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8334" marR="8334" marT="83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latin typeface="Calibri" panose="020F0502020204030204" pitchFamily="34" charset="0"/>
                        </a:rPr>
                        <a:t>[18]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8334" marR="8334" marT="83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latin typeface="Calibri" panose="020F0502020204030204" pitchFamily="34" charset="0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8334" marR="8334" marT="83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latin typeface="Calibri" panose="020F0502020204030204" pitchFamily="34" charset="0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8334" marR="8334" marT="8334" marB="0" anchor="ctr"/>
                </a:tc>
              </a:tr>
              <a:tr h="373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latin typeface="Calibri" panose="020F0502020204030204" pitchFamily="34" charset="0"/>
                        </a:rPr>
                        <a:t>Denial of Service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8334" marR="8334" marT="83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latin typeface="Calibri" panose="020F0502020204030204" pitchFamily="34" charset="0"/>
                        </a:rPr>
                        <a:t>[2],[5],[26]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8334" marR="8334" marT="83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latin typeface="Calibri" panose="020F0502020204030204" pitchFamily="34" charset="0"/>
                        </a:rPr>
                        <a:t>[2],[3]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8334" marR="8334" marT="83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latin typeface="Calibri" panose="020F0502020204030204" pitchFamily="34" charset="0"/>
                        </a:rPr>
                        <a:t>[5]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8334" marR="8334" marT="83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latin typeface="Calibri" panose="020F0502020204030204" pitchFamily="34" charset="0"/>
                        </a:rPr>
                        <a:t>[2],[17]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8334" marR="8334" marT="83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latin typeface="Calibri" panose="020F0502020204030204" pitchFamily="34" charset="0"/>
                        </a:rPr>
                        <a:t>[2]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8334" marR="8334" marT="83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latin typeface="Calibri" panose="020F0502020204030204" pitchFamily="34" charset="0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8334" marR="8334" marT="8334" marB="0" anchor="ctr"/>
                </a:tc>
              </a:tr>
              <a:tr h="373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latin typeface="Calibri" panose="020F0502020204030204" pitchFamily="34" charset="0"/>
                        </a:rPr>
                        <a:t>Malicious Insiders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8334" marR="8334" marT="83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latin typeface="Calibri" panose="020F0502020204030204" pitchFamily="34" charset="0"/>
                        </a:rPr>
                        <a:t>[2],[3],[7]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8334" marR="8334" marT="83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latin typeface="Calibri" panose="020F0502020204030204" pitchFamily="34" charset="0"/>
                        </a:rPr>
                        <a:t>[2],[3]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8334" marR="8334" marT="83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latin typeface="Calibri" panose="020F0502020204030204" pitchFamily="34" charset="0"/>
                        </a:rPr>
                        <a:t>[2]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8334" marR="8334" marT="83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latin typeface="Calibri" panose="020F0502020204030204" pitchFamily="34" charset="0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8334" marR="8334" marT="83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latin typeface="Calibri" panose="020F0502020204030204" pitchFamily="34" charset="0"/>
                        </a:rPr>
                        <a:t>[2]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8334" marR="8334" marT="83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latin typeface="Calibri" panose="020F0502020204030204" pitchFamily="34" charset="0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8334" marR="8334" marT="8334" marB="0" anchor="ctr"/>
                </a:tc>
              </a:tr>
              <a:tr h="373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latin typeface="Calibri" panose="020F0502020204030204" pitchFamily="34" charset="0"/>
                        </a:rPr>
                        <a:t>Abuse of Cloud Services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8334" marR="8334" marT="83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latin typeface="Calibri" panose="020F0502020204030204" pitchFamily="34" charset="0"/>
                        </a:rPr>
                        <a:t>[7]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8334" marR="8334" marT="83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latin typeface="Calibri" panose="020F0502020204030204" pitchFamily="34" charset="0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8334" marR="8334" marT="83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latin typeface="Calibri" panose="020F0502020204030204" pitchFamily="34" charset="0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8334" marR="8334" marT="83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latin typeface="Calibri" panose="020F0502020204030204" pitchFamily="34" charset="0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8334" marR="8334" marT="83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latin typeface="Calibri" panose="020F0502020204030204" pitchFamily="34" charset="0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8334" marR="8334" marT="83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latin typeface="Calibri" panose="020F0502020204030204" pitchFamily="34" charset="0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8334" marR="8334" marT="8334" marB="0" anchor="ctr"/>
                </a:tc>
              </a:tr>
              <a:tr h="373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latin typeface="Calibri" panose="020F0502020204030204" pitchFamily="34" charset="0"/>
                        </a:rPr>
                        <a:t>Insufficient Due Diligence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8334" marR="8334" marT="83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latin typeface="Calibri" panose="020F0502020204030204" pitchFamily="34" charset="0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8334" marR="8334" marT="83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latin typeface="Calibri" panose="020F0502020204030204" pitchFamily="34" charset="0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8334" marR="8334" marT="83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latin typeface="Calibri" panose="020F0502020204030204" pitchFamily="34" charset="0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8334" marR="8334" marT="83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latin typeface="Calibri" panose="020F0502020204030204" pitchFamily="34" charset="0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8334" marR="8334" marT="83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latin typeface="Calibri" panose="020F0502020204030204" pitchFamily="34" charset="0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8334" marR="8334" marT="83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latin typeface="Calibri" panose="020F0502020204030204" pitchFamily="34" charset="0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8334" marR="8334" marT="8334" marB="0" anchor="ctr"/>
                </a:tc>
              </a:tr>
              <a:tr h="746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latin typeface="Calibri" panose="020F0502020204030204" pitchFamily="34" charset="0"/>
                        </a:rPr>
                        <a:t>Shared Technology Vulnerabilities/Issues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8334" marR="8334" marT="83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latin typeface="Calibri" panose="020F0502020204030204" pitchFamily="34" charset="0"/>
                        </a:rPr>
                        <a:t>[3],[7]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8334" marR="8334" marT="83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latin typeface="Calibri" panose="020F0502020204030204" pitchFamily="34" charset="0"/>
                        </a:rPr>
                        <a:t>[3]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8334" marR="8334" marT="83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latin typeface="Calibri" panose="020F0502020204030204" pitchFamily="34" charset="0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8334" marR="8334" marT="83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latin typeface="Calibri" panose="020F0502020204030204" pitchFamily="34" charset="0"/>
                        </a:rPr>
                        <a:t>[2],[15],[18],[21]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8334" marR="8334" marT="83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latin typeface="Calibri" panose="020F0502020204030204" pitchFamily="34" charset="0"/>
                        </a:rPr>
                        <a:t>[3]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8334" marR="8334" marT="83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latin typeface="Calibri" panose="020F0502020204030204" pitchFamily="34" charset="0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8334" marR="8334" marT="8334" marB="0" anchor="ctr"/>
                </a:tc>
              </a:tr>
              <a:tr h="373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latin typeface="Calibri" panose="020F0502020204030204" pitchFamily="34" charset="0"/>
                        </a:rPr>
                        <a:t>Drive-by exploits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8334" marR="8334" marT="83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latin typeface="Calibri" panose="020F0502020204030204" pitchFamily="34" charset="0"/>
                        </a:rPr>
                        <a:t>[26]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8334" marR="8334" marT="83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latin typeface="Calibri" panose="020F0502020204030204" pitchFamily="34" charset="0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8334" marR="8334" marT="83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latin typeface="Calibri" panose="020F0502020204030204" pitchFamily="34" charset="0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8334" marR="8334" marT="83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latin typeface="Calibri" panose="020F0502020204030204" pitchFamily="34" charset="0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8334" marR="8334" marT="83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latin typeface="Calibri" panose="020F0502020204030204" pitchFamily="34" charset="0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8334" marR="8334" marT="83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latin typeface="Calibri" panose="020F0502020204030204" pitchFamily="34" charset="0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8334" marR="8334" marT="8334" marB="0" anchor="ctr"/>
                </a:tc>
              </a:tr>
              <a:tr h="373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latin typeface="Calibri" panose="020F0502020204030204" pitchFamily="34" charset="0"/>
                        </a:rPr>
                        <a:t>Worms/Trojans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8334" marR="8334" marT="83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latin typeface="Calibri" panose="020F0502020204030204" pitchFamily="34" charset="0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8334" marR="8334" marT="83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latin typeface="Calibri" panose="020F0502020204030204" pitchFamily="34" charset="0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8334" marR="8334" marT="83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latin typeface="Calibri" panose="020F0502020204030204" pitchFamily="34" charset="0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8334" marR="8334" marT="83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latin typeface="Calibri" panose="020F0502020204030204" pitchFamily="34" charset="0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8334" marR="8334" marT="83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latin typeface="Calibri" panose="020F0502020204030204" pitchFamily="34" charset="0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8334" marR="8334" marT="83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latin typeface="Calibri" panose="020F0502020204030204" pitchFamily="34" charset="0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8334" marR="8334" marT="8334" marB="0" anchor="ctr"/>
                </a:tc>
              </a:tr>
              <a:tr h="373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latin typeface="Calibri" panose="020F0502020204030204" pitchFamily="34" charset="0"/>
                        </a:rPr>
                        <a:t>Code Injection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8334" marR="8334" marT="83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latin typeface="Calibri" panose="020F0502020204030204" pitchFamily="34" charset="0"/>
                        </a:rPr>
                        <a:t>[3],[5],[26]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8334" marR="8334" marT="83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latin typeface="Calibri" panose="020F0502020204030204" pitchFamily="34" charset="0"/>
                        </a:rPr>
                        <a:t>[3]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8334" marR="8334" marT="83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latin typeface="Calibri" panose="020F0502020204030204" pitchFamily="34" charset="0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8334" marR="8334" marT="83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latin typeface="Calibri" panose="020F0502020204030204" pitchFamily="34" charset="0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8334" marR="8334" marT="83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latin typeface="Calibri" panose="020F0502020204030204" pitchFamily="34" charset="0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8334" marR="8334" marT="83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latin typeface="Calibri" panose="020F0502020204030204" pitchFamily="34" charset="0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8334" marR="8334" marT="8334" marB="0" anchor="ctr"/>
                </a:tc>
              </a:tr>
              <a:tr h="373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latin typeface="Calibri" panose="020F0502020204030204" pitchFamily="34" charset="0"/>
                        </a:rPr>
                        <a:t>Exploit Kits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8334" marR="8334" marT="83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latin typeface="Calibri" panose="020F0502020204030204" pitchFamily="34" charset="0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8334" marR="8334" marT="83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latin typeface="Calibri" panose="020F0502020204030204" pitchFamily="34" charset="0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8334" marR="8334" marT="83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latin typeface="Calibri" panose="020F0502020204030204" pitchFamily="34" charset="0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8334" marR="8334" marT="83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latin typeface="Calibri" panose="020F0502020204030204" pitchFamily="34" charset="0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8334" marR="8334" marT="83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latin typeface="Calibri" panose="020F0502020204030204" pitchFamily="34" charset="0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8334" marR="8334" marT="83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latin typeface="Calibri" panose="020F0502020204030204" pitchFamily="34" charset="0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8334" marR="8334" marT="8334" marB="0" anchor="ctr"/>
                </a:tc>
              </a:tr>
              <a:tr h="373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latin typeface="Calibri" panose="020F0502020204030204" pitchFamily="34" charset="0"/>
                        </a:rPr>
                        <a:t>Botnets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8334" marR="8334" marT="83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latin typeface="Calibri" panose="020F0502020204030204" pitchFamily="34" charset="0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8334" marR="8334" marT="83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latin typeface="Calibri" panose="020F0502020204030204" pitchFamily="34" charset="0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8334" marR="8334" marT="83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latin typeface="Calibri" panose="020F0502020204030204" pitchFamily="34" charset="0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8334" marR="8334" marT="83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latin typeface="Calibri" panose="020F0502020204030204" pitchFamily="34" charset="0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8334" marR="8334" marT="83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latin typeface="Calibri" panose="020F0502020204030204" pitchFamily="34" charset="0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8334" marR="8334" marT="83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latin typeface="Calibri" panose="020F0502020204030204" pitchFamily="34" charset="0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8334" marR="8334" marT="8334" marB="0" anchor="ctr"/>
                </a:tc>
              </a:tr>
              <a:tr h="373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latin typeface="Calibri" panose="020F0502020204030204" pitchFamily="34" charset="0"/>
                        </a:rPr>
                        <a:t>Phishing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8334" marR="8334" marT="83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latin typeface="Calibri" panose="020F0502020204030204" pitchFamily="34" charset="0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8334" marR="8334" marT="83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latin typeface="Calibri" panose="020F0502020204030204" pitchFamily="34" charset="0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8334" marR="8334" marT="83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latin typeface="Calibri" panose="020F0502020204030204" pitchFamily="34" charset="0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8334" marR="8334" marT="83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latin typeface="Calibri" panose="020F0502020204030204" pitchFamily="34" charset="0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8334" marR="8334" marT="83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latin typeface="Calibri" panose="020F0502020204030204" pitchFamily="34" charset="0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8334" marR="8334" marT="83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latin typeface="Calibri" panose="020F0502020204030204" pitchFamily="34" charset="0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8334" marR="8334" marT="8334" marB="0" anchor="ctr"/>
                </a:tc>
              </a:tr>
              <a:tr h="746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latin typeface="Calibri" panose="020F0502020204030204" pitchFamily="34" charset="0"/>
                        </a:rPr>
                        <a:t>Compromising Confidential Information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8334" marR="8334" marT="83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latin typeface="Calibri" panose="020F0502020204030204" pitchFamily="34" charset="0"/>
                        </a:rPr>
                        <a:t>[2],[3]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8334" marR="8334" marT="83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latin typeface="Calibri" panose="020F0502020204030204" pitchFamily="34" charset="0"/>
                        </a:rPr>
                        <a:t>[2],[3]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8334" marR="8334" marT="83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latin typeface="Calibri" panose="020F0502020204030204" pitchFamily="34" charset="0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8334" marR="8334" marT="83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latin typeface="Calibri" panose="020F0502020204030204" pitchFamily="34" charset="0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8334" marR="8334" marT="83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latin typeface="Calibri" panose="020F0502020204030204" pitchFamily="34" charset="0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8334" marR="8334" marT="83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latin typeface="Calibri" panose="020F0502020204030204" pitchFamily="34" charset="0"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8334" marR="8334" marT="8334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9052092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 bwMode="auto">
          <a:xfrm>
            <a:off x="581025" y="487363"/>
            <a:ext cx="7989888" cy="893762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/>
              <a:t>Agenda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581025" y="1477963"/>
            <a:ext cx="7989888" cy="4722812"/>
          </a:xfrm>
        </p:spPr>
        <p:txBody>
          <a:bodyPr/>
          <a:lstStyle/>
          <a:p>
            <a:pPr marL="304800" indent="-304800" eaLnBrk="1" hangingPunct="1"/>
            <a:r>
              <a:rPr lang="en-US" sz="2000" smtClean="0"/>
              <a:t>Title:			An Analysis of Security Threats in Cloud Computing		</a:t>
            </a:r>
          </a:p>
          <a:p>
            <a:pPr marL="304800" indent="-304800" eaLnBrk="1" hangingPunct="1"/>
            <a:r>
              <a:rPr lang="en-US" sz="2000" smtClean="0"/>
              <a:t>Presenter:	Muhammad Sadiq</a:t>
            </a:r>
          </a:p>
          <a:p>
            <a:pPr marL="304800" indent="-304800" eaLnBrk="1" hangingPunct="1"/>
            <a:r>
              <a:rPr lang="en-US" sz="2000" smtClean="0"/>
              <a:t>Affiliation:	CRiDS, Riphah International University, Islamabad</a:t>
            </a:r>
          </a:p>
          <a:p>
            <a:pPr marL="304800" indent="-304800" eaLnBrk="1" hangingPunct="1"/>
            <a:r>
              <a:rPr lang="en-US" sz="2000" smtClean="0"/>
              <a:t>Contact:		muhammad.sadiq@crids.org</a:t>
            </a:r>
          </a:p>
          <a:p>
            <a:pPr marL="304800" indent="-304800" eaLnBrk="1" hangingPunct="1"/>
            <a:r>
              <a:rPr lang="en-US" sz="2000" smtClean="0"/>
              <a:t>Forum:		</a:t>
            </a:r>
            <a:r>
              <a:rPr lang="en-US" sz="2000" smtClean="0">
                <a:solidFill>
                  <a:schemeClr val="tx1"/>
                </a:solidFill>
              </a:rPr>
              <a:t>Internal Defense Presentation</a:t>
            </a:r>
            <a:endParaRPr lang="en-US" sz="2000" smtClean="0"/>
          </a:p>
          <a:p>
            <a:pPr marL="304800" indent="-304800" eaLnBrk="1" hangingPunct="1"/>
            <a:r>
              <a:rPr lang="en-US" sz="2000" smtClean="0"/>
              <a:t>Duration:		30 min.</a:t>
            </a:r>
          </a:p>
          <a:p>
            <a:pPr marL="304800" indent="-304800" eaLnBrk="1" hangingPunct="1"/>
            <a:r>
              <a:rPr lang="en-US" sz="2000" smtClean="0"/>
              <a:t>Date:			Tuesday, August 25, 2015</a:t>
            </a:r>
          </a:p>
          <a:p>
            <a:pPr marL="304800" indent="-304800" eaLnBrk="1" hangingPunct="1"/>
            <a:r>
              <a:rPr lang="en-US" sz="2000" smtClean="0"/>
              <a:t>Venue:		RIPHAH International University, Islamabad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Security Issues at Component level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/>
              <a:t>clearly discussed)</a:t>
            </a:r>
          </a:p>
        </p:txBody>
      </p:sp>
      <p:graphicFrame>
        <p:nvGraphicFramePr>
          <p:cNvPr id="4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2397843366"/>
              </p:ext>
            </p:extLst>
          </p:nvPr>
        </p:nvGraphicFramePr>
        <p:xfrm>
          <a:off x="581192" y="1561632"/>
          <a:ext cx="8267700" cy="4572468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2414420"/>
                <a:gridCol w="1010475"/>
                <a:gridCol w="969305"/>
                <a:gridCol w="927100"/>
                <a:gridCol w="1041400"/>
                <a:gridCol w="1003300"/>
                <a:gridCol w="901700"/>
              </a:tblGrid>
              <a:tr h="574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>
                          <a:latin typeface="Calibri" panose="020F0502020204030204" pitchFamily="34" charset="0"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8334" marR="8334" marT="8334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latin typeface="Calibri" panose="020F0502020204030204" pitchFamily="34" charset="0"/>
                        </a:rPr>
                        <a:t>Components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8334" marR="8334" marT="8334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 smtClean="0">
                          <a:latin typeface="Calibri" panose="020F0502020204030204" pitchFamily="34" charset="0"/>
                        </a:rPr>
                        <a:t>Security Issue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8334" marR="8334" marT="8334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latin typeface="Calibri" panose="020F0502020204030204" pitchFamily="34" charset="0"/>
                        </a:rPr>
                        <a:t>Application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8334" marR="8334" marT="8334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latin typeface="Calibri" panose="020F0502020204030204" pitchFamily="34" charset="0"/>
                        </a:rPr>
                        <a:t>Data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8334" marR="8334" marT="8334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latin typeface="Calibri" panose="020F0502020204030204" pitchFamily="34" charset="0"/>
                        </a:rPr>
                        <a:t>Platform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8334" marR="8334" marT="8334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latin typeface="Calibri" panose="020F0502020204030204" pitchFamily="34" charset="0"/>
                        </a:rPr>
                        <a:t>Resource </a:t>
                      </a:r>
                      <a:r>
                        <a:rPr lang="en-US" sz="1200" b="1" u="none" strike="noStrike" dirty="0" smtClean="0">
                          <a:latin typeface="Calibri" panose="020F0502020204030204" pitchFamily="34" charset="0"/>
                        </a:rPr>
                        <a:t>Abstraction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8334" marR="8334" marT="8334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latin typeface="Calibri" panose="020F0502020204030204" pitchFamily="34" charset="0"/>
                        </a:rPr>
                        <a:t>Physical </a:t>
                      </a:r>
                      <a:r>
                        <a:rPr lang="en-US" sz="1200" b="1" u="none" strike="noStrike" dirty="0" smtClean="0">
                          <a:latin typeface="Calibri" panose="020F0502020204030204" pitchFamily="34" charset="0"/>
                        </a:rPr>
                        <a:t>Infrastructure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8334" marR="8334" marT="8334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latin typeface="Calibri" panose="020F0502020204030204" pitchFamily="34" charset="0"/>
                        </a:rPr>
                        <a:t>Facility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8334" marR="8334" marT="8334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574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err="1">
                          <a:latin typeface="Calibri" panose="020F0502020204030204" pitchFamily="34" charset="0"/>
                        </a:rPr>
                        <a:t>Rogueware</a:t>
                      </a:r>
                      <a:r>
                        <a:rPr lang="en-US" sz="1200" u="none" strike="noStrike" dirty="0">
                          <a:latin typeface="Calibri" panose="020F0502020204030204" pitchFamily="34" charset="0"/>
                        </a:rPr>
                        <a:t>/ </a:t>
                      </a:r>
                      <a:r>
                        <a:rPr lang="en-US" sz="1200" u="none" strike="noStrike" dirty="0" err="1">
                          <a:latin typeface="Calibri" panose="020F0502020204030204" pitchFamily="34" charset="0"/>
                        </a:rPr>
                        <a:t>Scareware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8334" marR="8334" marT="83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latin typeface="Calibri" panose="020F0502020204030204" pitchFamily="34" charset="0"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8334" marR="8334" marT="83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latin typeface="Calibri" panose="020F0502020204030204" pitchFamily="34" charset="0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8334" marR="8334" marT="83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latin typeface="Calibri" panose="020F0502020204030204" pitchFamily="34" charset="0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8334" marR="8334" marT="83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latin typeface="Calibri" panose="020F0502020204030204" pitchFamily="34" charset="0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8334" marR="8334" marT="83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latin typeface="Calibri" panose="020F0502020204030204" pitchFamily="34" charset="0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8334" marR="8334" marT="83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latin typeface="Calibri" panose="020F0502020204030204" pitchFamily="34" charset="0"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8334" marR="8334" marT="8334" marB="0" anchor="ctr"/>
                </a:tc>
              </a:tr>
              <a:tr h="574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latin typeface="Calibri" panose="020F0502020204030204" pitchFamily="34" charset="0"/>
                        </a:rPr>
                        <a:t>Spam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8334" marR="8334" marT="83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latin typeface="Calibri" panose="020F0502020204030204" pitchFamily="34" charset="0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8334" marR="8334" marT="83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latin typeface="Calibri" panose="020F0502020204030204" pitchFamily="34" charset="0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8334" marR="8334" marT="83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latin typeface="Calibri" panose="020F0502020204030204" pitchFamily="34" charset="0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8334" marR="8334" marT="83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latin typeface="Calibri" panose="020F0502020204030204" pitchFamily="34" charset="0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8334" marR="8334" marT="83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latin typeface="Calibri" panose="020F0502020204030204" pitchFamily="34" charset="0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8334" marR="8334" marT="83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latin typeface="Calibri" panose="020F0502020204030204" pitchFamily="34" charset="0"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8334" marR="8334" marT="8334" marB="0" anchor="ctr"/>
                </a:tc>
              </a:tr>
              <a:tr h="574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latin typeface="Calibri" panose="020F0502020204030204" pitchFamily="34" charset="0"/>
                        </a:rPr>
                        <a:t>Targeted Attacks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8334" marR="8334" marT="83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latin typeface="Calibri" panose="020F0502020204030204" pitchFamily="34" charset="0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8334" marR="8334" marT="83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latin typeface="Calibri" panose="020F0502020204030204" pitchFamily="34" charset="0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8334" marR="8334" marT="83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latin typeface="Calibri" panose="020F0502020204030204" pitchFamily="34" charset="0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8334" marR="8334" marT="83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latin typeface="Calibri" panose="020F0502020204030204" pitchFamily="34" charset="0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8334" marR="8334" marT="83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latin typeface="Calibri" panose="020F0502020204030204" pitchFamily="34" charset="0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8334" marR="8334" marT="83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latin typeface="Calibri" panose="020F0502020204030204" pitchFamily="34" charset="0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8334" marR="8334" marT="8334" marB="0" anchor="ctr"/>
                </a:tc>
              </a:tr>
              <a:tr h="574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latin typeface="Calibri" panose="020F0502020204030204" pitchFamily="34" charset="0"/>
                        </a:rPr>
                        <a:t>Physical Theft/Loss/Damage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8334" marR="8334" marT="83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latin typeface="Calibri" panose="020F0502020204030204" pitchFamily="34" charset="0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8334" marR="8334" marT="83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latin typeface="Calibri" panose="020F0502020204030204" pitchFamily="34" charset="0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8334" marR="8334" marT="83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latin typeface="Calibri" panose="020F0502020204030204" pitchFamily="34" charset="0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8334" marR="8334" marT="83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latin typeface="Calibri" panose="020F0502020204030204" pitchFamily="34" charset="0"/>
                        </a:rPr>
                        <a:t>[2]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8334" marR="8334" marT="83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latin typeface="Calibri" panose="020F0502020204030204" pitchFamily="34" charset="0"/>
                        </a:rPr>
                        <a:t>[2],[3]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8334" marR="8334" marT="83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latin typeface="Calibri" panose="020F0502020204030204" pitchFamily="34" charset="0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8334" marR="8334" marT="8334" marB="0" anchor="ctr"/>
                </a:tc>
              </a:tr>
              <a:tr h="574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latin typeface="Calibri" panose="020F0502020204030204" pitchFamily="34" charset="0"/>
                        </a:rPr>
                        <a:t>Identity Theft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8334" marR="8334" marT="83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latin typeface="Calibri" panose="020F0502020204030204" pitchFamily="34" charset="0"/>
                        </a:rPr>
                        <a:t>[2]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8334" marR="8334" marT="83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latin typeface="Calibri" panose="020F0502020204030204" pitchFamily="34" charset="0"/>
                        </a:rPr>
                        <a:t>[2]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8334" marR="8334" marT="83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latin typeface="Calibri" panose="020F0502020204030204" pitchFamily="34" charset="0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8334" marR="8334" marT="83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latin typeface="Calibri" panose="020F0502020204030204" pitchFamily="34" charset="0"/>
                        </a:rPr>
                        <a:t>[2]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8334" marR="8334" marT="83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latin typeface="Calibri" panose="020F0502020204030204" pitchFamily="34" charset="0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8334" marR="8334" marT="83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latin typeface="Calibri" panose="020F0502020204030204" pitchFamily="34" charset="0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8334" marR="8334" marT="8334" marB="0" anchor="ctr"/>
                </a:tc>
              </a:tr>
              <a:tr h="574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latin typeface="Calibri" panose="020F0502020204030204" pitchFamily="34" charset="0"/>
                        </a:rPr>
                        <a:t>Abuse of Information Leakage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8334" marR="8334" marT="83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latin typeface="Calibri" panose="020F0502020204030204" pitchFamily="34" charset="0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8334" marR="8334" marT="83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latin typeface="Calibri" panose="020F0502020204030204" pitchFamily="34" charset="0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8334" marR="8334" marT="83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latin typeface="Calibri" panose="020F0502020204030204" pitchFamily="34" charset="0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8334" marR="8334" marT="83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latin typeface="Calibri" panose="020F0502020204030204" pitchFamily="34" charset="0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8334" marR="8334" marT="83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latin typeface="Calibri" panose="020F0502020204030204" pitchFamily="34" charset="0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8334" marR="8334" marT="83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latin typeface="Calibri" panose="020F0502020204030204" pitchFamily="34" charset="0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8334" marR="8334" marT="8334" marB="0" anchor="ctr"/>
                </a:tc>
              </a:tr>
              <a:tr h="574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latin typeface="Calibri" panose="020F0502020204030204" pitchFamily="34" charset="0"/>
                        </a:rPr>
                        <a:t>Search Engine Poisoning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8334" marR="8334" marT="83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latin typeface="Calibri" panose="020F0502020204030204" pitchFamily="34" charset="0"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8334" marR="8334" marT="83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latin typeface="Calibri" panose="020F0502020204030204" pitchFamily="34" charset="0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8334" marR="8334" marT="83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latin typeface="Calibri" panose="020F0502020204030204" pitchFamily="34" charset="0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8334" marR="8334" marT="83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latin typeface="Calibri" panose="020F0502020204030204" pitchFamily="34" charset="0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8334" marR="8334" marT="83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latin typeface="Calibri" panose="020F0502020204030204" pitchFamily="34" charset="0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8334" marR="8334" marT="83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latin typeface="Calibri" panose="020F0502020204030204" pitchFamily="34" charset="0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8334" marR="8334" marT="8334" marB="0" anchor="ctr"/>
                </a:tc>
              </a:tr>
              <a:tr h="574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latin typeface="Calibri" panose="020F0502020204030204" pitchFamily="34" charset="0"/>
                        </a:rPr>
                        <a:t>Rogue Certificates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8334" marR="8334" marT="83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latin typeface="Calibri" panose="020F0502020204030204" pitchFamily="34" charset="0"/>
                        </a:rPr>
                        <a:t>[26]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8334" marR="8334" marT="83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latin typeface="Calibri" panose="020F0502020204030204" pitchFamily="34" charset="0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8334" marR="8334" marT="83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latin typeface="Calibri" panose="020F0502020204030204" pitchFamily="34" charset="0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8334" marR="8334" marT="83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latin typeface="Calibri" panose="020F0502020204030204" pitchFamily="34" charset="0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8334" marR="8334" marT="83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latin typeface="Calibri" panose="020F0502020204030204" pitchFamily="34" charset="0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8334" marR="8334" marT="83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latin typeface="Calibri" panose="020F0502020204030204" pitchFamily="34" charset="0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8334" marR="8334" marT="8334" marB="0" anchor="ctr"/>
                </a:tc>
              </a:tr>
              <a:tr h="574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latin typeface="Calibri" panose="020F0502020204030204" pitchFamily="34" charset="0"/>
                        </a:rPr>
                        <a:t>Hardware Failure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8334" marR="8334" marT="83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latin typeface="Calibri" panose="020F0502020204030204" pitchFamily="34" charset="0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8334" marR="8334" marT="83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latin typeface="Calibri" panose="020F0502020204030204" pitchFamily="34" charset="0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8334" marR="8334" marT="83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latin typeface="Calibri" panose="020F0502020204030204" pitchFamily="34" charset="0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8334" marR="8334" marT="83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latin typeface="Calibri" panose="020F0502020204030204" pitchFamily="34" charset="0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8334" marR="8334" marT="83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latin typeface="Calibri" panose="020F0502020204030204" pitchFamily="34" charset="0"/>
                        </a:rPr>
                        <a:t>[2],[3]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8334" marR="8334" marT="83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latin typeface="Calibri" panose="020F0502020204030204" pitchFamily="34" charset="0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8334" marR="8334" marT="8334" marB="0" anchor="ctr"/>
                </a:tc>
              </a:tr>
              <a:tr h="574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latin typeface="Calibri" panose="020F0502020204030204" pitchFamily="34" charset="0"/>
                        </a:rPr>
                        <a:t>Natural Disasters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8334" marR="8334" marT="83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latin typeface="Calibri" panose="020F0502020204030204" pitchFamily="34" charset="0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8334" marR="8334" marT="83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latin typeface="Calibri" panose="020F0502020204030204" pitchFamily="34" charset="0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8334" marR="8334" marT="83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latin typeface="Calibri" panose="020F0502020204030204" pitchFamily="34" charset="0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8334" marR="8334" marT="83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latin typeface="Calibri" panose="020F0502020204030204" pitchFamily="34" charset="0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8334" marR="8334" marT="83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latin typeface="Calibri" panose="020F0502020204030204" pitchFamily="34" charset="0"/>
                        </a:rPr>
                        <a:t>[2],[3]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8334" marR="8334" marT="83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latin typeface="Calibri" panose="020F0502020204030204" pitchFamily="34" charset="0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8334" marR="8334" marT="8334" marB="0" anchor="ctr"/>
                </a:tc>
              </a:tr>
              <a:tr h="574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latin typeface="Calibri" panose="020F0502020204030204" pitchFamily="34" charset="0"/>
                        </a:rPr>
                        <a:t>Closure of Cloud Service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8334" marR="8334" marT="83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latin typeface="Calibri" panose="020F0502020204030204" pitchFamily="34" charset="0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8334" marR="8334" marT="83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latin typeface="Calibri" panose="020F0502020204030204" pitchFamily="34" charset="0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8334" marR="8334" marT="83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latin typeface="Calibri" panose="020F0502020204030204" pitchFamily="34" charset="0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8334" marR="8334" marT="83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latin typeface="Calibri" panose="020F0502020204030204" pitchFamily="34" charset="0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8334" marR="8334" marT="83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latin typeface="Calibri" panose="020F0502020204030204" pitchFamily="34" charset="0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8334" marR="8334" marT="83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latin typeface="Calibri" panose="020F0502020204030204" pitchFamily="34" charset="0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8334" marR="8334" marT="8334" marB="0" anchor="ctr"/>
                </a:tc>
              </a:tr>
              <a:tr h="574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latin typeface="Calibri" panose="020F0502020204030204" pitchFamily="34" charset="0"/>
                        </a:rPr>
                        <a:t>Cloud-related Malware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8334" marR="8334" marT="83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latin typeface="Calibri" panose="020F0502020204030204" pitchFamily="34" charset="0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8334" marR="8334" marT="83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latin typeface="Calibri" panose="020F0502020204030204" pitchFamily="34" charset="0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8334" marR="8334" marT="83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latin typeface="Calibri" panose="020F0502020204030204" pitchFamily="34" charset="0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8334" marR="8334" marT="83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latin typeface="Calibri" panose="020F0502020204030204" pitchFamily="34" charset="0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8334" marR="8334" marT="83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latin typeface="Calibri" panose="020F0502020204030204" pitchFamily="34" charset="0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8334" marR="8334" marT="83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latin typeface="Calibri" panose="020F0502020204030204" pitchFamily="34" charset="0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8334" marR="8334" marT="8334" marB="0" anchor="ctr"/>
                </a:tc>
              </a:tr>
              <a:tr h="574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latin typeface="Calibri" panose="020F0502020204030204" pitchFamily="34" charset="0"/>
                        </a:rPr>
                        <a:t>Injection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8334" marR="8334" marT="83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latin typeface="Calibri" panose="020F0502020204030204" pitchFamily="34" charset="0"/>
                        </a:rPr>
                        <a:t>[2],[5]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8334" marR="8334" marT="83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latin typeface="Calibri" panose="020F0502020204030204" pitchFamily="34" charset="0"/>
                        </a:rPr>
                        <a:t>[2],[5]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8334" marR="8334" marT="83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latin typeface="Calibri" panose="020F0502020204030204" pitchFamily="34" charset="0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8334" marR="8334" marT="83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latin typeface="Calibri" panose="020F0502020204030204" pitchFamily="34" charset="0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8334" marR="8334" marT="83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latin typeface="Calibri" panose="020F0502020204030204" pitchFamily="34" charset="0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8334" marR="8334" marT="83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latin typeface="Calibri" panose="020F0502020204030204" pitchFamily="34" charset="0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8334" marR="8334" marT="8334" marB="0" anchor="ctr"/>
                </a:tc>
              </a:tr>
              <a:tr h="114961"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>
                          <a:latin typeface="Calibri" panose="020F0502020204030204" pitchFamily="34" charset="0"/>
                        </a:rPr>
                        <a:t>Broken Authentication and Session Management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8334" marR="8334" marT="83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latin typeface="Calibri" panose="020F0502020204030204" pitchFamily="34" charset="0"/>
                        </a:rPr>
                        <a:t>[2],[3]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8334" marR="8334" marT="83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latin typeface="Calibri" panose="020F0502020204030204" pitchFamily="34" charset="0"/>
                        </a:rPr>
                        <a:t>[2],[3]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8334" marR="8334" marT="83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latin typeface="Calibri" panose="020F0502020204030204" pitchFamily="34" charset="0"/>
                        </a:rPr>
                        <a:t>[5]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8334" marR="8334" marT="83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latin typeface="Calibri" panose="020F0502020204030204" pitchFamily="34" charset="0"/>
                        </a:rPr>
                        <a:t>[2]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8334" marR="8334" marT="83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latin typeface="Calibri" panose="020F0502020204030204" pitchFamily="34" charset="0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8334" marR="8334" marT="83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latin typeface="Calibri" panose="020F0502020204030204" pitchFamily="34" charset="0"/>
                        </a:rPr>
                        <a:t>[5]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8334" marR="8334" marT="8334" marB="0" anchor="ctr"/>
                </a:tc>
              </a:tr>
              <a:tr h="574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latin typeface="Calibri" panose="020F0502020204030204" pitchFamily="34" charset="0"/>
                        </a:rPr>
                        <a:t>Cross-Site Scripting (XSS)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8334" marR="8334" marT="83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latin typeface="Calibri" panose="020F0502020204030204" pitchFamily="34" charset="0"/>
                        </a:rPr>
                        <a:t>[3],[26]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8334" marR="8334" marT="83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latin typeface="Calibri" panose="020F0502020204030204" pitchFamily="34" charset="0"/>
                        </a:rPr>
                        <a:t>[3]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8334" marR="8334" marT="83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latin typeface="Calibri" panose="020F0502020204030204" pitchFamily="34" charset="0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8334" marR="8334" marT="83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latin typeface="Calibri" panose="020F0502020204030204" pitchFamily="34" charset="0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8334" marR="8334" marT="83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latin typeface="Calibri" panose="020F0502020204030204" pitchFamily="34" charset="0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8334" marR="8334" marT="83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latin typeface="Calibri" panose="020F0502020204030204" pitchFamily="34" charset="0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8334" marR="8334" marT="8334" marB="0" anchor="ctr"/>
                </a:tc>
              </a:tr>
              <a:tr h="11496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latin typeface="Calibri" panose="020F0502020204030204" pitchFamily="34" charset="0"/>
                        </a:rPr>
                        <a:t>Insecure Direct Object References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8334" marR="8334" marT="83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latin typeface="Calibri" panose="020F0502020204030204" pitchFamily="34" charset="0"/>
                        </a:rPr>
                        <a:t>[26]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8334" marR="8334" marT="83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latin typeface="Calibri" panose="020F0502020204030204" pitchFamily="34" charset="0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8334" marR="8334" marT="83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latin typeface="Calibri" panose="020F0502020204030204" pitchFamily="34" charset="0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8334" marR="8334" marT="83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latin typeface="Calibri" panose="020F0502020204030204" pitchFamily="34" charset="0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8334" marR="8334" marT="83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latin typeface="Calibri" panose="020F0502020204030204" pitchFamily="34" charset="0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8334" marR="8334" marT="83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latin typeface="Calibri" panose="020F0502020204030204" pitchFamily="34" charset="0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8334" marR="8334" marT="8334" marB="0" anchor="ctr"/>
                </a:tc>
              </a:tr>
              <a:tr h="574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latin typeface="Calibri" panose="020F0502020204030204" pitchFamily="34" charset="0"/>
                        </a:rPr>
                        <a:t>Security Misconfiguration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8334" marR="8334" marT="83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latin typeface="Calibri" panose="020F0502020204030204" pitchFamily="34" charset="0"/>
                        </a:rPr>
                        <a:t>[26]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8334" marR="8334" marT="83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latin typeface="Calibri" panose="020F0502020204030204" pitchFamily="34" charset="0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8334" marR="8334" marT="83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latin typeface="Calibri" panose="020F0502020204030204" pitchFamily="34" charset="0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8334" marR="8334" marT="83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latin typeface="Calibri" panose="020F0502020204030204" pitchFamily="34" charset="0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8334" marR="8334" marT="83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latin typeface="Calibri" panose="020F0502020204030204" pitchFamily="34" charset="0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8334" marR="8334" marT="83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latin typeface="Calibri" panose="020F0502020204030204" pitchFamily="34" charset="0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8334" marR="8334" marT="8334" marB="0" anchor="ctr"/>
                </a:tc>
              </a:tr>
              <a:tr h="574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latin typeface="Calibri" panose="020F0502020204030204" pitchFamily="34" charset="0"/>
                        </a:rPr>
                        <a:t>Sensitive Data Exposure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8334" marR="8334" marT="83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latin typeface="Calibri" panose="020F0502020204030204" pitchFamily="34" charset="0"/>
                        </a:rPr>
                        <a:t>[2],[26]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8334" marR="8334" marT="83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latin typeface="Calibri" panose="020F0502020204030204" pitchFamily="34" charset="0"/>
                        </a:rPr>
                        <a:t>[2],[3]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8334" marR="8334" marT="83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latin typeface="Calibri" panose="020F0502020204030204" pitchFamily="34" charset="0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8334" marR="8334" marT="83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latin typeface="Calibri" panose="020F0502020204030204" pitchFamily="34" charset="0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8334" marR="8334" marT="83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latin typeface="Calibri" panose="020F0502020204030204" pitchFamily="34" charset="0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8334" marR="8334" marT="83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latin typeface="Calibri" panose="020F0502020204030204" pitchFamily="34" charset="0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8334" marR="8334" marT="8334" marB="0" anchor="ctr"/>
                </a:tc>
              </a:tr>
              <a:tr h="114961"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>
                          <a:latin typeface="Calibri" panose="020F0502020204030204" pitchFamily="34" charset="0"/>
                        </a:rPr>
                        <a:t>Missing Function Level Access Control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8334" marR="8334" marT="83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latin typeface="Calibri" panose="020F0502020204030204" pitchFamily="34" charset="0"/>
                        </a:rPr>
                        <a:t>[26]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8334" marR="8334" marT="83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latin typeface="Calibri" panose="020F0502020204030204" pitchFamily="34" charset="0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8334" marR="8334" marT="83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latin typeface="Calibri" panose="020F0502020204030204" pitchFamily="34" charset="0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8334" marR="8334" marT="83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latin typeface="Calibri" panose="020F0502020204030204" pitchFamily="34" charset="0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8334" marR="8334" marT="83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latin typeface="Calibri" panose="020F0502020204030204" pitchFamily="34" charset="0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8334" marR="8334" marT="83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latin typeface="Calibri" panose="020F0502020204030204" pitchFamily="34" charset="0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8334" marR="8334" marT="8334" marB="0" anchor="ctr"/>
                </a:tc>
              </a:tr>
              <a:tr h="11496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latin typeface="Calibri" panose="020F0502020204030204" pitchFamily="34" charset="0"/>
                        </a:rPr>
                        <a:t>Cross-Site Request Forgery (CSRF)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8334" marR="8334" marT="83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latin typeface="Calibri" panose="020F0502020204030204" pitchFamily="34" charset="0"/>
                        </a:rPr>
                        <a:t>[26]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8334" marR="8334" marT="83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latin typeface="Calibri" panose="020F0502020204030204" pitchFamily="34" charset="0"/>
                        </a:rPr>
                        <a:t>[3]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8334" marR="8334" marT="83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latin typeface="Calibri" panose="020F0502020204030204" pitchFamily="34" charset="0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8334" marR="8334" marT="83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latin typeface="Calibri" panose="020F0502020204030204" pitchFamily="34" charset="0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8334" marR="8334" marT="83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latin typeface="Calibri" panose="020F0502020204030204" pitchFamily="34" charset="0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8334" marR="8334" marT="83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latin typeface="Calibri" panose="020F0502020204030204" pitchFamily="34" charset="0"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8334" marR="8334" marT="8334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7107173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 bwMode="auto">
          <a:xfrm>
            <a:off x="581025" y="487363"/>
            <a:ext cx="7989888" cy="893762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 smtClean="0"/>
              <a:t>Security Issues at Component level (clearly discussed)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581025" y="1698625"/>
          <a:ext cx="7989888" cy="3641730"/>
        </p:xfrm>
        <a:graphic>
          <a:graphicData uri="http://schemas.openxmlformats.org/drawingml/2006/table">
            <a:tbl>
              <a:tblPr/>
              <a:tblGrid>
                <a:gridCol w="1699622"/>
                <a:gridCol w="977561"/>
                <a:gridCol w="1366362"/>
                <a:gridCol w="991446"/>
                <a:gridCol w="1010886"/>
                <a:gridCol w="1088646"/>
                <a:gridCol w="855365"/>
              </a:tblGrid>
              <a:tr h="40463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Using Known Vulnerable Components</a:t>
                      </a:r>
                    </a:p>
                  </a:txBody>
                  <a:tcPr marL="8334" marR="8334" marT="83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[26]</a:t>
                      </a:r>
                    </a:p>
                  </a:txBody>
                  <a:tcPr marL="8334" marR="8334" marT="83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[3]</a:t>
                      </a:r>
                    </a:p>
                  </a:txBody>
                  <a:tcPr marL="8334" marR="8334" marT="83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334" marR="8334" marT="83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334" marR="8334" marT="83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334" marR="8334" marT="83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334" marR="8334" marT="83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463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Unvalidated Redirects and Forwards</a:t>
                      </a:r>
                    </a:p>
                  </a:txBody>
                  <a:tcPr marL="8334" marR="8334" marT="83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[26]</a:t>
                      </a:r>
                    </a:p>
                  </a:txBody>
                  <a:tcPr marL="8334" marR="8334" marT="83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[3]</a:t>
                      </a:r>
                    </a:p>
                  </a:txBody>
                  <a:tcPr marL="8334" marR="8334" marT="83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334" marR="8334" marT="83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334" marR="8334" marT="83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334" marR="8334" marT="83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334" marR="8334" marT="83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31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Access control verification</a:t>
                      </a:r>
                    </a:p>
                  </a:txBody>
                  <a:tcPr marL="8334" marR="8334" marT="83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334" marR="8334" marT="83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[3]</a:t>
                      </a:r>
                    </a:p>
                  </a:txBody>
                  <a:tcPr marL="8334" marR="8334" marT="83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334" marR="8334" marT="83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334" marR="8334" marT="83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334" marR="8334" marT="83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334" marR="8334" marT="83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31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cookies manuplation</a:t>
                      </a:r>
                    </a:p>
                  </a:txBody>
                  <a:tcPr marL="8334" marR="8334" marT="83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334" marR="8334" marT="83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[3]</a:t>
                      </a:r>
                    </a:p>
                  </a:txBody>
                  <a:tcPr marL="8334" marR="8334" marT="83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334" marR="8334" marT="83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334" marR="8334" marT="83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334" marR="8334" marT="83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334" marR="8334" marT="83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31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hidden field manuplation</a:t>
                      </a:r>
                    </a:p>
                  </a:txBody>
                  <a:tcPr marL="8334" marR="8334" marT="83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334" marR="8334" marT="83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[3]</a:t>
                      </a:r>
                    </a:p>
                  </a:txBody>
                  <a:tcPr marL="8334" marR="8334" marT="83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334" marR="8334" marT="83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334" marR="8334" marT="83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334" marR="8334" marT="83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334" marR="8334" marT="83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31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Inter VM Attacks</a:t>
                      </a:r>
                    </a:p>
                  </a:txBody>
                  <a:tcPr marL="8334" marR="8334" marT="83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[4]</a:t>
                      </a:r>
                    </a:p>
                  </a:txBody>
                  <a:tcPr marL="8334" marR="8334" marT="83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[4]</a:t>
                      </a:r>
                    </a:p>
                  </a:txBody>
                  <a:tcPr marL="8334" marR="8334" marT="83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[4]</a:t>
                      </a:r>
                    </a:p>
                  </a:txBody>
                  <a:tcPr marL="8334" marR="8334" marT="83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[4],[17]</a:t>
                      </a:r>
                    </a:p>
                  </a:txBody>
                  <a:tcPr marL="8334" marR="8334" marT="83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[4]</a:t>
                      </a:r>
                    </a:p>
                  </a:txBody>
                  <a:tcPr marL="8334" marR="8334" marT="83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[4]</a:t>
                      </a:r>
                    </a:p>
                  </a:txBody>
                  <a:tcPr marL="8334" marR="8334" marT="83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4635"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XML signature element wrapping attack</a:t>
                      </a:r>
                    </a:p>
                  </a:txBody>
                  <a:tcPr marL="8334" marR="8334" marT="83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[5]</a:t>
                      </a:r>
                    </a:p>
                  </a:txBody>
                  <a:tcPr marL="8334" marR="8334" marT="83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334" marR="8334" marT="83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334" marR="8334" marT="83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334" marR="8334" marT="83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334" marR="8334" marT="83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334" marR="8334" marT="83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31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Unknown Risk Profile</a:t>
                      </a:r>
                    </a:p>
                  </a:txBody>
                  <a:tcPr marL="8334" marR="8334" marT="83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334" marR="8334" marT="83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334" marR="8334" marT="83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334" marR="8334" marT="83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334" marR="8334" marT="83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334" marR="8334" marT="83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334" marR="8334" marT="83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31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LOSS OF GOVERNANCE:</a:t>
                      </a:r>
                    </a:p>
                  </a:txBody>
                  <a:tcPr marL="8334" marR="8334" marT="83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334" marR="8334" marT="83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334" marR="8334" marT="83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334" marR="8334" marT="83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334" marR="8334" marT="83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334" marR="8334" marT="83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334" marR="8334" marT="83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31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LOCK-IN</a:t>
                      </a:r>
                    </a:p>
                  </a:txBody>
                  <a:tcPr marL="8334" marR="8334" marT="83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334" marR="8334" marT="83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334" marR="8334" marT="83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334" marR="8334" marT="83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334" marR="8334" marT="83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334" marR="8334" marT="83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334" marR="8334" marT="83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31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ISOLATION FAILURE</a:t>
                      </a:r>
                    </a:p>
                  </a:txBody>
                  <a:tcPr marL="8334" marR="8334" marT="83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334" marR="8334" marT="83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334" marR="8334" marT="83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334" marR="8334" marT="83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334" marR="8334" marT="83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334" marR="8334" marT="83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334" marR="8334" marT="83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31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COMPLIANCE RISKS</a:t>
                      </a:r>
                    </a:p>
                  </a:txBody>
                  <a:tcPr marL="8334" marR="8334" marT="83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334" marR="8334" marT="83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334" marR="8334" marT="83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334" marR="8334" marT="83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334" marR="8334" marT="83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334" marR="8334" marT="83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334" marR="8334" marT="83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463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MANAGEMENT INTERFACE COMPROMISE:</a:t>
                      </a:r>
                    </a:p>
                  </a:txBody>
                  <a:tcPr marL="8334" marR="8334" marT="83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334" marR="8334" marT="83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334" marR="8334" marT="83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334" marR="8334" marT="83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334" marR="8334" marT="83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334" marR="8334" marT="83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334" marR="8334" marT="83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31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DATA PROTECTION:</a:t>
                      </a:r>
                    </a:p>
                  </a:txBody>
                  <a:tcPr marL="8334" marR="8334" marT="83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334" marR="8334" marT="83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334" marR="8334" marT="83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334" marR="8334" marT="83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334" marR="8334" marT="83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334" marR="8334" marT="83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334" marR="8334" marT="83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 bwMode="auto">
          <a:xfrm>
            <a:off x="581025" y="487363"/>
            <a:ext cx="7989888" cy="893762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 smtClean="0"/>
              <a:t>Security Issues at Component level (Indirectly discussed)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581025" y="1658938"/>
          <a:ext cx="7989888" cy="4244976"/>
        </p:xfrm>
        <a:graphic>
          <a:graphicData uri="http://schemas.openxmlformats.org/drawingml/2006/table">
            <a:tbl>
              <a:tblPr/>
              <a:tblGrid>
                <a:gridCol w="1522000"/>
                <a:gridCol w="1286715"/>
                <a:gridCol w="1463179"/>
                <a:gridCol w="941140"/>
                <a:gridCol w="1080841"/>
                <a:gridCol w="980355"/>
                <a:gridCol w="715658"/>
              </a:tblGrid>
              <a:tr h="2087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Threat</a:t>
                      </a:r>
                    </a:p>
                  </a:txBody>
                  <a:tcPr marL="7362" marR="7362" marT="73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Components</a:t>
                      </a:r>
                    </a:p>
                  </a:txBody>
                  <a:tcPr marL="7362" marR="7362" marT="73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976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362" marR="7362" marT="73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Application</a:t>
                      </a:r>
                    </a:p>
                  </a:txBody>
                  <a:tcPr marL="7362" marR="7362" marT="73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Data</a:t>
                      </a:r>
                    </a:p>
                  </a:txBody>
                  <a:tcPr marL="7362" marR="7362" marT="73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Platform</a:t>
                      </a:r>
                    </a:p>
                  </a:txBody>
                  <a:tcPr marL="7362" marR="7362" marT="73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Resource Abstrection</a:t>
                      </a:r>
                    </a:p>
                  </a:txBody>
                  <a:tcPr marL="7362" marR="7362" marT="73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Physical Infrastrectur</a:t>
                      </a:r>
                    </a:p>
                  </a:txBody>
                  <a:tcPr marL="7362" marR="7362" marT="73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Facility</a:t>
                      </a:r>
                    </a:p>
                  </a:txBody>
                  <a:tcPr marL="7362" marR="7362" marT="73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8066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Data Breaches</a:t>
                      </a:r>
                    </a:p>
                  </a:txBody>
                  <a:tcPr marL="7362" marR="7362" marT="73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[7],[9],[21],[32]</a:t>
                      </a:r>
                    </a:p>
                  </a:txBody>
                  <a:tcPr marL="7362" marR="7362" marT="73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[7],[9],[18],[21],[32]</a:t>
                      </a:r>
                    </a:p>
                  </a:txBody>
                  <a:tcPr marL="7362" marR="7362" marT="73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[7],[9],[21],[32]</a:t>
                      </a:r>
                    </a:p>
                  </a:txBody>
                  <a:tcPr marL="7362" marR="7362" marT="73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[21],[32]</a:t>
                      </a:r>
                    </a:p>
                  </a:txBody>
                  <a:tcPr marL="7362" marR="7362" marT="73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[7],[9],[21],[32]</a:t>
                      </a:r>
                    </a:p>
                  </a:txBody>
                  <a:tcPr marL="7362" marR="7362" marT="73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[7],[9],[21]</a:t>
                      </a:r>
                    </a:p>
                  </a:txBody>
                  <a:tcPr marL="7362" marR="7362" marT="73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8066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Data Loss</a:t>
                      </a:r>
                    </a:p>
                  </a:txBody>
                  <a:tcPr marL="7362" marR="7362" marT="73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[9],[21],[32]</a:t>
                      </a:r>
                    </a:p>
                  </a:txBody>
                  <a:tcPr marL="7362" marR="7362" marT="73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[1],[9],[21],[32]</a:t>
                      </a:r>
                    </a:p>
                  </a:txBody>
                  <a:tcPr marL="7362" marR="7362" marT="73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[9],[21],[32]</a:t>
                      </a:r>
                    </a:p>
                  </a:txBody>
                  <a:tcPr marL="7362" marR="7362" marT="73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[6],[21],[32]</a:t>
                      </a:r>
                    </a:p>
                  </a:txBody>
                  <a:tcPr marL="7362" marR="7362" marT="73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[9],[21],[32]</a:t>
                      </a:r>
                    </a:p>
                  </a:txBody>
                  <a:tcPr marL="7362" marR="7362" marT="73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[9],[21]</a:t>
                      </a:r>
                    </a:p>
                  </a:txBody>
                  <a:tcPr marL="7362" marR="7362" marT="73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7656">
                <a:tc>
                  <a:txBody>
                    <a:bodyPr/>
                    <a:lstStyle/>
                    <a:p>
                      <a:pPr algn="l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Account or Service Traffic Hijacking</a:t>
                      </a:r>
                    </a:p>
                  </a:txBody>
                  <a:tcPr marL="7362" marR="7362" marT="73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[7],[9],[18],[21],[32]</a:t>
                      </a:r>
                    </a:p>
                  </a:txBody>
                  <a:tcPr marL="7362" marR="7362" marT="73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[1],[7],[21],[32]</a:t>
                      </a:r>
                    </a:p>
                  </a:txBody>
                  <a:tcPr marL="7362" marR="7362" marT="73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[7],[9],[18],[21],[32]</a:t>
                      </a:r>
                    </a:p>
                  </a:txBody>
                  <a:tcPr marL="7362" marR="7362" marT="73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[7],[9],[18], [21],[32]</a:t>
                      </a:r>
                    </a:p>
                  </a:txBody>
                  <a:tcPr marL="7362" marR="7362" marT="73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[18],[21]</a:t>
                      </a:r>
                    </a:p>
                  </a:txBody>
                  <a:tcPr marL="7362" marR="7362" marT="73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[7],[9],[21]</a:t>
                      </a:r>
                    </a:p>
                  </a:txBody>
                  <a:tcPr marL="7362" marR="7362" marT="73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76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Insecure Interfaces and API</a:t>
                      </a:r>
                    </a:p>
                  </a:txBody>
                  <a:tcPr marL="7362" marR="7362" marT="73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[5],[7],[9],[10],[18] ,[21],[32]</a:t>
                      </a:r>
                    </a:p>
                  </a:txBody>
                  <a:tcPr marL="7362" marR="7362" marT="73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V[5],H[7],V[9],H[10],V[18],H[21],H[32]</a:t>
                      </a:r>
                    </a:p>
                  </a:txBody>
                  <a:tcPr marL="7362" marR="7362" marT="73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H[5],H[7],V[9],H[10],V[18],H[21],H[32]</a:t>
                      </a:r>
                    </a:p>
                  </a:txBody>
                  <a:tcPr marL="7362" marR="7362" marT="73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V[5],H[7],V[9],H10],V[18],H[21],M[32]</a:t>
                      </a:r>
                    </a:p>
                  </a:txBody>
                  <a:tcPr marL="7362" marR="7362" marT="73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L[32]</a:t>
                      </a:r>
                    </a:p>
                  </a:txBody>
                  <a:tcPr marL="7362" marR="7362" marT="73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V[5],H[7],H[9],H[10]</a:t>
                      </a:r>
                    </a:p>
                  </a:txBody>
                  <a:tcPr marL="7362" marR="7362" marT="73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828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Denial of Service</a:t>
                      </a:r>
                    </a:p>
                  </a:txBody>
                  <a:tcPr marL="7362" marR="7362" marT="73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[5],[18],[32]</a:t>
                      </a:r>
                    </a:p>
                  </a:txBody>
                  <a:tcPr marL="7362" marR="7362" marT="73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[5],[18],[32]</a:t>
                      </a:r>
                    </a:p>
                  </a:txBody>
                  <a:tcPr marL="7362" marR="7362" marT="73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[5],[18],[32]</a:t>
                      </a:r>
                    </a:p>
                  </a:txBody>
                  <a:tcPr marL="7362" marR="7362" marT="73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[17],[18],[32]</a:t>
                      </a:r>
                    </a:p>
                  </a:txBody>
                  <a:tcPr marL="7362" marR="7362" marT="73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[32]</a:t>
                      </a:r>
                    </a:p>
                  </a:txBody>
                  <a:tcPr marL="7362" marR="7362" marT="73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[5]</a:t>
                      </a:r>
                    </a:p>
                  </a:txBody>
                  <a:tcPr marL="7362" marR="7362" marT="73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76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Malicious Insiders</a:t>
                      </a:r>
                    </a:p>
                  </a:txBody>
                  <a:tcPr marL="7362" marR="7362" marT="73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[7],[9],[10],[18],[21],[32]</a:t>
                      </a:r>
                    </a:p>
                  </a:txBody>
                  <a:tcPr marL="7362" marR="7362" marT="73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[7],[9],[10],[18],[21],[32]</a:t>
                      </a:r>
                    </a:p>
                  </a:txBody>
                  <a:tcPr marL="7362" marR="7362" marT="73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[7],[9],[10], [18],[21],[32]</a:t>
                      </a:r>
                    </a:p>
                  </a:txBody>
                  <a:tcPr marL="7362" marR="7362" marT="73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[7],[9],[10], [18].[21],[32]</a:t>
                      </a:r>
                    </a:p>
                  </a:txBody>
                  <a:tcPr marL="7362" marR="7362" marT="73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[7],[9],[10], [18],[21]</a:t>
                      </a:r>
                    </a:p>
                  </a:txBody>
                  <a:tcPr marL="7362" marR="7362" marT="73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[7],[9], [10],[18],[21]</a:t>
                      </a:r>
                    </a:p>
                  </a:txBody>
                  <a:tcPr marL="7362" marR="7362" marT="73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76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Abuse of Cloud Services</a:t>
                      </a:r>
                    </a:p>
                  </a:txBody>
                  <a:tcPr marL="7362" marR="7362" marT="73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[7],[9],[10],[21],[32]</a:t>
                      </a:r>
                    </a:p>
                  </a:txBody>
                  <a:tcPr marL="7362" marR="7362" marT="73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[7],[9],[10],[21]</a:t>
                      </a:r>
                    </a:p>
                  </a:txBody>
                  <a:tcPr marL="7362" marR="7362" marT="73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[7],[9],[10], [21],[32]</a:t>
                      </a:r>
                    </a:p>
                  </a:txBody>
                  <a:tcPr marL="7362" marR="7362" marT="73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[9],[10],[32]</a:t>
                      </a:r>
                    </a:p>
                  </a:txBody>
                  <a:tcPr marL="7362" marR="7362" marT="73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[9],[10],[21]</a:t>
                      </a:r>
                    </a:p>
                  </a:txBody>
                  <a:tcPr marL="7362" marR="7362" marT="73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[7],[9],[10]</a:t>
                      </a:r>
                    </a:p>
                  </a:txBody>
                  <a:tcPr marL="7362" marR="7362" marT="73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828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Insufficient Due Diligence</a:t>
                      </a:r>
                    </a:p>
                  </a:txBody>
                  <a:tcPr marL="7362" marR="7362" marT="73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[21],[32]</a:t>
                      </a:r>
                    </a:p>
                  </a:txBody>
                  <a:tcPr marL="7362" marR="7362" marT="73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[21]</a:t>
                      </a:r>
                    </a:p>
                  </a:txBody>
                  <a:tcPr marL="7362" marR="7362" marT="73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[21],[32]</a:t>
                      </a:r>
                    </a:p>
                  </a:txBody>
                  <a:tcPr marL="7362" marR="7362" marT="73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[21]</a:t>
                      </a:r>
                    </a:p>
                  </a:txBody>
                  <a:tcPr marL="7362" marR="7362" marT="73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[21]</a:t>
                      </a:r>
                    </a:p>
                  </a:txBody>
                  <a:tcPr marL="7362" marR="7362" marT="73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[21]</a:t>
                      </a:r>
                    </a:p>
                  </a:txBody>
                  <a:tcPr marL="7362" marR="7362" marT="73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76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Shared Technology Vulnerabilities/Issues</a:t>
                      </a:r>
                    </a:p>
                  </a:txBody>
                  <a:tcPr marL="7362" marR="7362" marT="73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[7],[9],[10],[17],[21],[32]</a:t>
                      </a:r>
                    </a:p>
                  </a:txBody>
                  <a:tcPr marL="7362" marR="7362" marT="73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[7],[10],[17],[21],[32]</a:t>
                      </a:r>
                    </a:p>
                  </a:txBody>
                  <a:tcPr marL="7362" marR="7362" marT="73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[7],[17],[18], [21],[32]</a:t>
                      </a:r>
                    </a:p>
                  </a:txBody>
                  <a:tcPr marL="7362" marR="7362" marT="73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[7],[9],[10],[32]</a:t>
                      </a:r>
                    </a:p>
                  </a:txBody>
                  <a:tcPr marL="7362" marR="7362" marT="73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[18],,[21]</a:t>
                      </a:r>
                    </a:p>
                  </a:txBody>
                  <a:tcPr marL="7362" marR="7362" marT="73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[9],[21]</a:t>
                      </a:r>
                    </a:p>
                  </a:txBody>
                  <a:tcPr marL="7362" marR="7362" marT="73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828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Drive-by exploits</a:t>
                      </a:r>
                    </a:p>
                  </a:txBody>
                  <a:tcPr marL="7362" marR="7362" marT="73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362" marR="7362" marT="73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362" marR="7362" marT="73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362" marR="7362" marT="73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362" marR="7362" marT="73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362" marR="7362" marT="73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362" marR="7362" marT="73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828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Worms/Trojans</a:t>
                      </a:r>
                    </a:p>
                  </a:txBody>
                  <a:tcPr marL="7362" marR="7362" marT="73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362" marR="7362" marT="73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362" marR="7362" marT="73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362" marR="7362" marT="73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362" marR="7362" marT="73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362" marR="7362" marT="73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362" marR="7362" marT="73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828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Code Injection</a:t>
                      </a:r>
                    </a:p>
                  </a:txBody>
                  <a:tcPr marL="7362" marR="7362" marT="73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[5]</a:t>
                      </a:r>
                    </a:p>
                  </a:txBody>
                  <a:tcPr marL="7362" marR="7362" marT="73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[5]</a:t>
                      </a:r>
                    </a:p>
                  </a:txBody>
                  <a:tcPr marL="7362" marR="7362" marT="73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[5],[26]</a:t>
                      </a:r>
                    </a:p>
                  </a:txBody>
                  <a:tcPr marL="7362" marR="7362" marT="73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[5]</a:t>
                      </a:r>
                    </a:p>
                  </a:txBody>
                  <a:tcPr marL="7362" marR="7362" marT="73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362" marR="7362" marT="73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[5]</a:t>
                      </a:r>
                    </a:p>
                  </a:txBody>
                  <a:tcPr marL="7362" marR="7362" marT="73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 bwMode="auto">
          <a:xfrm>
            <a:off x="581025" y="487363"/>
            <a:ext cx="7989888" cy="893762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 smtClean="0"/>
              <a:t>Security Issues  at Component level (Indirectly discussed)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581025" y="1704975"/>
          <a:ext cx="7989888" cy="4270371"/>
        </p:xfrm>
        <a:graphic>
          <a:graphicData uri="http://schemas.openxmlformats.org/drawingml/2006/table">
            <a:tbl>
              <a:tblPr/>
              <a:tblGrid>
                <a:gridCol w="1522000"/>
                <a:gridCol w="1286715"/>
                <a:gridCol w="1463179"/>
                <a:gridCol w="941140"/>
                <a:gridCol w="1080841"/>
                <a:gridCol w="980355"/>
                <a:gridCol w="715658"/>
              </a:tblGrid>
              <a:tr h="147254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Exploit Kits</a:t>
                      </a:r>
                    </a:p>
                  </a:txBody>
                  <a:tcPr marL="7362" marR="7362" marT="73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362" marR="7362" marT="73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362" marR="7362" marT="73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362" marR="7362" marT="73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362" marR="7362" marT="73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362" marR="7362" marT="73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362" marR="7362" marT="73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7254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Botnets</a:t>
                      </a:r>
                    </a:p>
                  </a:txBody>
                  <a:tcPr marL="7362" marR="7362" marT="73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362" marR="7362" marT="73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362" marR="7362" marT="73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362" marR="7362" marT="73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362" marR="7362" marT="73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362" marR="7362" marT="73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362" marR="7362" marT="73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7254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Phishing</a:t>
                      </a:r>
                    </a:p>
                  </a:txBody>
                  <a:tcPr marL="7362" marR="7362" marT="73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362" marR="7362" marT="73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362" marR="7362" marT="73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362" marR="7362" marT="73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362" marR="7362" marT="73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362" marR="7362" marT="73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362" marR="7362" marT="73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4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Compromising Confidential Information</a:t>
                      </a:r>
                    </a:p>
                  </a:txBody>
                  <a:tcPr marL="7362" marR="7362" marT="73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362" marR="7362" marT="73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362" marR="7362" marT="73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362" marR="7362" marT="73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362" marR="7362" marT="73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362" marR="7362" marT="73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362" marR="7362" marT="73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7254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Rogueware/ Scareware</a:t>
                      </a:r>
                    </a:p>
                  </a:txBody>
                  <a:tcPr marL="7362" marR="7362" marT="73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362" marR="7362" marT="73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362" marR="7362" marT="73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362" marR="7362" marT="73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362" marR="7362" marT="73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362" marR="7362" marT="73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362" marR="7362" marT="73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7254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Spam</a:t>
                      </a:r>
                    </a:p>
                  </a:txBody>
                  <a:tcPr marL="7362" marR="7362" marT="73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362" marR="7362" marT="73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362" marR="7362" marT="73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362" marR="7362" marT="73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362" marR="7362" marT="73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362" marR="7362" marT="73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362" marR="7362" marT="73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7254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Targeted Attacks</a:t>
                      </a:r>
                    </a:p>
                  </a:txBody>
                  <a:tcPr marL="7362" marR="7362" marT="73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362" marR="7362" marT="73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362" marR="7362" marT="73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362" marR="7362" marT="73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362" marR="7362" marT="73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362" marR="7362" marT="73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362" marR="7362" marT="73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7254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Physical Theft/Loss/Damage</a:t>
                      </a:r>
                    </a:p>
                  </a:txBody>
                  <a:tcPr marL="7362" marR="7362" marT="73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362" marR="7362" marT="73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362" marR="7362" marT="73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362" marR="7362" marT="73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362" marR="7362" marT="73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362" marR="7362" marT="73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362" marR="7362" marT="73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7254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Identity Theft</a:t>
                      </a:r>
                    </a:p>
                  </a:txBody>
                  <a:tcPr marL="7362" marR="7362" marT="73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362" marR="7362" marT="73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362" marR="7362" marT="73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362" marR="7362" marT="73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362" marR="7362" marT="73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362" marR="7362" marT="73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362" marR="7362" marT="73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7254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Abuse of Information Leakage</a:t>
                      </a:r>
                    </a:p>
                  </a:txBody>
                  <a:tcPr marL="7362" marR="7362" marT="73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362" marR="7362" marT="73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362" marR="7362" marT="73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362" marR="7362" marT="73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362" marR="7362" marT="73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362" marR="7362" marT="73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362" marR="7362" marT="73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7254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Search Engine Poisoning</a:t>
                      </a:r>
                    </a:p>
                  </a:txBody>
                  <a:tcPr marL="7362" marR="7362" marT="73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362" marR="7362" marT="73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362" marR="7362" marT="73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362" marR="7362" marT="73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362" marR="7362" marT="73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362" marR="7362" marT="73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362" marR="7362" marT="73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7254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Rogue Certificates</a:t>
                      </a:r>
                    </a:p>
                  </a:txBody>
                  <a:tcPr marL="7362" marR="7362" marT="73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362" marR="7362" marT="73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362" marR="7362" marT="73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362" marR="7362" marT="73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362" marR="7362" marT="73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362" marR="7362" marT="73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362" marR="7362" marT="73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7254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Hardware Failure</a:t>
                      </a:r>
                    </a:p>
                  </a:txBody>
                  <a:tcPr marL="7362" marR="7362" marT="73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[21]</a:t>
                      </a:r>
                    </a:p>
                  </a:txBody>
                  <a:tcPr marL="7362" marR="7362" marT="73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[21]</a:t>
                      </a:r>
                    </a:p>
                  </a:txBody>
                  <a:tcPr marL="7362" marR="7362" marT="73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[21]</a:t>
                      </a:r>
                    </a:p>
                  </a:txBody>
                  <a:tcPr marL="7362" marR="7362" marT="73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[21]</a:t>
                      </a:r>
                    </a:p>
                  </a:txBody>
                  <a:tcPr marL="7362" marR="7362" marT="73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[21]</a:t>
                      </a:r>
                    </a:p>
                  </a:txBody>
                  <a:tcPr marL="7362" marR="7362" marT="73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362" marR="7362" marT="73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7254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Natural Disasters</a:t>
                      </a:r>
                    </a:p>
                  </a:txBody>
                  <a:tcPr marL="7362" marR="7362" marT="73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[21]</a:t>
                      </a:r>
                    </a:p>
                  </a:txBody>
                  <a:tcPr marL="7362" marR="7362" marT="73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[21]</a:t>
                      </a:r>
                    </a:p>
                  </a:txBody>
                  <a:tcPr marL="7362" marR="7362" marT="73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[21]</a:t>
                      </a:r>
                    </a:p>
                  </a:txBody>
                  <a:tcPr marL="7362" marR="7362" marT="73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[21]</a:t>
                      </a:r>
                    </a:p>
                  </a:txBody>
                  <a:tcPr marL="7362" marR="7362" marT="73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[21]</a:t>
                      </a:r>
                    </a:p>
                  </a:txBody>
                  <a:tcPr marL="7362" marR="7362" marT="73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362" marR="7362" marT="73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7254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Closure of Cloud Service</a:t>
                      </a:r>
                    </a:p>
                  </a:txBody>
                  <a:tcPr marL="7362" marR="7362" marT="73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362" marR="7362" marT="73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[21]</a:t>
                      </a:r>
                    </a:p>
                  </a:txBody>
                  <a:tcPr marL="7362" marR="7362" marT="73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362" marR="7362" marT="73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362" marR="7362" marT="73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362" marR="7362" marT="73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362" marR="7362" marT="73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7254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Cloud-related Malware</a:t>
                      </a:r>
                    </a:p>
                  </a:txBody>
                  <a:tcPr marL="7362" marR="7362" marT="73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[21]</a:t>
                      </a:r>
                    </a:p>
                  </a:txBody>
                  <a:tcPr marL="7362" marR="7362" marT="73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[21]</a:t>
                      </a:r>
                    </a:p>
                  </a:txBody>
                  <a:tcPr marL="7362" marR="7362" marT="73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[21]</a:t>
                      </a:r>
                    </a:p>
                  </a:txBody>
                  <a:tcPr marL="7362" marR="7362" marT="73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[21]</a:t>
                      </a:r>
                    </a:p>
                  </a:txBody>
                  <a:tcPr marL="7362" marR="7362" marT="73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[21]</a:t>
                      </a:r>
                    </a:p>
                  </a:txBody>
                  <a:tcPr marL="7362" marR="7362" marT="73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[21]</a:t>
                      </a:r>
                    </a:p>
                  </a:txBody>
                  <a:tcPr marL="7362" marR="7362" marT="73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7254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Injection</a:t>
                      </a:r>
                    </a:p>
                  </a:txBody>
                  <a:tcPr marL="7362" marR="7362" marT="73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362" marR="7362" marT="73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362" marR="7362" marT="73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362" marR="7362" marT="73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362" marR="7362" marT="73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362" marR="7362" marT="73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362" marR="7362" marT="73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4509">
                <a:tc>
                  <a:txBody>
                    <a:bodyPr/>
                    <a:lstStyle/>
                    <a:p>
                      <a:pPr algn="l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Broken Authentication and Session Management</a:t>
                      </a:r>
                    </a:p>
                  </a:txBody>
                  <a:tcPr marL="7362" marR="7362" marT="73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362" marR="7362" marT="73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362" marR="7362" marT="73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362" marR="7362" marT="73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362" marR="7362" marT="73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362" marR="7362" marT="73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362" marR="7362" marT="73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7254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Cross-Site Scripting (XSS)</a:t>
                      </a:r>
                    </a:p>
                  </a:txBody>
                  <a:tcPr marL="7362" marR="7362" marT="73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362" marR="7362" marT="73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362" marR="7362" marT="73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362" marR="7362" marT="73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362" marR="7362" marT="73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362" marR="7362" marT="73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362" marR="7362" marT="73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4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Insecure Direct Object References</a:t>
                      </a:r>
                    </a:p>
                  </a:txBody>
                  <a:tcPr marL="7362" marR="7362" marT="73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362" marR="7362" marT="73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362" marR="7362" marT="73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362" marR="7362" marT="73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362" marR="7362" marT="73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362" marR="7362" marT="73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362" marR="7362" marT="73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7254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Security Misconfiguration</a:t>
                      </a:r>
                    </a:p>
                  </a:txBody>
                  <a:tcPr marL="7362" marR="7362" marT="73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362" marR="7362" marT="73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362" marR="7362" marT="73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362" marR="7362" marT="73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362" marR="7362" marT="73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362" marR="7362" marT="73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362" marR="7362" marT="73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7254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Sensitive Data Exposure</a:t>
                      </a:r>
                    </a:p>
                  </a:txBody>
                  <a:tcPr marL="7362" marR="7362" marT="73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362" marR="7362" marT="73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362" marR="7362" marT="73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362" marR="7362" marT="73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362" marR="7362" marT="73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362" marR="7362" marT="73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362" marR="7362" marT="73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4509">
                <a:tc>
                  <a:txBody>
                    <a:bodyPr/>
                    <a:lstStyle/>
                    <a:p>
                      <a:pPr algn="l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Missing Function Level Access Control</a:t>
                      </a:r>
                    </a:p>
                  </a:txBody>
                  <a:tcPr marL="7362" marR="7362" marT="73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362" marR="7362" marT="73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362" marR="7362" marT="73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362" marR="7362" marT="73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362" marR="7362" marT="73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362" marR="7362" marT="73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362" marR="7362" marT="73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4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Cross-Site Request Forgery (CSRF)</a:t>
                      </a:r>
                    </a:p>
                  </a:txBody>
                  <a:tcPr marL="7362" marR="7362" marT="73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362" marR="7362" marT="73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362" marR="7362" marT="73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362" marR="7362" marT="73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362" marR="7362" marT="73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362" marR="7362" marT="73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362" marR="7362" marT="73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 bwMode="auto">
          <a:xfrm>
            <a:off x="581025" y="487363"/>
            <a:ext cx="7989888" cy="893762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 smtClean="0"/>
              <a:t>Security Issues at Component level (Indirectly discussed)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581025" y="1763713"/>
          <a:ext cx="7989888" cy="3762378"/>
        </p:xfrm>
        <a:graphic>
          <a:graphicData uri="http://schemas.openxmlformats.org/drawingml/2006/table">
            <a:tbl>
              <a:tblPr/>
              <a:tblGrid>
                <a:gridCol w="1522000"/>
                <a:gridCol w="1286715"/>
                <a:gridCol w="1463179"/>
                <a:gridCol w="941140"/>
                <a:gridCol w="1080841"/>
                <a:gridCol w="980355"/>
                <a:gridCol w="715658"/>
              </a:tblGrid>
              <a:tr h="418042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Using Known Vulnerable Components</a:t>
                      </a:r>
                    </a:p>
                  </a:txBody>
                  <a:tcPr marL="7362" marR="7362" marT="73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362" marR="7362" marT="73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362" marR="7362" marT="73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362" marR="7362" marT="73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362" marR="7362" marT="73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362" marR="7362" marT="73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362" marR="7362" marT="73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8042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Unvalidated Redirects and Forwards</a:t>
                      </a:r>
                    </a:p>
                  </a:txBody>
                  <a:tcPr marL="7362" marR="7362" marT="73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362" marR="7362" marT="73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362" marR="7362" marT="73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362" marR="7362" marT="73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362" marR="7362" marT="73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362" marR="7362" marT="73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362" marR="7362" marT="73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02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Access control verification</a:t>
                      </a:r>
                    </a:p>
                  </a:txBody>
                  <a:tcPr marL="7362" marR="7362" marT="73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362" marR="7362" marT="73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362" marR="7362" marT="73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362" marR="7362" marT="73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362" marR="7362" marT="73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362" marR="7362" marT="73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362" marR="7362" marT="73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02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cookies manuplation</a:t>
                      </a:r>
                    </a:p>
                  </a:txBody>
                  <a:tcPr marL="7362" marR="7362" marT="73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362" marR="7362" marT="73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362" marR="7362" marT="73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362" marR="7362" marT="73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362" marR="7362" marT="73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362" marR="7362" marT="73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362" marR="7362" marT="73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02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hidden field manuplation</a:t>
                      </a:r>
                    </a:p>
                  </a:txBody>
                  <a:tcPr marL="7362" marR="7362" marT="73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362" marR="7362" marT="73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362" marR="7362" marT="73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362" marR="7362" marT="73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362" marR="7362" marT="73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362" marR="7362" marT="73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362" marR="7362" marT="73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02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Inter VM Attacks</a:t>
                      </a:r>
                    </a:p>
                  </a:txBody>
                  <a:tcPr marL="7362" marR="7362" marT="73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362" marR="7362" marT="73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362" marR="7362" marT="73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362" marR="7362" marT="73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362" marR="7362" marT="73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362" marR="7362" marT="73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362" marR="7362" marT="73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8042">
                <a:tc>
                  <a:txBody>
                    <a:bodyPr/>
                    <a:lstStyle/>
                    <a:p>
                      <a:pPr algn="l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XML signature element wrapping attack</a:t>
                      </a:r>
                    </a:p>
                  </a:txBody>
                  <a:tcPr marL="7362" marR="7362" marT="73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[5]</a:t>
                      </a:r>
                    </a:p>
                  </a:txBody>
                  <a:tcPr marL="7362" marR="7362" marT="73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[5]</a:t>
                      </a:r>
                    </a:p>
                  </a:txBody>
                  <a:tcPr marL="7362" marR="7362" marT="73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362" marR="7362" marT="73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[5]</a:t>
                      </a:r>
                    </a:p>
                  </a:txBody>
                  <a:tcPr marL="7362" marR="7362" marT="73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362" marR="7362" marT="73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362" marR="7362" marT="73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02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Unknown Risk Profile</a:t>
                      </a:r>
                    </a:p>
                  </a:txBody>
                  <a:tcPr marL="7362" marR="7362" marT="73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[21]</a:t>
                      </a:r>
                    </a:p>
                  </a:txBody>
                  <a:tcPr marL="7362" marR="7362" marT="73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[21]</a:t>
                      </a:r>
                    </a:p>
                  </a:txBody>
                  <a:tcPr marL="7362" marR="7362" marT="73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[21]</a:t>
                      </a:r>
                    </a:p>
                  </a:txBody>
                  <a:tcPr marL="7362" marR="7362" marT="73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[21]</a:t>
                      </a:r>
                    </a:p>
                  </a:txBody>
                  <a:tcPr marL="7362" marR="7362" marT="73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[21]</a:t>
                      </a:r>
                    </a:p>
                  </a:txBody>
                  <a:tcPr marL="7362" marR="7362" marT="73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[21]</a:t>
                      </a:r>
                    </a:p>
                  </a:txBody>
                  <a:tcPr marL="7362" marR="7362" marT="73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02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LOSS OF GOVERNANCE:</a:t>
                      </a:r>
                    </a:p>
                  </a:txBody>
                  <a:tcPr marL="7362" marR="7362" marT="73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362" marR="7362" marT="73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[38]</a:t>
                      </a:r>
                    </a:p>
                  </a:txBody>
                  <a:tcPr marL="7362" marR="7362" marT="73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362" marR="7362" marT="73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362" marR="7362" marT="73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362" marR="7362" marT="73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362" marR="7362" marT="73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02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LOCK-IN</a:t>
                      </a:r>
                    </a:p>
                  </a:txBody>
                  <a:tcPr marL="7362" marR="7362" marT="73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362" marR="7362" marT="73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362" marR="7362" marT="73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362" marR="7362" marT="73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362" marR="7362" marT="73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362" marR="7362" marT="73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362" marR="7362" marT="73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02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ISOLATION FAILURE</a:t>
                      </a:r>
                    </a:p>
                  </a:txBody>
                  <a:tcPr marL="7362" marR="7362" marT="73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362" marR="7362" marT="73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362" marR="7362" marT="73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362" marR="7362" marT="73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362" marR="7362" marT="73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362" marR="7362" marT="73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362" marR="7362" marT="73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02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COMPLIANCE RISKS</a:t>
                      </a:r>
                    </a:p>
                  </a:txBody>
                  <a:tcPr marL="7362" marR="7362" marT="73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362" marR="7362" marT="73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[38]</a:t>
                      </a:r>
                    </a:p>
                  </a:txBody>
                  <a:tcPr marL="7362" marR="7362" marT="73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362" marR="7362" marT="73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362" marR="7362" marT="73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362" marR="7362" marT="73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362" marR="7362" marT="73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8042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MANAGEMENT INTERFACE COMPROMISE:</a:t>
                      </a:r>
                    </a:p>
                  </a:txBody>
                  <a:tcPr marL="7362" marR="7362" marT="73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362" marR="7362" marT="73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[38]</a:t>
                      </a:r>
                    </a:p>
                  </a:txBody>
                  <a:tcPr marL="7362" marR="7362" marT="73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362" marR="7362" marT="73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362" marR="7362" marT="73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362" marR="7362" marT="73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362" marR="7362" marT="73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02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DATA PROTECTION:</a:t>
                      </a:r>
                    </a:p>
                  </a:txBody>
                  <a:tcPr marL="7362" marR="7362" marT="73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362" marR="7362" marT="73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[38]</a:t>
                      </a:r>
                    </a:p>
                  </a:txBody>
                  <a:tcPr marL="7362" marR="7362" marT="73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362" marR="7362" marT="73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362" marR="7362" marT="73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362" marR="7362" marT="73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362" marR="7362" marT="73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 bwMode="auto">
          <a:xfrm>
            <a:off x="581025" y="487363"/>
            <a:ext cx="7989888" cy="893762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sz="2000" smtClean="0"/>
              <a:t>Security Issues at Cloud Deployment model level (clearly discussed)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427163" y="1477963"/>
          <a:ext cx="6297612" cy="4722812"/>
        </p:xfrm>
        <a:graphic>
          <a:graphicData uri="http://schemas.openxmlformats.org/drawingml/2006/table">
            <a:tbl>
              <a:tblPr/>
              <a:tblGrid>
                <a:gridCol w="1432806"/>
                <a:gridCol w="1754269"/>
                <a:gridCol w="1187882"/>
                <a:gridCol w="1224621"/>
                <a:gridCol w="698034"/>
              </a:tblGrid>
              <a:tr h="19295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189" marR="9189" marT="9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Deployment Model</a:t>
                      </a:r>
                    </a:p>
                  </a:txBody>
                  <a:tcPr marL="9189" marR="9189" marT="9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37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Threat</a:t>
                      </a:r>
                    </a:p>
                  </a:txBody>
                  <a:tcPr marL="9189" marR="9189" marT="9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Public</a:t>
                      </a:r>
                    </a:p>
                  </a:txBody>
                  <a:tcPr marL="9189" marR="9189" marT="9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Private</a:t>
                      </a:r>
                    </a:p>
                  </a:txBody>
                  <a:tcPr marL="9189" marR="9189" marT="9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Community</a:t>
                      </a:r>
                    </a:p>
                  </a:txBody>
                  <a:tcPr marL="9189" marR="9189" marT="9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Hybrid</a:t>
                      </a:r>
                    </a:p>
                  </a:txBody>
                  <a:tcPr marL="9189" marR="9189" marT="9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21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Data Breaches</a:t>
                      </a:r>
                    </a:p>
                  </a:txBody>
                  <a:tcPr marL="9189" marR="9189" marT="9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[2],[7],[10],[38]</a:t>
                      </a:r>
                    </a:p>
                  </a:txBody>
                  <a:tcPr marL="9189" marR="9189" marT="9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[2]</a:t>
                      </a:r>
                    </a:p>
                  </a:txBody>
                  <a:tcPr marL="9189" marR="9189" marT="9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[2]</a:t>
                      </a:r>
                    </a:p>
                  </a:txBody>
                  <a:tcPr marL="9189" marR="9189" marT="9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[2],[38]</a:t>
                      </a:r>
                    </a:p>
                  </a:txBody>
                  <a:tcPr marL="9189" marR="9189" marT="9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53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Data Loss</a:t>
                      </a:r>
                    </a:p>
                  </a:txBody>
                  <a:tcPr marL="9189" marR="9189" marT="9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[2],[6],[7],[10], [21],[38]</a:t>
                      </a:r>
                    </a:p>
                  </a:txBody>
                  <a:tcPr marL="9189" marR="9189" marT="9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[2]</a:t>
                      </a:r>
                    </a:p>
                  </a:txBody>
                  <a:tcPr marL="9189" marR="9189" marT="9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[2]</a:t>
                      </a:r>
                    </a:p>
                  </a:txBody>
                  <a:tcPr marL="9189" marR="9189" marT="9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[2],[38]</a:t>
                      </a:r>
                    </a:p>
                  </a:txBody>
                  <a:tcPr marL="9189" marR="9189" marT="9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534"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Account or Service Traffic Hijacking</a:t>
                      </a:r>
                    </a:p>
                  </a:txBody>
                  <a:tcPr marL="9189" marR="9189" marT="9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[2],[7],[10],[18],[21]</a:t>
                      </a:r>
                    </a:p>
                  </a:txBody>
                  <a:tcPr marL="9189" marR="9189" marT="9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[2],[10]</a:t>
                      </a:r>
                    </a:p>
                  </a:txBody>
                  <a:tcPr marL="9189" marR="9189" marT="9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[2]</a:t>
                      </a:r>
                    </a:p>
                  </a:txBody>
                  <a:tcPr marL="9189" marR="9189" marT="9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[2]</a:t>
                      </a:r>
                    </a:p>
                  </a:txBody>
                  <a:tcPr marL="9189" marR="9189" marT="9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53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Insecure Interfaces and API</a:t>
                      </a:r>
                    </a:p>
                  </a:txBody>
                  <a:tcPr marL="9189" marR="9189" marT="9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[2],[7],[10],[18],[21]</a:t>
                      </a:r>
                    </a:p>
                  </a:txBody>
                  <a:tcPr marL="9189" marR="9189" marT="9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[2]</a:t>
                      </a:r>
                    </a:p>
                  </a:txBody>
                  <a:tcPr marL="9189" marR="9189" marT="9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[2]</a:t>
                      </a:r>
                    </a:p>
                  </a:txBody>
                  <a:tcPr marL="9189" marR="9189" marT="9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[2]</a:t>
                      </a:r>
                    </a:p>
                  </a:txBody>
                  <a:tcPr marL="9189" marR="9189" marT="9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37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Denial of Service</a:t>
                      </a:r>
                    </a:p>
                  </a:txBody>
                  <a:tcPr marL="9189" marR="9189" marT="9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[2],[5],[18]</a:t>
                      </a:r>
                    </a:p>
                  </a:txBody>
                  <a:tcPr marL="9189" marR="9189" marT="9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[2]</a:t>
                      </a:r>
                    </a:p>
                  </a:txBody>
                  <a:tcPr marL="9189" marR="9189" marT="9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[2],[5]</a:t>
                      </a:r>
                    </a:p>
                  </a:txBody>
                  <a:tcPr marL="9189" marR="9189" marT="9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[2]</a:t>
                      </a:r>
                    </a:p>
                  </a:txBody>
                  <a:tcPr marL="9189" marR="9189" marT="9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130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Malicious Insiders</a:t>
                      </a:r>
                    </a:p>
                  </a:txBody>
                  <a:tcPr marL="9189" marR="9189" marT="9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[2],[7], [10],[18], [21],[38]</a:t>
                      </a:r>
                    </a:p>
                  </a:txBody>
                  <a:tcPr marL="9189" marR="9189" marT="9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[2]</a:t>
                      </a:r>
                    </a:p>
                  </a:txBody>
                  <a:tcPr marL="9189" marR="9189" marT="9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[2]</a:t>
                      </a:r>
                    </a:p>
                  </a:txBody>
                  <a:tcPr marL="9189" marR="9189" marT="9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[2],[38]</a:t>
                      </a:r>
                    </a:p>
                  </a:txBody>
                  <a:tcPr marL="9189" marR="9189" marT="9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53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Abuse of Cloud Services</a:t>
                      </a:r>
                    </a:p>
                  </a:txBody>
                  <a:tcPr marL="9189" marR="9189" marT="9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[7],[10],[21]</a:t>
                      </a:r>
                    </a:p>
                  </a:txBody>
                  <a:tcPr marL="9189" marR="9189" marT="9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189" marR="9189" marT="9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189" marR="9189" marT="9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189" marR="9189" marT="9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53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Insufficient Due Diligence</a:t>
                      </a:r>
                    </a:p>
                  </a:txBody>
                  <a:tcPr marL="9189" marR="9189" marT="9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[21]</a:t>
                      </a:r>
                    </a:p>
                  </a:txBody>
                  <a:tcPr marL="9189" marR="9189" marT="9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189" marR="9189" marT="9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189" marR="9189" marT="9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189" marR="9189" marT="9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53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Shared Technology Vulnerabilities/Issues</a:t>
                      </a:r>
                    </a:p>
                  </a:txBody>
                  <a:tcPr marL="9189" marR="9189" marT="9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[7],[18]</a:t>
                      </a:r>
                    </a:p>
                  </a:txBody>
                  <a:tcPr marL="9189" marR="9189" marT="9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189" marR="9189" marT="9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189" marR="9189" marT="9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189" marR="9189" marT="9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37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Drive-by exploits</a:t>
                      </a:r>
                    </a:p>
                  </a:txBody>
                  <a:tcPr marL="9189" marR="9189" marT="9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[36]</a:t>
                      </a:r>
                    </a:p>
                  </a:txBody>
                  <a:tcPr marL="9189" marR="9189" marT="9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189" marR="9189" marT="9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189" marR="9189" marT="9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189" marR="9189" marT="9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37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Worms/Trojans</a:t>
                      </a:r>
                    </a:p>
                  </a:txBody>
                  <a:tcPr marL="9189" marR="9189" marT="9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[36]</a:t>
                      </a:r>
                    </a:p>
                  </a:txBody>
                  <a:tcPr marL="9189" marR="9189" marT="9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189" marR="9189" marT="9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189" marR="9189" marT="9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189" marR="9189" marT="9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37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Code Injection</a:t>
                      </a:r>
                    </a:p>
                  </a:txBody>
                  <a:tcPr marL="9189" marR="9189" marT="9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[5]</a:t>
                      </a:r>
                    </a:p>
                  </a:txBody>
                  <a:tcPr marL="9189" marR="9189" marT="9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189" marR="9189" marT="9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189" marR="9189" marT="9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189" marR="9189" marT="9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37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Exploit Kits</a:t>
                      </a:r>
                    </a:p>
                  </a:txBody>
                  <a:tcPr marL="9189" marR="9189" marT="9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[36]</a:t>
                      </a:r>
                    </a:p>
                  </a:txBody>
                  <a:tcPr marL="9189" marR="9189" marT="9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189" marR="9189" marT="9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189" marR="9189" marT="9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189" marR="9189" marT="9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37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Botnets</a:t>
                      </a:r>
                    </a:p>
                  </a:txBody>
                  <a:tcPr marL="9189" marR="9189" marT="9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[36]</a:t>
                      </a:r>
                    </a:p>
                  </a:txBody>
                  <a:tcPr marL="9189" marR="9189" marT="9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189" marR="9189" marT="9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189" marR="9189" marT="9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189" marR="9189" marT="9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37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Phishing</a:t>
                      </a:r>
                    </a:p>
                  </a:txBody>
                  <a:tcPr marL="9189" marR="9189" marT="9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[36]</a:t>
                      </a:r>
                    </a:p>
                  </a:txBody>
                  <a:tcPr marL="9189" marR="9189" marT="9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189" marR="9189" marT="9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189" marR="9189" marT="9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189" marR="9189" marT="9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901700" y="1477963"/>
          <a:ext cx="7040563" cy="4722817"/>
        </p:xfrm>
        <a:graphic>
          <a:graphicData uri="http://schemas.openxmlformats.org/drawingml/2006/table">
            <a:tbl>
              <a:tblPr/>
              <a:tblGrid>
                <a:gridCol w="1601840"/>
                <a:gridCol w="1961226"/>
                <a:gridCol w="1328020"/>
                <a:gridCol w="1369094"/>
                <a:gridCol w="780383"/>
              </a:tblGrid>
              <a:tr h="429347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Compromising Confidential Information</a:t>
                      </a:r>
                    </a:p>
                  </a:txBody>
                  <a:tcPr marL="7156" marR="7156" marT="7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[2]</a:t>
                      </a:r>
                    </a:p>
                  </a:txBody>
                  <a:tcPr marL="7156" marR="7156" marT="7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[2]</a:t>
                      </a:r>
                    </a:p>
                  </a:txBody>
                  <a:tcPr marL="7156" marR="7156" marT="7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[2]</a:t>
                      </a:r>
                    </a:p>
                  </a:txBody>
                  <a:tcPr marL="7156" marR="7156" marT="7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[2]</a:t>
                      </a:r>
                    </a:p>
                  </a:txBody>
                  <a:tcPr marL="7156" marR="7156" marT="7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311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Rogueware/ Scareware</a:t>
                      </a:r>
                    </a:p>
                  </a:txBody>
                  <a:tcPr marL="7156" marR="7156" marT="7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[36]</a:t>
                      </a:r>
                    </a:p>
                  </a:txBody>
                  <a:tcPr marL="7156" marR="7156" marT="7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156" marR="7156" marT="7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156" marR="7156" marT="7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156" marR="7156" marT="7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311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Spam</a:t>
                      </a:r>
                    </a:p>
                  </a:txBody>
                  <a:tcPr marL="7156" marR="7156" marT="7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156" marR="7156" marT="7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156" marR="7156" marT="7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156" marR="7156" marT="7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156" marR="7156" marT="7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311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Targeted Attacks</a:t>
                      </a:r>
                    </a:p>
                  </a:txBody>
                  <a:tcPr marL="7156" marR="7156" marT="7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156" marR="7156" marT="7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156" marR="7156" marT="7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156" marR="7156" marT="7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156" marR="7156" marT="7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62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Physical Theft/Loss/Damage</a:t>
                      </a:r>
                    </a:p>
                  </a:txBody>
                  <a:tcPr marL="7156" marR="7156" marT="7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156" marR="7156" marT="7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156" marR="7156" marT="7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156" marR="7156" marT="7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156" marR="7156" marT="7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311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Identity Theft</a:t>
                      </a:r>
                    </a:p>
                  </a:txBody>
                  <a:tcPr marL="7156" marR="7156" marT="7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[2]</a:t>
                      </a:r>
                    </a:p>
                  </a:txBody>
                  <a:tcPr marL="7156" marR="7156" marT="7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[2]</a:t>
                      </a:r>
                    </a:p>
                  </a:txBody>
                  <a:tcPr marL="7156" marR="7156" marT="7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[2]</a:t>
                      </a:r>
                    </a:p>
                  </a:txBody>
                  <a:tcPr marL="7156" marR="7156" marT="7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[2]</a:t>
                      </a:r>
                    </a:p>
                  </a:txBody>
                  <a:tcPr marL="7156" marR="7156" marT="7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62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Abuse of Information Leakage</a:t>
                      </a:r>
                    </a:p>
                  </a:txBody>
                  <a:tcPr marL="7156" marR="7156" marT="7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[36]</a:t>
                      </a:r>
                    </a:p>
                  </a:txBody>
                  <a:tcPr marL="7156" marR="7156" marT="7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156" marR="7156" marT="7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156" marR="7156" marT="7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156" marR="7156" marT="7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62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Search Engine Poisoning</a:t>
                      </a:r>
                    </a:p>
                  </a:txBody>
                  <a:tcPr marL="7156" marR="7156" marT="7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156" marR="7156" marT="7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156" marR="7156" marT="7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156" marR="7156" marT="7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156" marR="7156" marT="7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311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Rogue Certificates</a:t>
                      </a:r>
                    </a:p>
                  </a:txBody>
                  <a:tcPr marL="7156" marR="7156" marT="7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156" marR="7156" marT="7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156" marR="7156" marT="7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156" marR="7156" marT="7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156" marR="7156" marT="7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311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Hardware Failure</a:t>
                      </a:r>
                    </a:p>
                  </a:txBody>
                  <a:tcPr marL="7156" marR="7156" marT="7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[21]</a:t>
                      </a:r>
                    </a:p>
                  </a:txBody>
                  <a:tcPr marL="7156" marR="7156" marT="7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156" marR="7156" marT="7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156" marR="7156" marT="7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156" marR="7156" marT="7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311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Natural Disasters</a:t>
                      </a:r>
                    </a:p>
                  </a:txBody>
                  <a:tcPr marL="7156" marR="7156" marT="7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[21]</a:t>
                      </a:r>
                    </a:p>
                  </a:txBody>
                  <a:tcPr marL="7156" marR="7156" marT="7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156" marR="7156" marT="7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156" marR="7156" marT="7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156" marR="7156" marT="7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62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Closure of Cloud Service</a:t>
                      </a:r>
                    </a:p>
                  </a:txBody>
                  <a:tcPr marL="7156" marR="7156" marT="7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[21]</a:t>
                      </a:r>
                    </a:p>
                  </a:txBody>
                  <a:tcPr marL="7156" marR="7156" marT="7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156" marR="7156" marT="7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156" marR="7156" marT="7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156" marR="7156" marT="7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311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Cloud-related Malware</a:t>
                      </a:r>
                    </a:p>
                  </a:txBody>
                  <a:tcPr marL="7156" marR="7156" marT="7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[21]</a:t>
                      </a:r>
                    </a:p>
                  </a:txBody>
                  <a:tcPr marL="7156" marR="7156" marT="7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156" marR="7156" marT="7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156" marR="7156" marT="7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156" marR="7156" marT="7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311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Injection</a:t>
                      </a:r>
                    </a:p>
                  </a:txBody>
                  <a:tcPr marL="7156" marR="7156" marT="7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[2],[5]</a:t>
                      </a:r>
                    </a:p>
                  </a:txBody>
                  <a:tcPr marL="7156" marR="7156" marT="7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[2]</a:t>
                      </a:r>
                    </a:p>
                  </a:txBody>
                  <a:tcPr marL="7156" marR="7156" marT="7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[2],[5]</a:t>
                      </a:r>
                    </a:p>
                  </a:txBody>
                  <a:tcPr marL="7156" marR="7156" marT="7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[2],[5]</a:t>
                      </a:r>
                    </a:p>
                  </a:txBody>
                  <a:tcPr marL="7156" marR="7156" marT="7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9347">
                <a:tc>
                  <a:txBody>
                    <a:bodyPr/>
                    <a:lstStyle/>
                    <a:p>
                      <a:pPr algn="l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Broken Authentication and Session Management</a:t>
                      </a:r>
                    </a:p>
                  </a:txBody>
                  <a:tcPr marL="7156" marR="7156" marT="7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[2]</a:t>
                      </a:r>
                    </a:p>
                  </a:txBody>
                  <a:tcPr marL="7156" marR="7156" marT="7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[2]</a:t>
                      </a:r>
                    </a:p>
                  </a:txBody>
                  <a:tcPr marL="7156" marR="7156" marT="7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[2]</a:t>
                      </a:r>
                    </a:p>
                  </a:txBody>
                  <a:tcPr marL="7156" marR="7156" marT="7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[2]</a:t>
                      </a:r>
                    </a:p>
                  </a:txBody>
                  <a:tcPr marL="7156" marR="7156" marT="7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62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Cross-Site Scripting (XSS)</a:t>
                      </a:r>
                    </a:p>
                  </a:txBody>
                  <a:tcPr marL="7156" marR="7156" marT="7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156" marR="7156" marT="7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156" marR="7156" marT="7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156" marR="7156" marT="7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156" marR="7156" marT="7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62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Insecure Direct Object References</a:t>
                      </a:r>
                    </a:p>
                  </a:txBody>
                  <a:tcPr marL="7156" marR="7156" marT="7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156" marR="7156" marT="7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156" marR="7156" marT="7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156" marR="7156" marT="7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156" marR="7156" marT="7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62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Security Misconfiguration</a:t>
                      </a:r>
                    </a:p>
                  </a:txBody>
                  <a:tcPr marL="7156" marR="7156" marT="7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156" marR="7156" marT="7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156" marR="7156" marT="7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156" marR="7156" marT="7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[3]</a:t>
                      </a:r>
                    </a:p>
                  </a:txBody>
                  <a:tcPr marL="7156" marR="7156" marT="7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62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Sensitive Data Exposure</a:t>
                      </a:r>
                    </a:p>
                  </a:txBody>
                  <a:tcPr marL="7156" marR="7156" marT="7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[2]</a:t>
                      </a:r>
                    </a:p>
                  </a:txBody>
                  <a:tcPr marL="7156" marR="7156" marT="7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[2]</a:t>
                      </a:r>
                    </a:p>
                  </a:txBody>
                  <a:tcPr marL="7156" marR="7156" marT="7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[2]</a:t>
                      </a:r>
                    </a:p>
                  </a:txBody>
                  <a:tcPr marL="7156" marR="7156" marT="7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[2]</a:t>
                      </a:r>
                    </a:p>
                  </a:txBody>
                  <a:tcPr marL="7156" marR="7156" marT="7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6231">
                <a:tc>
                  <a:txBody>
                    <a:bodyPr/>
                    <a:lstStyle/>
                    <a:p>
                      <a:pPr algn="l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Missing Function Level Access Control</a:t>
                      </a:r>
                    </a:p>
                  </a:txBody>
                  <a:tcPr marL="7156" marR="7156" marT="7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156" marR="7156" marT="7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156" marR="7156" marT="7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156" marR="7156" marT="7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156" marR="7156" marT="7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6994" name="Title 1"/>
          <p:cNvSpPr>
            <a:spLocks noGrp="1"/>
          </p:cNvSpPr>
          <p:nvPr>
            <p:ph type="title"/>
          </p:nvPr>
        </p:nvSpPr>
        <p:spPr bwMode="auto">
          <a:xfrm>
            <a:off x="581025" y="487363"/>
            <a:ext cx="7989888" cy="893762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sz="2000" smtClean="0"/>
              <a:t>Security Issues  at Cloud Deployment model level (clearly discussed)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74713" y="1554163"/>
          <a:ext cx="7262812" cy="4572000"/>
        </p:xfrm>
        <a:graphic>
          <a:graphicData uri="http://schemas.openxmlformats.org/drawingml/2006/table">
            <a:tbl>
              <a:tblPr/>
              <a:tblGrid>
                <a:gridCol w="1652405"/>
                <a:gridCol w="2023136"/>
                <a:gridCol w="1369942"/>
                <a:gridCol w="1412311"/>
                <a:gridCol w="805018"/>
              </a:tblGrid>
              <a:tr h="381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Cross-Site Request Forgery (CSRF)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[3]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Using Known Vulnerable Components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[3]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Unvalidated Redirects and Forwards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[3]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Access control verification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[3]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cookies manuplation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[3]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hidden field manuplation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[3]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Inter VM Attacks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[4]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[4]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[4]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[4]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XML signature element wrapping attack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[5]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Unknown Risk Profile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[10],[21]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LOSS OF GOVERNANCE: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[38]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[38]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LOCK-IN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[38]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[38]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ISOLATION FAILURE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[38]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[38]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COMPLIANCE RISKS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[38]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[38]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MANAGEMENT INTERFACE COMPROMISE: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[38]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[38]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DATA PROTECTION: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[38]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[38]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7988" name="Title 1"/>
          <p:cNvSpPr>
            <a:spLocks noGrp="1"/>
          </p:cNvSpPr>
          <p:nvPr>
            <p:ph type="title"/>
          </p:nvPr>
        </p:nvSpPr>
        <p:spPr bwMode="auto">
          <a:xfrm>
            <a:off x="581025" y="487363"/>
            <a:ext cx="7989888" cy="893762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sz="2000" smtClean="0"/>
              <a:t>Security issues at Cloud Deployment model level (clearly discussed)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 bwMode="auto">
          <a:xfrm>
            <a:off x="581025" y="487363"/>
            <a:ext cx="7989888" cy="893762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sz="2000" smtClean="0"/>
              <a:t>Security Issues at Cloud Deployment model level (Indirectly discussed)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939800" y="1477963"/>
          <a:ext cx="7275513" cy="4722814"/>
        </p:xfrm>
        <a:graphic>
          <a:graphicData uri="http://schemas.openxmlformats.org/drawingml/2006/table">
            <a:tbl>
              <a:tblPr/>
              <a:tblGrid>
                <a:gridCol w="1533067"/>
                <a:gridCol w="1310312"/>
                <a:gridCol w="1218591"/>
                <a:gridCol w="1719786"/>
                <a:gridCol w="1493757"/>
              </a:tblGrid>
              <a:tr h="1813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Threat</a:t>
                      </a:r>
                    </a:p>
                  </a:txBody>
                  <a:tcPr marL="8633" marR="8633" marT="8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Deployment Model</a:t>
                      </a:r>
                    </a:p>
                  </a:txBody>
                  <a:tcPr marL="8633" marR="8633" marT="8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726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633" marR="8633" marT="8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Public</a:t>
                      </a:r>
                    </a:p>
                  </a:txBody>
                  <a:tcPr marL="8633" marR="8633" marT="8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Private</a:t>
                      </a:r>
                    </a:p>
                  </a:txBody>
                  <a:tcPr marL="8633" marR="8633" marT="8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Community</a:t>
                      </a:r>
                    </a:p>
                  </a:txBody>
                  <a:tcPr marL="8633" marR="8633" marT="8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Hybrid</a:t>
                      </a:r>
                    </a:p>
                  </a:txBody>
                  <a:tcPr marL="8633" marR="8633" marT="8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492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Data Breaches</a:t>
                      </a:r>
                    </a:p>
                  </a:txBody>
                  <a:tcPr marL="8633" marR="8633" marT="8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[9],[21],[32]</a:t>
                      </a:r>
                    </a:p>
                  </a:txBody>
                  <a:tcPr marL="8633" marR="8633" marT="8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[7],[9],[18],[21],[32]</a:t>
                      </a:r>
                    </a:p>
                  </a:txBody>
                  <a:tcPr marL="8633" marR="8633" marT="8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[7],[9],[18],[21],[32]</a:t>
                      </a:r>
                    </a:p>
                  </a:txBody>
                  <a:tcPr marL="8633" marR="8633" marT="8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[7],[9],[18],[21],[32]</a:t>
                      </a:r>
                    </a:p>
                  </a:txBody>
                  <a:tcPr marL="8633" marR="8633" marT="8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492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Data Loss</a:t>
                      </a:r>
                    </a:p>
                  </a:txBody>
                  <a:tcPr marL="8633" marR="8633" marT="8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[9],[21],[32]</a:t>
                      </a:r>
                    </a:p>
                  </a:txBody>
                  <a:tcPr marL="8633" marR="8633" marT="8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[9],[21],[32]</a:t>
                      </a:r>
                    </a:p>
                  </a:txBody>
                  <a:tcPr marL="8633" marR="8633" marT="8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[2],[6], [9],[21],[32]</a:t>
                      </a:r>
                    </a:p>
                  </a:txBody>
                  <a:tcPr marL="8633" marR="8633" marT="8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[2],[6],[9],[21],[32]</a:t>
                      </a:r>
                    </a:p>
                  </a:txBody>
                  <a:tcPr marL="8633" marR="8633" marT="8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8041"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Account or Service Traffic Hijacking</a:t>
                      </a:r>
                    </a:p>
                  </a:txBody>
                  <a:tcPr marL="8633" marR="8633" marT="8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[9],[26],[32]</a:t>
                      </a:r>
                    </a:p>
                  </a:txBody>
                  <a:tcPr marL="8633" marR="8633" marT="8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[7],[9],[18],[21],[32]</a:t>
                      </a:r>
                    </a:p>
                  </a:txBody>
                  <a:tcPr marL="8633" marR="8633" marT="8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[2],[7],[9], [10],[18],[21],[32]</a:t>
                      </a:r>
                    </a:p>
                  </a:txBody>
                  <a:tcPr marL="8633" marR="8633" marT="8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[2],[7],[9],[10], [18],[21],[32]</a:t>
                      </a:r>
                    </a:p>
                  </a:txBody>
                  <a:tcPr marL="8633" marR="8633" marT="8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80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Insecure Interfaces and API</a:t>
                      </a:r>
                    </a:p>
                  </a:txBody>
                  <a:tcPr marL="8633" marR="8633" marT="8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[5],[9],[21],[32]</a:t>
                      </a:r>
                    </a:p>
                  </a:txBody>
                  <a:tcPr marL="8633" marR="8633" marT="8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[5],[7],[9],[10],[18],[21],[32]</a:t>
                      </a:r>
                    </a:p>
                  </a:txBody>
                  <a:tcPr marL="8633" marR="8633" marT="8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[2],[5],[7],[9] ,[10],[18],[21],[32]</a:t>
                      </a:r>
                    </a:p>
                  </a:txBody>
                  <a:tcPr marL="8633" marR="8633" marT="8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[2],[5],[7],[9],10],[18],[21],[32]</a:t>
                      </a:r>
                    </a:p>
                  </a:txBody>
                  <a:tcPr marL="8633" marR="8633" marT="8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536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Denial of Service</a:t>
                      </a:r>
                    </a:p>
                  </a:txBody>
                  <a:tcPr marL="8633" marR="8633" marT="8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[5],[32]</a:t>
                      </a:r>
                    </a:p>
                  </a:txBody>
                  <a:tcPr marL="8633" marR="8633" marT="8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[5],[18],[32]</a:t>
                      </a:r>
                    </a:p>
                  </a:txBody>
                  <a:tcPr marL="8633" marR="8633" marT="8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[2],[5],[18],[32]</a:t>
                      </a:r>
                    </a:p>
                  </a:txBody>
                  <a:tcPr marL="8633" marR="8633" marT="8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[2],[5],[18],[32]</a:t>
                      </a:r>
                    </a:p>
                  </a:txBody>
                  <a:tcPr marL="8633" marR="8633" marT="8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536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Malicious Insiders</a:t>
                      </a:r>
                    </a:p>
                  </a:txBody>
                  <a:tcPr marL="8633" marR="8633" marT="8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[7],[9],[32]</a:t>
                      </a:r>
                    </a:p>
                  </a:txBody>
                  <a:tcPr marL="8633" marR="8633" marT="8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[7],[9],[10],[18],[21],[32]</a:t>
                      </a:r>
                    </a:p>
                  </a:txBody>
                  <a:tcPr marL="8633" marR="8633" marT="8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[2],[7],[9],[10],[18],[21],[32]</a:t>
                      </a:r>
                    </a:p>
                  </a:txBody>
                  <a:tcPr marL="8633" marR="8633" marT="8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[2],[7],[9],[10],[18],[21],[32]</a:t>
                      </a:r>
                    </a:p>
                  </a:txBody>
                  <a:tcPr marL="8633" marR="8633" marT="8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536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Abuse of Cloud Services</a:t>
                      </a:r>
                    </a:p>
                  </a:txBody>
                  <a:tcPr marL="8633" marR="8633" marT="8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[9],[32]</a:t>
                      </a:r>
                    </a:p>
                  </a:txBody>
                  <a:tcPr marL="8633" marR="8633" marT="8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[7],[9],[10],[21],[32]</a:t>
                      </a:r>
                    </a:p>
                  </a:txBody>
                  <a:tcPr marL="8633" marR="8633" marT="8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[2],[7],[9],[10].[21],[32]</a:t>
                      </a:r>
                    </a:p>
                  </a:txBody>
                  <a:tcPr marL="8633" marR="8633" marT="8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[2],[7],[9],[10],[21],[32]</a:t>
                      </a:r>
                    </a:p>
                  </a:txBody>
                  <a:tcPr marL="8633" marR="8633" marT="8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536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Insufficient Due Diligence</a:t>
                      </a:r>
                    </a:p>
                  </a:txBody>
                  <a:tcPr marL="8633" marR="8633" marT="8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H[32]</a:t>
                      </a:r>
                    </a:p>
                  </a:txBody>
                  <a:tcPr marL="8633" marR="8633" marT="8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M[21],L[32]</a:t>
                      </a:r>
                    </a:p>
                  </a:txBody>
                  <a:tcPr marL="8633" marR="8633" marT="8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H[21],L32]</a:t>
                      </a:r>
                    </a:p>
                  </a:txBody>
                  <a:tcPr marL="8633" marR="8633" marT="8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H[21],M[32]</a:t>
                      </a:r>
                    </a:p>
                  </a:txBody>
                  <a:tcPr marL="8633" marR="8633" marT="8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80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Shared Technology Vulnerabilities/Issues</a:t>
                      </a:r>
                    </a:p>
                  </a:txBody>
                  <a:tcPr marL="8633" marR="8633" marT="8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H[9],H[10],H17],V[21],M[32]</a:t>
                      </a:r>
                    </a:p>
                  </a:txBody>
                  <a:tcPr marL="8633" marR="8633" marT="8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H[7],L[9],L[10],H[17],H[21],M[32]</a:t>
                      </a:r>
                    </a:p>
                  </a:txBody>
                  <a:tcPr marL="8633" marR="8633" marT="8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H[7],M[9],M[10],H[17],H[21],M[32]</a:t>
                      </a:r>
                    </a:p>
                  </a:txBody>
                  <a:tcPr marL="8633" marR="8633" marT="8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[7],[9],[10],[17],[21],[32]</a:t>
                      </a:r>
                    </a:p>
                  </a:txBody>
                  <a:tcPr marL="8633" marR="8633" marT="8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26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Drive-by exploits</a:t>
                      </a:r>
                    </a:p>
                  </a:txBody>
                  <a:tcPr marL="8633" marR="8633" marT="8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633" marR="8633" marT="8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633" marR="8633" marT="8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633" marR="8633" marT="8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633" marR="8633" marT="8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26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Worms/Trojans</a:t>
                      </a:r>
                    </a:p>
                  </a:txBody>
                  <a:tcPr marL="8633" marR="8633" marT="8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633" marR="8633" marT="8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633" marR="8633" marT="8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633" marR="8633" marT="8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633" marR="8633" marT="8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26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Code Injection</a:t>
                      </a:r>
                    </a:p>
                  </a:txBody>
                  <a:tcPr marL="8633" marR="8633" marT="8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[5],[26]</a:t>
                      </a:r>
                    </a:p>
                  </a:txBody>
                  <a:tcPr marL="8633" marR="8633" marT="8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[5]</a:t>
                      </a:r>
                    </a:p>
                  </a:txBody>
                  <a:tcPr marL="8633" marR="8633" marT="8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[5]</a:t>
                      </a:r>
                    </a:p>
                  </a:txBody>
                  <a:tcPr marL="8633" marR="8633" marT="8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[5]</a:t>
                      </a:r>
                    </a:p>
                  </a:txBody>
                  <a:tcPr marL="8633" marR="8633" marT="8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26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Exploit Kits</a:t>
                      </a:r>
                    </a:p>
                  </a:txBody>
                  <a:tcPr marL="8633" marR="8633" marT="8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633" marR="8633" marT="8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633" marR="8633" marT="8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633" marR="8633" marT="8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633" marR="8633" marT="8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26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Botnets</a:t>
                      </a:r>
                    </a:p>
                  </a:txBody>
                  <a:tcPr marL="8633" marR="8633" marT="8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633" marR="8633" marT="8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633" marR="8633" marT="8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633" marR="8633" marT="8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633" marR="8633" marT="8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954088" y="1477963"/>
          <a:ext cx="7459662" cy="4722816"/>
        </p:xfrm>
        <a:graphic>
          <a:graphicData uri="http://schemas.openxmlformats.org/drawingml/2006/table">
            <a:tbl>
              <a:tblPr/>
              <a:tblGrid>
                <a:gridCol w="1571869"/>
                <a:gridCol w="1343478"/>
                <a:gridCol w="1249435"/>
                <a:gridCol w="1763314"/>
                <a:gridCol w="1531566"/>
              </a:tblGrid>
              <a:tr h="1475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Phishing</a:t>
                      </a:r>
                    </a:p>
                  </a:txBody>
                  <a:tcPr marL="7380" marR="7380" marT="73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380" marR="7380" marT="73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380" marR="7380" marT="73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380" marR="7380" marT="73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380" marR="7380" marT="73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2764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Compromising Confidential Information</a:t>
                      </a:r>
                    </a:p>
                  </a:txBody>
                  <a:tcPr marL="7380" marR="7380" marT="73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380" marR="7380" marT="73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380" marR="7380" marT="73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380" marR="7380" marT="73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380" marR="7380" marT="73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75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Rogueware/ Scareware</a:t>
                      </a:r>
                    </a:p>
                  </a:txBody>
                  <a:tcPr marL="7380" marR="7380" marT="73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380" marR="7380" marT="73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380" marR="7380" marT="73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[2]</a:t>
                      </a:r>
                    </a:p>
                  </a:txBody>
                  <a:tcPr marL="7380" marR="7380" marT="73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[2]</a:t>
                      </a:r>
                    </a:p>
                  </a:txBody>
                  <a:tcPr marL="7380" marR="7380" marT="73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75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Spam</a:t>
                      </a:r>
                    </a:p>
                  </a:txBody>
                  <a:tcPr marL="7380" marR="7380" marT="73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380" marR="7380" marT="73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380" marR="7380" marT="73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380" marR="7380" marT="73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380" marR="7380" marT="73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75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Targeted Attacks</a:t>
                      </a:r>
                    </a:p>
                  </a:txBody>
                  <a:tcPr marL="7380" marR="7380" marT="73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380" marR="7380" marT="73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380" marR="7380" marT="73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380" marR="7380" marT="73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380" marR="7380" marT="73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5176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Physical Theft/Loss/Damage</a:t>
                      </a:r>
                    </a:p>
                  </a:txBody>
                  <a:tcPr marL="7380" marR="7380" marT="73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380" marR="7380" marT="73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380" marR="7380" marT="73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380" marR="7380" marT="73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380" marR="7380" marT="73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75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Identity Theft</a:t>
                      </a:r>
                    </a:p>
                  </a:txBody>
                  <a:tcPr marL="7380" marR="7380" marT="73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380" marR="7380" marT="73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380" marR="7380" marT="73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380" marR="7380" marT="73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380" marR="7380" marT="73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5176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Abuse of Information Leakage</a:t>
                      </a:r>
                    </a:p>
                  </a:txBody>
                  <a:tcPr marL="7380" marR="7380" marT="73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380" marR="7380" marT="73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380" marR="7380" marT="73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[2]</a:t>
                      </a:r>
                    </a:p>
                  </a:txBody>
                  <a:tcPr marL="7380" marR="7380" marT="73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[2]</a:t>
                      </a:r>
                    </a:p>
                  </a:txBody>
                  <a:tcPr marL="7380" marR="7380" marT="73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5176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Search Engine Poisoning</a:t>
                      </a:r>
                    </a:p>
                  </a:txBody>
                  <a:tcPr marL="7380" marR="7380" marT="73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380" marR="7380" marT="73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380" marR="7380" marT="73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380" marR="7380" marT="73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380" marR="7380" marT="73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75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Rogue Certificates</a:t>
                      </a:r>
                    </a:p>
                  </a:txBody>
                  <a:tcPr marL="7380" marR="7380" marT="73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380" marR="7380" marT="73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380" marR="7380" marT="73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380" marR="7380" marT="73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380" marR="7380" marT="73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75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Hardware Failure</a:t>
                      </a:r>
                    </a:p>
                  </a:txBody>
                  <a:tcPr marL="7380" marR="7380" marT="73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380" marR="7380" marT="73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[21]</a:t>
                      </a:r>
                    </a:p>
                  </a:txBody>
                  <a:tcPr marL="7380" marR="7380" marT="73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[21]</a:t>
                      </a:r>
                    </a:p>
                  </a:txBody>
                  <a:tcPr marL="7380" marR="7380" marT="73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[21]</a:t>
                      </a:r>
                    </a:p>
                  </a:txBody>
                  <a:tcPr marL="7380" marR="7380" marT="73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75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Natural Disasters</a:t>
                      </a:r>
                    </a:p>
                  </a:txBody>
                  <a:tcPr marL="7380" marR="7380" marT="73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380" marR="7380" marT="73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[21]</a:t>
                      </a:r>
                    </a:p>
                  </a:txBody>
                  <a:tcPr marL="7380" marR="7380" marT="73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[21]</a:t>
                      </a:r>
                    </a:p>
                  </a:txBody>
                  <a:tcPr marL="7380" marR="7380" marT="73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[21]</a:t>
                      </a:r>
                    </a:p>
                  </a:txBody>
                  <a:tcPr marL="7380" marR="7380" marT="73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5176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Closure of Cloud Service</a:t>
                      </a:r>
                    </a:p>
                  </a:txBody>
                  <a:tcPr marL="7380" marR="7380" marT="73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380" marR="7380" marT="73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380" marR="7380" marT="73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380" marR="7380" marT="73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380" marR="7380" marT="73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75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Cloud-related Malware</a:t>
                      </a:r>
                    </a:p>
                  </a:txBody>
                  <a:tcPr marL="7380" marR="7380" marT="73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380" marR="7380" marT="73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[21]</a:t>
                      </a:r>
                    </a:p>
                  </a:txBody>
                  <a:tcPr marL="7380" marR="7380" marT="73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[21]</a:t>
                      </a:r>
                    </a:p>
                  </a:txBody>
                  <a:tcPr marL="7380" marR="7380" marT="73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[21]</a:t>
                      </a:r>
                    </a:p>
                  </a:txBody>
                  <a:tcPr marL="7380" marR="7380" marT="73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75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Injection</a:t>
                      </a:r>
                    </a:p>
                  </a:txBody>
                  <a:tcPr marL="7380" marR="7380" marT="73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[26]</a:t>
                      </a:r>
                    </a:p>
                  </a:txBody>
                  <a:tcPr marL="7380" marR="7380" marT="73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380" marR="7380" marT="73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380" marR="7380" marT="73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380" marR="7380" marT="73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2764">
                <a:tc>
                  <a:txBody>
                    <a:bodyPr/>
                    <a:lstStyle/>
                    <a:p>
                      <a:pPr algn="l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Broken Authentication and Session Management</a:t>
                      </a:r>
                    </a:p>
                  </a:txBody>
                  <a:tcPr marL="7380" marR="7380" marT="73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[26]</a:t>
                      </a:r>
                    </a:p>
                  </a:txBody>
                  <a:tcPr marL="7380" marR="7380" marT="73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380" marR="7380" marT="73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[2]</a:t>
                      </a:r>
                    </a:p>
                  </a:txBody>
                  <a:tcPr marL="7380" marR="7380" marT="73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[2]</a:t>
                      </a:r>
                    </a:p>
                  </a:txBody>
                  <a:tcPr marL="7380" marR="7380" marT="73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5176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Cross-Site Scripting (XSS)</a:t>
                      </a:r>
                    </a:p>
                  </a:txBody>
                  <a:tcPr marL="7380" marR="7380" marT="73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[26]</a:t>
                      </a:r>
                    </a:p>
                  </a:txBody>
                  <a:tcPr marL="7380" marR="7380" marT="73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380" marR="7380" marT="73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[2]</a:t>
                      </a:r>
                    </a:p>
                  </a:txBody>
                  <a:tcPr marL="7380" marR="7380" marT="73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[2]</a:t>
                      </a:r>
                    </a:p>
                  </a:txBody>
                  <a:tcPr marL="7380" marR="7380" marT="73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5176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Insecure Direct Object References</a:t>
                      </a:r>
                    </a:p>
                  </a:txBody>
                  <a:tcPr marL="7380" marR="7380" marT="73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380" marR="7380" marT="73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380" marR="7380" marT="73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380" marR="7380" marT="73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380" marR="7380" marT="73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5176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Security Misconfiguration</a:t>
                      </a:r>
                    </a:p>
                  </a:txBody>
                  <a:tcPr marL="7380" marR="7380" marT="73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380" marR="7380" marT="73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380" marR="7380" marT="73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380" marR="7380" marT="73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380" marR="7380" marT="73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5176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Sensitive Data Exposure</a:t>
                      </a:r>
                    </a:p>
                  </a:txBody>
                  <a:tcPr marL="7380" marR="7380" marT="73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380" marR="7380" marT="73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380" marR="7380" marT="73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380" marR="7380" marT="73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[3]</a:t>
                      </a:r>
                    </a:p>
                  </a:txBody>
                  <a:tcPr marL="7380" marR="7380" marT="73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0066" name="Title 1"/>
          <p:cNvSpPr>
            <a:spLocks noGrp="1"/>
          </p:cNvSpPr>
          <p:nvPr>
            <p:ph type="title"/>
          </p:nvPr>
        </p:nvSpPr>
        <p:spPr bwMode="auto">
          <a:xfrm>
            <a:off x="581025" y="487363"/>
            <a:ext cx="7989888" cy="893762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sz="2000" smtClean="0"/>
              <a:t>Security Issues at Cloud Deployment model level (Indirectly discussed)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 bwMode="auto">
          <a:xfrm>
            <a:off x="581025" y="487363"/>
            <a:ext cx="7989888" cy="893762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/>
              <a:t>Outline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581025" y="1477963"/>
            <a:ext cx="7989888" cy="4722812"/>
          </a:xfrm>
        </p:spPr>
        <p:txBody>
          <a:bodyPr/>
          <a:lstStyle/>
          <a:p>
            <a:pPr marL="304800" indent="-304800" eaLnBrk="1" hangingPunct="1"/>
            <a:r>
              <a:rPr lang="en-US" smtClean="0"/>
              <a:t>Introduction</a:t>
            </a:r>
          </a:p>
          <a:p>
            <a:pPr marL="304800" indent="-304800" eaLnBrk="1" hangingPunct="1"/>
            <a:r>
              <a:rPr lang="en-US" smtClean="0"/>
              <a:t>Existing Work</a:t>
            </a:r>
          </a:p>
          <a:p>
            <a:pPr marL="304800" indent="-304800" eaLnBrk="1" hangingPunct="1"/>
            <a:r>
              <a:rPr lang="en-US" smtClean="0"/>
              <a:t>Motivation</a:t>
            </a:r>
          </a:p>
          <a:p>
            <a:pPr marL="304800" indent="-304800" eaLnBrk="1" hangingPunct="1"/>
            <a:r>
              <a:rPr lang="en-US" smtClean="0"/>
              <a:t>Problem description</a:t>
            </a:r>
          </a:p>
          <a:p>
            <a:pPr marL="304800" indent="-304800" eaLnBrk="1" hangingPunct="1"/>
            <a:r>
              <a:rPr lang="en-US" smtClean="0"/>
              <a:t>Research Goals</a:t>
            </a:r>
          </a:p>
          <a:p>
            <a:pPr marL="304800" indent="-304800" eaLnBrk="1" hangingPunct="1"/>
            <a:r>
              <a:rPr lang="en-US" smtClean="0"/>
              <a:t>Research Methodology</a:t>
            </a:r>
          </a:p>
          <a:p>
            <a:pPr marL="304800" indent="-304800" eaLnBrk="1" hangingPunct="1"/>
            <a:r>
              <a:rPr lang="en-US" smtClean="0"/>
              <a:t>Research/Thesis  contribution</a:t>
            </a:r>
          </a:p>
          <a:p>
            <a:pPr marL="304800" indent="-304800" eaLnBrk="1" hangingPunct="1"/>
            <a:r>
              <a:rPr lang="en-US" smtClean="0"/>
              <a:t>References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784225" y="1477963"/>
          <a:ext cx="7419975" cy="4722814"/>
        </p:xfrm>
        <a:graphic>
          <a:graphicData uri="http://schemas.openxmlformats.org/drawingml/2006/table">
            <a:tbl>
              <a:tblPr/>
              <a:tblGrid>
                <a:gridCol w="1563507"/>
                <a:gridCol w="1336330"/>
                <a:gridCol w="1242788"/>
                <a:gridCol w="1753934"/>
                <a:gridCol w="1523416"/>
              </a:tblGrid>
              <a:tr h="363293"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Missing Function Level Access Control</a:t>
                      </a:r>
                    </a:p>
                  </a:txBody>
                  <a:tcPr marL="9082" marR="9082" marT="9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082" marR="9082" marT="9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082" marR="9082" marT="9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[2]</a:t>
                      </a:r>
                    </a:p>
                  </a:txBody>
                  <a:tcPr marL="9082" marR="9082" marT="9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[2]</a:t>
                      </a:r>
                    </a:p>
                  </a:txBody>
                  <a:tcPr marL="9082" marR="9082" marT="9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329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Cross-Site Request Forgery (CSRF)</a:t>
                      </a:r>
                    </a:p>
                  </a:txBody>
                  <a:tcPr marL="9082" marR="9082" marT="9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082" marR="9082" marT="9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082" marR="9082" marT="9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082" marR="9082" marT="9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082" marR="9082" marT="9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49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Using Known Vulnerable Components</a:t>
                      </a:r>
                    </a:p>
                  </a:txBody>
                  <a:tcPr marL="9082" marR="9082" marT="9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082" marR="9082" marT="9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082" marR="9082" marT="9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082" marR="9082" marT="9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[3]</a:t>
                      </a:r>
                    </a:p>
                  </a:txBody>
                  <a:tcPr marL="9082" marR="9082" marT="9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329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Unvalidated Redirects and Forwards</a:t>
                      </a:r>
                    </a:p>
                  </a:txBody>
                  <a:tcPr marL="9082" marR="9082" marT="9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082" marR="9082" marT="9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082" marR="9082" marT="9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082" marR="9082" marT="9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[3]</a:t>
                      </a:r>
                    </a:p>
                  </a:txBody>
                  <a:tcPr marL="9082" marR="9082" marT="9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329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Access control verification</a:t>
                      </a:r>
                    </a:p>
                  </a:txBody>
                  <a:tcPr marL="9082" marR="9082" marT="9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082" marR="9082" marT="9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082" marR="9082" marT="9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082" marR="9082" marT="9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[3]</a:t>
                      </a:r>
                    </a:p>
                  </a:txBody>
                  <a:tcPr marL="9082" marR="9082" marT="9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64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cookies manuplation</a:t>
                      </a:r>
                    </a:p>
                  </a:txBody>
                  <a:tcPr marL="9082" marR="9082" marT="9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082" marR="9082" marT="9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082" marR="9082" marT="9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082" marR="9082" marT="9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[3]</a:t>
                      </a:r>
                    </a:p>
                  </a:txBody>
                  <a:tcPr marL="9082" marR="9082" marT="9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329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hidden field manuplation</a:t>
                      </a:r>
                    </a:p>
                  </a:txBody>
                  <a:tcPr marL="9082" marR="9082" marT="9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082" marR="9082" marT="9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082" marR="9082" marT="9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082" marR="9082" marT="9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[3]</a:t>
                      </a:r>
                    </a:p>
                  </a:txBody>
                  <a:tcPr marL="9082" marR="9082" marT="9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64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Inter VM Attacks</a:t>
                      </a:r>
                    </a:p>
                  </a:txBody>
                  <a:tcPr marL="9082" marR="9082" marT="9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082" marR="9082" marT="9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082" marR="9082" marT="9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082" marR="9082" marT="9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[3]</a:t>
                      </a:r>
                    </a:p>
                  </a:txBody>
                  <a:tcPr marL="9082" marR="9082" marT="9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3293"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XML signature element wrapping attack</a:t>
                      </a:r>
                    </a:p>
                  </a:txBody>
                  <a:tcPr marL="9082" marR="9082" marT="9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082" marR="9082" marT="9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[5]</a:t>
                      </a:r>
                    </a:p>
                  </a:txBody>
                  <a:tcPr marL="9082" marR="9082" marT="9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[5]</a:t>
                      </a:r>
                    </a:p>
                  </a:txBody>
                  <a:tcPr marL="9082" marR="9082" marT="9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[5]</a:t>
                      </a:r>
                    </a:p>
                  </a:txBody>
                  <a:tcPr marL="9082" marR="9082" marT="9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64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Unknown Risk Profile</a:t>
                      </a:r>
                    </a:p>
                  </a:txBody>
                  <a:tcPr marL="9082" marR="9082" marT="9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082" marR="9082" marT="9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[21]</a:t>
                      </a:r>
                    </a:p>
                  </a:txBody>
                  <a:tcPr marL="9082" marR="9082" marT="9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[21]</a:t>
                      </a:r>
                    </a:p>
                  </a:txBody>
                  <a:tcPr marL="9082" marR="9082" marT="9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[21]</a:t>
                      </a:r>
                    </a:p>
                  </a:txBody>
                  <a:tcPr marL="9082" marR="9082" marT="9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64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LOSS OF GOVERNANCE:</a:t>
                      </a:r>
                    </a:p>
                  </a:txBody>
                  <a:tcPr marL="9082" marR="9082" marT="9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082" marR="9082" marT="9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082" marR="9082" marT="9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[38]</a:t>
                      </a:r>
                    </a:p>
                  </a:txBody>
                  <a:tcPr marL="9082" marR="9082" marT="9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082" marR="9082" marT="9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64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LOCK-IN</a:t>
                      </a:r>
                    </a:p>
                  </a:txBody>
                  <a:tcPr marL="9082" marR="9082" marT="9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082" marR="9082" marT="9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082" marR="9082" marT="9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[38]</a:t>
                      </a:r>
                    </a:p>
                  </a:txBody>
                  <a:tcPr marL="9082" marR="9082" marT="9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082" marR="9082" marT="9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64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ISOLATION FAILURE</a:t>
                      </a:r>
                    </a:p>
                  </a:txBody>
                  <a:tcPr marL="9082" marR="9082" marT="9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082" marR="9082" marT="9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082" marR="9082" marT="9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[38]</a:t>
                      </a:r>
                    </a:p>
                  </a:txBody>
                  <a:tcPr marL="9082" marR="9082" marT="9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082" marR="9082" marT="9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64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COMPLIANCE RISKS</a:t>
                      </a:r>
                    </a:p>
                  </a:txBody>
                  <a:tcPr marL="9082" marR="9082" marT="9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082" marR="9082" marT="9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082" marR="9082" marT="9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[38]</a:t>
                      </a:r>
                    </a:p>
                  </a:txBody>
                  <a:tcPr marL="9082" marR="9082" marT="9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082" marR="9082" marT="9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49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MANAGEMENT INTERFACE COMPROMISE:</a:t>
                      </a:r>
                    </a:p>
                  </a:txBody>
                  <a:tcPr marL="9082" marR="9082" marT="9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082" marR="9082" marT="9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082" marR="9082" marT="9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[38]</a:t>
                      </a:r>
                    </a:p>
                  </a:txBody>
                  <a:tcPr marL="9082" marR="9082" marT="9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082" marR="9082" marT="9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64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DATA PROTECTION:</a:t>
                      </a:r>
                    </a:p>
                  </a:txBody>
                  <a:tcPr marL="9082" marR="9082" marT="9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082" marR="9082" marT="9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082" marR="9082" marT="9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[38]</a:t>
                      </a:r>
                    </a:p>
                  </a:txBody>
                  <a:tcPr marL="9082" marR="9082" marT="9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082" marR="9082" marT="9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1066" name="Title 1"/>
          <p:cNvSpPr>
            <a:spLocks noGrp="1"/>
          </p:cNvSpPr>
          <p:nvPr>
            <p:ph type="title"/>
          </p:nvPr>
        </p:nvSpPr>
        <p:spPr bwMode="auto">
          <a:xfrm>
            <a:off x="581025" y="487363"/>
            <a:ext cx="7989888" cy="893762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sz="2000" smtClean="0"/>
              <a:t>Security Issues at Cloud Deployment model level (Indirectly discussed)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 bwMode="auto">
          <a:xfrm>
            <a:off x="581025" y="487363"/>
            <a:ext cx="7989888" cy="893762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sz="2000" smtClean="0"/>
              <a:t>Security Issues at Cloud Service model level (clearly discussed)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176338" y="1487488"/>
          <a:ext cx="7092950" cy="4705350"/>
        </p:xfrm>
        <a:graphic>
          <a:graphicData uri="http://schemas.openxmlformats.org/drawingml/2006/table">
            <a:tbl>
              <a:tblPr/>
              <a:tblGrid>
                <a:gridCol w="1912155"/>
                <a:gridCol w="1961184"/>
                <a:gridCol w="1634320"/>
                <a:gridCol w="1585291"/>
              </a:tblGrid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Service Model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Threat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SaaS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Paas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IaaS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Data Breaches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[2],[3],[7],[9],[32]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[9],[32]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[9],[32]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Data Loss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[2],[3],[1],[6],[7],[18],[32]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[9],[32]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[9],[32]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Account or Service Traffic Hijacking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[2],[3],[7],[9], [10],[18],[32]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[9],[10],[32]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[9],[10],[32]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Insecure Interfaces and API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[2],[3],[7],[9],[10],[18],[21],[32]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[9],[10],[32]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[9],[10],[32]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Denial of Service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[2],[4],[5],[9],[18],[32]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[2],[5],[9],[32]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[2],[5],[9],[17],[32]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Malicious Insiders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[7],[9],[10],[18],[21],[32]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[2],[9],[10],[18],[32]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[2],[9],[10],[18],[32]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Abuse of Cloud Services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[7],[10],[21]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[9],[10],[32]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[9],[10],[32]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Insufficient Due Diligence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[21],[32]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[32]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[32]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Shared Technology Vulnerabilities/Issues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[3],[7],[15],[32]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[32]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[3],[9],[10],[18],[21],[32]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Drive-by exploits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[36]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Worms/Trojans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[36]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Code Injection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[3],[5]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[9]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Exploit Kits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[36]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Botnets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[36]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Phishing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[36]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822325" y="1477963"/>
          <a:ext cx="7654925" cy="4722815"/>
        </p:xfrm>
        <a:graphic>
          <a:graphicData uri="http://schemas.openxmlformats.org/drawingml/2006/table">
            <a:tbl>
              <a:tblPr/>
              <a:tblGrid>
                <a:gridCol w="2063654"/>
                <a:gridCol w="2116569"/>
                <a:gridCol w="1763808"/>
                <a:gridCol w="1710894"/>
              </a:tblGrid>
              <a:tr h="4885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Compromising Confidential Information</a:t>
                      </a:r>
                    </a:p>
                  </a:txBody>
                  <a:tcPr marL="8143" marR="8143" marT="8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[2],[3],[1]</a:t>
                      </a:r>
                    </a:p>
                  </a:txBody>
                  <a:tcPr marL="8143" marR="8143" marT="8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143" marR="8143" marT="8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143" marR="8143" marT="8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Rogueware/ Scareware</a:t>
                      </a:r>
                    </a:p>
                  </a:txBody>
                  <a:tcPr marL="8143" marR="8143" marT="8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[36]</a:t>
                      </a:r>
                    </a:p>
                  </a:txBody>
                  <a:tcPr marL="8143" marR="8143" marT="8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143" marR="8143" marT="8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143" marR="8143" marT="8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Spam</a:t>
                      </a:r>
                    </a:p>
                  </a:txBody>
                  <a:tcPr marL="8143" marR="8143" marT="8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143" marR="8143" marT="8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143" marR="8143" marT="8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143" marR="8143" marT="8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Targeted Attacks</a:t>
                      </a:r>
                    </a:p>
                  </a:txBody>
                  <a:tcPr marL="8143" marR="8143" marT="8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143" marR="8143" marT="8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143" marR="8143" marT="8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143" marR="8143" marT="8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571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Physical Theft/Loss/Damage</a:t>
                      </a:r>
                    </a:p>
                  </a:txBody>
                  <a:tcPr marL="8143" marR="8143" marT="8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143" marR="8143" marT="8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[2]</a:t>
                      </a:r>
                    </a:p>
                  </a:txBody>
                  <a:tcPr marL="8143" marR="8143" marT="8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[2],[3]</a:t>
                      </a:r>
                    </a:p>
                  </a:txBody>
                  <a:tcPr marL="8143" marR="8143" marT="8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Identity Theft</a:t>
                      </a:r>
                    </a:p>
                  </a:txBody>
                  <a:tcPr marL="8143" marR="8143" marT="8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[2]</a:t>
                      </a:r>
                    </a:p>
                  </a:txBody>
                  <a:tcPr marL="8143" marR="8143" marT="8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143" marR="8143" marT="8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143" marR="8143" marT="8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571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Abuse of Information Leakage</a:t>
                      </a:r>
                    </a:p>
                  </a:txBody>
                  <a:tcPr marL="8143" marR="8143" marT="8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[36]</a:t>
                      </a:r>
                    </a:p>
                  </a:txBody>
                  <a:tcPr marL="8143" marR="8143" marT="8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143" marR="8143" marT="8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143" marR="8143" marT="8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571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Search Engine Poisoning</a:t>
                      </a:r>
                    </a:p>
                  </a:txBody>
                  <a:tcPr marL="8143" marR="8143" marT="8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143" marR="8143" marT="8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143" marR="8143" marT="8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143" marR="8143" marT="8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Rogue Certificates</a:t>
                      </a:r>
                    </a:p>
                  </a:txBody>
                  <a:tcPr marL="8143" marR="8143" marT="8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143" marR="8143" marT="8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143" marR="8143" marT="8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143" marR="8143" marT="8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Hardware Failure</a:t>
                      </a:r>
                    </a:p>
                  </a:txBody>
                  <a:tcPr marL="8143" marR="8143" marT="8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143" marR="8143" marT="8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143" marR="8143" marT="8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[3]</a:t>
                      </a:r>
                    </a:p>
                  </a:txBody>
                  <a:tcPr marL="8143" marR="8143" marT="8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Natural Disasters</a:t>
                      </a:r>
                    </a:p>
                  </a:txBody>
                  <a:tcPr marL="8143" marR="8143" marT="8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143" marR="8143" marT="8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143" marR="8143" marT="8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[3]</a:t>
                      </a:r>
                    </a:p>
                  </a:txBody>
                  <a:tcPr marL="8143" marR="8143" marT="8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571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Closure of Cloud Service</a:t>
                      </a:r>
                    </a:p>
                  </a:txBody>
                  <a:tcPr marL="8143" marR="8143" marT="8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[21]</a:t>
                      </a:r>
                    </a:p>
                  </a:txBody>
                  <a:tcPr marL="8143" marR="8143" marT="8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143" marR="8143" marT="8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143" marR="8143" marT="8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Cloud-related Malware</a:t>
                      </a:r>
                    </a:p>
                  </a:txBody>
                  <a:tcPr marL="8143" marR="8143" marT="8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[21]</a:t>
                      </a:r>
                    </a:p>
                  </a:txBody>
                  <a:tcPr marL="8143" marR="8143" marT="8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[21]</a:t>
                      </a:r>
                    </a:p>
                  </a:txBody>
                  <a:tcPr marL="8143" marR="8143" marT="8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[21]</a:t>
                      </a:r>
                    </a:p>
                  </a:txBody>
                  <a:tcPr marL="8143" marR="8143" marT="8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Injection</a:t>
                      </a:r>
                    </a:p>
                  </a:txBody>
                  <a:tcPr marL="8143" marR="8143" marT="8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[2],[5]</a:t>
                      </a:r>
                    </a:p>
                  </a:txBody>
                  <a:tcPr marL="8143" marR="8143" marT="8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143" marR="8143" marT="8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143" marR="8143" marT="8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8567">
                <a:tc>
                  <a:txBody>
                    <a:bodyPr/>
                    <a:lstStyle/>
                    <a:p>
                      <a:pPr algn="l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Broken Authentication and Session Management</a:t>
                      </a:r>
                    </a:p>
                  </a:txBody>
                  <a:tcPr marL="8143" marR="8143" marT="8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[2],[3]</a:t>
                      </a:r>
                    </a:p>
                  </a:txBody>
                  <a:tcPr marL="8143" marR="8143" marT="8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143" marR="8143" marT="8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143" marR="8143" marT="8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571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Cross-Site Scripting (XSS)</a:t>
                      </a:r>
                    </a:p>
                  </a:txBody>
                  <a:tcPr marL="8143" marR="8143" marT="8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[3]</a:t>
                      </a:r>
                    </a:p>
                  </a:txBody>
                  <a:tcPr marL="8143" marR="8143" marT="8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143" marR="8143" marT="8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143" marR="8143" marT="8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571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Insecure Direct Object References</a:t>
                      </a:r>
                    </a:p>
                  </a:txBody>
                  <a:tcPr marL="8143" marR="8143" marT="8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[3]</a:t>
                      </a:r>
                    </a:p>
                  </a:txBody>
                  <a:tcPr marL="8143" marR="8143" marT="8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143" marR="8143" marT="8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143" marR="8143" marT="8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571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Security Misconfiguration</a:t>
                      </a:r>
                    </a:p>
                  </a:txBody>
                  <a:tcPr marL="8143" marR="8143" marT="8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[2]</a:t>
                      </a:r>
                    </a:p>
                  </a:txBody>
                  <a:tcPr marL="8143" marR="8143" marT="8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[2]</a:t>
                      </a:r>
                    </a:p>
                  </a:txBody>
                  <a:tcPr marL="8143" marR="8143" marT="8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[2]</a:t>
                      </a:r>
                    </a:p>
                  </a:txBody>
                  <a:tcPr marL="8143" marR="8143" marT="8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3107" name="Title 1"/>
          <p:cNvSpPr>
            <a:spLocks noGrp="1"/>
          </p:cNvSpPr>
          <p:nvPr>
            <p:ph type="title"/>
          </p:nvPr>
        </p:nvSpPr>
        <p:spPr bwMode="auto">
          <a:xfrm>
            <a:off x="581025" y="487363"/>
            <a:ext cx="7989888" cy="893762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sz="2000" smtClean="0"/>
              <a:t>Security Issues at Cloud Service model level (clearly discussed)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889000" y="1477963"/>
          <a:ext cx="7275512" cy="4722816"/>
        </p:xfrm>
        <a:graphic>
          <a:graphicData uri="http://schemas.openxmlformats.org/drawingml/2006/table">
            <a:tbl>
              <a:tblPr/>
              <a:tblGrid>
                <a:gridCol w="1961370"/>
                <a:gridCol w="2011662"/>
                <a:gridCol w="1676386"/>
                <a:gridCol w="1626094"/>
              </a:tblGrid>
              <a:tr h="33734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Sensitive Data Exposure</a:t>
                      </a:r>
                    </a:p>
                  </a:txBody>
                  <a:tcPr marL="8433" marR="8433" marT="84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[2]</a:t>
                      </a:r>
                    </a:p>
                  </a:txBody>
                  <a:tcPr marL="8433" marR="8433" marT="84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433" marR="8433" marT="84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433" marR="8433" marT="84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7344"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Missing Function Level Access Control</a:t>
                      </a:r>
                    </a:p>
                  </a:txBody>
                  <a:tcPr marL="8433" marR="8433" marT="84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[3]</a:t>
                      </a:r>
                    </a:p>
                  </a:txBody>
                  <a:tcPr marL="8433" marR="8433" marT="84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433" marR="8433" marT="84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433" marR="8433" marT="84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734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Cross-Site Request Forgery (CSRF)</a:t>
                      </a:r>
                    </a:p>
                  </a:txBody>
                  <a:tcPr marL="8433" marR="8433" marT="84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[3]</a:t>
                      </a:r>
                    </a:p>
                  </a:txBody>
                  <a:tcPr marL="8433" marR="8433" marT="84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433" marR="8433" marT="84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433" marR="8433" marT="84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601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Using Known Vulnerable Components</a:t>
                      </a:r>
                    </a:p>
                  </a:txBody>
                  <a:tcPr marL="8433" marR="8433" marT="84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[2]</a:t>
                      </a:r>
                    </a:p>
                  </a:txBody>
                  <a:tcPr marL="8433" marR="8433" marT="84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[2]</a:t>
                      </a:r>
                    </a:p>
                  </a:txBody>
                  <a:tcPr marL="8433" marR="8433" marT="84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[2]</a:t>
                      </a:r>
                    </a:p>
                  </a:txBody>
                  <a:tcPr marL="8433" marR="8433" marT="84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734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Unvalidated Redirects and Forwards</a:t>
                      </a:r>
                    </a:p>
                  </a:txBody>
                  <a:tcPr marL="8433" marR="8433" marT="84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433" marR="8433" marT="84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433" marR="8433" marT="84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433" marR="8433" marT="84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734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Access control verification</a:t>
                      </a:r>
                    </a:p>
                  </a:txBody>
                  <a:tcPr marL="8433" marR="8433" marT="84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[3]</a:t>
                      </a:r>
                    </a:p>
                  </a:txBody>
                  <a:tcPr marL="8433" marR="8433" marT="84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433" marR="8433" marT="84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433" marR="8433" marT="84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86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cookies manuplation</a:t>
                      </a:r>
                    </a:p>
                  </a:txBody>
                  <a:tcPr marL="8433" marR="8433" marT="84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[3]</a:t>
                      </a:r>
                    </a:p>
                  </a:txBody>
                  <a:tcPr marL="8433" marR="8433" marT="84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433" marR="8433" marT="84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433" marR="8433" marT="84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734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hidden field manuplation</a:t>
                      </a:r>
                    </a:p>
                  </a:txBody>
                  <a:tcPr marL="8433" marR="8433" marT="84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[3]</a:t>
                      </a:r>
                    </a:p>
                  </a:txBody>
                  <a:tcPr marL="8433" marR="8433" marT="84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433" marR="8433" marT="84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433" marR="8433" marT="84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86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Inter VM Attacks</a:t>
                      </a:r>
                    </a:p>
                  </a:txBody>
                  <a:tcPr marL="8433" marR="8433" marT="84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[4],[17]</a:t>
                      </a:r>
                    </a:p>
                  </a:txBody>
                  <a:tcPr marL="8433" marR="8433" marT="84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[4]</a:t>
                      </a:r>
                    </a:p>
                  </a:txBody>
                  <a:tcPr marL="8433" marR="8433" marT="84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[4],[9],[17]</a:t>
                      </a:r>
                    </a:p>
                  </a:txBody>
                  <a:tcPr marL="8433" marR="8433" marT="84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7344"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XML signature element wrapping attack</a:t>
                      </a:r>
                    </a:p>
                  </a:txBody>
                  <a:tcPr marL="8433" marR="8433" marT="84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[5]</a:t>
                      </a:r>
                    </a:p>
                  </a:txBody>
                  <a:tcPr marL="8433" marR="8433" marT="84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433" marR="8433" marT="84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433" marR="8433" marT="84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86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Unknown Risk Profile</a:t>
                      </a:r>
                    </a:p>
                  </a:txBody>
                  <a:tcPr marL="8433" marR="8433" marT="84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433" marR="8433" marT="84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433" marR="8433" marT="84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433" marR="8433" marT="84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86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LOSS OF GOVERNANCE:</a:t>
                      </a:r>
                    </a:p>
                  </a:txBody>
                  <a:tcPr marL="8433" marR="8433" marT="84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433" marR="8433" marT="84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433" marR="8433" marT="84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433" marR="8433" marT="84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86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LOCK-IN</a:t>
                      </a:r>
                    </a:p>
                  </a:txBody>
                  <a:tcPr marL="8433" marR="8433" marT="84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433" marR="8433" marT="84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433" marR="8433" marT="84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433" marR="8433" marT="84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86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ISOLATION FAILURE</a:t>
                      </a:r>
                    </a:p>
                  </a:txBody>
                  <a:tcPr marL="8433" marR="8433" marT="84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433" marR="8433" marT="84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433" marR="8433" marT="84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433" marR="8433" marT="84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86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COMPLIANCE RISKS</a:t>
                      </a:r>
                    </a:p>
                  </a:txBody>
                  <a:tcPr marL="8433" marR="8433" marT="84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433" marR="8433" marT="84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433" marR="8433" marT="84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433" marR="8433" marT="84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601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MANAGEMENT INTERFACE COMPROMISE:</a:t>
                      </a:r>
                    </a:p>
                  </a:txBody>
                  <a:tcPr marL="8433" marR="8433" marT="84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433" marR="8433" marT="84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433" marR="8433" marT="84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433" marR="8433" marT="84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86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DATA PROTECTION:</a:t>
                      </a:r>
                    </a:p>
                  </a:txBody>
                  <a:tcPr marL="8433" marR="8433" marT="84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433" marR="8433" marT="84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433" marR="8433" marT="84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433" marR="8433" marT="84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4126" name="Title 1"/>
          <p:cNvSpPr>
            <a:spLocks noGrp="1"/>
          </p:cNvSpPr>
          <p:nvPr>
            <p:ph type="title"/>
          </p:nvPr>
        </p:nvSpPr>
        <p:spPr bwMode="auto">
          <a:xfrm>
            <a:off x="581025" y="487363"/>
            <a:ext cx="7989888" cy="893762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sz="2000" smtClean="0"/>
              <a:t>Security Issues at Cloud Service model level (clearly discussed)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 bwMode="auto">
          <a:xfrm>
            <a:off x="581025" y="487363"/>
            <a:ext cx="7989888" cy="893762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sz="2000" smtClean="0"/>
              <a:t>Security Issues at Cloud Service model level (Indirectly  discussed)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992188" y="1614488"/>
          <a:ext cx="7472362" cy="4448175"/>
        </p:xfrm>
        <a:graphic>
          <a:graphicData uri="http://schemas.openxmlformats.org/drawingml/2006/table">
            <a:tbl>
              <a:tblPr/>
              <a:tblGrid>
                <a:gridCol w="2090296"/>
                <a:gridCol w="2143893"/>
                <a:gridCol w="1643653"/>
                <a:gridCol w="1594520"/>
              </a:tblGrid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Threat</a:t>
                      </a:r>
                    </a:p>
                  </a:txBody>
                  <a:tcPr marL="9526" marR="9526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Service Model</a:t>
                      </a:r>
                    </a:p>
                  </a:txBody>
                  <a:tcPr marL="9526" marR="9526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6" marR="9526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SaaS</a:t>
                      </a:r>
                    </a:p>
                  </a:txBody>
                  <a:tcPr marL="9526" marR="9526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Paas</a:t>
                      </a:r>
                    </a:p>
                  </a:txBody>
                  <a:tcPr marL="9526" marR="9526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IaaS</a:t>
                      </a:r>
                    </a:p>
                  </a:txBody>
                  <a:tcPr marL="9526" marR="9526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Data Breaches</a:t>
                      </a:r>
                    </a:p>
                  </a:txBody>
                  <a:tcPr marL="9526" marR="9526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[7],[21]</a:t>
                      </a:r>
                    </a:p>
                  </a:txBody>
                  <a:tcPr marL="9526" marR="9526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[7],[18],[21]</a:t>
                      </a:r>
                    </a:p>
                  </a:txBody>
                  <a:tcPr marL="9526" marR="9526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[7],[21]</a:t>
                      </a:r>
                    </a:p>
                  </a:txBody>
                  <a:tcPr marL="9526" marR="9526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Data Loss</a:t>
                      </a:r>
                    </a:p>
                  </a:txBody>
                  <a:tcPr marL="9526" marR="9526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[21]</a:t>
                      </a:r>
                    </a:p>
                  </a:txBody>
                  <a:tcPr marL="9526" marR="9526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[6],[21]</a:t>
                      </a:r>
                    </a:p>
                  </a:txBody>
                  <a:tcPr marL="9526" marR="9526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[21]</a:t>
                      </a:r>
                    </a:p>
                  </a:txBody>
                  <a:tcPr marL="9526" marR="9526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Account or Service Traffic Hijacking</a:t>
                      </a:r>
                    </a:p>
                  </a:txBody>
                  <a:tcPr marL="9526" marR="9526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[18],[21]</a:t>
                      </a:r>
                    </a:p>
                  </a:txBody>
                  <a:tcPr marL="9526" marR="9526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[7],[18],[21]</a:t>
                      </a:r>
                    </a:p>
                  </a:txBody>
                  <a:tcPr marL="9526" marR="9526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[7],[18],[21]</a:t>
                      </a:r>
                    </a:p>
                  </a:txBody>
                  <a:tcPr marL="9526" marR="9526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Insecure Interfaces and API</a:t>
                      </a:r>
                    </a:p>
                  </a:txBody>
                  <a:tcPr marL="9526" marR="9526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[5],[26]</a:t>
                      </a:r>
                    </a:p>
                  </a:txBody>
                  <a:tcPr marL="9526" marR="9526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[5],[7],[18],[21]</a:t>
                      </a:r>
                    </a:p>
                  </a:txBody>
                  <a:tcPr marL="9526" marR="9526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[5],[7],[18],[21]</a:t>
                      </a:r>
                    </a:p>
                  </a:txBody>
                  <a:tcPr marL="9526" marR="9526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Denial of Service</a:t>
                      </a:r>
                    </a:p>
                  </a:txBody>
                  <a:tcPr marL="9526" marR="9526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[5],[18]</a:t>
                      </a:r>
                    </a:p>
                  </a:txBody>
                  <a:tcPr marL="9526" marR="9526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[5],[18]</a:t>
                      </a:r>
                    </a:p>
                  </a:txBody>
                  <a:tcPr marL="9526" marR="9526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[5],18]</a:t>
                      </a:r>
                    </a:p>
                  </a:txBody>
                  <a:tcPr marL="9526" marR="9526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Malicious Insiders</a:t>
                      </a:r>
                    </a:p>
                  </a:txBody>
                  <a:tcPr marL="9526" marR="9526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6" marR="9526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[7],[18],[21]</a:t>
                      </a:r>
                    </a:p>
                  </a:txBody>
                  <a:tcPr marL="9526" marR="9526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[7],[18],[21]</a:t>
                      </a:r>
                    </a:p>
                  </a:txBody>
                  <a:tcPr marL="9526" marR="9526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Abuse of Cloud Services</a:t>
                      </a:r>
                    </a:p>
                  </a:txBody>
                  <a:tcPr marL="9526" marR="9526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[9],[10]</a:t>
                      </a:r>
                    </a:p>
                  </a:txBody>
                  <a:tcPr marL="9526" marR="9526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[7],[10],[21]</a:t>
                      </a:r>
                    </a:p>
                  </a:txBody>
                  <a:tcPr marL="9526" marR="9526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[7],[10],[21]</a:t>
                      </a:r>
                    </a:p>
                  </a:txBody>
                  <a:tcPr marL="9526" marR="9526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Insufficient Due Diligence</a:t>
                      </a:r>
                    </a:p>
                  </a:txBody>
                  <a:tcPr marL="9526" marR="9526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6" marR="9526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[21]</a:t>
                      </a:r>
                    </a:p>
                  </a:txBody>
                  <a:tcPr marL="9526" marR="9526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[21]</a:t>
                      </a:r>
                    </a:p>
                  </a:txBody>
                  <a:tcPr marL="9526" marR="9526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Shared Technology Vulnerabilities/Issues</a:t>
                      </a:r>
                    </a:p>
                  </a:txBody>
                  <a:tcPr marL="9526" marR="9526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[9],[18],[21]</a:t>
                      </a:r>
                    </a:p>
                  </a:txBody>
                  <a:tcPr marL="9526" marR="9526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[7],[9],[17],[18],[21]</a:t>
                      </a:r>
                    </a:p>
                  </a:txBody>
                  <a:tcPr marL="9526" marR="9526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[7],[17],[18]</a:t>
                      </a:r>
                    </a:p>
                  </a:txBody>
                  <a:tcPr marL="9526" marR="9526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Drive-by exploits</a:t>
                      </a:r>
                    </a:p>
                  </a:txBody>
                  <a:tcPr marL="9526" marR="9526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6" marR="9526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6" marR="9526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6" marR="9526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Worms/Trojans</a:t>
                      </a:r>
                    </a:p>
                  </a:txBody>
                  <a:tcPr marL="9526" marR="9526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6" marR="9526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6" marR="9526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6" marR="9526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Code Injection</a:t>
                      </a:r>
                    </a:p>
                  </a:txBody>
                  <a:tcPr marL="9526" marR="9526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[5],[26]</a:t>
                      </a:r>
                    </a:p>
                  </a:txBody>
                  <a:tcPr marL="9526" marR="9526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[5],[18],[26]</a:t>
                      </a:r>
                    </a:p>
                  </a:txBody>
                  <a:tcPr marL="9526" marR="9526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[5],[26]</a:t>
                      </a:r>
                    </a:p>
                  </a:txBody>
                  <a:tcPr marL="9526" marR="9526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Exploit Kits</a:t>
                      </a:r>
                    </a:p>
                  </a:txBody>
                  <a:tcPr marL="9526" marR="9526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6" marR="9526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6" marR="9526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6" marR="9526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Botnets</a:t>
                      </a:r>
                    </a:p>
                  </a:txBody>
                  <a:tcPr marL="9526" marR="9526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6" marR="9526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6" marR="9526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6" marR="9526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Phishing</a:t>
                      </a:r>
                    </a:p>
                  </a:txBody>
                  <a:tcPr marL="9526" marR="9526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6" marR="9526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6" marR="9526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6" marR="9526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136650" y="1477963"/>
          <a:ext cx="6910388" cy="4722817"/>
        </p:xfrm>
        <a:graphic>
          <a:graphicData uri="http://schemas.openxmlformats.org/drawingml/2006/table">
            <a:tbl>
              <a:tblPr/>
              <a:tblGrid>
                <a:gridCol w="1933091"/>
                <a:gridCol w="1982658"/>
                <a:gridCol w="1520038"/>
                <a:gridCol w="1474601"/>
              </a:tblGrid>
              <a:tr h="4570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Compromising Confidential Information</a:t>
                      </a:r>
                    </a:p>
                  </a:txBody>
                  <a:tcPr marL="7617" marR="7617" marT="7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617" marR="7617" marT="7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617" marR="7617" marT="7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617" marR="7617" marT="7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349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Rogueware/ Scareware</a:t>
                      </a:r>
                    </a:p>
                  </a:txBody>
                  <a:tcPr marL="7617" marR="7617" marT="7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617" marR="7617" marT="7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617" marR="7617" marT="7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617" marR="7617" marT="7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349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Spam</a:t>
                      </a:r>
                    </a:p>
                  </a:txBody>
                  <a:tcPr marL="7617" marR="7617" marT="7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617" marR="7617" marT="7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617" marR="7617" marT="7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617" marR="7617" marT="7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349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Targeted Attacks</a:t>
                      </a:r>
                    </a:p>
                  </a:txBody>
                  <a:tcPr marL="7617" marR="7617" marT="7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617" marR="7617" marT="7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617" marR="7617" marT="7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617" marR="7617" marT="7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698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Physical Theft/Loss/Damage</a:t>
                      </a:r>
                    </a:p>
                  </a:txBody>
                  <a:tcPr marL="7617" marR="7617" marT="7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617" marR="7617" marT="7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617" marR="7617" marT="7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617" marR="7617" marT="7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349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Identity Theft</a:t>
                      </a:r>
                    </a:p>
                  </a:txBody>
                  <a:tcPr marL="7617" marR="7617" marT="7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617" marR="7617" marT="7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617" marR="7617" marT="7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617" marR="7617" marT="7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698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Abuse of Information Leakage</a:t>
                      </a:r>
                    </a:p>
                  </a:txBody>
                  <a:tcPr marL="7617" marR="7617" marT="7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617" marR="7617" marT="7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617" marR="7617" marT="7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617" marR="7617" marT="7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698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Search Engine Poisoning</a:t>
                      </a:r>
                    </a:p>
                  </a:txBody>
                  <a:tcPr marL="7617" marR="7617" marT="7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617" marR="7617" marT="7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617" marR="7617" marT="7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617" marR="7617" marT="7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349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Rogue Certificates</a:t>
                      </a:r>
                    </a:p>
                  </a:txBody>
                  <a:tcPr marL="7617" marR="7617" marT="7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617" marR="7617" marT="7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617" marR="7617" marT="7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617" marR="7617" marT="7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349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Hardware Failure</a:t>
                      </a:r>
                    </a:p>
                  </a:txBody>
                  <a:tcPr marL="7617" marR="7617" marT="7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[21]</a:t>
                      </a:r>
                    </a:p>
                  </a:txBody>
                  <a:tcPr marL="7617" marR="7617" marT="7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[21]</a:t>
                      </a:r>
                    </a:p>
                  </a:txBody>
                  <a:tcPr marL="7617" marR="7617" marT="7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[21]</a:t>
                      </a:r>
                    </a:p>
                  </a:txBody>
                  <a:tcPr marL="7617" marR="7617" marT="7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349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Natural Disasters</a:t>
                      </a:r>
                    </a:p>
                  </a:txBody>
                  <a:tcPr marL="7617" marR="7617" marT="7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[21]</a:t>
                      </a:r>
                    </a:p>
                  </a:txBody>
                  <a:tcPr marL="7617" marR="7617" marT="7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[21]</a:t>
                      </a:r>
                    </a:p>
                  </a:txBody>
                  <a:tcPr marL="7617" marR="7617" marT="7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[21]</a:t>
                      </a:r>
                    </a:p>
                  </a:txBody>
                  <a:tcPr marL="7617" marR="7617" marT="7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698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Closure of Cloud Service</a:t>
                      </a:r>
                    </a:p>
                  </a:txBody>
                  <a:tcPr marL="7617" marR="7617" marT="7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617" marR="7617" marT="7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617" marR="7617" marT="7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617" marR="7617" marT="7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349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Cloud-related Malware</a:t>
                      </a:r>
                    </a:p>
                  </a:txBody>
                  <a:tcPr marL="7617" marR="7617" marT="7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[21]</a:t>
                      </a:r>
                    </a:p>
                  </a:txBody>
                  <a:tcPr marL="7617" marR="7617" marT="7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[21]</a:t>
                      </a:r>
                    </a:p>
                  </a:txBody>
                  <a:tcPr marL="7617" marR="7617" marT="7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[21]</a:t>
                      </a:r>
                    </a:p>
                  </a:txBody>
                  <a:tcPr marL="7617" marR="7617" marT="7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349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Injection</a:t>
                      </a:r>
                    </a:p>
                  </a:txBody>
                  <a:tcPr marL="7617" marR="7617" marT="7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[26]</a:t>
                      </a:r>
                    </a:p>
                  </a:txBody>
                  <a:tcPr marL="7617" marR="7617" marT="7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[26]</a:t>
                      </a:r>
                    </a:p>
                  </a:txBody>
                  <a:tcPr marL="7617" marR="7617" marT="7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[26]</a:t>
                      </a:r>
                    </a:p>
                  </a:txBody>
                  <a:tcPr marL="7617" marR="7617" marT="7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046">
                <a:tc>
                  <a:txBody>
                    <a:bodyPr/>
                    <a:lstStyle/>
                    <a:p>
                      <a:pPr algn="l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Broken Authentication and Session Management</a:t>
                      </a:r>
                    </a:p>
                  </a:txBody>
                  <a:tcPr marL="7617" marR="7617" marT="7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[26]</a:t>
                      </a:r>
                    </a:p>
                  </a:txBody>
                  <a:tcPr marL="7617" marR="7617" marT="7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617" marR="7617" marT="7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617" marR="7617" marT="7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698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Cross-Site Scripting (XSS)</a:t>
                      </a:r>
                    </a:p>
                  </a:txBody>
                  <a:tcPr marL="7617" marR="7617" marT="7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[26]</a:t>
                      </a:r>
                    </a:p>
                  </a:txBody>
                  <a:tcPr marL="7617" marR="7617" marT="7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617" marR="7617" marT="7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617" marR="7617" marT="7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698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Insecure Direct Object References</a:t>
                      </a:r>
                    </a:p>
                  </a:txBody>
                  <a:tcPr marL="7617" marR="7617" marT="7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617" marR="7617" marT="7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617" marR="7617" marT="7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617" marR="7617" marT="7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698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Security Misconfiguration</a:t>
                      </a:r>
                    </a:p>
                  </a:txBody>
                  <a:tcPr marL="7617" marR="7617" marT="7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617" marR="7617" marT="7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617" marR="7617" marT="7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617" marR="7617" marT="7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698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Sensitive Data Exposure</a:t>
                      </a:r>
                    </a:p>
                  </a:txBody>
                  <a:tcPr marL="7617" marR="7617" marT="7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617" marR="7617" marT="7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617" marR="7617" marT="7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617" marR="7617" marT="7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6184" name="Title 1"/>
          <p:cNvSpPr>
            <a:spLocks noGrp="1"/>
          </p:cNvSpPr>
          <p:nvPr>
            <p:ph type="title"/>
          </p:nvPr>
        </p:nvSpPr>
        <p:spPr bwMode="auto">
          <a:xfrm>
            <a:off x="581025" y="487363"/>
            <a:ext cx="7989888" cy="893762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sz="2000" smtClean="0"/>
              <a:t>Security Issues at Cloud Service model level (Indirectly  discussed)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769938" y="1477963"/>
          <a:ext cx="7589838" cy="4722814"/>
        </p:xfrm>
        <a:graphic>
          <a:graphicData uri="http://schemas.openxmlformats.org/drawingml/2006/table">
            <a:tbl>
              <a:tblPr/>
              <a:tblGrid>
                <a:gridCol w="2123159"/>
                <a:gridCol w="2177598"/>
                <a:gridCol w="1669493"/>
                <a:gridCol w="1619588"/>
              </a:tblGrid>
              <a:tr h="363293"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Missing Function Level Access Control</a:t>
                      </a:r>
                    </a:p>
                  </a:txBody>
                  <a:tcPr marL="9082" marR="9082" marT="9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082" marR="9082" marT="9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082" marR="9082" marT="9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082" marR="9082" marT="9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329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Cross-Site Request Forgery (CSRF)</a:t>
                      </a:r>
                    </a:p>
                  </a:txBody>
                  <a:tcPr marL="9082" marR="9082" marT="9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082" marR="9082" marT="9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082" marR="9082" marT="9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082" marR="9082" marT="9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49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Using Known Vulnerable Components</a:t>
                      </a:r>
                    </a:p>
                  </a:txBody>
                  <a:tcPr marL="9082" marR="9082" marT="9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082" marR="9082" marT="9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082" marR="9082" marT="9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082" marR="9082" marT="9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329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Unvalidated Redirects and Forwards</a:t>
                      </a:r>
                    </a:p>
                  </a:txBody>
                  <a:tcPr marL="9082" marR="9082" marT="9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082" marR="9082" marT="9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082" marR="9082" marT="9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082" marR="9082" marT="9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329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Access control verification</a:t>
                      </a:r>
                    </a:p>
                  </a:txBody>
                  <a:tcPr marL="9082" marR="9082" marT="9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082" marR="9082" marT="9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082" marR="9082" marT="9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082" marR="9082" marT="9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64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cookies manuplation</a:t>
                      </a:r>
                    </a:p>
                  </a:txBody>
                  <a:tcPr marL="9082" marR="9082" marT="9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082" marR="9082" marT="9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082" marR="9082" marT="9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082" marR="9082" marT="9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329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hidden field manuplation</a:t>
                      </a:r>
                    </a:p>
                  </a:txBody>
                  <a:tcPr marL="9082" marR="9082" marT="9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082" marR="9082" marT="9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082" marR="9082" marT="9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082" marR="9082" marT="9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64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Inter VM Attacks</a:t>
                      </a:r>
                    </a:p>
                  </a:txBody>
                  <a:tcPr marL="9082" marR="9082" marT="9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082" marR="9082" marT="9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082" marR="9082" marT="9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082" marR="9082" marT="9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3293"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XML signature element wrapping attack</a:t>
                      </a:r>
                    </a:p>
                  </a:txBody>
                  <a:tcPr marL="9082" marR="9082" marT="9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082" marR="9082" marT="9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[5]</a:t>
                      </a:r>
                    </a:p>
                  </a:txBody>
                  <a:tcPr marL="9082" marR="9082" marT="9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[5]</a:t>
                      </a:r>
                    </a:p>
                  </a:txBody>
                  <a:tcPr marL="9082" marR="9082" marT="9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64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Unknown Risk Profile</a:t>
                      </a:r>
                    </a:p>
                  </a:txBody>
                  <a:tcPr marL="9082" marR="9082" marT="9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[21]</a:t>
                      </a:r>
                    </a:p>
                  </a:txBody>
                  <a:tcPr marL="9082" marR="9082" marT="9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[21]</a:t>
                      </a:r>
                    </a:p>
                  </a:txBody>
                  <a:tcPr marL="9082" marR="9082" marT="9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[21]</a:t>
                      </a:r>
                    </a:p>
                  </a:txBody>
                  <a:tcPr marL="9082" marR="9082" marT="9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64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LOSS OF GOVERNANCE:</a:t>
                      </a:r>
                    </a:p>
                  </a:txBody>
                  <a:tcPr marL="9082" marR="9082" marT="9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[38]</a:t>
                      </a:r>
                    </a:p>
                  </a:txBody>
                  <a:tcPr marL="9082" marR="9082" marT="9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[38]</a:t>
                      </a:r>
                    </a:p>
                  </a:txBody>
                  <a:tcPr marL="9082" marR="9082" marT="9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[38]</a:t>
                      </a:r>
                    </a:p>
                  </a:txBody>
                  <a:tcPr marL="9082" marR="9082" marT="9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64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LOCK-IN</a:t>
                      </a:r>
                    </a:p>
                  </a:txBody>
                  <a:tcPr marL="9082" marR="9082" marT="9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[38]</a:t>
                      </a:r>
                    </a:p>
                  </a:txBody>
                  <a:tcPr marL="9082" marR="9082" marT="9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[38]</a:t>
                      </a:r>
                    </a:p>
                  </a:txBody>
                  <a:tcPr marL="9082" marR="9082" marT="9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[38]</a:t>
                      </a:r>
                    </a:p>
                  </a:txBody>
                  <a:tcPr marL="9082" marR="9082" marT="9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64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ISOLATION FAILURE</a:t>
                      </a:r>
                    </a:p>
                  </a:txBody>
                  <a:tcPr marL="9082" marR="9082" marT="9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082" marR="9082" marT="9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082" marR="9082" marT="9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[38]</a:t>
                      </a:r>
                    </a:p>
                  </a:txBody>
                  <a:tcPr marL="9082" marR="9082" marT="9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64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COMPLIANCE RISKS</a:t>
                      </a:r>
                    </a:p>
                  </a:txBody>
                  <a:tcPr marL="9082" marR="9082" marT="9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082" marR="9082" marT="9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082" marR="9082" marT="9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082" marR="9082" marT="9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49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MANAGEMENT INTERFACE COMPROMISE:</a:t>
                      </a:r>
                    </a:p>
                  </a:txBody>
                  <a:tcPr marL="9082" marR="9082" marT="9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082" marR="9082" marT="9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082" marR="9082" marT="9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082" marR="9082" marT="9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64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DATA PROTECTION:</a:t>
                      </a:r>
                    </a:p>
                  </a:txBody>
                  <a:tcPr marL="9082" marR="9082" marT="9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082" marR="9082" marT="9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082" marR="9082" marT="9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082" marR="9082" marT="9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7193" name="Title 1"/>
          <p:cNvSpPr>
            <a:spLocks noGrp="1"/>
          </p:cNvSpPr>
          <p:nvPr>
            <p:ph type="title"/>
          </p:nvPr>
        </p:nvSpPr>
        <p:spPr bwMode="auto">
          <a:xfrm>
            <a:off x="581025" y="487363"/>
            <a:ext cx="7989888" cy="893762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sz="2000" smtClean="0"/>
              <a:t>Security Issues at Cloud Service model level (Indirectly  discussed)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 bwMode="auto">
          <a:xfrm>
            <a:off x="581025" y="487363"/>
            <a:ext cx="7989888" cy="893762"/>
          </a:xfrm>
        </p:spPr>
        <p:txBody>
          <a:bodyPr wrap="square" numCol="1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dirty="0" smtClean="0"/>
              <a:t>Identification of </a:t>
            </a:r>
            <a:r>
              <a:rPr lang="en-US" dirty="0" smtClean="0"/>
              <a:t>Cloud Security </a:t>
            </a:r>
            <a:r>
              <a:rPr lang="en-US" dirty="0" smtClean="0"/>
              <a:t>Threats</a:t>
            </a:r>
            <a:endParaRPr lang="en-US" dirty="0" smtClean="0"/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>
          <a:xfrm>
            <a:off x="581025" y="1477963"/>
            <a:ext cx="7989888" cy="4722812"/>
          </a:xfrm>
        </p:spPr>
        <p:txBody>
          <a:bodyPr/>
          <a:lstStyle/>
          <a:p>
            <a:pPr marL="304800" indent="-304800" eaLnBrk="1" hangingPunct="1">
              <a:buNone/>
            </a:pPr>
            <a:r>
              <a:rPr lang="en-US" b="1" dirty="0" smtClean="0"/>
              <a:t>Vulnerability, </a:t>
            </a:r>
            <a:r>
              <a:rPr lang="en-US" b="1" dirty="0" smtClean="0"/>
              <a:t>Threat, Attack </a:t>
            </a:r>
            <a:endParaRPr lang="en-US" b="1" dirty="0" smtClean="0"/>
          </a:p>
          <a:p>
            <a:pPr marL="304800" indent="-304800" eaLnBrk="1" hangingPunct="1"/>
            <a:endParaRPr lang="en-GB" dirty="0" smtClean="0"/>
          </a:p>
          <a:p>
            <a:pPr marL="304800" indent="-304800" eaLnBrk="1" hangingPunct="1"/>
            <a:r>
              <a:rPr lang="en-GB" dirty="0" smtClean="0"/>
              <a:t>Vulnerability</a:t>
            </a:r>
            <a:endParaRPr lang="en-GB" dirty="0" smtClean="0"/>
          </a:p>
          <a:p>
            <a:pPr marL="628800" lvl="1" indent="-304800" eaLnBrk="1" hangingPunct="1"/>
            <a:r>
              <a:rPr lang="en-GB" dirty="0" smtClean="0"/>
              <a:t>A </a:t>
            </a:r>
            <a:r>
              <a:rPr lang="en-GB" dirty="0" smtClean="0"/>
              <a:t>potential for violation of security, which exists when there is an entity, circumstance, capability, action, or event </a:t>
            </a:r>
            <a:r>
              <a:rPr lang="en-US" dirty="0" smtClean="0"/>
              <a:t>that could cause </a:t>
            </a:r>
            <a:r>
              <a:rPr lang="en-US" dirty="0" smtClean="0"/>
              <a:t>harm (</a:t>
            </a:r>
            <a:r>
              <a:rPr lang="en-GB" dirty="0" smtClean="0"/>
              <a:t>RFC </a:t>
            </a:r>
            <a:r>
              <a:rPr lang="en-GB" dirty="0" smtClean="0"/>
              <a:t>4949)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 bwMode="auto">
          <a:xfrm>
            <a:off x="581025" y="487363"/>
            <a:ext cx="7989888" cy="893762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Threat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025" y="1477963"/>
            <a:ext cx="7989888" cy="4722812"/>
          </a:xfrm>
        </p:spPr>
        <p:txBody>
          <a:bodyPr rtlCol="0">
            <a:normAutofit/>
          </a:bodyPr>
          <a:lstStyle/>
          <a:p>
            <a:pPr eaLnBrk="1" fontAlgn="auto" hangingPunct="1">
              <a:buNone/>
              <a:defRPr/>
            </a:pPr>
            <a:r>
              <a:rPr lang="en-US" b="1" dirty="0" smtClean="0"/>
              <a:t>Vulnerability, Threat, Attack </a:t>
            </a:r>
          </a:p>
          <a:p>
            <a:pPr eaLnBrk="1" fontAlgn="auto" hangingPunct="1">
              <a:defRPr/>
            </a:pPr>
            <a:endParaRPr lang="en-GB" dirty="0" smtClean="0"/>
          </a:p>
          <a:p>
            <a:pPr eaLnBrk="1" fontAlgn="auto" hangingPunct="1">
              <a:defRPr/>
            </a:pPr>
            <a:r>
              <a:rPr lang="en-GB" dirty="0" smtClean="0"/>
              <a:t>Threat</a:t>
            </a:r>
          </a:p>
          <a:p>
            <a:pPr lvl="1" eaLnBrk="1" fontAlgn="auto" hangingPunct="1">
              <a:defRPr/>
            </a:pPr>
            <a:r>
              <a:rPr lang="en-GB" dirty="0" smtClean="0"/>
              <a:t>Any </a:t>
            </a:r>
            <a:r>
              <a:rPr lang="en-GB" dirty="0" smtClean="0"/>
              <a:t>circumstance or event with the potential to adversely impact organizational operations (including mission, functions, image, or reputation), organizational assets, individuals, other organizations, or the Nation through an </a:t>
            </a:r>
            <a:r>
              <a:rPr lang="en-US" dirty="0" smtClean="0"/>
              <a:t>information system via unauthorized access, destruction, disclosure, modification </a:t>
            </a:r>
            <a:r>
              <a:rPr lang="en-GB" dirty="0" smtClean="0"/>
              <a:t>of information, and/or denial of </a:t>
            </a:r>
            <a:r>
              <a:rPr lang="en-GB" dirty="0" smtClean="0"/>
              <a:t>service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 bwMode="auto">
          <a:xfrm>
            <a:off x="581025" y="487363"/>
            <a:ext cx="7989888" cy="893762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/>
              <a:t>Attack</a:t>
            </a:r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>
          <a:xfrm>
            <a:off x="581025" y="1477963"/>
            <a:ext cx="7989888" cy="4722812"/>
          </a:xfrm>
        </p:spPr>
        <p:txBody>
          <a:bodyPr/>
          <a:lstStyle/>
          <a:p>
            <a:pPr marL="304800" indent="-304800" eaLnBrk="1" hangingPunct="1">
              <a:buNone/>
            </a:pPr>
            <a:r>
              <a:rPr lang="en-US" b="1" dirty="0" smtClean="0"/>
              <a:t>Vulnerability, Threat, Attack </a:t>
            </a:r>
          </a:p>
          <a:p>
            <a:pPr marL="304800" indent="-304800" eaLnBrk="1" hangingPunct="1"/>
            <a:endParaRPr lang="en-GB" dirty="0" smtClean="0"/>
          </a:p>
          <a:p>
            <a:pPr marL="304800" indent="-304800" eaLnBrk="1" hangingPunct="1"/>
            <a:r>
              <a:rPr lang="en-GB" dirty="0" smtClean="0"/>
              <a:t>Attack</a:t>
            </a:r>
          </a:p>
          <a:p>
            <a:pPr marL="628800" lvl="1" indent="-304800" eaLnBrk="1" hangingPunct="1"/>
            <a:r>
              <a:rPr lang="en-GB" dirty="0" smtClean="0"/>
              <a:t>An </a:t>
            </a:r>
            <a:r>
              <a:rPr lang="en-GB" dirty="0" smtClean="0"/>
              <a:t>intentional act by which an entity attempts to evade security services and violate the security policy of a system</a:t>
            </a:r>
            <a:r>
              <a:rPr lang="en-GB" dirty="0" smtClean="0"/>
              <a:t>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 bwMode="auto">
          <a:xfrm>
            <a:off x="581025" y="487363"/>
            <a:ext cx="7989888" cy="893762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/>
              <a:t>Cloud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025" y="1477963"/>
            <a:ext cx="7989888" cy="4722812"/>
          </a:xfrm>
        </p:spPr>
        <p:txBody>
          <a:bodyPr rtlCol="0">
            <a:normAutofit/>
          </a:bodyPr>
          <a:lstStyle/>
          <a:p>
            <a:pPr eaLnBrk="1" fontAlgn="auto" hangingPunct="1">
              <a:defRPr/>
            </a:pPr>
            <a:r>
              <a:rPr lang="en-US" dirty="0"/>
              <a:t>Cloud computing is the delivery of computational services over the internet</a:t>
            </a:r>
          </a:p>
          <a:p>
            <a:pPr eaLnBrk="1" fontAlgn="auto" hangingPunct="1">
              <a:defRPr/>
            </a:pPr>
            <a:r>
              <a:rPr lang="en-US" dirty="0" smtClean="0"/>
              <a:t>Essential </a:t>
            </a:r>
            <a:r>
              <a:rPr lang="en-US" dirty="0"/>
              <a:t>characteristics of Cloud Computing </a:t>
            </a:r>
          </a:p>
          <a:p>
            <a:pPr lvl="1" eaLnBrk="1" fontAlgn="auto" hangingPunct="1">
              <a:defRPr/>
            </a:pPr>
            <a:r>
              <a:rPr lang="en-US" dirty="0"/>
              <a:t>On-demand self-services</a:t>
            </a:r>
          </a:p>
          <a:p>
            <a:pPr lvl="1" eaLnBrk="1" fontAlgn="auto" hangingPunct="1">
              <a:defRPr/>
            </a:pPr>
            <a:r>
              <a:rPr lang="en-US" dirty="0"/>
              <a:t>Broad network access</a:t>
            </a:r>
          </a:p>
          <a:p>
            <a:pPr lvl="1" eaLnBrk="1" fontAlgn="auto" hangingPunct="1">
              <a:defRPr/>
            </a:pPr>
            <a:r>
              <a:rPr lang="en-US" dirty="0"/>
              <a:t>Resource pooling</a:t>
            </a:r>
          </a:p>
          <a:p>
            <a:pPr lvl="1" eaLnBrk="1" fontAlgn="auto" hangingPunct="1">
              <a:defRPr/>
            </a:pPr>
            <a:r>
              <a:rPr lang="en-US" dirty="0"/>
              <a:t>Rapid elasticity</a:t>
            </a:r>
          </a:p>
          <a:p>
            <a:pPr lvl="1" eaLnBrk="1" fontAlgn="auto" hangingPunct="1">
              <a:defRPr/>
            </a:pPr>
            <a:r>
              <a:rPr lang="en-US" dirty="0"/>
              <a:t>Measured </a:t>
            </a:r>
            <a:r>
              <a:rPr lang="en-US" dirty="0" smtClean="0"/>
              <a:t>services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 bwMode="auto">
          <a:xfrm>
            <a:off x="581025" y="487363"/>
            <a:ext cx="7989888" cy="893762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Identified Cloud Security Threats</a:t>
            </a:r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>
          <a:xfrm>
            <a:off x="615950" y="1435100"/>
            <a:ext cx="3843338" cy="4721225"/>
          </a:xfrm>
        </p:spPr>
        <p:txBody>
          <a:bodyPr/>
          <a:lstStyle/>
          <a:p>
            <a:pPr marL="304800" indent="-304800"/>
            <a:r>
              <a:rPr lang="en-US" sz="2000" dirty="0" smtClean="0"/>
              <a:t>Data Breaches</a:t>
            </a:r>
          </a:p>
          <a:p>
            <a:pPr marL="304800" indent="-304800"/>
            <a:r>
              <a:rPr lang="en-US" sz="2000" dirty="0" smtClean="0"/>
              <a:t>Data Loss</a:t>
            </a:r>
          </a:p>
          <a:p>
            <a:pPr marL="304800" indent="-304800"/>
            <a:r>
              <a:rPr lang="en-US" sz="2000" dirty="0" smtClean="0"/>
              <a:t>Account or Service Traffic Hijacking</a:t>
            </a:r>
          </a:p>
          <a:p>
            <a:pPr marL="304800" indent="-304800"/>
            <a:r>
              <a:rPr lang="en-US" sz="2000" dirty="0" smtClean="0"/>
              <a:t>Insecure Interfaces and API</a:t>
            </a:r>
          </a:p>
          <a:p>
            <a:pPr marL="304800" indent="-304800"/>
            <a:r>
              <a:rPr lang="en-US" sz="2000" dirty="0" smtClean="0"/>
              <a:t>Denial of Service</a:t>
            </a:r>
          </a:p>
          <a:p>
            <a:pPr marL="304800" indent="-304800"/>
            <a:r>
              <a:rPr lang="en-US" sz="2000" dirty="0" smtClean="0"/>
              <a:t>Malicious Insiders</a:t>
            </a:r>
          </a:p>
          <a:p>
            <a:pPr marL="304800" indent="-304800"/>
            <a:r>
              <a:rPr lang="en-US" sz="2000" dirty="0" smtClean="0"/>
              <a:t>Abuse of Cloud Services</a:t>
            </a:r>
          </a:p>
          <a:p>
            <a:pPr marL="304800" indent="-304800"/>
            <a:r>
              <a:rPr lang="en-US" sz="2000" dirty="0" smtClean="0"/>
              <a:t>Insufficient Due Diligence</a:t>
            </a:r>
          </a:p>
          <a:p>
            <a:pPr marL="304800" indent="-304800"/>
            <a:r>
              <a:rPr lang="en-US" sz="2000" dirty="0" smtClean="0"/>
              <a:t>Code Injection</a:t>
            </a:r>
          </a:p>
          <a:p>
            <a:pPr marL="304800" indent="-304800">
              <a:buFont typeface="Wingdings 2" panose="05020102010507070707" pitchFamily="18" charset="2"/>
              <a:buNone/>
            </a:pPr>
            <a:endParaRPr lang="en-US" sz="3600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730442" y="1451617"/>
            <a:ext cx="3841750" cy="4722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06000" indent="-3060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70000"/>
              <a:buFont typeface="Wingdings 2" panose="05020102010507070707" pitchFamily="18" charset="2"/>
              <a:buChar char=""/>
              <a:defRPr/>
            </a:pPr>
            <a:r>
              <a:rPr lang="en-US" sz="2000" dirty="0" err="1">
                <a:solidFill>
                  <a:schemeClr val="tx2"/>
                </a:solidFill>
                <a:latin typeface="Calibri" panose="020F0502020204030204" pitchFamily="34" charset="0"/>
                <a:cs typeface="+mn-cs"/>
              </a:rPr>
              <a:t>Botnets</a:t>
            </a:r>
            <a:endParaRPr lang="en-US" sz="2000" dirty="0">
              <a:solidFill>
                <a:schemeClr val="tx2"/>
              </a:solidFill>
              <a:latin typeface="Calibri" panose="020F0502020204030204" pitchFamily="34" charset="0"/>
              <a:cs typeface="+mn-cs"/>
            </a:endParaRPr>
          </a:p>
          <a:p>
            <a:pPr marL="306000" indent="-3060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70000"/>
              <a:buFont typeface="Wingdings 2" panose="05020102010507070707" pitchFamily="18" charset="2"/>
              <a:buChar char=""/>
              <a:defRPr/>
            </a:pPr>
            <a:r>
              <a:rPr lang="en-US" sz="2000" dirty="0">
                <a:solidFill>
                  <a:schemeClr val="tx2"/>
                </a:solidFill>
                <a:latin typeface="Calibri" panose="020F0502020204030204" pitchFamily="34" charset="0"/>
                <a:cs typeface="+mn-cs"/>
              </a:rPr>
              <a:t>Targeted Attacks</a:t>
            </a:r>
          </a:p>
          <a:p>
            <a:pPr marL="306000" indent="-3060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70000"/>
              <a:buFont typeface="Wingdings 2" panose="05020102010507070707" pitchFamily="18" charset="2"/>
              <a:buChar char=""/>
              <a:defRPr/>
            </a:pPr>
            <a:r>
              <a:rPr lang="en-US" sz="2000" dirty="0">
                <a:solidFill>
                  <a:schemeClr val="tx2"/>
                </a:solidFill>
                <a:latin typeface="Calibri" panose="020F0502020204030204" pitchFamily="34" charset="0"/>
                <a:cs typeface="+mn-cs"/>
              </a:rPr>
              <a:t>Physical Theft/Loss/Damage</a:t>
            </a:r>
          </a:p>
          <a:p>
            <a:pPr marL="306000" indent="-3060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70000"/>
              <a:buFont typeface="Wingdings 2" panose="05020102010507070707" pitchFamily="18" charset="2"/>
              <a:buChar char=""/>
              <a:defRPr/>
            </a:pPr>
            <a:r>
              <a:rPr lang="en-US" sz="2000" dirty="0">
                <a:solidFill>
                  <a:schemeClr val="tx2"/>
                </a:solidFill>
                <a:latin typeface="Calibri" panose="020F0502020204030204" pitchFamily="34" charset="0"/>
                <a:cs typeface="+mn-cs"/>
              </a:rPr>
              <a:t>Hardware Failure</a:t>
            </a:r>
          </a:p>
          <a:p>
            <a:pPr marL="306000" indent="-3060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70000"/>
              <a:buFont typeface="Wingdings 2" panose="05020102010507070707" pitchFamily="18" charset="2"/>
              <a:buChar char=""/>
              <a:defRPr/>
            </a:pPr>
            <a:r>
              <a:rPr lang="en-US" sz="2000" dirty="0">
                <a:solidFill>
                  <a:schemeClr val="tx2"/>
                </a:solidFill>
                <a:latin typeface="Calibri" panose="020F0502020204030204" pitchFamily="34" charset="0"/>
                <a:cs typeface="+mn-cs"/>
              </a:rPr>
              <a:t>Natural Disasters</a:t>
            </a:r>
          </a:p>
          <a:p>
            <a:pPr marL="306000" indent="-3060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70000"/>
              <a:buFont typeface="Wingdings 2" panose="05020102010507070707" pitchFamily="18" charset="2"/>
              <a:buChar char=""/>
              <a:defRPr/>
            </a:pPr>
            <a:r>
              <a:rPr lang="en-US" sz="2000" dirty="0">
                <a:solidFill>
                  <a:schemeClr val="tx2"/>
                </a:solidFill>
                <a:latin typeface="Calibri" panose="020F0502020204030204" pitchFamily="34" charset="0"/>
                <a:cs typeface="+mn-cs"/>
              </a:rPr>
              <a:t>Cloud-related Malware</a:t>
            </a:r>
          </a:p>
          <a:p>
            <a:pPr marL="306000" indent="-3060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70000"/>
              <a:buFont typeface="Wingdings 2" panose="05020102010507070707" pitchFamily="18" charset="2"/>
              <a:buChar char=""/>
              <a:defRPr/>
            </a:pPr>
            <a:r>
              <a:rPr lang="en-US" sz="2000" dirty="0">
                <a:solidFill>
                  <a:schemeClr val="tx2"/>
                </a:solidFill>
                <a:latin typeface="Calibri" panose="020F0502020204030204" pitchFamily="34" charset="0"/>
                <a:cs typeface="+mn-cs"/>
              </a:rPr>
              <a:t>Unknown Risk Profile</a:t>
            </a:r>
          </a:p>
          <a:p>
            <a:pPr marL="306000" indent="-3060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70000"/>
              <a:buFont typeface="Wingdings 2" panose="05020102010507070707" pitchFamily="18" charset="2"/>
              <a:buChar char=""/>
              <a:defRPr/>
            </a:pPr>
            <a:r>
              <a:rPr lang="en-US" sz="2000" dirty="0">
                <a:solidFill>
                  <a:schemeClr val="tx2"/>
                </a:solidFill>
                <a:latin typeface="Calibri" panose="020F0502020204030204" pitchFamily="34" charset="0"/>
                <a:cs typeface="+mn-cs"/>
              </a:rPr>
              <a:t>Vendor  </a:t>
            </a:r>
            <a:r>
              <a:rPr lang="en-US" sz="2000" dirty="0" smtClean="0">
                <a:solidFill>
                  <a:schemeClr val="tx2"/>
                </a:solidFill>
                <a:latin typeface="Calibri" panose="020F0502020204030204" pitchFamily="34" charset="0"/>
                <a:cs typeface="+mn-cs"/>
              </a:rPr>
              <a:t>Lock-In</a:t>
            </a:r>
            <a:endParaRPr lang="en-US" sz="2000" dirty="0">
              <a:solidFill>
                <a:schemeClr val="tx2"/>
              </a:solidFill>
              <a:latin typeface="Calibri" panose="020F0502020204030204" pitchFamily="34" charset="0"/>
              <a:cs typeface="+mn-cs"/>
            </a:endParaRPr>
          </a:p>
          <a:p>
            <a:pPr marL="306000" indent="-3060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70000"/>
              <a:buFont typeface="Wingdings 2" panose="05020102010507070707" pitchFamily="18" charset="2"/>
              <a:buChar char=""/>
              <a:defRPr/>
            </a:pPr>
            <a:r>
              <a:rPr lang="en-US" sz="2000" dirty="0" smtClean="0">
                <a:solidFill>
                  <a:schemeClr val="tx2"/>
                </a:solidFill>
                <a:latin typeface="Calibri" panose="020F0502020204030204" pitchFamily="34" charset="0"/>
                <a:cs typeface="+mn-cs"/>
              </a:rPr>
              <a:t>Compliance Risks</a:t>
            </a:r>
            <a:endParaRPr lang="en-US" sz="2000" dirty="0">
              <a:solidFill>
                <a:schemeClr val="tx2"/>
              </a:solidFill>
              <a:latin typeface="Calibri" panose="020F0502020204030204" pitchFamily="34" charset="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 bwMode="auto">
          <a:xfrm>
            <a:off x="581025" y="487363"/>
            <a:ext cx="7989888" cy="893762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/>
              <a:t>Proposed Reference Model</a:t>
            </a:r>
          </a:p>
        </p:txBody>
      </p:sp>
      <p:pic>
        <p:nvPicPr>
          <p:cNvPr id="52227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63750" y="1211263"/>
            <a:ext cx="5391150" cy="533717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 bwMode="auto">
          <a:xfrm>
            <a:off x="581025" y="487363"/>
            <a:ext cx="7989888" cy="893762"/>
          </a:xfrm>
        </p:spPr>
        <p:txBody>
          <a:bodyPr wrap="square" numCol="1" anchorCtr="0" compatLnSpc="1">
            <a:prstTxWarp prst="textNoShape">
              <a:avLst/>
            </a:prstTxWarp>
            <a:noAutofit/>
          </a:bodyPr>
          <a:lstStyle/>
          <a:p>
            <a:pPr eaLnBrk="1" hangingPunct="1"/>
            <a:r>
              <a:rPr lang="en-US" sz="2800" dirty="0" smtClean="0"/>
              <a:t>Cloud Security Threats at Cloud Components level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91337" y="1817289"/>
          <a:ext cx="8077898" cy="4348380"/>
        </p:xfrm>
        <a:graphic>
          <a:graphicData uri="http://schemas.openxmlformats.org/drawingml/2006/table">
            <a:tbl>
              <a:tblPr/>
              <a:tblGrid>
                <a:gridCol w="2210999"/>
                <a:gridCol w="1281803"/>
                <a:gridCol w="1227941"/>
                <a:gridCol w="849086"/>
                <a:gridCol w="770709"/>
                <a:gridCol w="953588"/>
                <a:gridCol w="783772"/>
              </a:tblGrid>
              <a:tr h="589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108" marR="7108" marT="71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Components</a:t>
                      </a:r>
                    </a:p>
                  </a:txBody>
                  <a:tcPr marL="7108" marR="7108" marT="71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156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Threat</a:t>
                      </a:r>
                    </a:p>
                  </a:txBody>
                  <a:tcPr marL="7108" marR="7108" marT="71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Application</a:t>
                      </a:r>
                    </a:p>
                  </a:txBody>
                  <a:tcPr marL="7108" marR="7108" marT="71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Data</a:t>
                      </a:r>
                    </a:p>
                  </a:txBody>
                  <a:tcPr marL="7108" marR="7108" marT="71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Platform</a:t>
                      </a:r>
                    </a:p>
                  </a:txBody>
                  <a:tcPr marL="7108" marR="7108" marT="71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Resource </a:t>
                      </a:r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Abstraction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08" marR="7108" marT="71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Physical </a:t>
                      </a:r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Infrastructure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08" marR="7108" marT="71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Facility</a:t>
                      </a:r>
                    </a:p>
                  </a:txBody>
                  <a:tcPr marL="7108" marR="7108" marT="71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1156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Data Breaches</a:t>
                      </a:r>
                    </a:p>
                  </a:txBody>
                  <a:tcPr marL="7108" marR="7108" marT="71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H[2],H[3]</a:t>
                      </a:r>
                    </a:p>
                  </a:txBody>
                  <a:tcPr marL="7108" marR="7108" marT="71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H[2],H[3],H[1],H[7],V[10]</a:t>
                      </a:r>
                    </a:p>
                  </a:txBody>
                  <a:tcPr marL="7108" marR="7108" marT="71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108" marR="7108" marT="71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108" marR="7108" marT="71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108" marR="7108" marT="71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108" marR="7108" marT="71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235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Data Loss</a:t>
                      </a:r>
                    </a:p>
                  </a:txBody>
                  <a:tcPr marL="7108" marR="7108" marT="71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H[2],H[3]</a:t>
                      </a:r>
                    </a:p>
                  </a:txBody>
                  <a:tcPr marL="7108" marR="7108" marT="71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H[2],H[3],H[1],H[6],V[10],V[18],H[21]</a:t>
                      </a:r>
                    </a:p>
                  </a:txBody>
                  <a:tcPr marL="7108" marR="7108" marT="71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108" marR="7108" marT="71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108" marR="7108" marT="71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108" marR="7108" marT="71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108" marR="7108" marT="71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5639"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Account or Service Traffic Hijacking</a:t>
                      </a:r>
                    </a:p>
                  </a:txBody>
                  <a:tcPr marL="7108" marR="7108" marT="71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H[2],H[3],V[26]</a:t>
                      </a:r>
                    </a:p>
                  </a:txBody>
                  <a:tcPr marL="7108" marR="7108" marT="71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H[2],H[3]</a:t>
                      </a:r>
                    </a:p>
                  </a:txBody>
                  <a:tcPr marL="7108" marR="7108" marT="71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108" marR="7108" marT="71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H[2]</a:t>
                      </a:r>
                    </a:p>
                  </a:txBody>
                  <a:tcPr marL="7108" marR="7108" marT="71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108" marR="7108" marT="71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108" marR="7108" marT="71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9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Insecure Interfaces and API</a:t>
                      </a:r>
                    </a:p>
                  </a:txBody>
                  <a:tcPr marL="7108" marR="7108" marT="71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H[2],H[3]</a:t>
                      </a:r>
                    </a:p>
                  </a:txBody>
                  <a:tcPr marL="7108" marR="7108" marT="71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H[2]</a:t>
                      </a:r>
                    </a:p>
                  </a:txBody>
                  <a:tcPr marL="7108" marR="7108" marT="71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108" marR="7108" marT="71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H[18]</a:t>
                      </a:r>
                    </a:p>
                  </a:txBody>
                  <a:tcPr marL="7108" marR="7108" marT="71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108" marR="7108" marT="71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108" marR="7108" marT="71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56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Denial of Service</a:t>
                      </a:r>
                    </a:p>
                  </a:txBody>
                  <a:tcPr marL="7108" marR="7108" marT="71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H[2],H[5]V[26]</a:t>
                      </a:r>
                    </a:p>
                  </a:txBody>
                  <a:tcPr marL="7108" marR="7108" marT="71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H[2],H[3]</a:t>
                      </a:r>
                    </a:p>
                  </a:txBody>
                  <a:tcPr marL="7108" marR="7108" marT="71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H[5]</a:t>
                      </a:r>
                    </a:p>
                  </a:txBody>
                  <a:tcPr marL="7108" marR="7108" marT="71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H[2],H[17]</a:t>
                      </a:r>
                    </a:p>
                  </a:txBody>
                  <a:tcPr marL="7108" marR="7108" marT="71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H[2]</a:t>
                      </a:r>
                    </a:p>
                  </a:txBody>
                  <a:tcPr marL="7108" marR="7108" marT="71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108" marR="7108" marT="71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56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Malicious Insiders</a:t>
                      </a:r>
                    </a:p>
                  </a:txBody>
                  <a:tcPr marL="7108" marR="7108" marT="71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H[2],H[3],V[7]</a:t>
                      </a:r>
                    </a:p>
                  </a:txBody>
                  <a:tcPr marL="7108" marR="7108" marT="71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H[2],H[3]</a:t>
                      </a:r>
                    </a:p>
                  </a:txBody>
                  <a:tcPr marL="7108" marR="7108" marT="71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H[2]</a:t>
                      </a:r>
                    </a:p>
                  </a:txBody>
                  <a:tcPr marL="7108" marR="7108" marT="71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108" marR="7108" marT="71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H[2]</a:t>
                      </a:r>
                    </a:p>
                  </a:txBody>
                  <a:tcPr marL="7108" marR="7108" marT="71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108" marR="7108" marT="71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9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Abuse of Cloud Services</a:t>
                      </a:r>
                    </a:p>
                  </a:txBody>
                  <a:tcPr marL="7108" marR="7108" marT="71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V[7]</a:t>
                      </a:r>
                    </a:p>
                  </a:txBody>
                  <a:tcPr marL="7108" marR="7108" marT="71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108" marR="7108" marT="71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108" marR="7108" marT="71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108" marR="7108" marT="71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108" marR="7108" marT="71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108" marR="7108" marT="71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9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Insufficient Due Diligence</a:t>
                      </a:r>
                    </a:p>
                  </a:txBody>
                  <a:tcPr marL="7108" marR="7108" marT="71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108" marR="7108" marT="71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108" marR="7108" marT="71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108" marR="7108" marT="71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108" marR="7108" marT="71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108" marR="7108" marT="71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108" marR="7108" marT="71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56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Code Injection</a:t>
                      </a:r>
                    </a:p>
                  </a:txBody>
                  <a:tcPr marL="7108" marR="7108" marT="71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H[3],H[5],V[26],H[2]</a:t>
                      </a:r>
                    </a:p>
                  </a:txBody>
                  <a:tcPr marL="7108" marR="7108" marT="71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H[3],H[2],H[5]</a:t>
                      </a:r>
                    </a:p>
                  </a:txBody>
                  <a:tcPr marL="7108" marR="7108" marT="71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108" marR="7108" marT="71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108" marR="7108" marT="71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108" marR="7108" marT="71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108" marR="7108" marT="71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9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Botnets</a:t>
                      </a:r>
                    </a:p>
                  </a:txBody>
                  <a:tcPr marL="7108" marR="7108" marT="71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108" marR="7108" marT="71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108" marR="7108" marT="71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108" marR="7108" marT="71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108" marR="7108" marT="71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108" marR="7108" marT="71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108" marR="7108" marT="71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9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Targeted Attacks</a:t>
                      </a:r>
                    </a:p>
                  </a:txBody>
                  <a:tcPr marL="7108" marR="7108" marT="71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108" marR="7108" marT="71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H[3]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08" marR="7108" marT="71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108" marR="7108" marT="71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108" marR="7108" marT="71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108" marR="7108" marT="71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108" marR="7108" marT="71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9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Physical Theft/Loss/Damage</a:t>
                      </a:r>
                    </a:p>
                  </a:txBody>
                  <a:tcPr marL="7108" marR="7108" marT="71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108" marR="7108" marT="71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108" marR="7108" marT="71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108" marR="7108" marT="71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H[2]</a:t>
                      </a:r>
                    </a:p>
                  </a:txBody>
                  <a:tcPr marL="7108" marR="7108" marT="71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H[2],H[3]</a:t>
                      </a:r>
                    </a:p>
                  </a:txBody>
                  <a:tcPr marL="7108" marR="7108" marT="71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108" marR="7108" marT="71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9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Hardware Failure</a:t>
                      </a:r>
                    </a:p>
                  </a:txBody>
                  <a:tcPr marL="7108" marR="7108" marT="71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108" marR="7108" marT="71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108" marR="7108" marT="71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108" marR="7108" marT="71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108" marR="7108" marT="71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H[2],H[3]</a:t>
                      </a:r>
                    </a:p>
                  </a:txBody>
                  <a:tcPr marL="7108" marR="7108" marT="71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108" marR="7108" marT="71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9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Natural Disasters</a:t>
                      </a:r>
                    </a:p>
                  </a:txBody>
                  <a:tcPr marL="7108" marR="7108" marT="71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108" marR="7108" marT="71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108" marR="7108" marT="71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108" marR="7108" marT="71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108" marR="7108" marT="71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H[2],H[3]</a:t>
                      </a:r>
                    </a:p>
                  </a:txBody>
                  <a:tcPr marL="7108" marR="7108" marT="71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108" marR="7108" marT="71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9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Cloud-related Malware</a:t>
                      </a:r>
                    </a:p>
                  </a:txBody>
                  <a:tcPr marL="7108" marR="7108" marT="71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108" marR="7108" marT="71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108" marR="7108" marT="71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108" marR="7108" marT="71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108" marR="7108" marT="71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108" marR="7108" marT="71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108" marR="7108" marT="71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9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Unknown Risk Profile</a:t>
                      </a:r>
                    </a:p>
                  </a:txBody>
                  <a:tcPr marL="7108" marR="7108" marT="71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108" marR="7108" marT="71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108" marR="7108" marT="71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108" marR="7108" marT="71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108" marR="7108" marT="71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108" marR="7108" marT="71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108" marR="7108" marT="71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9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LOCK-IN</a:t>
                      </a:r>
                    </a:p>
                  </a:txBody>
                  <a:tcPr marL="7108" marR="7108" marT="71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108" marR="7108" marT="71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108" marR="7108" marT="71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108" marR="7108" marT="71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108" marR="7108" marT="71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108" marR="7108" marT="71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108" marR="7108" marT="71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9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COMPLIANCE RISKS</a:t>
                      </a:r>
                    </a:p>
                  </a:txBody>
                  <a:tcPr marL="7108" marR="7108" marT="71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108" marR="7108" marT="71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108" marR="7108" marT="71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108" marR="7108" marT="71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108" marR="7108" marT="71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108" marR="7108" marT="71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108" marR="7108" marT="71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502647" y="1417139"/>
            <a:ext cx="813190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 smtClean="0">
                <a:latin typeface="Calibri" pitchFamily="34" charset="0"/>
              </a:rPr>
              <a:t>Comparison of </a:t>
            </a:r>
            <a:r>
              <a:rPr lang="en-US" sz="1400" b="1" dirty="0">
                <a:latin typeface="Calibri" pitchFamily="34" charset="0"/>
              </a:rPr>
              <a:t>Cloud Security Threats at Cloud Components level (Clearly discussed)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 bwMode="auto">
          <a:xfrm>
            <a:off x="548640" y="1371603"/>
            <a:ext cx="8046719" cy="323033"/>
          </a:xfrm>
        </p:spPr>
        <p:txBody>
          <a:bodyPr wrap="square" numCol="1" anchorCtr="0" compatLnSpc="1">
            <a:prstTxWarp prst="textNoShape">
              <a:avLst/>
            </a:prstTxWarp>
            <a:noAutofit/>
          </a:bodyPr>
          <a:lstStyle/>
          <a:p>
            <a:pPr eaLnBrk="1" hangingPunct="1"/>
            <a:r>
              <a:rPr lang="en-US" sz="1400" b="1" dirty="0" smtClean="0"/>
              <a:t>Average of severity for  Cloud Security Threats at Cloud Components  level (Clearly discussed)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548640" y="1672838"/>
          <a:ext cx="8046720" cy="4696293"/>
        </p:xfrm>
        <a:graphic>
          <a:graphicData uri="http://schemas.openxmlformats.org/drawingml/2006/table">
            <a:tbl>
              <a:tblPr/>
              <a:tblGrid>
                <a:gridCol w="2145792"/>
                <a:gridCol w="905027"/>
                <a:gridCol w="1357541"/>
                <a:gridCol w="817444"/>
                <a:gridCol w="996261"/>
                <a:gridCol w="1123986"/>
                <a:gridCol w="700669"/>
              </a:tblGrid>
              <a:tr h="1889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844" marR="8844" marT="88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Components</a:t>
                      </a:r>
                    </a:p>
                  </a:txBody>
                  <a:tcPr marL="8844" marR="8844" marT="88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920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Threat</a:t>
                      </a:r>
                    </a:p>
                  </a:txBody>
                  <a:tcPr marL="8844" marR="8844" marT="88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Application</a:t>
                      </a:r>
                    </a:p>
                  </a:txBody>
                  <a:tcPr marL="8844" marR="8844" marT="88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Data</a:t>
                      </a:r>
                    </a:p>
                  </a:txBody>
                  <a:tcPr marL="8844" marR="8844" marT="88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Platform</a:t>
                      </a:r>
                    </a:p>
                  </a:txBody>
                  <a:tcPr marL="8844" marR="8844" marT="88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Resource </a:t>
                      </a:r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Abstrection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844" marR="8844" marT="88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Physical </a:t>
                      </a:r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Infrastrectur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844" marR="8844" marT="88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Facility</a:t>
                      </a:r>
                    </a:p>
                  </a:txBody>
                  <a:tcPr marL="8844" marR="8844" marT="88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487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Data Breaches</a:t>
                      </a:r>
                    </a:p>
                  </a:txBody>
                  <a:tcPr marL="8844" marR="8844" marT="88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8844" marR="8844" marT="88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8844" marR="8844" marT="88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844" marR="8844" marT="88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844" marR="8844" marT="88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844" marR="8844" marT="88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844" marR="8844" marT="88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89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Data Loss</a:t>
                      </a:r>
                    </a:p>
                  </a:txBody>
                  <a:tcPr marL="8844" marR="8844" marT="88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8844" marR="8844" marT="88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3.29</a:t>
                      </a:r>
                    </a:p>
                  </a:txBody>
                  <a:tcPr marL="8844" marR="8844" marT="88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844" marR="8844" marT="88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844" marR="8844" marT="88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844" marR="8844" marT="88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844" marR="8844" marT="88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920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Account or Service Traffic Hijacking</a:t>
                      </a:r>
                    </a:p>
                  </a:txBody>
                  <a:tcPr marL="8844" marR="8844" marT="88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3.33</a:t>
                      </a:r>
                    </a:p>
                  </a:txBody>
                  <a:tcPr marL="8844" marR="8844" marT="88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8844" marR="8844" marT="88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844" marR="8844" marT="88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8844" marR="8844" marT="88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844" marR="8844" marT="88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844" marR="8844" marT="88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14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Insecure Interfaces and API</a:t>
                      </a:r>
                    </a:p>
                  </a:txBody>
                  <a:tcPr marL="8844" marR="8844" marT="88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8844" marR="8844" marT="88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8844" marR="8844" marT="88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844" marR="8844" marT="88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8844" marR="8844" marT="88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844" marR="8844" marT="88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844" marR="8844" marT="88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89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Denial of Service</a:t>
                      </a:r>
                    </a:p>
                  </a:txBody>
                  <a:tcPr marL="8844" marR="8844" marT="88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3.33</a:t>
                      </a:r>
                    </a:p>
                  </a:txBody>
                  <a:tcPr marL="8844" marR="8844" marT="88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8844" marR="8844" marT="88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8844" marR="8844" marT="88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8844" marR="8844" marT="88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8844" marR="8844" marT="88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844" marR="8844" marT="88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89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Malicious Insiders</a:t>
                      </a:r>
                    </a:p>
                  </a:txBody>
                  <a:tcPr marL="8844" marR="8844" marT="88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3.33</a:t>
                      </a:r>
                    </a:p>
                  </a:txBody>
                  <a:tcPr marL="8844" marR="8844" marT="88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8844" marR="8844" marT="88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8844" marR="8844" marT="88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844" marR="8844" marT="88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8844" marR="8844" marT="88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844" marR="8844" marT="88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14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Abuse of Cloud Services</a:t>
                      </a:r>
                    </a:p>
                  </a:txBody>
                  <a:tcPr marL="8844" marR="8844" marT="88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8844" marR="8844" marT="88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844" marR="8844" marT="88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844" marR="8844" marT="88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844" marR="8844" marT="88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844" marR="8844" marT="88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844" marR="8844" marT="88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14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Insufficient Due Diligence</a:t>
                      </a:r>
                    </a:p>
                  </a:txBody>
                  <a:tcPr marL="8844" marR="8844" marT="88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844" marR="8844" marT="88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844" marR="8844" marT="88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844" marR="8844" marT="88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844" marR="8844" marT="88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844" marR="8844" marT="88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844" marR="8844" marT="88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89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Code Injection</a:t>
                      </a:r>
                    </a:p>
                  </a:txBody>
                  <a:tcPr marL="8844" marR="8844" marT="88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3.33</a:t>
                      </a:r>
                    </a:p>
                  </a:txBody>
                  <a:tcPr marL="8844" marR="8844" marT="88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8844" marR="8844" marT="88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844" marR="8844" marT="88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844" marR="8844" marT="88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844" marR="8844" marT="88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844" marR="8844" marT="88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89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Botnets</a:t>
                      </a:r>
                    </a:p>
                  </a:txBody>
                  <a:tcPr marL="8844" marR="8844" marT="88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844" marR="8844" marT="88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844" marR="8844" marT="88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844" marR="8844" marT="88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844" marR="8844" marT="88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844" marR="8844" marT="88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844" marR="8844" marT="88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89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Targeted Attacks</a:t>
                      </a:r>
                    </a:p>
                  </a:txBody>
                  <a:tcPr marL="8844" marR="8844" marT="88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844" marR="8844" marT="88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844" marR="8844" marT="88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844" marR="8844" marT="88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844" marR="8844" marT="88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844" marR="8844" marT="88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844" marR="8844" marT="88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14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Physical Theft/Loss/Damage</a:t>
                      </a:r>
                    </a:p>
                  </a:txBody>
                  <a:tcPr marL="8844" marR="8844" marT="88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844" marR="8844" marT="88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844" marR="8844" marT="88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844" marR="8844" marT="88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8844" marR="8844" marT="88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8844" marR="8844" marT="88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844" marR="8844" marT="88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89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Hardware Failure</a:t>
                      </a:r>
                    </a:p>
                  </a:txBody>
                  <a:tcPr marL="8844" marR="8844" marT="88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844" marR="8844" marT="88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844" marR="8844" marT="88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844" marR="8844" marT="88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844" marR="8844" marT="88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8844" marR="8844" marT="88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844" marR="8844" marT="88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89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Natural Disasters</a:t>
                      </a:r>
                    </a:p>
                  </a:txBody>
                  <a:tcPr marL="8844" marR="8844" marT="88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844" marR="8844" marT="88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844" marR="8844" marT="88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844" marR="8844" marT="88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844" marR="8844" marT="88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8844" marR="8844" marT="88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844" marR="8844" marT="88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89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Cloud-related Malware</a:t>
                      </a:r>
                    </a:p>
                  </a:txBody>
                  <a:tcPr marL="8844" marR="8844" marT="88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844" marR="8844" marT="88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844" marR="8844" marT="88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844" marR="8844" marT="88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844" marR="8844" marT="88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844" marR="8844" marT="88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844" marR="8844" marT="88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89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Unknown Risk Profile</a:t>
                      </a:r>
                    </a:p>
                  </a:txBody>
                  <a:tcPr marL="8844" marR="8844" marT="88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844" marR="8844" marT="88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844" marR="8844" marT="88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844" marR="8844" marT="88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844" marR="8844" marT="88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844" marR="8844" marT="88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844" marR="8844" marT="88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89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LOCK-IN</a:t>
                      </a:r>
                    </a:p>
                  </a:txBody>
                  <a:tcPr marL="8844" marR="8844" marT="88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844" marR="8844" marT="88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844" marR="8844" marT="88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844" marR="8844" marT="88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844" marR="8844" marT="88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844" marR="8844" marT="88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844" marR="8844" marT="88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89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COMPLIANCE RISKS</a:t>
                      </a:r>
                    </a:p>
                  </a:txBody>
                  <a:tcPr marL="8844" marR="8844" marT="88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844" marR="8844" marT="88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844" marR="8844" marT="88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844" marR="8844" marT="88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844" marR="8844" marT="88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844" marR="8844" marT="88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844" marR="8844" marT="88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Title 1"/>
          <p:cNvSpPr txBox="1">
            <a:spLocks/>
          </p:cNvSpPr>
          <p:nvPr/>
        </p:nvSpPr>
        <p:spPr bwMode="auto">
          <a:xfrm>
            <a:off x="581025" y="487363"/>
            <a:ext cx="7989888" cy="893762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anose="020B0503020204020204" pitchFamily="34" charset="0"/>
                <a:ea typeface="+mj-ea"/>
                <a:cs typeface="+mj-cs"/>
              </a:rPr>
              <a:t>Cloud Security Threats at Cloud Components 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 bwMode="auto">
          <a:xfrm>
            <a:off x="881275" y="5714455"/>
            <a:ext cx="7989888" cy="331503"/>
          </a:xfrm>
        </p:spPr>
        <p:txBody>
          <a:bodyPr wrap="square" numCol="1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sz="1400" b="1" dirty="0" smtClean="0"/>
              <a:t>Average of severity for  Cloud Security Threats at Cloud Components level (Clearly discussed)</a:t>
            </a:r>
          </a:p>
        </p:txBody>
      </p:sp>
      <p:graphicFrame>
        <p:nvGraphicFramePr>
          <p:cNvPr id="5" name="Chart 4"/>
          <p:cNvGraphicFramePr/>
          <p:nvPr/>
        </p:nvGraphicFramePr>
        <p:xfrm>
          <a:off x="796834" y="1519237"/>
          <a:ext cx="7772400" cy="45288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itle 1"/>
          <p:cNvSpPr txBox="1">
            <a:spLocks/>
          </p:cNvSpPr>
          <p:nvPr/>
        </p:nvSpPr>
        <p:spPr bwMode="auto">
          <a:xfrm>
            <a:off x="581025" y="487363"/>
            <a:ext cx="7989888" cy="893762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anose="020B0503020204020204" pitchFamily="34" charset="0"/>
                <a:ea typeface="+mj-ea"/>
                <a:cs typeface="+mj-cs"/>
              </a:rPr>
              <a:t>Cloud Security Threats at Cloud Components 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 bwMode="auto">
          <a:xfrm>
            <a:off x="554899" y="1290883"/>
            <a:ext cx="8105776" cy="270782"/>
          </a:xfrm>
        </p:spPr>
        <p:txBody>
          <a:bodyPr wrap="square" numCol="1" anchorCtr="0" compatLnSpc="1">
            <a:prstTxWarp prst="textNoShape">
              <a:avLst/>
            </a:prstTxWarp>
            <a:noAutofit/>
          </a:bodyPr>
          <a:lstStyle/>
          <a:p>
            <a:pPr eaLnBrk="1" hangingPunct="1"/>
            <a:r>
              <a:rPr lang="en-US" sz="1400" b="1" dirty="0" smtClean="0"/>
              <a:t>Analysis of Cloud Security Threats at Cloud Components level (Indirectly discussed)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586147" y="1541466"/>
          <a:ext cx="8296596" cy="4829840"/>
        </p:xfrm>
        <a:graphic>
          <a:graphicData uri="http://schemas.openxmlformats.org/drawingml/2006/table">
            <a:tbl>
              <a:tblPr/>
              <a:tblGrid>
                <a:gridCol w="1246692"/>
                <a:gridCol w="1174984"/>
                <a:gridCol w="1174984"/>
                <a:gridCol w="1174984"/>
                <a:gridCol w="1174984"/>
                <a:gridCol w="1174984"/>
                <a:gridCol w="1174984"/>
              </a:tblGrid>
              <a:tr h="923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Threat</a:t>
                      </a:r>
                    </a:p>
                  </a:txBody>
                  <a:tcPr marL="6035" marR="6035" marT="60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Components</a:t>
                      </a:r>
                    </a:p>
                  </a:txBody>
                  <a:tcPr marL="6035" marR="6035" marT="60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923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035" marR="6035" marT="60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Application</a:t>
                      </a:r>
                    </a:p>
                  </a:txBody>
                  <a:tcPr marL="6035" marR="6035" marT="60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Data</a:t>
                      </a:r>
                    </a:p>
                  </a:txBody>
                  <a:tcPr marL="6035" marR="6035" marT="60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Platform</a:t>
                      </a:r>
                    </a:p>
                  </a:txBody>
                  <a:tcPr marL="6035" marR="6035" marT="60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Resource Abstrection</a:t>
                      </a:r>
                    </a:p>
                  </a:txBody>
                  <a:tcPr marL="6035" marR="6035" marT="60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Physical Infrastrectur</a:t>
                      </a:r>
                    </a:p>
                  </a:txBody>
                  <a:tcPr marL="6035" marR="6035" marT="60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Facility</a:t>
                      </a:r>
                    </a:p>
                  </a:txBody>
                  <a:tcPr marL="6035" marR="6035" marT="60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1807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Data Breaches</a:t>
                      </a:r>
                    </a:p>
                  </a:txBody>
                  <a:tcPr marL="6035" marR="6035" marT="60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H[7],H[9],M[21],H[32]</a:t>
                      </a:r>
                    </a:p>
                  </a:txBody>
                  <a:tcPr marL="6035" marR="6035" marT="60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V[7],V[9],V[18],V[21],V[32]</a:t>
                      </a:r>
                    </a:p>
                  </a:txBody>
                  <a:tcPr marL="6035" marR="6035" marT="60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H[7],M[9],M[21],M[32]</a:t>
                      </a:r>
                    </a:p>
                  </a:txBody>
                  <a:tcPr marL="6035" marR="6035" marT="60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L[21],L[32]</a:t>
                      </a:r>
                    </a:p>
                  </a:txBody>
                  <a:tcPr marL="6035" marR="6035" marT="60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H[7],H[9],H[21],H[32]</a:t>
                      </a:r>
                    </a:p>
                  </a:txBody>
                  <a:tcPr marL="6035" marR="6035" marT="60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H[7],H9],H[21]</a:t>
                      </a:r>
                    </a:p>
                  </a:txBody>
                  <a:tcPr marL="6035" marR="6035" marT="60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23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Data Loss</a:t>
                      </a:r>
                    </a:p>
                  </a:txBody>
                  <a:tcPr marL="6035" marR="6035" marT="60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H[9],M[21],H[32]</a:t>
                      </a:r>
                    </a:p>
                  </a:txBody>
                  <a:tcPr marL="6035" marR="6035" marT="60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H[1],V[9],V[21],V32]</a:t>
                      </a:r>
                    </a:p>
                  </a:txBody>
                  <a:tcPr marL="6035" marR="6035" marT="60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M[9],M[21],M[32]</a:t>
                      </a:r>
                    </a:p>
                  </a:txBody>
                  <a:tcPr marL="6035" marR="6035" marT="60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H[6],L[21],L32]</a:t>
                      </a:r>
                    </a:p>
                  </a:txBody>
                  <a:tcPr marL="6035" marR="6035" marT="60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H[9],H[21],H[32]</a:t>
                      </a:r>
                    </a:p>
                  </a:txBody>
                  <a:tcPr marL="6035" marR="6035" marT="60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H[9],H[21]</a:t>
                      </a:r>
                    </a:p>
                  </a:txBody>
                  <a:tcPr marL="6035" marR="6035" marT="60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781">
                <a:tc>
                  <a:txBody>
                    <a:bodyPr/>
                    <a:lstStyle/>
                    <a:p>
                      <a:pPr algn="l" fontAlgn="ctr"/>
                      <a:r>
                        <a:rPr lang="en-GB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Account or Service Traffic Hijacking</a:t>
                      </a:r>
                    </a:p>
                  </a:txBody>
                  <a:tcPr marL="6035" marR="6035" marT="60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H[7],L[9],L[18],H[21],V[32]</a:t>
                      </a:r>
                    </a:p>
                  </a:txBody>
                  <a:tcPr marL="6035" marR="6035" marT="60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H[1],H[7],H[21],L[32]</a:t>
                      </a:r>
                    </a:p>
                  </a:txBody>
                  <a:tcPr marL="6035" marR="6035" marT="60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H[7],M[9],M[18],H[21],M[32]</a:t>
                      </a:r>
                    </a:p>
                  </a:txBody>
                  <a:tcPr marL="6035" marR="6035" marT="60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L[7],M[9],L[18],M[21],L[32]</a:t>
                      </a:r>
                    </a:p>
                  </a:txBody>
                  <a:tcPr marL="6035" marR="6035" marT="60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L[18],H[21]</a:t>
                      </a:r>
                    </a:p>
                  </a:txBody>
                  <a:tcPr marL="6035" marR="6035" marT="60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H[7],L[9],H[21]</a:t>
                      </a:r>
                    </a:p>
                  </a:txBody>
                  <a:tcPr marL="6035" marR="6035" marT="60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7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Insecure Interfaces and API</a:t>
                      </a:r>
                    </a:p>
                  </a:txBody>
                  <a:tcPr marL="6035" marR="6035" marT="60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V[5],H[7],M[9],H10],V[18],H[21],H[32]</a:t>
                      </a:r>
                    </a:p>
                  </a:txBody>
                  <a:tcPr marL="6035" marR="6035" marT="60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V[5],H[7],V[9],H[10],V[18],H[21],H[32]</a:t>
                      </a:r>
                    </a:p>
                  </a:txBody>
                  <a:tcPr marL="6035" marR="6035" marT="60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H[5],H[7],V[9],H[10],V[18],H[21],H[32]</a:t>
                      </a:r>
                    </a:p>
                  </a:txBody>
                  <a:tcPr marL="6035" marR="6035" marT="60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V[5],H[7],V[9],H10],V[18],H[21],M[32]</a:t>
                      </a:r>
                    </a:p>
                  </a:txBody>
                  <a:tcPr marL="6035" marR="6035" marT="60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L[32]</a:t>
                      </a:r>
                    </a:p>
                  </a:txBody>
                  <a:tcPr marL="6035" marR="6035" marT="60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V[5],H[7],H[9],H[10]</a:t>
                      </a:r>
                    </a:p>
                  </a:txBody>
                  <a:tcPr marL="6035" marR="6035" marT="60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23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Denial of Service</a:t>
                      </a:r>
                    </a:p>
                  </a:txBody>
                  <a:tcPr marL="6035" marR="6035" marT="60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V[5],H[18],H[32]</a:t>
                      </a:r>
                    </a:p>
                  </a:txBody>
                  <a:tcPr marL="6035" marR="6035" marT="60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V[5],H[18],H[32]</a:t>
                      </a:r>
                    </a:p>
                  </a:txBody>
                  <a:tcPr marL="6035" marR="6035" marT="60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H[5],H[18],H[32]</a:t>
                      </a:r>
                    </a:p>
                  </a:txBody>
                  <a:tcPr marL="6035" marR="6035" marT="60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V[17],H[18],M[32]</a:t>
                      </a:r>
                    </a:p>
                  </a:txBody>
                  <a:tcPr marL="6035" marR="6035" marT="60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L[32]</a:t>
                      </a:r>
                    </a:p>
                  </a:txBody>
                  <a:tcPr marL="6035" marR="6035" marT="60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H[5]</a:t>
                      </a:r>
                    </a:p>
                  </a:txBody>
                  <a:tcPr marL="6035" marR="6035" marT="60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7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Malicious Insiders</a:t>
                      </a:r>
                    </a:p>
                  </a:txBody>
                  <a:tcPr marL="6035" marR="6035" marT="60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V[7],V[9],H[10],V[18],H[21],H[32]</a:t>
                      </a:r>
                    </a:p>
                  </a:txBody>
                  <a:tcPr marL="6035" marR="6035" marT="60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V[7],V[9],V[10],V[18],H[21],H[32]</a:t>
                      </a:r>
                    </a:p>
                  </a:txBody>
                  <a:tcPr marL="6035" marR="6035" marT="60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V[7],V[9],M[10],V[18],H[21],H[32]</a:t>
                      </a:r>
                    </a:p>
                  </a:txBody>
                  <a:tcPr marL="6035" marR="6035" marT="60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V[7],V[9],L[10],V[18].H[21],M[32]</a:t>
                      </a:r>
                    </a:p>
                  </a:txBody>
                  <a:tcPr marL="6035" marR="6035" marT="60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V[7],V[9],V[10],V[18],H[21]</a:t>
                      </a:r>
                    </a:p>
                  </a:txBody>
                  <a:tcPr marL="6035" marR="6035" marT="60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V[7],V[9],H[10],V[18],H[21]</a:t>
                      </a:r>
                    </a:p>
                  </a:txBody>
                  <a:tcPr marL="6035" marR="6035" marT="60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7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Abuse of Cloud Services</a:t>
                      </a:r>
                    </a:p>
                  </a:txBody>
                  <a:tcPr marL="6035" marR="6035" marT="60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V[7],L[9],M[10],H[21],L[32]</a:t>
                      </a:r>
                    </a:p>
                  </a:txBody>
                  <a:tcPr marL="6035" marR="6035" marT="60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V[7],L[9],M[10],H[21]</a:t>
                      </a:r>
                    </a:p>
                  </a:txBody>
                  <a:tcPr marL="6035" marR="6035" marT="60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V[7],V[9],M[10],H[21],H[32]</a:t>
                      </a:r>
                    </a:p>
                  </a:txBody>
                  <a:tcPr marL="6035" marR="6035" marT="60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L[9],L[10],L[32]</a:t>
                      </a:r>
                    </a:p>
                  </a:txBody>
                  <a:tcPr marL="6035" marR="6035" marT="60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M[9],M[10],H[21]</a:t>
                      </a:r>
                    </a:p>
                  </a:txBody>
                  <a:tcPr marL="6035" marR="6035" marT="60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V[7],L[9],M[10]</a:t>
                      </a:r>
                    </a:p>
                  </a:txBody>
                  <a:tcPr marL="6035" marR="6035" marT="60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23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Insufficient Due Diligence</a:t>
                      </a:r>
                    </a:p>
                  </a:txBody>
                  <a:tcPr marL="6035" marR="6035" marT="60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L[21],L[32]</a:t>
                      </a:r>
                    </a:p>
                  </a:txBody>
                  <a:tcPr marL="6035" marR="6035" marT="60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H[21]</a:t>
                      </a:r>
                    </a:p>
                  </a:txBody>
                  <a:tcPr marL="6035" marR="6035" marT="60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M[21],L32]</a:t>
                      </a:r>
                    </a:p>
                  </a:txBody>
                  <a:tcPr marL="6035" marR="6035" marT="60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H[21]</a:t>
                      </a:r>
                    </a:p>
                  </a:txBody>
                  <a:tcPr marL="6035" marR="6035" marT="60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H[21]</a:t>
                      </a:r>
                    </a:p>
                  </a:txBody>
                  <a:tcPr marL="6035" marR="6035" marT="60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M[21]</a:t>
                      </a:r>
                    </a:p>
                  </a:txBody>
                  <a:tcPr marL="6035" marR="6035" marT="60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23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Code Injection</a:t>
                      </a:r>
                    </a:p>
                  </a:txBody>
                  <a:tcPr marL="6035" marR="6035" marT="60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H[5]</a:t>
                      </a:r>
                    </a:p>
                  </a:txBody>
                  <a:tcPr marL="6035" marR="6035" marT="60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V[5]</a:t>
                      </a:r>
                    </a:p>
                  </a:txBody>
                  <a:tcPr marL="6035" marR="6035" marT="60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H[5],H[26]</a:t>
                      </a:r>
                    </a:p>
                  </a:txBody>
                  <a:tcPr marL="6035" marR="6035" marT="60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H[5]</a:t>
                      </a:r>
                    </a:p>
                  </a:txBody>
                  <a:tcPr marL="6035" marR="6035" marT="60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035" marR="6035" marT="60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H[5]</a:t>
                      </a:r>
                    </a:p>
                  </a:txBody>
                  <a:tcPr marL="6035" marR="6035" marT="60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23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Botnets</a:t>
                      </a:r>
                    </a:p>
                  </a:txBody>
                  <a:tcPr marL="6035" marR="6035" marT="60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035" marR="6035" marT="60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035" marR="6035" marT="60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035" marR="6035" marT="60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035" marR="6035" marT="60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035" marR="6035" marT="60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035" marR="6035" marT="60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23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Targeted Attacks</a:t>
                      </a:r>
                    </a:p>
                  </a:txBody>
                  <a:tcPr marL="6035" marR="6035" marT="60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035" marR="6035" marT="60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035" marR="6035" marT="60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035" marR="6035" marT="60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035" marR="6035" marT="60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035" marR="6035" marT="60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035" marR="6035" marT="60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7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Physical Theft/Loss/Damage</a:t>
                      </a:r>
                    </a:p>
                  </a:txBody>
                  <a:tcPr marL="6035" marR="6035" marT="60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035" marR="6035" marT="60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035" marR="6035" marT="60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035" marR="6035" marT="60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035" marR="6035" marT="60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035" marR="6035" marT="60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035" marR="6035" marT="60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23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Hardware Failure</a:t>
                      </a:r>
                    </a:p>
                  </a:txBody>
                  <a:tcPr marL="6035" marR="6035" marT="60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M[21]</a:t>
                      </a:r>
                    </a:p>
                  </a:txBody>
                  <a:tcPr marL="6035" marR="6035" marT="60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H[21]</a:t>
                      </a:r>
                    </a:p>
                  </a:txBody>
                  <a:tcPr marL="6035" marR="6035" marT="60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L[21]</a:t>
                      </a:r>
                    </a:p>
                  </a:txBody>
                  <a:tcPr marL="6035" marR="6035" marT="60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L[21]</a:t>
                      </a:r>
                    </a:p>
                  </a:txBody>
                  <a:tcPr marL="6035" marR="6035" marT="60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H[21]</a:t>
                      </a:r>
                    </a:p>
                  </a:txBody>
                  <a:tcPr marL="6035" marR="6035" marT="60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035" marR="6035" marT="60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23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Natural Disasters</a:t>
                      </a:r>
                    </a:p>
                  </a:txBody>
                  <a:tcPr marL="6035" marR="6035" marT="60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M[21]</a:t>
                      </a:r>
                    </a:p>
                  </a:txBody>
                  <a:tcPr marL="6035" marR="6035" marT="60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H[21]</a:t>
                      </a:r>
                    </a:p>
                  </a:txBody>
                  <a:tcPr marL="6035" marR="6035" marT="60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L[21]</a:t>
                      </a:r>
                    </a:p>
                  </a:txBody>
                  <a:tcPr marL="6035" marR="6035" marT="60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L[21]</a:t>
                      </a:r>
                    </a:p>
                  </a:txBody>
                  <a:tcPr marL="6035" marR="6035" marT="60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H[21]</a:t>
                      </a:r>
                    </a:p>
                  </a:txBody>
                  <a:tcPr marL="6035" marR="6035" marT="60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035" marR="6035" marT="60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23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Cloud-related Malware</a:t>
                      </a:r>
                    </a:p>
                  </a:txBody>
                  <a:tcPr marL="6035" marR="6035" marT="60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H[21]</a:t>
                      </a:r>
                    </a:p>
                  </a:txBody>
                  <a:tcPr marL="6035" marR="6035" marT="60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H[21]</a:t>
                      </a:r>
                    </a:p>
                  </a:txBody>
                  <a:tcPr marL="6035" marR="6035" marT="60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H[21]</a:t>
                      </a:r>
                    </a:p>
                  </a:txBody>
                  <a:tcPr marL="6035" marR="6035" marT="60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H[21]</a:t>
                      </a:r>
                    </a:p>
                  </a:txBody>
                  <a:tcPr marL="6035" marR="6035" marT="60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L[21]</a:t>
                      </a:r>
                    </a:p>
                  </a:txBody>
                  <a:tcPr marL="6035" marR="6035" marT="60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L[21]</a:t>
                      </a:r>
                    </a:p>
                  </a:txBody>
                  <a:tcPr marL="6035" marR="6035" marT="60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23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Unknown Risk Profile</a:t>
                      </a:r>
                    </a:p>
                  </a:txBody>
                  <a:tcPr marL="6035" marR="6035" marT="60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L[21]</a:t>
                      </a:r>
                    </a:p>
                  </a:txBody>
                  <a:tcPr marL="6035" marR="6035" marT="60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M[21]</a:t>
                      </a:r>
                    </a:p>
                  </a:txBody>
                  <a:tcPr marL="6035" marR="6035" marT="60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H[21]</a:t>
                      </a:r>
                    </a:p>
                  </a:txBody>
                  <a:tcPr marL="6035" marR="6035" marT="60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M[21]</a:t>
                      </a:r>
                    </a:p>
                  </a:txBody>
                  <a:tcPr marL="6035" marR="6035" marT="60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M[21]</a:t>
                      </a:r>
                    </a:p>
                  </a:txBody>
                  <a:tcPr marL="6035" marR="6035" marT="60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L[21]</a:t>
                      </a:r>
                    </a:p>
                  </a:txBody>
                  <a:tcPr marL="6035" marR="6035" marT="60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23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LOCK-IN</a:t>
                      </a:r>
                    </a:p>
                  </a:txBody>
                  <a:tcPr marL="6035" marR="6035" marT="60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035" marR="6035" marT="60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035" marR="6035" marT="60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035" marR="6035" marT="60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035" marR="6035" marT="60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035" marR="6035" marT="60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035" marR="6035" marT="60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23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COMPLIANCE RISKS</a:t>
                      </a:r>
                    </a:p>
                  </a:txBody>
                  <a:tcPr marL="6035" marR="6035" marT="60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035" marR="6035" marT="60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H[38]</a:t>
                      </a:r>
                    </a:p>
                  </a:txBody>
                  <a:tcPr marL="6035" marR="6035" marT="60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035" marR="6035" marT="60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035" marR="6035" marT="60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035" marR="6035" marT="60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035" marR="6035" marT="60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Title 1"/>
          <p:cNvSpPr txBox="1">
            <a:spLocks/>
          </p:cNvSpPr>
          <p:nvPr/>
        </p:nvSpPr>
        <p:spPr bwMode="auto">
          <a:xfrm>
            <a:off x="581025" y="487363"/>
            <a:ext cx="7989888" cy="893762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anose="020B0503020204020204" pitchFamily="34" charset="0"/>
                <a:ea typeface="+mj-ea"/>
                <a:cs typeface="+mj-cs"/>
              </a:rPr>
              <a:t>Cloud Security Threats at Cloud Components 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 bwMode="auto">
          <a:xfrm>
            <a:off x="483326" y="1345477"/>
            <a:ext cx="8281851" cy="156755"/>
          </a:xfrm>
        </p:spPr>
        <p:txBody>
          <a:bodyPr wrap="square" numCol="1" anchorCtr="0" compatLnSpc="1">
            <a:prstTxWarp prst="textNoShape">
              <a:avLst/>
            </a:prstTxWarp>
            <a:noAutofit/>
          </a:bodyPr>
          <a:lstStyle/>
          <a:p>
            <a:pPr eaLnBrk="1" hangingPunct="1"/>
            <a:r>
              <a:rPr lang="en-US" sz="1400" b="1" dirty="0" smtClean="0"/>
              <a:t>Average of severity for  Cloud Security Threats at Cloud Components level (Indirectly discussed)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96387" y="1561060"/>
          <a:ext cx="8255726" cy="4762039"/>
        </p:xfrm>
        <a:graphic>
          <a:graphicData uri="http://schemas.openxmlformats.org/drawingml/2006/table">
            <a:tbl>
              <a:tblPr/>
              <a:tblGrid>
                <a:gridCol w="2311056"/>
                <a:gridCol w="1212400"/>
                <a:gridCol w="1212400"/>
                <a:gridCol w="886485"/>
                <a:gridCol w="1003815"/>
                <a:gridCol w="1003815"/>
                <a:gridCol w="625755"/>
              </a:tblGrid>
              <a:tr h="18131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Threat</a:t>
                      </a:r>
                    </a:p>
                  </a:txBody>
                  <a:tcPr marL="8635" marR="8635" marT="8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Components</a:t>
                      </a:r>
                    </a:p>
                  </a:txBody>
                  <a:tcPr marL="8635" marR="8635" marT="8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536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Application</a:t>
                      </a:r>
                    </a:p>
                  </a:txBody>
                  <a:tcPr marL="8635" marR="8635" marT="8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Data</a:t>
                      </a:r>
                    </a:p>
                  </a:txBody>
                  <a:tcPr marL="8635" marR="8635" marT="8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Platform</a:t>
                      </a:r>
                    </a:p>
                  </a:txBody>
                  <a:tcPr marL="8635" marR="8635" marT="8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Resource Abstrection</a:t>
                      </a:r>
                    </a:p>
                  </a:txBody>
                  <a:tcPr marL="8635" marR="8635" marT="8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Physical Infrastrectur</a:t>
                      </a:r>
                    </a:p>
                  </a:txBody>
                  <a:tcPr marL="8635" marR="8635" marT="8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Facility</a:t>
                      </a:r>
                    </a:p>
                  </a:txBody>
                  <a:tcPr marL="8635" marR="8635" marT="8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8492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Data Breaches</a:t>
                      </a:r>
                    </a:p>
                  </a:txBody>
                  <a:tcPr marL="8635" marR="8635" marT="8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2.75</a:t>
                      </a:r>
                    </a:p>
                  </a:txBody>
                  <a:tcPr marL="8635" marR="8635" marT="8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8635" marR="8635" marT="8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2.25</a:t>
                      </a:r>
                    </a:p>
                  </a:txBody>
                  <a:tcPr marL="8635" marR="8635" marT="8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8635" marR="8635" marT="8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8635" marR="8635" marT="8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8635" marR="8635" marT="8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492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Data Loss</a:t>
                      </a:r>
                    </a:p>
                  </a:txBody>
                  <a:tcPr marL="8635" marR="8635" marT="8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2.67</a:t>
                      </a:r>
                    </a:p>
                  </a:txBody>
                  <a:tcPr marL="8635" marR="8635" marT="8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3.75</a:t>
                      </a:r>
                    </a:p>
                  </a:txBody>
                  <a:tcPr marL="8635" marR="8635" marT="8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8635" marR="8635" marT="8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1.33</a:t>
                      </a:r>
                    </a:p>
                  </a:txBody>
                  <a:tcPr marL="8635" marR="8635" marT="8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8635" marR="8635" marT="8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8635" marR="8635" marT="8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536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Account or Service Traffic Hijacking</a:t>
                      </a:r>
                    </a:p>
                  </a:txBody>
                  <a:tcPr marL="8635" marR="8635" marT="8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2.4</a:t>
                      </a:r>
                    </a:p>
                  </a:txBody>
                  <a:tcPr marL="8635" marR="8635" marT="8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2.5</a:t>
                      </a:r>
                    </a:p>
                  </a:txBody>
                  <a:tcPr marL="8635" marR="8635" marT="8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2.4</a:t>
                      </a:r>
                    </a:p>
                  </a:txBody>
                  <a:tcPr marL="8635" marR="8635" marT="8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1.4</a:t>
                      </a:r>
                    </a:p>
                  </a:txBody>
                  <a:tcPr marL="8635" marR="8635" marT="8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8635" marR="8635" marT="8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2.33</a:t>
                      </a:r>
                    </a:p>
                  </a:txBody>
                  <a:tcPr marL="8635" marR="8635" marT="8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536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Insecure Interfaces and API</a:t>
                      </a:r>
                    </a:p>
                  </a:txBody>
                  <a:tcPr marL="8635" marR="8635" marT="8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3.14</a:t>
                      </a:r>
                    </a:p>
                  </a:txBody>
                  <a:tcPr marL="8635" marR="8635" marT="8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3.38</a:t>
                      </a:r>
                    </a:p>
                  </a:txBody>
                  <a:tcPr marL="8635" marR="8635" marT="8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3.29</a:t>
                      </a:r>
                    </a:p>
                  </a:txBody>
                  <a:tcPr marL="8635" marR="8635" marT="8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3.71</a:t>
                      </a:r>
                    </a:p>
                  </a:txBody>
                  <a:tcPr marL="8635" marR="8635" marT="8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8635" marR="8635" marT="8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3.25</a:t>
                      </a:r>
                    </a:p>
                  </a:txBody>
                  <a:tcPr marL="8635" marR="8635" marT="8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26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Denial of Service</a:t>
                      </a:r>
                    </a:p>
                  </a:txBody>
                  <a:tcPr marL="8635" marR="8635" marT="8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3.33</a:t>
                      </a:r>
                    </a:p>
                  </a:txBody>
                  <a:tcPr marL="8635" marR="8635" marT="8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3.37</a:t>
                      </a:r>
                    </a:p>
                  </a:txBody>
                  <a:tcPr marL="8635" marR="8635" marT="8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8635" marR="8635" marT="8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8635" marR="8635" marT="8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8635" marR="8635" marT="8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8635" marR="8635" marT="8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26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Malicious Insiders</a:t>
                      </a:r>
                    </a:p>
                  </a:txBody>
                  <a:tcPr marL="8635" marR="8635" marT="8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8635" marR="8635" marT="8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3.67</a:t>
                      </a:r>
                    </a:p>
                  </a:txBody>
                  <a:tcPr marL="8635" marR="8635" marT="8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3.33</a:t>
                      </a:r>
                    </a:p>
                  </a:txBody>
                  <a:tcPr marL="8635" marR="8635" marT="8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8635" marR="8635" marT="8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3.8</a:t>
                      </a:r>
                    </a:p>
                  </a:txBody>
                  <a:tcPr marL="8635" marR="8635" marT="8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3.6</a:t>
                      </a:r>
                    </a:p>
                  </a:txBody>
                  <a:tcPr marL="8635" marR="8635" marT="8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536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Abuse of Cloud Services</a:t>
                      </a:r>
                    </a:p>
                  </a:txBody>
                  <a:tcPr marL="8635" marR="8635" marT="8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2.2</a:t>
                      </a:r>
                    </a:p>
                  </a:txBody>
                  <a:tcPr marL="8635" marR="8635" marT="8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2.5</a:t>
                      </a:r>
                    </a:p>
                  </a:txBody>
                  <a:tcPr marL="8635" marR="8635" marT="8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3.2</a:t>
                      </a:r>
                    </a:p>
                  </a:txBody>
                  <a:tcPr marL="8635" marR="8635" marT="8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8635" marR="8635" marT="8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2.33</a:t>
                      </a:r>
                    </a:p>
                  </a:txBody>
                  <a:tcPr marL="8635" marR="8635" marT="8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8635" marR="8635" marT="8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536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Insufficient Due Diligence</a:t>
                      </a:r>
                    </a:p>
                  </a:txBody>
                  <a:tcPr marL="8635" marR="8635" marT="8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8635" marR="8635" marT="8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8635" marR="8635" marT="8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1.5</a:t>
                      </a:r>
                    </a:p>
                  </a:txBody>
                  <a:tcPr marL="8635" marR="8635" marT="8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8635" marR="8635" marT="8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8635" marR="8635" marT="8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8635" marR="8635" marT="8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26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Code Injection</a:t>
                      </a:r>
                    </a:p>
                  </a:txBody>
                  <a:tcPr marL="8635" marR="8635" marT="8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8635" marR="8635" marT="8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8635" marR="8635" marT="8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8635" marR="8635" marT="8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8635" marR="8635" marT="8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635" marR="8635" marT="8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8635" marR="8635" marT="8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26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Botnets</a:t>
                      </a:r>
                    </a:p>
                  </a:txBody>
                  <a:tcPr marL="8635" marR="8635" marT="8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635" marR="8635" marT="8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635" marR="8635" marT="8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635" marR="8635" marT="8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635" marR="8635" marT="8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635" marR="8635" marT="8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635" marR="8635" marT="8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26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Targeted Attacks</a:t>
                      </a:r>
                    </a:p>
                  </a:txBody>
                  <a:tcPr marL="8635" marR="8635" marT="8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635" marR="8635" marT="8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635" marR="8635" marT="8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635" marR="8635" marT="8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635" marR="8635" marT="8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635" marR="8635" marT="8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635" marR="8635" marT="8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536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Physical Theft/Loss/Damage</a:t>
                      </a:r>
                    </a:p>
                  </a:txBody>
                  <a:tcPr marL="8635" marR="8635" marT="8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635" marR="8635" marT="8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635" marR="8635" marT="8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635" marR="8635" marT="8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635" marR="8635" marT="8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635" marR="8635" marT="8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635" marR="8635" marT="8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26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Hardware Failure</a:t>
                      </a:r>
                    </a:p>
                  </a:txBody>
                  <a:tcPr marL="8635" marR="8635" marT="8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8635" marR="8635" marT="8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8635" marR="8635" marT="8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8635" marR="8635" marT="8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8635" marR="8635" marT="8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8635" marR="8635" marT="8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635" marR="8635" marT="8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26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Natural Disasters</a:t>
                      </a:r>
                    </a:p>
                  </a:txBody>
                  <a:tcPr marL="8635" marR="8635" marT="8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8635" marR="8635" marT="8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8635" marR="8635" marT="8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8635" marR="8635" marT="8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8635" marR="8635" marT="8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8635" marR="8635" marT="8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635" marR="8635" marT="8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26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Cloud-related Malware</a:t>
                      </a:r>
                    </a:p>
                  </a:txBody>
                  <a:tcPr marL="8635" marR="8635" marT="8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8635" marR="8635" marT="8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8635" marR="8635" marT="8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8635" marR="8635" marT="8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8635" marR="8635" marT="8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8635" marR="8635" marT="8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8635" marR="8635" marT="8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26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Unknown Risk Profile</a:t>
                      </a:r>
                    </a:p>
                  </a:txBody>
                  <a:tcPr marL="8635" marR="8635" marT="8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8635" marR="8635" marT="8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8635" marR="8635" marT="8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8635" marR="8635" marT="8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8635" marR="8635" marT="8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8635" marR="8635" marT="8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8635" marR="8635" marT="8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26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LOCK-IN</a:t>
                      </a:r>
                    </a:p>
                  </a:txBody>
                  <a:tcPr marL="8635" marR="8635" marT="8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635" marR="8635" marT="8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635" marR="8635" marT="8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635" marR="8635" marT="8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635" marR="8635" marT="8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635" marR="8635" marT="8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635" marR="8635" marT="8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26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COMPLIANCE RISKS</a:t>
                      </a:r>
                    </a:p>
                  </a:txBody>
                  <a:tcPr marL="8635" marR="8635" marT="8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635" marR="8635" marT="8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8635" marR="8635" marT="8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635" marR="8635" marT="8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635" marR="8635" marT="8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635" marR="8635" marT="8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635" marR="8635" marT="8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Title 1"/>
          <p:cNvSpPr txBox="1">
            <a:spLocks/>
          </p:cNvSpPr>
          <p:nvPr/>
        </p:nvSpPr>
        <p:spPr bwMode="auto">
          <a:xfrm>
            <a:off x="581025" y="487363"/>
            <a:ext cx="7989888" cy="893762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anose="020B0503020204020204" pitchFamily="34" charset="0"/>
                <a:ea typeface="+mj-ea"/>
                <a:cs typeface="+mj-cs"/>
              </a:rPr>
              <a:t>Cloud Security Threats at Cloud Components 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 bwMode="auto">
          <a:xfrm>
            <a:off x="758446" y="5864581"/>
            <a:ext cx="7989888" cy="249616"/>
          </a:xfrm>
        </p:spPr>
        <p:txBody>
          <a:bodyPr wrap="square" numCol="1" anchorCtr="0" compatLnSpc="1">
            <a:prstTxWarp prst="textNoShape">
              <a:avLst/>
            </a:prstTxWarp>
            <a:noAutofit/>
          </a:bodyPr>
          <a:lstStyle/>
          <a:p>
            <a:pPr eaLnBrk="1" hangingPunct="1"/>
            <a:r>
              <a:rPr lang="en-US" sz="1400" b="1" dirty="0" smtClean="0"/>
              <a:t>Average of severity for  Cloud Security Threats at Cloud Components level (Indirectly discussed)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581025" y="487363"/>
            <a:ext cx="7989888" cy="893762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anose="020B0503020204020204" pitchFamily="34" charset="0"/>
                <a:ea typeface="+mj-ea"/>
                <a:cs typeface="+mj-cs"/>
              </a:rPr>
              <a:t>Cloud Security Threats at Cloud Components level</a:t>
            </a:r>
          </a:p>
        </p:txBody>
      </p:sp>
      <p:graphicFrame>
        <p:nvGraphicFramePr>
          <p:cNvPr id="6" name="Chart 5"/>
          <p:cNvGraphicFramePr>
            <a:graphicFrameLocks/>
          </p:cNvGraphicFramePr>
          <p:nvPr/>
        </p:nvGraphicFramePr>
        <p:xfrm>
          <a:off x="1009650" y="1352550"/>
          <a:ext cx="7124700" cy="4152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 bwMode="auto">
          <a:xfrm>
            <a:off x="581025" y="1436918"/>
            <a:ext cx="7989888" cy="270782"/>
          </a:xfrm>
        </p:spPr>
        <p:txBody>
          <a:bodyPr wrap="square" numCol="1" anchorCtr="0" compatLnSpc="1">
            <a:prstTxWarp prst="textNoShape">
              <a:avLst/>
            </a:prstTxWarp>
            <a:noAutofit/>
          </a:bodyPr>
          <a:lstStyle/>
          <a:p>
            <a:r>
              <a:rPr lang="en-US" sz="1400" b="1" dirty="0" smtClean="0"/>
              <a:t>Analysis of Cloud Security Threats at Cloud Deployment model  level(clearly discussed)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48639" y="1762764"/>
          <a:ext cx="8112034" cy="4481509"/>
        </p:xfrm>
        <a:graphic>
          <a:graphicData uri="http://schemas.openxmlformats.org/drawingml/2006/table">
            <a:tbl>
              <a:tblPr/>
              <a:tblGrid>
                <a:gridCol w="2146088"/>
                <a:gridCol w="1999348"/>
                <a:gridCol w="1559125"/>
                <a:gridCol w="1361943"/>
                <a:gridCol w="1045530"/>
              </a:tblGrid>
              <a:tr h="16987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336" marR="7336" marT="73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Deployment Model</a:t>
                      </a:r>
                    </a:p>
                  </a:txBody>
                  <a:tcPr marL="7336" marR="7336" marT="73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617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Threat</a:t>
                      </a:r>
                    </a:p>
                  </a:txBody>
                  <a:tcPr marL="7336" marR="7336" marT="73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Public</a:t>
                      </a:r>
                    </a:p>
                  </a:txBody>
                  <a:tcPr marL="7336" marR="7336" marT="73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Private</a:t>
                      </a:r>
                    </a:p>
                  </a:txBody>
                  <a:tcPr marL="7336" marR="7336" marT="73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Community</a:t>
                      </a:r>
                    </a:p>
                  </a:txBody>
                  <a:tcPr marL="7336" marR="7336" marT="73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Hybrid</a:t>
                      </a:r>
                    </a:p>
                  </a:txBody>
                  <a:tcPr marL="7336" marR="7336" marT="73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26694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Data Breaches</a:t>
                      </a:r>
                    </a:p>
                  </a:txBody>
                  <a:tcPr marL="7336" marR="7336" marT="73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V[2],V[7],V10],H[38]</a:t>
                      </a:r>
                    </a:p>
                  </a:txBody>
                  <a:tcPr marL="7336" marR="7336" marT="73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H[2]</a:t>
                      </a:r>
                    </a:p>
                  </a:txBody>
                  <a:tcPr marL="7336" marR="7336" marT="73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H[2]</a:t>
                      </a:r>
                    </a:p>
                  </a:txBody>
                  <a:tcPr marL="7336" marR="7336" marT="73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H[2],H[38]</a:t>
                      </a:r>
                    </a:p>
                  </a:txBody>
                  <a:tcPr marL="7336" marR="7336" marT="73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35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Data Loss</a:t>
                      </a:r>
                    </a:p>
                  </a:txBody>
                  <a:tcPr marL="7336" marR="7336" marT="73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V[2],V[6],V[7],V[10],H[21],H[38]</a:t>
                      </a:r>
                    </a:p>
                  </a:txBody>
                  <a:tcPr marL="7336" marR="7336" marT="73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H[2]</a:t>
                      </a:r>
                    </a:p>
                  </a:txBody>
                  <a:tcPr marL="7336" marR="7336" marT="73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H[2]</a:t>
                      </a:r>
                    </a:p>
                  </a:txBody>
                  <a:tcPr marL="7336" marR="7336" marT="73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H[2],H[38]</a:t>
                      </a:r>
                    </a:p>
                  </a:txBody>
                  <a:tcPr marL="7336" marR="7336" marT="73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35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Account or Service Traffic Hijacking</a:t>
                      </a:r>
                    </a:p>
                  </a:txBody>
                  <a:tcPr marL="7336" marR="7336" marT="73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V[2],[7],V[10],V[18],V[21]</a:t>
                      </a:r>
                    </a:p>
                  </a:txBody>
                  <a:tcPr marL="7336" marR="7336" marT="73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H[2],L[10]</a:t>
                      </a:r>
                    </a:p>
                  </a:txBody>
                  <a:tcPr marL="7336" marR="7336" marT="73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H[2]</a:t>
                      </a:r>
                    </a:p>
                  </a:txBody>
                  <a:tcPr marL="7336" marR="7336" marT="73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H[2]</a:t>
                      </a:r>
                    </a:p>
                  </a:txBody>
                  <a:tcPr marL="7336" marR="7336" marT="73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35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Insecure Interfaces and API</a:t>
                      </a:r>
                    </a:p>
                  </a:txBody>
                  <a:tcPr marL="7336" marR="7336" marT="73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V[2],V[7],V10],V[18],H[21]</a:t>
                      </a:r>
                    </a:p>
                  </a:txBody>
                  <a:tcPr marL="7336" marR="7336" marT="73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H[2]</a:t>
                      </a:r>
                    </a:p>
                  </a:txBody>
                  <a:tcPr marL="7336" marR="7336" marT="73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H[2]</a:t>
                      </a:r>
                    </a:p>
                  </a:txBody>
                  <a:tcPr marL="7336" marR="7336" marT="73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H[2]</a:t>
                      </a:r>
                    </a:p>
                  </a:txBody>
                  <a:tcPr marL="7336" marR="7336" marT="73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7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Denial of Service</a:t>
                      </a:r>
                    </a:p>
                  </a:txBody>
                  <a:tcPr marL="7336" marR="7336" marT="73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V[2],V[5],H[18]</a:t>
                      </a:r>
                    </a:p>
                  </a:txBody>
                  <a:tcPr marL="7336" marR="7336" marT="73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H[2]</a:t>
                      </a:r>
                    </a:p>
                  </a:txBody>
                  <a:tcPr marL="7336" marR="7336" marT="73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H[2],H[5]</a:t>
                      </a:r>
                    </a:p>
                  </a:txBody>
                  <a:tcPr marL="7336" marR="7336" marT="73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H[2]</a:t>
                      </a:r>
                    </a:p>
                  </a:txBody>
                  <a:tcPr marL="7336" marR="7336" marT="73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35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Malicious Insiders</a:t>
                      </a:r>
                    </a:p>
                  </a:txBody>
                  <a:tcPr marL="7336" marR="7336" marT="73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V[2],V[7],V10],V[18],H[21],H[38]</a:t>
                      </a:r>
                    </a:p>
                  </a:txBody>
                  <a:tcPr marL="7336" marR="7336" marT="73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H[2]</a:t>
                      </a:r>
                    </a:p>
                  </a:txBody>
                  <a:tcPr marL="7336" marR="7336" marT="73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H[2]</a:t>
                      </a:r>
                    </a:p>
                  </a:txBody>
                  <a:tcPr marL="7336" marR="7336" marT="73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H[2],H[38]</a:t>
                      </a:r>
                    </a:p>
                  </a:txBody>
                  <a:tcPr marL="7336" marR="7336" marT="73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35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Abuse of Cloud Services</a:t>
                      </a:r>
                    </a:p>
                  </a:txBody>
                  <a:tcPr marL="7336" marR="7336" marT="73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V[7],M[10],H[21]</a:t>
                      </a:r>
                    </a:p>
                  </a:txBody>
                  <a:tcPr marL="7336" marR="7336" marT="73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336" marR="7336" marT="73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336" marR="7336" marT="73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336" marR="7336" marT="73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35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Insufficient Due Diligence</a:t>
                      </a:r>
                    </a:p>
                  </a:txBody>
                  <a:tcPr marL="7336" marR="7336" marT="73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H[21]</a:t>
                      </a:r>
                    </a:p>
                  </a:txBody>
                  <a:tcPr marL="7336" marR="7336" marT="73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336" marR="7336" marT="73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336" marR="7336" marT="73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336" marR="7336" marT="73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7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Code Injection</a:t>
                      </a:r>
                    </a:p>
                  </a:txBody>
                  <a:tcPr marL="7336" marR="7336" marT="73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H[2],V[5]</a:t>
                      </a:r>
                    </a:p>
                  </a:txBody>
                  <a:tcPr marL="7336" marR="7336" marT="73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H[2]</a:t>
                      </a:r>
                    </a:p>
                  </a:txBody>
                  <a:tcPr marL="7336" marR="7336" marT="73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H[2],H[5]</a:t>
                      </a:r>
                    </a:p>
                  </a:txBody>
                  <a:tcPr marL="7336" marR="7336" marT="73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H[2],H[5]</a:t>
                      </a:r>
                    </a:p>
                  </a:txBody>
                  <a:tcPr marL="7336" marR="7336" marT="73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7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Botnets</a:t>
                      </a:r>
                    </a:p>
                  </a:txBody>
                  <a:tcPr marL="7336" marR="7336" marT="73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H[36]</a:t>
                      </a:r>
                    </a:p>
                  </a:txBody>
                  <a:tcPr marL="7336" marR="7336" marT="73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336" marR="7336" marT="73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336" marR="7336" marT="73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336" marR="7336" marT="73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7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Targeted Attacks</a:t>
                      </a:r>
                    </a:p>
                  </a:txBody>
                  <a:tcPr marL="7336" marR="7336" marT="73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336" marR="7336" marT="73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336" marR="7336" marT="73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336" marR="7336" marT="73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336" marR="7336" marT="73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35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Physical Theft/Loss/Damage</a:t>
                      </a:r>
                    </a:p>
                  </a:txBody>
                  <a:tcPr marL="7336" marR="7336" marT="73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336" marR="7336" marT="73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336" marR="7336" marT="73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336" marR="7336" marT="73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336" marR="7336" marT="73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7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Hardware Failure</a:t>
                      </a:r>
                    </a:p>
                  </a:txBody>
                  <a:tcPr marL="7336" marR="7336" marT="73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H[21]</a:t>
                      </a:r>
                    </a:p>
                  </a:txBody>
                  <a:tcPr marL="7336" marR="7336" marT="73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336" marR="7336" marT="73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336" marR="7336" marT="73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336" marR="7336" marT="73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7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Natural Disasters</a:t>
                      </a:r>
                    </a:p>
                  </a:txBody>
                  <a:tcPr marL="7336" marR="7336" marT="73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H[21]</a:t>
                      </a:r>
                    </a:p>
                  </a:txBody>
                  <a:tcPr marL="7336" marR="7336" marT="73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336" marR="7336" marT="73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336" marR="7336" marT="73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336" marR="7336" marT="73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7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Cloud-related Malware</a:t>
                      </a:r>
                    </a:p>
                  </a:txBody>
                  <a:tcPr marL="7336" marR="7336" marT="73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V[21]</a:t>
                      </a:r>
                    </a:p>
                  </a:txBody>
                  <a:tcPr marL="7336" marR="7336" marT="73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336" marR="7336" marT="73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336" marR="7336" marT="73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336" marR="7336" marT="73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7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Unknown Risk Profile</a:t>
                      </a:r>
                    </a:p>
                  </a:txBody>
                  <a:tcPr marL="7336" marR="7336" marT="73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V[10],H[21]</a:t>
                      </a:r>
                    </a:p>
                  </a:txBody>
                  <a:tcPr marL="7336" marR="7336" marT="73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336" marR="7336" marT="73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336" marR="7336" marT="73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336" marR="7336" marT="73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7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LOCK-IN</a:t>
                      </a:r>
                    </a:p>
                  </a:txBody>
                  <a:tcPr marL="7336" marR="7336" marT="73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H[38]</a:t>
                      </a:r>
                    </a:p>
                  </a:txBody>
                  <a:tcPr marL="7336" marR="7336" marT="73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336" marR="7336" marT="73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336" marR="7336" marT="73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H[38]</a:t>
                      </a:r>
                    </a:p>
                  </a:txBody>
                  <a:tcPr marL="7336" marR="7336" marT="73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7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COMPLIANCE RISKS</a:t>
                      </a:r>
                    </a:p>
                  </a:txBody>
                  <a:tcPr marL="7336" marR="7336" marT="73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H[38]</a:t>
                      </a:r>
                    </a:p>
                  </a:txBody>
                  <a:tcPr marL="7336" marR="7336" marT="73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336" marR="7336" marT="73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336" marR="7336" marT="73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H[38]</a:t>
                      </a:r>
                    </a:p>
                  </a:txBody>
                  <a:tcPr marL="7336" marR="7336" marT="73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 bwMode="auto">
          <a:xfrm>
            <a:off x="581025" y="487363"/>
            <a:ext cx="7989888" cy="893762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anose="020B0503020204020204" pitchFamily="34" charset="0"/>
                <a:ea typeface="+mj-ea"/>
                <a:cs typeface="+mj-cs"/>
              </a:rPr>
              <a:t>Cloud Security Threats at Cloud Deployment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anose="020B0503020204020204" pitchFamily="34" charset="0"/>
                <a:ea typeface="+mj-ea"/>
                <a:cs typeface="+mj-cs"/>
              </a:rPr>
              <a:t> model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anose="020B0503020204020204" pitchFamily="34" charset="0"/>
                <a:ea typeface="+mj-ea"/>
                <a:cs typeface="+mj-cs"/>
              </a:rPr>
              <a:t> 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 bwMode="auto">
          <a:xfrm>
            <a:off x="581025" y="1280160"/>
            <a:ext cx="7989888" cy="192405"/>
          </a:xfrm>
        </p:spPr>
        <p:txBody>
          <a:bodyPr wrap="square" numCol="1" anchorCtr="0" compatLnSpc="1">
            <a:prstTxWarp prst="textNoShape">
              <a:avLst/>
            </a:prstTxWarp>
            <a:noAutofit/>
          </a:bodyPr>
          <a:lstStyle/>
          <a:p>
            <a:r>
              <a:rPr lang="en-US" sz="1400" b="1" dirty="0" smtClean="0"/>
              <a:t>Average severity   of Cloud Security Threats at Cloud Deployment model  level(clearly discussed)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535578" y="1530215"/>
          <a:ext cx="8125096" cy="4722812"/>
        </p:xfrm>
        <a:graphic>
          <a:graphicData uri="http://schemas.openxmlformats.org/drawingml/2006/table">
            <a:tbl>
              <a:tblPr/>
              <a:tblGrid>
                <a:gridCol w="2467584"/>
                <a:gridCol w="1539603"/>
                <a:gridCol w="1349790"/>
                <a:gridCol w="1565965"/>
                <a:gridCol w="1202154"/>
              </a:tblGrid>
              <a:tr h="19295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188" marR="9188" marT="9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Deployment Model</a:t>
                      </a:r>
                    </a:p>
                  </a:txBody>
                  <a:tcPr marL="9188" marR="9188" marT="9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37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Threat</a:t>
                      </a:r>
                    </a:p>
                  </a:txBody>
                  <a:tcPr marL="9188" marR="9188" marT="9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Public</a:t>
                      </a:r>
                    </a:p>
                  </a:txBody>
                  <a:tcPr marL="9188" marR="9188" marT="9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Private</a:t>
                      </a:r>
                    </a:p>
                  </a:txBody>
                  <a:tcPr marL="9188" marR="9188" marT="9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Community</a:t>
                      </a:r>
                    </a:p>
                  </a:txBody>
                  <a:tcPr marL="9188" marR="9188" marT="9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Hybrid</a:t>
                      </a:r>
                    </a:p>
                  </a:txBody>
                  <a:tcPr marL="9188" marR="9188" marT="9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0321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Data Breaches</a:t>
                      </a:r>
                    </a:p>
                  </a:txBody>
                  <a:tcPr marL="9188" marR="9188" marT="9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188" marR="9188" marT="9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188" marR="9188" marT="9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188" marR="9188" marT="9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188" marR="9188" marT="9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37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Data Loss</a:t>
                      </a:r>
                    </a:p>
                  </a:txBody>
                  <a:tcPr marL="9188" marR="9188" marT="9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3.71</a:t>
                      </a:r>
                    </a:p>
                  </a:txBody>
                  <a:tcPr marL="9188" marR="9188" marT="9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188" marR="9188" marT="9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188" marR="9188" marT="9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188" marR="9188" marT="9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53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Account or Service Traffic Hijacking</a:t>
                      </a:r>
                    </a:p>
                  </a:txBody>
                  <a:tcPr marL="9188" marR="9188" marT="9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188" marR="9188" marT="9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188" marR="9188" marT="9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188" marR="9188" marT="9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188" marR="9188" marT="9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53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Insecure Interfaces and API</a:t>
                      </a:r>
                    </a:p>
                  </a:txBody>
                  <a:tcPr marL="9188" marR="9188" marT="9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3.8</a:t>
                      </a:r>
                    </a:p>
                  </a:txBody>
                  <a:tcPr marL="9188" marR="9188" marT="9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188" marR="9188" marT="9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188" marR="9188" marT="9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188" marR="9188" marT="9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37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Denial of Service</a:t>
                      </a:r>
                    </a:p>
                  </a:txBody>
                  <a:tcPr marL="9188" marR="9188" marT="9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3.75</a:t>
                      </a:r>
                    </a:p>
                  </a:txBody>
                  <a:tcPr marL="9188" marR="9188" marT="9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188" marR="9188" marT="9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188" marR="9188" marT="9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188" marR="9188" marT="9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37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Malicious Insiders</a:t>
                      </a:r>
                    </a:p>
                  </a:txBody>
                  <a:tcPr marL="9188" marR="9188" marT="9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3.71</a:t>
                      </a:r>
                    </a:p>
                  </a:txBody>
                  <a:tcPr marL="9188" marR="9188" marT="9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188" marR="9188" marT="9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188" marR="9188" marT="9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188" marR="9188" marT="9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53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Abuse of Cloud Services</a:t>
                      </a:r>
                    </a:p>
                  </a:txBody>
                  <a:tcPr marL="9188" marR="9188" marT="9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3.25</a:t>
                      </a:r>
                    </a:p>
                  </a:txBody>
                  <a:tcPr marL="9188" marR="9188" marT="9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188" marR="9188" marT="9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188" marR="9188" marT="9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188" marR="9188" marT="9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53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Insufficient Due Diligence</a:t>
                      </a:r>
                    </a:p>
                  </a:txBody>
                  <a:tcPr marL="9188" marR="9188" marT="9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3.5</a:t>
                      </a:r>
                    </a:p>
                  </a:txBody>
                  <a:tcPr marL="9188" marR="9188" marT="9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188" marR="9188" marT="9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188" marR="9188" marT="9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188" marR="9188" marT="9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37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Code Injection</a:t>
                      </a:r>
                    </a:p>
                  </a:txBody>
                  <a:tcPr marL="9188" marR="9188" marT="9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3.5</a:t>
                      </a:r>
                    </a:p>
                  </a:txBody>
                  <a:tcPr marL="9188" marR="9188" marT="9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188" marR="9188" marT="9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188" marR="9188" marT="9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188" marR="9188" marT="9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37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Botnets</a:t>
                      </a:r>
                    </a:p>
                  </a:txBody>
                  <a:tcPr marL="9188" marR="9188" marT="9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188" marR="9188" marT="9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188" marR="9188" marT="9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188" marR="9188" marT="9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188" marR="9188" marT="9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37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Targeted Attacks</a:t>
                      </a:r>
                    </a:p>
                  </a:txBody>
                  <a:tcPr marL="9188" marR="9188" marT="9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188" marR="9188" marT="9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188" marR="9188" marT="9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188" marR="9188" marT="9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188" marR="9188" marT="9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53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Physical Theft/Loss/Damage</a:t>
                      </a:r>
                    </a:p>
                  </a:txBody>
                  <a:tcPr marL="9188" marR="9188" marT="9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188" marR="9188" marT="9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188" marR="9188" marT="9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188" marR="9188" marT="9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188" marR="9188" marT="9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37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Hardware Failure</a:t>
                      </a:r>
                    </a:p>
                  </a:txBody>
                  <a:tcPr marL="9188" marR="9188" marT="9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188" marR="9188" marT="9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188" marR="9188" marT="9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188" marR="9188" marT="9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188" marR="9188" marT="9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37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Natural Disasters</a:t>
                      </a:r>
                    </a:p>
                  </a:txBody>
                  <a:tcPr marL="9188" marR="9188" marT="9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188" marR="9188" marT="9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188" marR="9188" marT="9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188" marR="9188" marT="9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188" marR="9188" marT="9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37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Cloud-related Malware</a:t>
                      </a:r>
                    </a:p>
                  </a:txBody>
                  <a:tcPr marL="9188" marR="9188" marT="9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188" marR="9188" marT="9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188" marR="9188" marT="9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188" marR="9188" marT="9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188" marR="9188" marT="9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37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Unknown Risk Profile</a:t>
                      </a:r>
                    </a:p>
                  </a:txBody>
                  <a:tcPr marL="9188" marR="9188" marT="9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3.5</a:t>
                      </a:r>
                    </a:p>
                  </a:txBody>
                  <a:tcPr marL="9188" marR="9188" marT="9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188" marR="9188" marT="9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188" marR="9188" marT="9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188" marR="9188" marT="9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37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LOCK-IN</a:t>
                      </a:r>
                    </a:p>
                  </a:txBody>
                  <a:tcPr marL="9188" marR="9188" marT="9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188" marR="9188" marT="9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188" marR="9188" marT="9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188" marR="9188" marT="9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188" marR="9188" marT="9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37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COMPLIANCE RISKS</a:t>
                      </a:r>
                    </a:p>
                  </a:txBody>
                  <a:tcPr marL="9188" marR="9188" marT="9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188" marR="9188" marT="9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188" marR="9188" marT="9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188" marR="9188" marT="9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188" marR="9188" marT="9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 bwMode="auto">
          <a:xfrm>
            <a:off x="581025" y="487363"/>
            <a:ext cx="7989888" cy="893762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anose="020B0503020204020204" pitchFamily="34" charset="0"/>
                <a:ea typeface="+mj-ea"/>
                <a:cs typeface="+mj-cs"/>
              </a:rPr>
              <a:t>Cloud Security Threats at Cloud Deployment model 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 bwMode="auto">
          <a:xfrm>
            <a:off x="581025" y="487363"/>
            <a:ext cx="7989888" cy="893762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/>
              <a:t>Security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581025" y="1477963"/>
            <a:ext cx="7989888" cy="4722812"/>
          </a:xfrm>
        </p:spPr>
        <p:txBody>
          <a:bodyPr/>
          <a:lstStyle/>
          <a:p>
            <a:pPr marL="304800" indent="-304800" eaLnBrk="1" hangingPunct="1"/>
            <a:r>
              <a:rPr lang="en-US" smtClean="0"/>
              <a:t>Security is the safeguarding of assets from unwanted, illegitimate, unauthorized access</a:t>
            </a:r>
          </a:p>
          <a:p>
            <a:pPr marL="304800" indent="-304800" eaLnBrk="1" hangingPunct="1"/>
            <a:r>
              <a:rPr lang="en-US" smtClean="0"/>
              <a:t>Security is the quality or state of being secure – to be free from danger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 bwMode="auto">
          <a:xfrm>
            <a:off x="826685" y="5782695"/>
            <a:ext cx="7989888" cy="331503"/>
          </a:xfrm>
        </p:spPr>
        <p:txBody>
          <a:bodyPr wrap="square" numCol="1" anchorCtr="0" compatLnSpc="1">
            <a:prstTxWarp prst="textNoShape">
              <a:avLst/>
            </a:prstTxWarp>
            <a:normAutofit/>
          </a:bodyPr>
          <a:lstStyle/>
          <a:p>
            <a:r>
              <a:rPr lang="en-US" sz="1400" b="1" dirty="0" smtClean="0"/>
              <a:t>Average severity   of Cloud Security Threats at Cloud Deployment model  level(clearly discussed)</a:t>
            </a:r>
          </a:p>
        </p:txBody>
      </p:sp>
      <p:graphicFrame>
        <p:nvGraphicFramePr>
          <p:cNvPr id="4" name="Chart 3"/>
          <p:cNvGraphicFramePr/>
          <p:nvPr/>
        </p:nvGraphicFramePr>
        <p:xfrm>
          <a:off x="949234" y="1567543"/>
          <a:ext cx="6423116" cy="41104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 bwMode="auto">
          <a:xfrm>
            <a:off x="581025" y="487363"/>
            <a:ext cx="7989888" cy="893762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anose="020B0503020204020204" pitchFamily="34" charset="0"/>
                <a:ea typeface="+mj-ea"/>
                <a:cs typeface="+mj-cs"/>
              </a:rPr>
              <a:t>Cloud Security Threats at Cloud Deployment model 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 bwMode="auto">
          <a:xfrm>
            <a:off x="496390" y="1162594"/>
            <a:ext cx="8216536" cy="261258"/>
          </a:xfrm>
        </p:spPr>
        <p:txBody>
          <a:bodyPr wrap="square" numCol="1" anchorCtr="0" compatLnSpc="1">
            <a:prstTxWarp prst="textNoShape">
              <a:avLst/>
            </a:prstTxWarp>
            <a:noAutofit/>
          </a:bodyPr>
          <a:lstStyle/>
          <a:p>
            <a:pPr eaLnBrk="1" hangingPunct="1"/>
            <a:r>
              <a:rPr lang="en-US" sz="1400" b="1" dirty="0" smtClean="0"/>
              <a:t>Analysis of Cloud Security Threats at Cloud Deployment model  level(Indirectly discussed)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509588" y="1477963"/>
          <a:ext cx="8177212" cy="4760836"/>
        </p:xfrm>
        <a:graphic>
          <a:graphicData uri="http://schemas.openxmlformats.org/drawingml/2006/table">
            <a:tbl>
              <a:tblPr/>
              <a:tblGrid>
                <a:gridCol w="1544987"/>
                <a:gridCol w="1254477"/>
                <a:gridCol w="1914729"/>
                <a:gridCol w="1690243"/>
                <a:gridCol w="1772776"/>
              </a:tblGrid>
              <a:tr h="1764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Threat</a:t>
                      </a:r>
                    </a:p>
                  </a:txBody>
                  <a:tcPr marL="8404" marR="8404" marT="84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Deployment Model</a:t>
                      </a:r>
                    </a:p>
                  </a:txBody>
                  <a:tcPr marL="8404" marR="8404" marT="84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680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404" marR="8404" marT="84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Public</a:t>
                      </a:r>
                    </a:p>
                  </a:txBody>
                  <a:tcPr marL="8404" marR="8404" marT="84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Private</a:t>
                      </a:r>
                    </a:p>
                  </a:txBody>
                  <a:tcPr marL="8404" marR="8404" marT="84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Community</a:t>
                      </a:r>
                    </a:p>
                  </a:txBody>
                  <a:tcPr marL="8404" marR="8404" marT="84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Hybrid</a:t>
                      </a:r>
                    </a:p>
                  </a:txBody>
                  <a:tcPr marL="8404" marR="8404" marT="84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4033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Data Breaches</a:t>
                      </a:r>
                    </a:p>
                  </a:txBody>
                  <a:tcPr marL="8404" marR="8404" marT="84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V[9],V[21],V[32]</a:t>
                      </a:r>
                    </a:p>
                  </a:txBody>
                  <a:tcPr marL="8404" marR="8404" marT="84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L[7],H[9],H18],H[21],H[32]</a:t>
                      </a:r>
                    </a:p>
                  </a:txBody>
                  <a:tcPr marL="8404" marR="8404" marT="84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H[7],H[9],H18],H[21],H[32]</a:t>
                      </a:r>
                    </a:p>
                  </a:txBody>
                  <a:tcPr marL="8404" marR="8404" marT="84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H[7],H[9],H[18],H[21],H[32]</a:t>
                      </a:r>
                    </a:p>
                  </a:txBody>
                  <a:tcPr marL="8404" marR="8404" marT="84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73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Data Loss</a:t>
                      </a:r>
                    </a:p>
                  </a:txBody>
                  <a:tcPr marL="8404" marR="8404" marT="84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V[9],V[21],V[32]</a:t>
                      </a:r>
                    </a:p>
                  </a:txBody>
                  <a:tcPr marL="8404" marR="8404" marT="84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H[9],H[21],H[32]</a:t>
                      </a:r>
                    </a:p>
                  </a:txBody>
                  <a:tcPr marL="8404" marR="8404" marT="84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H[2],H[6],H[9],H[21],H[32]</a:t>
                      </a:r>
                    </a:p>
                  </a:txBody>
                  <a:tcPr marL="8404" marR="8404" marT="84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H[2],H[6],H[9],H[21],H[32]</a:t>
                      </a:r>
                    </a:p>
                  </a:txBody>
                  <a:tcPr marL="8404" marR="8404" marT="84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6143"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Account or Service Traffic Hijacking</a:t>
                      </a:r>
                    </a:p>
                  </a:txBody>
                  <a:tcPr marL="8404" marR="8404" marT="84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V[9],V[26],V[32]</a:t>
                      </a:r>
                    </a:p>
                  </a:txBody>
                  <a:tcPr marL="8404" marR="8404" marT="84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L[7],M[9],M[18],H[21],H[32]</a:t>
                      </a:r>
                    </a:p>
                  </a:txBody>
                  <a:tcPr marL="8404" marR="8404" marT="84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H[2],H[7],M[9],M10],M[18],H[21],H[32]</a:t>
                      </a:r>
                    </a:p>
                  </a:txBody>
                  <a:tcPr marL="8404" marR="8404" marT="84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H[2],H[7],H[9],M[10],M[18],H[21],H[32]</a:t>
                      </a:r>
                    </a:p>
                  </a:txBody>
                  <a:tcPr marL="8404" marR="8404" marT="84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614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Insecure Interfaces and API</a:t>
                      </a:r>
                    </a:p>
                  </a:txBody>
                  <a:tcPr marL="8404" marR="8404" marT="84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V[5],V[9],V[21],V[32]</a:t>
                      </a:r>
                    </a:p>
                  </a:txBody>
                  <a:tcPr marL="8404" marR="8404" marT="84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H[5],V[7],H[9],H10],V[18],H[21],H[32]</a:t>
                      </a:r>
                    </a:p>
                  </a:txBody>
                  <a:tcPr marL="8404" marR="8404" marT="84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H[2],V[5],H[7],H[9],H10],V[18],H[21],H[32]</a:t>
                      </a:r>
                    </a:p>
                  </a:txBody>
                  <a:tcPr marL="8404" marR="8404" marT="84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H[2],V[5],H[7],H[9],H10],V[18],H[21],H[32]</a:t>
                      </a:r>
                    </a:p>
                  </a:txBody>
                  <a:tcPr marL="8404" marR="8404" marT="84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80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Denial of Service</a:t>
                      </a:r>
                    </a:p>
                  </a:txBody>
                  <a:tcPr marL="8404" marR="8404" marT="84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V[5],V[32]</a:t>
                      </a:r>
                    </a:p>
                  </a:txBody>
                  <a:tcPr marL="8404" marR="8404" marT="84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L[5],M[18],H[32]</a:t>
                      </a:r>
                    </a:p>
                  </a:txBody>
                  <a:tcPr marL="8404" marR="8404" marT="84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H[2],H[5],H[18],H[32]</a:t>
                      </a:r>
                    </a:p>
                  </a:txBody>
                  <a:tcPr marL="8404" marR="8404" marT="84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H[2],V[5],H[18],H[32]</a:t>
                      </a:r>
                    </a:p>
                  </a:txBody>
                  <a:tcPr marL="8404" marR="8404" marT="84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614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Malicious Insiders</a:t>
                      </a:r>
                    </a:p>
                  </a:txBody>
                  <a:tcPr marL="8404" marR="8404" marT="84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V[7],V[9],H[32]</a:t>
                      </a:r>
                    </a:p>
                  </a:txBody>
                  <a:tcPr marL="8404" marR="8404" marT="84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V[7],V[9],V[10],V[18],H[21],H[32]</a:t>
                      </a:r>
                    </a:p>
                  </a:txBody>
                  <a:tcPr marL="8404" marR="8404" marT="84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H[2],V[7],V[9],V[10],V[18],H[21],H[32]</a:t>
                      </a:r>
                    </a:p>
                  </a:txBody>
                  <a:tcPr marL="8404" marR="8404" marT="84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H[2],V[7],V[9],V[10],V[18],H[21],H[32]</a:t>
                      </a:r>
                    </a:p>
                  </a:txBody>
                  <a:tcPr marL="8404" marR="8404" marT="84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614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Abuse of Cloud Services</a:t>
                      </a:r>
                    </a:p>
                  </a:txBody>
                  <a:tcPr marL="8404" marR="8404" marT="84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V[9],H[32]</a:t>
                      </a:r>
                    </a:p>
                  </a:txBody>
                  <a:tcPr marL="8404" marR="8404" marT="84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V[7],H[9],L[10],H[21],L[32]</a:t>
                      </a:r>
                    </a:p>
                  </a:txBody>
                  <a:tcPr marL="8404" marR="8404" marT="84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H[2],V[7],H[9],M[10].H[21],L[32]</a:t>
                      </a:r>
                    </a:p>
                  </a:txBody>
                  <a:tcPr marL="8404" marR="8404" marT="84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H[2],V[7],H[9],M[10],H[21],M[32]</a:t>
                      </a:r>
                    </a:p>
                  </a:txBody>
                  <a:tcPr marL="8404" marR="8404" marT="84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614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Insufficient Due Diligence</a:t>
                      </a:r>
                    </a:p>
                  </a:txBody>
                  <a:tcPr marL="8404" marR="8404" marT="84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H[32]</a:t>
                      </a:r>
                    </a:p>
                  </a:txBody>
                  <a:tcPr marL="8404" marR="8404" marT="84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M[21],L[32]</a:t>
                      </a:r>
                    </a:p>
                  </a:txBody>
                  <a:tcPr marL="8404" marR="8404" marT="84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H[21],L32]</a:t>
                      </a:r>
                    </a:p>
                  </a:txBody>
                  <a:tcPr marL="8404" marR="8404" marT="84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H[21],M[32]</a:t>
                      </a:r>
                    </a:p>
                  </a:txBody>
                  <a:tcPr marL="8404" marR="8404" marT="84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80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Code Injection</a:t>
                      </a:r>
                    </a:p>
                  </a:txBody>
                  <a:tcPr marL="8404" marR="8404" marT="84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V[5],V[26]</a:t>
                      </a:r>
                    </a:p>
                  </a:txBody>
                  <a:tcPr marL="8404" marR="8404" marT="84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H[5]</a:t>
                      </a:r>
                    </a:p>
                  </a:txBody>
                  <a:tcPr marL="8404" marR="8404" marT="84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H[5]</a:t>
                      </a:r>
                    </a:p>
                  </a:txBody>
                  <a:tcPr marL="8404" marR="8404" marT="84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H[5]</a:t>
                      </a:r>
                    </a:p>
                  </a:txBody>
                  <a:tcPr marL="8404" marR="8404" marT="84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80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Botnets</a:t>
                      </a:r>
                    </a:p>
                  </a:txBody>
                  <a:tcPr marL="8404" marR="8404" marT="84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404" marR="8404" marT="84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404" marR="8404" marT="84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404" marR="8404" marT="84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404" marR="8404" marT="84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80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Targeted Attacks</a:t>
                      </a:r>
                    </a:p>
                  </a:txBody>
                  <a:tcPr marL="8404" marR="8404" marT="84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404" marR="8404" marT="84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404" marR="8404" marT="84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404" marR="8404" marT="84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404" marR="8404" marT="84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614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Physical Theft/Loss/Damage</a:t>
                      </a:r>
                    </a:p>
                  </a:txBody>
                  <a:tcPr marL="8404" marR="8404" marT="84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404" marR="8404" marT="84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404" marR="8404" marT="84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404" marR="8404" marT="84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404" marR="8404" marT="84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80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Hardware Failure</a:t>
                      </a:r>
                    </a:p>
                  </a:txBody>
                  <a:tcPr marL="8404" marR="8404" marT="84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404" marR="8404" marT="84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H[21]</a:t>
                      </a:r>
                    </a:p>
                  </a:txBody>
                  <a:tcPr marL="8404" marR="8404" marT="84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H[21]</a:t>
                      </a:r>
                    </a:p>
                  </a:txBody>
                  <a:tcPr marL="8404" marR="8404" marT="84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H[21]</a:t>
                      </a:r>
                    </a:p>
                  </a:txBody>
                  <a:tcPr marL="8404" marR="8404" marT="84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80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Natural Disasters</a:t>
                      </a:r>
                    </a:p>
                  </a:txBody>
                  <a:tcPr marL="8404" marR="8404" marT="84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404" marR="8404" marT="84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H[21]</a:t>
                      </a:r>
                    </a:p>
                  </a:txBody>
                  <a:tcPr marL="8404" marR="8404" marT="84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H[21]</a:t>
                      </a:r>
                    </a:p>
                  </a:txBody>
                  <a:tcPr marL="8404" marR="8404" marT="84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H[21]</a:t>
                      </a:r>
                    </a:p>
                  </a:txBody>
                  <a:tcPr marL="8404" marR="8404" marT="84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80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Cloud-related Malware</a:t>
                      </a:r>
                    </a:p>
                  </a:txBody>
                  <a:tcPr marL="8404" marR="8404" marT="84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404" marR="8404" marT="84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H[21]</a:t>
                      </a:r>
                    </a:p>
                  </a:txBody>
                  <a:tcPr marL="8404" marR="8404" marT="84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H[21]</a:t>
                      </a:r>
                    </a:p>
                  </a:txBody>
                  <a:tcPr marL="8404" marR="8404" marT="84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H[21]</a:t>
                      </a:r>
                    </a:p>
                  </a:txBody>
                  <a:tcPr marL="8404" marR="8404" marT="84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80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Unknown Risk Profile</a:t>
                      </a:r>
                    </a:p>
                  </a:txBody>
                  <a:tcPr marL="8404" marR="8404" marT="84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404" marR="8404" marT="84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H[21]</a:t>
                      </a:r>
                    </a:p>
                  </a:txBody>
                  <a:tcPr marL="8404" marR="8404" marT="84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,H[21]</a:t>
                      </a:r>
                    </a:p>
                  </a:txBody>
                  <a:tcPr marL="8404" marR="8404" marT="84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H[21]</a:t>
                      </a:r>
                    </a:p>
                  </a:txBody>
                  <a:tcPr marL="8404" marR="8404" marT="84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80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LOCK-IN</a:t>
                      </a:r>
                    </a:p>
                  </a:txBody>
                  <a:tcPr marL="8404" marR="8404" marT="84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404" marR="8404" marT="84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404" marR="8404" marT="84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M[38]</a:t>
                      </a:r>
                    </a:p>
                  </a:txBody>
                  <a:tcPr marL="8404" marR="8404" marT="84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404" marR="8404" marT="84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80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COMPLIANCE RISKS</a:t>
                      </a:r>
                    </a:p>
                  </a:txBody>
                  <a:tcPr marL="8404" marR="8404" marT="84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404" marR="8404" marT="84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404" marR="8404" marT="84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M[38]</a:t>
                      </a:r>
                    </a:p>
                  </a:txBody>
                  <a:tcPr marL="8404" marR="8404" marT="84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404" marR="8404" marT="84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Title 1"/>
          <p:cNvSpPr txBox="1">
            <a:spLocks/>
          </p:cNvSpPr>
          <p:nvPr/>
        </p:nvSpPr>
        <p:spPr bwMode="auto">
          <a:xfrm>
            <a:off x="457200" y="278355"/>
            <a:ext cx="8242663" cy="893762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anose="020B0503020204020204" pitchFamily="34" charset="0"/>
                <a:ea typeface="+mj-ea"/>
                <a:cs typeface="+mj-cs"/>
              </a:rPr>
              <a:t>Cloud Security Threats at Cloud Deployment model 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 bwMode="auto">
          <a:xfrm>
            <a:off x="457200" y="1410790"/>
            <a:ext cx="8229600" cy="195941"/>
          </a:xfrm>
        </p:spPr>
        <p:txBody>
          <a:bodyPr wrap="square" numCol="1" anchorCtr="0" compatLnSpc="1">
            <a:prstTxWarp prst="textNoShape">
              <a:avLst/>
            </a:prstTxWarp>
            <a:noAutofit/>
          </a:bodyPr>
          <a:lstStyle/>
          <a:p>
            <a:pPr eaLnBrk="1" hangingPunct="1"/>
            <a:r>
              <a:rPr lang="en-US" sz="1200" b="1" dirty="0" smtClean="0"/>
              <a:t>Average  of severity level for  Cloud Security Threats at Cloud Deployment model  level(Indirectly discussed).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96388" y="1671323"/>
          <a:ext cx="8164285" cy="4578460"/>
        </p:xfrm>
        <a:graphic>
          <a:graphicData uri="http://schemas.openxmlformats.org/drawingml/2006/table">
            <a:tbl>
              <a:tblPr/>
              <a:tblGrid>
                <a:gridCol w="2351314"/>
                <a:gridCol w="1467057"/>
                <a:gridCol w="1286190"/>
                <a:gridCol w="1492180"/>
                <a:gridCol w="1567544"/>
              </a:tblGrid>
              <a:tr h="1813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Threat</a:t>
                      </a:r>
                    </a:p>
                  </a:txBody>
                  <a:tcPr marL="7712" marR="7712" marT="77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Deployment Model</a:t>
                      </a:r>
                    </a:p>
                  </a:txBody>
                  <a:tcPr marL="7712" marR="7712" marT="77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7272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712" marR="7712" marT="77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Public</a:t>
                      </a:r>
                    </a:p>
                  </a:txBody>
                  <a:tcPr marL="7712" marR="7712" marT="77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Private</a:t>
                      </a:r>
                    </a:p>
                  </a:txBody>
                  <a:tcPr marL="7712" marR="7712" marT="77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Community</a:t>
                      </a:r>
                    </a:p>
                  </a:txBody>
                  <a:tcPr marL="7712" marR="7712" marT="77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Hybrid</a:t>
                      </a:r>
                    </a:p>
                  </a:txBody>
                  <a:tcPr marL="7712" marR="7712" marT="77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8500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Data Breaches</a:t>
                      </a:r>
                    </a:p>
                  </a:txBody>
                  <a:tcPr marL="7712" marR="7712" marT="77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7712" marR="7712" marT="77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3.2</a:t>
                      </a:r>
                    </a:p>
                  </a:txBody>
                  <a:tcPr marL="7712" marR="7712" marT="77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7712" marR="7712" marT="77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7712" marR="7712" marT="77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00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Data Loss</a:t>
                      </a:r>
                    </a:p>
                  </a:txBody>
                  <a:tcPr marL="7712" marR="7712" marT="77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7712" marR="7712" marT="77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7712" marR="7712" marT="77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7712" marR="7712" marT="77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7712" marR="7712" marT="77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5455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Account or Service Traffic Hijacking</a:t>
                      </a:r>
                    </a:p>
                  </a:txBody>
                  <a:tcPr marL="7712" marR="7712" marT="77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7712" marR="7712" marT="77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2.2</a:t>
                      </a:r>
                    </a:p>
                  </a:txBody>
                  <a:tcPr marL="7712" marR="7712" marT="77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2.57</a:t>
                      </a:r>
                    </a:p>
                  </a:txBody>
                  <a:tcPr marL="7712" marR="7712" marT="77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2.75</a:t>
                      </a:r>
                    </a:p>
                  </a:txBody>
                  <a:tcPr marL="7712" marR="7712" marT="77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5455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Insecure Interfaces and API</a:t>
                      </a:r>
                    </a:p>
                  </a:txBody>
                  <a:tcPr marL="7712" marR="7712" marT="77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7712" marR="7712" marT="77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3.28</a:t>
                      </a:r>
                    </a:p>
                  </a:txBody>
                  <a:tcPr marL="7712" marR="7712" marT="77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3.25</a:t>
                      </a:r>
                    </a:p>
                  </a:txBody>
                  <a:tcPr marL="7712" marR="7712" marT="77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3.22</a:t>
                      </a:r>
                    </a:p>
                  </a:txBody>
                  <a:tcPr marL="7712" marR="7712" marT="77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2727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Denial of Service</a:t>
                      </a:r>
                    </a:p>
                  </a:txBody>
                  <a:tcPr marL="7712" marR="7712" marT="77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7712" marR="7712" marT="77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7712" marR="7712" marT="77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7712" marR="7712" marT="77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3.2</a:t>
                      </a:r>
                    </a:p>
                  </a:txBody>
                  <a:tcPr marL="7712" marR="7712" marT="77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2727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Malicious Insiders</a:t>
                      </a:r>
                    </a:p>
                  </a:txBody>
                  <a:tcPr marL="7712" marR="7712" marT="77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3.67</a:t>
                      </a:r>
                    </a:p>
                  </a:txBody>
                  <a:tcPr marL="7712" marR="7712" marT="77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3.67</a:t>
                      </a:r>
                    </a:p>
                  </a:txBody>
                  <a:tcPr marL="7712" marR="7712" marT="77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3.57</a:t>
                      </a:r>
                    </a:p>
                  </a:txBody>
                  <a:tcPr marL="7712" marR="7712" marT="77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3.5</a:t>
                      </a:r>
                    </a:p>
                  </a:txBody>
                  <a:tcPr marL="7712" marR="7712" marT="77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5455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Abuse of Cloud Services</a:t>
                      </a:r>
                    </a:p>
                  </a:txBody>
                  <a:tcPr marL="7712" marR="7712" marT="77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3.5</a:t>
                      </a:r>
                    </a:p>
                  </a:txBody>
                  <a:tcPr marL="7712" marR="7712" marT="77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2.4</a:t>
                      </a:r>
                    </a:p>
                  </a:txBody>
                  <a:tcPr marL="7712" marR="7712" marT="77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2.67</a:t>
                      </a:r>
                    </a:p>
                  </a:txBody>
                  <a:tcPr marL="7712" marR="7712" marT="77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2.86</a:t>
                      </a:r>
                    </a:p>
                  </a:txBody>
                  <a:tcPr marL="7712" marR="7712" marT="77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5455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Insufficient Due Diligence</a:t>
                      </a:r>
                    </a:p>
                  </a:txBody>
                  <a:tcPr marL="7712" marR="7712" marT="77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7712" marR="7712" marT="77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1.5</a:t>
                      </a:r>
                    </a:p>
                  </a:txBody>
                  <a:tcPr marL="7712" marR="7712" marT="77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7712" marR="7712" marT="77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2.67</a:t>
                      </a:r>
                    </a:p>
                  </a:txBody>
                  <a:tcPr marL="7712" marR="7712" marT="77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2727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Code Injection</a:t>
                      </a:r>
                    </a:p>
                  </a:txBody>
                  <a:tcPr marL="7712" marR="7712" marT="77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7712" marR="7712" marT="77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7712" marR="7712" marT="77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7712" marR="7712" marT="77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7712" marR="7712" marT="77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2727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Botnets</a:t>
                      </a:r>
                    </a:p>
                  </a:txBody>
                  <a:tcPr marL="7712" marR="7712" marT="77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712" marR="7712" marT="77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712" marR="7712" marT="77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712" marR="7712" marT="77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712" marR="7712" marT="77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2727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Targeted Attacks</a:t>
                      </a:r>
                    </a:p>
                  </a:txBody>
                  <a:tcPr marL="7712" marR="7712" marT="77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712" marR="7712" marT="77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712" marR="7712" marT="77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712" marR="7712" marT="77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712" marR="7712" marT="77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5455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Physical Theft/Loss/Damage</a:t>
                      </a:r>
                    </a:p>
                  </a:txBody>
                  <a:tcPr marL="7712" marR="7712" marT="77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712" marR="7712" marT="77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712" marR="7712" marT="77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712" marR="7712" marT="77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712" marR="7712" marT="77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2727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Hardware Failure</a:t>
                      </a:r>
                    </a:p>
                  </a:txBody>
                  <a:tcPr marL="7712" marR="7712" marT="77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712" marR="7712" marT="77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7712" marR="7712" marT="77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7712" marR="7712" marT="77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7712" marR="7712" marT="77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2727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Natural Disasters</a:t>
                      </a:r>
                    </a:p>
                  </a:txBody>
                  <a:tcPr marL="7712" marR="7712" marT="77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712" marR="7712" marT="77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7712" marR="7712" marT="77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7712" marR="7712" marT="77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7712" marR="7712" marT="77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2727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Cloud-related Malware</a:t>
                      </a:r>
                    </a:p>
                  </a:txBody>
                  <a:tcPr marL="7712" marR="7712" marT="77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712" marR="7712" marT="77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7712" marR="7712" marT="77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7712" marR="7712" marT="77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7712" marR="7712" marT="77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2727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Unknown Risk Profile</a:t>
                      </a:r>
                    </a:p>
                  </a:txBody>
                  <a:tcPr marL="7712" marR="7712" marT="77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712" marR="7712" marT="77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7712" marR="7712" marT="77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7712" marR="7712" marT="77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7712" marR="7712" marT="77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2727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LOCK-IN</a:t>
                      </a:r>
                    </a:p>
                  </a:txBody>
                  <a:tcPr marL="7712" marR="7712" marT="77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712" marR="7712" marT="77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712" marR="7712" marT="77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7712" marR="7712" marT="77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712" marR="7712" marT="77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2727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COMPLIANCE RISKS</a:t>
                      </a:r>
                    </a:p>
                  </a:txBody>
                  <a:tcPr marL="7712" marR="7712" marT="77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712" marR="7712" marT="77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712" marR="7712" marT="77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7712" marR="7712" marT="77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712" marR="7712" marT="77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Title 1"/>
          <p:cNvSpPr txBox="1">
            <a:spLocks/>
          </p:cNvSpPr>
          <p:nvPr/>
        </p:nvSpPr>
        <p:spPr bwMode="auto">
          <a:xfrm>
            <a:off x="457200" y="278355"/>
            <a:ext cx="8242663" cy="893762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anose="020B0503020204020204" pitchFamily="34" charset="0"/>
                <a:ea typeface="+mj-ea"/>
                <a:cs typeface="+mj-cs"/>
              </a:rPr>
              <a:t>Cloud Security Threats at Cloud Deployment model 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457200" y="278355"/>
            <a:ext cx="8242663" cy="893762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anose="020B0503020204020204" pitchFamily="34" charset="0"/>
                <a:ea typeface="+mj-ea"/>
                <a:cs typeface="+mj-cs"/>
              </a:rPr>
              <a:t>Cloud Security Threats at Cloud Deployment model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 bwMode="auto">
          <a:xfrm>
            <a:off x="826685" y="5782695"/>
            <a:ext cx="7989888" cy="331503"/>
          </a:xfrm>
        </p:spPr>
        <p:txBody>
          <a:bodyPr wrap="square" numCol="1" anchorCtr="0" compatLnSpc="1">
            <a:prstTxWarp prst="textNoShape">
              <a:avLst/>
            </a:prstTxWarp>
            <a:normAutofit/>
          </a:bodyPr>
          <a:lstStyle/>
          <a:p>
            <a:r>
              <a:rPr lang="en-US" sz="1400" b="1" dirty="0" smtClean="0"/>
              <a:t>Average severity   of Cloud Security Threats at Cloud Deployment model  </a:t>
            </a:r>
            <a:r>
              <a:rPr lang="en-US" sz="1400" b="1" dirty="0" smtClean="0"/>
              <a:t>level(indirectly  </a:t>
            </a:r>
            <a:r>
              <a:rPr lang="en-US" sz="1400" b="1" dirty="0" smtClean="0"/>
              <a:t>discussed)</a:t>
            </a:r>
          </a:p>
        </p:txBody>
      </p:sp>
      <p:graphicFrame>
        <p:nvGraphicFramePr>
          <p:cNvPr id="7" name="Chart 6"/>
          <p:cNvGraphicFramePr/>
          <p:nvPr/>
        </p:nvGraphicFramePr>
        <p:xfrm>
          <a:off x="762001" y="1409700"/>
          <a:ext cx="7458074" cy="38623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 bwMode="auto">
          <a:xfrm>
            <a:off x="541836" y="1267098"/>
            <a:ext cx="7989888" cy="179342"/>
          </a:xfrm>
        </p:spPr>
        <p:txBody>
          <a:bodyPr wrap="square" numCol="1" anchorCtr="0" compatLnSpc="1">
            <a:prstTxWarp prst="textNoShape">
              <a:avLst/>
            </a:prstTxWarp>
            <a:noAutofit/>
          </a:bodyPr>
          <a:lstStyle/>
          <a:p>
            <a:pPr eaLnBrk="1" hangingPunct="1"/>
            <a:r>
              <a:rPr lang="en-US" sz="1400" b="1" dirty="0" smtClean="0"/>
              <a:t>Analysis of Cloud Security Threats at Cloud Service  model  level (clearly discussed).</a:t>
            </a:r>
          </a:p>
        </p:txBody>
      </p:sp>
      <p:graphicFrame>
        <p:nvGraphicFramePr>
          <p:cNvPr id="6" name="Content Placeholder 4"/>
          <p:cNvGraphicFramePr>
            <a:graphicFrameLocks/>
          </p:cNvGraphicFramePr>
          <p:nvPr/>
        </p:nvGraphicFramePr>
        <p:xfrm>
          <a:off x="549275" y="1535205"/>
          <a:ext cx="8013700" cy="4726598"/>
        </p:xfrm>
        <a:graphic>
          <a:graphicData uri="http://schemas.openxmlformats.org/drawingml/2006/table">
            <a:tbl>
              <a:tblPr/>
              <a:tblGrid>
                <a:gridCol w="1858250"/>
                <a:gridCol w="2586482"/>
                <a:gridCol w="1808027"/>
                <a:gridCol w="1760941"/>
              </a:tblGrid>
              <a:tr h="1835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372" marR="9372" marT="93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Service Model</a:t>
                      </a:r>
                    </a:p>
                  </a:txBody>
                  <a:tcPr marL="9372" marR="9372" marT="93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793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Threat</a:t>
                      </a:r>
                    </a:p>
                  </a:txBody>
                  <a:tcPr marL="9372" marR="9372" marT="93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SaaS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372" marR="9372" marT="93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Paas</a:t>
                      </a:r>
                    </a:p>
                  </a:txBody>
                  <a:tcPr marL="9372" marR="9372" marT="93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IaaS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372" marR="9372" marT="93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7586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Data Breaches</a:t>
                      </a:r>
                    </a:p>
                  </a:txBody>
                  <a:tcPr marL="9372" marR="9372" marT="93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H[2],H[3],V[7],V[9],V[32]</a:t>
                      </a:r>
                    </a:p>
                  </a:txBody>
                  <a:tcPr marL="9372" marR="9372" marT="93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V[9],V[32]</a:t>
                      </a:r>
                    </a:p>
                  </a:txBody>
                  <a:tcPr marL="9372" marR="9372" marT="93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V[9],V[32]</a:t>
                      </a:r>
                    </a:p>
                  </a:txBody>
                  <a:tcPr marL="9372" marR="9372" marT="93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445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Data Loss</a:t>
                      </a:r>
                    </a:p>
                  </a:txBody>
                  <a:tcPr marL="9372" marR="9372" marT="93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H[2],H[3],V[1],H[6],V[7],H[18],V[32]</a:t>
                      </a:r>
                    </a:p>
                  </a:txBody>
                  <a:tcPr marL="9372" marR="9372" marT="93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V[9],V[32]</a:t>
                      </a:r>
                    </a:p>
                  </a:txBody>
                  <a:tcPr marL="9372" marR="9372" marT="93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V[9],V[32]</a:t>
                      </a:r>
                    </a:p>
                  </a:txBody>
                  <a:tcPr marL="9372" marR="9372" marT="93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992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Account or Service Traffic Hijacking</a:t>
                      </a:r>
                    </a:p>
                  </a:txBody>
                  <a:tcPr marL="9372" marR="9372" marT="93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H[2],H[3],V[7],V[9],H[10],H[18],V[32]</a:t>
                      </a:r>
                    </a:p>
                  </a:txBody>
                  <a:tcPr marL="9372" marR="9372" marT="93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V[9],M[10],V[32]</a:t>
                      </a:r>
                    </a:p>
                  </a:txBody>
                  <a:tcPr marL="9372" marR="9372" marT="93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V[9],M[10],V[32]</a:t>
                      </a:r>
                    </a:p>
                  </a:txBody>
                  <a:tcPr marL="9372" marR="9372" marT="93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992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Insecure Interfaces and API</a:t>
                      </a:r>
                    </a:p>
                  </a:txBody>
                  <a:tcPr marL="9372" marR="9372" marT="93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H[2],H[3],V[7],V[9],H[10],H[18],H[21],V[32]</a:t>
                      </a:r>
                    </a:p>
                  </a:txBody>
                  <a:tcPr marL="9372" marR="9372" marT="93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V[9],V[10],V[32]</a:t>
                      </a:r>
                    </a:p>
                  </a:txBody>
                  <a:tcPr marL="9372" marR="9372" marT="93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V[9],V[10],V[32]</a:t>
                      </a:r>
                    </a:p>
                  </a:txBody>
                  <a:tcPr marL="9372" marR="9372" marT="93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3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Denial of Service</a:t>
                      </a:r>
                    </a:p>
                  </a:txBody>
                  <a:tcPr marL="9372" marR="9372" marT="93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H[2],H[4],V[5],H[9],M[18],H[32]</a:t>
                      </a:r>
                    </a:p>
                  </a:txBody>
                  <a:tcPr marL="9372" marR="9372" marT="93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H[2],V[5],H[9],H[32]</a:t>
                      </a:r>
                    </a:p>
                  </a:txBody>
                  <a:tcPr marL="9372" marR="9372" marT="93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H[2],V[5],H[9],V[17],H[32]</a:t>
                      </a:r>
                    </a:p>
                  </a:txBody>
                  <a:tcPr marL="9372" marR="9372" marT="93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3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Malicious Insiders</a:t>
                      </a:r>
                    </a:p>
                  </a:txBody>
                  <a:tcPr marL="9372" marR="9372" marT="93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V[7],V[9],V10],V[18],V[21],H[32]</a:t>
                      </a:r>
                    </a:p>
                  </a:txBody>
                  <a:tcPr marL="9372" marR="9372" marT="93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H[2],V[9],V[10],V[18],H[32]</a:t>
                      </a:r>
                    </a:p>
                  </a:txBody>
                  <a:tcPr marL="9372" marR="9372" marT="93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H[2],V[9],V[10],V[18],H[32]</a:t>
                      </a:r>
                    </a:p>
                  </a:txBody>
                  <a:tcPr marL="9372" marR="9372" marT="93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3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Abuse of Cloud Services</a:t>
                      </a:r>
                    </a:p>
                  </a:txBody>
                  <a:tcPr marL="9372" marR="9372" marT="93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V[7],M[10],H[21]</a:t>
                      </a:r>
                    </a:p>
                  </a:txBody>
                  <a:tcPr marL="9372" marR="9372" marT="93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H[9],M[10],H[32]</a:t>
                      </a:r>
                    </a:p>
                  </a:txBody>
                  <a:tcPr marL="9372" marR="9372" marT="93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H[9],M[10],H[32]</a:t>
                      </a:r>
                    </a:p>
                  </a:txBody>
                  <a:tcPr marL="9372" marR="9372" marT="93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3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Insufficient Due Diligence</a:t>
                      </a:r>
                    </a:p>
                  </a:txBody>
                  <a:tcPr marL="9372" marR="9372" marT="93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H[21],M[32]</a:t>
                      </a:r>
                    </a:p>
                  </a:txBody>
                  <a:tcPr marL="9372" marR="9372" marT="93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M[32]</a:t>
                      </a:r>
                    </a:p>
                  </a:txBody>
                  <a:tcPr marL="9372" marR="9372" marT="93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M[32]</a:t>
                      </a:r>
                    </a:p>
                  </a:txBody>
                  <a:tcPr marL="9372" marR="9372" marT="93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3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Code Injection</a:t>
                      </a:r>
                    </a:p>
                  </a:txBody>
                  <a:tcPr marL="9372" marR="9372" marT="93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H[3],H[5],H[2]</a:t>
                      </a:r>
                    </a:p>
                  </a:txBody>
                  <a:tcPr marL="9372" marR="9372" marT="93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V[9]</a:t>
                      </a:r>
                    </a:p>
                  </a:txBody>
                  <a:tcPr marL="9372" marR="9372" marT="93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372" marR="9372" marT="93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3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Botnets</a:t>
                      </a:r>
                    </a:p>
                  </a:txBody>
                  <a:tcPr marL="9372" marR="9372" marT="93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H[36]</a:t>
                      </a:r>
                    </a:p>
                  </a:txBody>
                  <a:tcPr marL="9372" marR="9372" marT="93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372" marR="9372" marT="93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372" marR="9372" marT="93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3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Targeted Attacks</a:t>
                      </a:r>
                    </a:p>
                  </a:txBody>
                  <a:tcPr marL="9372" marR="9372" marT="93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372" marR="9372" marT="93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372" marR="9372" marT="93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372" marR="9372" marT="93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3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Physical Theft/Loss/Damage</a:t>
                      </a:r>
                    </a:p>
                  </a:txBody>
                  <a:tcPr marL="9372" marR="9372" marT="93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372" marR="9372" marT="93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H[2]</a:t>
                      </a:r>
                    </a:p>
                  </a:txBody>
                  <a:tcPr marL="9372" marR="9372" marT="93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H[2],H[3]</a:t>
                      </a:r>
                    </a:p>
                  </a:txBody>
                  <a:tcPr marL="9372" marR="9372" marT="93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3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Hardware Failure</a:t>
                      </a:r>
                    </a:p>
                  </a:txBody>
                  <a:tcPr marL="9372" marR="9372" marT="93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372" marR="9372" marT="93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372" marR="9372" marT="93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H[3]</a:t>
                      </a:r>
                    </a:p>
                  </a:txBody>
                  <a:tcPr marL="9372" marR="9372" marT="93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3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Natural Disasters</a:t>
                      </a:r>
                    </a:p>
                  </a:txBody>
                  <a:tcPr marL="9372" marR="9372" marT="93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372" marR="9372" marT="93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372" marR="9372" marT="93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H[3]</a:t>
                      </a:r>
                    </a:p>
                  </a:txBody>
                  <a:tcPr marL="9372" marR="9372" marT="93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3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Cloud-related Malware</a:t>
                      </a:r>
                    </a:p>
                  </a:txBody>
                  <a:tcPr marL="9372" marR="9372" marT="93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H[21]</a:t>
                      </a:r>
                    </a:p>
                  </a:txBody>
                  <a:tcPr marL="9372" marR="9372" marT="93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H[21]</a:t>
                      </a:r>
                    </a:p>
                  </a:txBody>
                  <a:tcPr marL="9372" marR="9372" marT="93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H[21]</a:t>
                      </a:r>
                    </a:p>
                  </a:txBody>
                  <a:tcPr marL="9372" marR="9372" marT="93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3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Unknown Risk Profile</a:t>
                      </a:r>
                    </a:p>
                  </a:txBody>
                  <a:tcPr marL="9372" marR="9372" marT="93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372" marR="9372" marT="93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372" marR="9372" marT="93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372" marR="9372" marT="93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3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LOCK-IN</a:t>
                      </a:r>
                    </a:p>
                  </a:txBody>
                  <a:tcPr marL="9372" marR="9372" marT="93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372" marR="9372" marT="93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372" marR="9372" marT="93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372" marR="9372" marT="93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3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COMPLIANCE RISKS</a:t>
                      </a:r>
                    </a:p>
                  </a:txBody>
                  <a:tcPr marL="9372" marR="9372" marT="93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372" marR="9372" marT="93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372" marR="9372" marT="93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372" marR="9372" marT="93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Title 1"/>
          <p:cNvSpPr txBox="1">
            <a:spLocks/>
          </p:cNvSpPr>
          <p:nvPr/>
        </p:nvSpPr>
        <p:spPr bwMode="auto">
          <a:xfrm>
            <a:off x="457200" y="278355"/>
            <a:ext cx="8242663" cy="893762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anose="020B0503020204020204" pitchFamily="34" charset="0"/>
                <a:ea typeface="+mj-ea"/>
                <a:cs typeface="+mj-cs"/>
              </a:rPr>
              <a:t>Cloud Security Threats at Cloud Service  model 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 bwMode="auto">
          <a:xfrm>
            <a:off x="515710" y="1319349"/>
            <a:ext cx="7989888" cy="166279"/>
          </a:xfrm>
        </p:spPr>
        <p:txBody>
          <a:bodyPr wrap="square" numCol="1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en-US" sz="2000" b="1" dirty="0" smtClean="0"/>
              <a:t>Average of threats for Cloud Service models (Clearly discussed in literature)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548641" y="1580606"/>
          <a:ext cx="8112033" cy="4625620"/>
        </p:xfrm>
        <a:graphic>
          <a:graphicData uri="http://schemas.openxmlformats.org/drawingml/2006/table">
            <a:tbl>
              <a:tblPr/>
              <a:tblGrid>
                <a:gridCol w="3248013"/>
                <a:gridCol w="2560009"/>
                <a:gridCol w="1024004"/>
                <a:gridCol w="1280007"/>
              </a:tblGrid>
              <a:tr h="2154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189" marR="9189" marT="9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Service Model</a:t>
                      </a:r>
                    </a:p>
                  </a:txBody>
                  <a:tcPr marL="9189" marR="9189" marT="9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54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Threat</a:t>
                      </a:r>
                    </a:p>
                  </a:txBody>
                  <a:tcPr marL="9189" marR="9189" marT="9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SaaS</a:t>
                      </a:r>
                    </a:p>
                  </a:txBody>
                  <a:tcPr marL="9189" marR="9189" marT="9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Paas</a:t>
                      </a:r>
                    </a:p>
                  </a:txBody>
                  <a:tcPr marL="9189" marR="9189" marT="9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IaaS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189" marR="9189" marT="9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154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Data Breaches</a:t>
                      </a:r>
                    </a:p>
                  </a:txBody>
                  <a:tcPr marL="9189" marR="9189" marT="9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3.6</a:t>
                      </a:r>
                    </a:p>
                  </a:txBody>
                  <a:tcPr marL="9189" marR="9189" marT="9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189" marR="9189" marT="9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189" marR="9189" marT="9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4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Data Loss</a:t>
                      </a:r>
                    </a:p>
                  </a:txBody>
                  <a:tcPr marL="9189" marR="9189" marT="9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3.43</a:t>
                      </a:r>
                    </a:p>
                  </a:txBody>
                  <a:tcPr marL="9189" marR="9189" marT="9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189" marR="9189" marT="9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189" marR="9189" marT="9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4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Account or Service Traffic Hijacking</a:t>
                      </a:r>
                    </a:p>
                  </a:txBody>
                  <a:tcPr marL="9189" marR="9189" marT="9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3.43</a:t>
                      </a:r>
                    </a:p>
                  </a:txBody>
                  <a:tcPr marL="9189" marR="9189" marT="9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3.33</a:t>
                      </a:r>
                    </a:p>
                  </a:txBody>
                  <a:tcPr marL="9189" marR="9189" marT="9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3.33</a:t>
                      </a:r>
                    </a:p>
                  </a:txBody>
                  <a:tcPr marL="9189" marR="9189" marT="9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4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Insecure Interfaces and API</a:t>
                      </a:r>
                    </a:p>
                  </a:txBody>
                  <a:tcPr marL="9189" marR="9189" marT="9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3.37</a:t>
                      </a:r>
                    </a:p>
                  </a:txBody>
                  <a:tcPr marL="9189" marR="9189" marT="9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189" marR="9189" marT="9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189" marR="9189" marT="9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4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Denial of Service</a:t>
                      </a:r>
                    </a:p>
                  </a:txBody>
                  <a:tcPr marL="9189" marR="9189" marT="9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189" marR="9189" marT="9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3.25</a:t>
                      </a:r>
                    </a:p>
                  </a:txBody>
                  <a:tcPr marL="9189" marR="9189" marT="9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3.4</a:t>
                      </a:r>
                    </a:p>
                  </a:txBody>
                  <a:tcPr marL="9189" marR="9189" marT="9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4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Malicious Insiders</a:t>
                      </a:r>
                    </a:p>
                  </a:txBody>
                  <a:tcPr marL="9189" marR="9189" marT="9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3.83</a:t>
                      </a:r>
                    </a:p>
                  </a:txBody>
                  <a:tcPr marL="9189" marR="9189" marT="9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3.6</a:t>
                      </a:r>
                    </a:p>
                  </a:txBody>
                  <a:tcPr marL="9189" marR="9189" marT="9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3.6</a:t>
                      </a:r>
                    </a:p>
                  </a:txBody>
                  <a:tcPr marL="9189" marR="9189" marT="9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4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Abuse of Cloud Services</a:t>
                      </a:r>
                    </a:p>
                  </a:txBody>
                  <a:tcPr marL="9189" marR="9189" marT="9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189" marR="9189" marT="9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2.67</a:t>
                      </a:r>
                    </a:p>
                  </a:txBody>
                  <a:tcPr marL="9189" marR="9189" marT="9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2.67</a:t>
                      </a:r>
                    </a:p>
                  </a:txBody>
                  <a:tcPr marL="9189" marR="9189" marT="9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4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Insufficient Due Diligence</a:t>
                      </a:r>
                    </a:p>
                  </a:txBody>
                  <a:tcPr marL="9189" marR="9189" marT="9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189" marR="9189" marT="9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189" marR="9189" marT="9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189" marR="9189" marT="9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4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Code Injection</a:t>
                      </a:r>
                    </a:p>
                  </a:txBody>
                  <a:tcPr marL="9189" marR="9189" marT="9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3.5</a:t>
                      </a:r>
                    </a:p>
                  </a:txBody>
                  <a:tcPr marL="9189" marR="9189" marT="9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189" marR="9189" marT="9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189" marR="9189" marT="9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4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Botnets</a:t>
                      </a:r>
                    </a:p>
                  </a:txBody>
                  <a:tcPr marL="9189" marR="9189" marT="9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189" marR="9189" marT="9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189" marR="9189" marT="9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189" marR="9189" marT="9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4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Targeted Attacks</a:t>
                      </a:r>
                    </a:p>
                  </a:txBody>
                  <a:tcPr marL="9189" marR="9189" marT="9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189" marR="9189" marT="9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189" marR="9189" marT="9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189" marR="9189" marT="9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4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Physical Theft/Loss/Damage</a:t>
                      </a:r>
                    </a:p>
                  </a:txBody>
                  <a:tcPr marL="9189" marR="9189" marT="9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189" marR="9189" marT="9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189" marR="9189" marT="9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189" marR="9189" marT="9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4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Hardware Failure</a:t>
                      </a:r>
                    </a:p>
                  </a:txBody>
                  <a:tcPr marL="9189" marR="9189" marT="9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189" marR="9189" marT="9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189" marR="9189" marT="9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189" marR="9189" marT="9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4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Natural Disasters</a:t>
                      </a:r>
                    </a:p>
                  </a:txBody>
                  <a:tcPr marL="9189" marR="9189" marT="9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189" marR="9189" marT="9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189" marR="9189" marT="9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189" marR="9189" marT="9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4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Cloud-related Malware</a:t>
                      </a:r>
                    </a:p>
                  </a:txBody>
                  <a:tcPr marL="9189" marR="9189" marT="9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189" marR="9189" marT="9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189" marR="9189" marT="9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189" marR="9189" marT="9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4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Unknown Risk Profile</a:t>
                      </a:r>
                    </a:p>
                  </a:txBody>
                  <a:tcPr marL="9189" marR="9189" marT="9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189" marR="9189" marT="9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189" marR="9189" marT="9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189" marR="9189" marT="9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4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LOCK-IN</a:t>
                      </a:r>
                    </a:p>
                  </a:txBody>
                  <a:tcPr marL="9189" marR="9189" marT="9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189" marR="9189" marT="9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189" marR="9189" marT="9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189" marR="9189" marT="9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4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COMPLIANCE RISKS</a:t>
                      </a:r>
                    </a:p>
                  </a:txBody>
                  <a:tcPr marL="9189" marR="9189" marT="9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189" marR="9189" marT="9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189" marR="9189" marT="9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189" marR="9189" marT="9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Title 1"/>
          <p:cNvSpPr txBox="1">
            <a:spLocks/>
          </p:cNvSpPr>
          <p:nvPr/>
        </p:nvSpPr>
        <p:spPr bwMode="auto">
          <a:xfrm>
            <a:off x="457200" y="278355"/>
            <a:ext cx="8242663" cy="893762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anose="020B0503020204020204" pitchFamily="34" charset="0"/>
                <a:ea typeface="+mj-ea"/>
                <a:cs typeface="+mj-cs"/>
              </a:rPr>
              <a:t>Cloud Security Threats at Cloud Service  model 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>
            <a:graphicFrameLocks/>
          </p:cNvGraphicFramePr>
          <p:nvPr/>
        </p:nvGraphicFramePr>
        <p:xfrm>
          <a:off x="457201" y="1644286"/>
          <a:ext cx="8088630" cy="44560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7587" name="Title 1"/>
          <p:cNvSpPr>
            <a:spLocks noGrp="1"/>
          </p:cNvSpPr>
          <p:nvPr>
            <p:ph type="title"/>
          </p:nvPr>
        </p:nvSpPr>
        <p:spPr bwMode="auto">
          <a:xfrm>
            <a:off x="949514" y="5850933"/>
            <a:ext cx="7989888" cy="208673"/>
          </a:xfrm>
        </p:spPr>
        <p:txBody>
          <a:bodyPr wrap="square" numCol="1" anchorCtr="0" compatLnSpc="1">
            <a:prstTxWarp prst="textNoShape">
              <a:avLst/>
            </a:prstTxWarp>
            <a:noAutofit/>
          </a:bodyPr>
          <a:lstStyle/>
          <a:p>
            <a:pPr eaLnBrk="1" hangingPunct="1"/>
            <a:r>
              <a:rPr lang="en-US" sz="1400" b="1" dirty="0" smtClean="0"/>
              <a:t>Average of threats for Cloud Service models (Clearly discussed in literature)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457200" y="278355"/>
            <a:ext cx="8242663" cy="893762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anose="020B0503020204020204" pitchFamily="34" charset="0"/>
                <a:ea typeface="+mj-ea"/>
                <a:cs typeface="+mj-cs"/>
              </a:rPr>
              <a:t>Cloud Security Threats at Cloud Service  model 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/>
          <p:cNvSpPr>
            <a:spLocks noGrp="1"/>
          </p:cNvSpPr>
          <p:nvPr>
            <p:ph type="title"/>
          </p:nvPr>
        </p:nvSpPr>
        <p:spPr bwMode="auto">
          <a:xfrm>
            <a:off x="581025" y="1084216"/>
            <a:ext cx="8184152" cy="182880"/>
          </a:xfrm>
        </p:spPr>
        <p:txBody>
          <a:bodyPr wrap="square" numCol="1" anchorCtr="0" compatLnSpc="1">
            <a:prstTxWarp prst="textNoShape">
              <a:avLst/>
            </a:prstTxWarp>
            <a:noAutofit/>
          </a:bodyPr>
          <a:lstStyle/>
          <a:p>
            <a:pPr eaLnBrk="1" hangingPunct="1"/>
            <a:r>
              <a:rPr lang="en-US" sz="1400" b="1" dirty="0" smtClean="0"/>
              <a:t>Analysis of Cloud Security Threats at Cloud Service  model  level (Indirectly discussed).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548639" y="1345477"/>
          <a:ext cx="8190411" cy="5039165"/>
        </p:xfrm>
        <a:graphic>
          <a:graphicData uri="http://schemas.openxmlformats.org/drawingml/2006/table">
            <a:tbl>
              <a:tblPr/>
              <a:tblGrid>
                <a:gridCol w="2334866"/>
                <a:gridCol w="2077476"/>
                <a:gridCol w="1916612"/>
                <a:gridCol w="1861457"/>
              </a:tblGrid>
              <a:tr h="20995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Threat</a:t>
                      </a:r>
                    </a:p>
                  </a:txBody>
                  <a:tcPr marL="8683" marR="8683" marT="8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Service Model</a:t>
                      </a:r>
                    </a:p>
                  </a:txBody>
                  <a:tcPr marL="8683" marR="8683" marT="8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995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683" marR="8683" marT="8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SaaS</a:t>
                      </a:r>
                    </a:p>
                  </a:txBody>
                  <a:tcPr marL="8683" marR="8683" marT="8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Paas</a:t>
                      </a:r>
                    </a:p>
                  </a:txBody>
                  <a:tcPr marL="8683" marR="8683" marT="8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IaaS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683" marR="8683" marT="8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8830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Data Breaches</a:t>
                      </a:r>
                    </a:p>
                  </a:txBody>
                  <a:tcPr marL="8683" marR="8683" marT="8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V[7],H[21]</a:t>
                      </a:r>
                    </a:p>
                  </a:txBody>
                  <a:tcPr marL="8683" marR="8683" marT="8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H[7],H[18],H[21]</a:t>
                      </a:r>
                    </a:p>
                  </a:txBody>
                  <a:tcPr marL="8683" marR="8683" marT="8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L[7],H[21]</a:t>
                      </a:r>
                    </a:p>
                  </a:txBody>
                  <a:tcPr marL="8683" marR="8683" marT="8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22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Data Loss</a:t>
                      </a:r>
                    </a:p>
                  </a:txBody>
                  <a:tcPr marL="8683" marR="8683" marT="8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H[21]</a:t>
                      </a:r>
                    </a:p>
                  </a:txBody>
                  <a:tcPr marL="8683" marR="8683" marT="8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H[6],H[21]</a:t>
                      </a:r>
                    </a:p>
                  </a:txBody>
                  <a:tcPr marL="8683" marR="8683" marT="8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H[21]</a:t>
                      </a:r>
                    </a:p>
                  </a:txBody>
                  <a:tcPr marL="8683" marR="8683" marT="8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17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Account or Service Traffic Hijacking</a:t>
                      </a:r>
                    </a:p>
                  </a:txBody>
                  <a:tcPr marL="8683" marR="8683" marT="8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H[18],H[21]</a:t>
                      </a:r>
                    </a:p>
                  </a:txBody>
                  <a:tcPr marL="8683" marR="8683" marT="8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H[7],H[18],H[21]</a:t>
                      </a:r>
                    </a:p>
                  </a:txBody>
                  <a:tcPr marL="8683" marR="8683" marT="8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H[7],M[18],H[21]</a:t>
                      </a:r>
                    </a:p>
                  </a:txBody>
                  <a:tcPr marL="8683" marR="8683" marT="8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819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Insecure Interfaces and API</a:t>
                      </a:r>
                    </a:p>
                  </a:txBody>
                  <a:tcPr marL="8683" marR="8683" marT="8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V[5],V[26]</a:t>
                      </a:r>
                    </a:p>
                  </a:txBody>
                  <a:tcPr marL="8683" marR="8683" marT="8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V[5],H[7],V[18],H[21]</a:t>
                      </a:r>
                    </a:p>
                  </a:txBody>
                  <a:tcPr marL="8683" marR="8683" marT="8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V[5],H[7],V[18],H[21]</a:t>
                      </a:r>
                    </a:p>
                  </a:txBody>
                  <a:tcPr marL="8683" marR="8683" marT="8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95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Denial of Service</a:t>
                      </a:r>
                    </a:p>
                  </a:txBody>
                  <a:tcPr marL="8683" marR="8683" marT="8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V[5],H18]</a:t>
                      </a:r>
                    </a:p>
                  </a:txBody>
                  <a:tcPr marL="8683" marR="8683" marT="8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H[5],H[18]</a:t>
                      </a:r>
                    </a:p>
                  </a:txBody>
                  <a:tcPr marL="8683" marR="8683" marT="8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H[5],H18]</a:t>
                      </a:r>
                    </a:p>
                  </a:txBody>
                  <a:tcPr marL="8683" marR="8683" marT="8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95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Malicious Insiders</a:t>
                      </a:r>
                    </a:p>
                  </a:txBody>
                  <a:tcPr marL="8683" marR="8683" marT="8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683" marR="8683" marT="8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V[7],V[18],H[21]</a:t>
                      </a:r>
                    </a:p>
                  </a:txBody>
                  <a:tcPr marL="8683" marR="8683" marT="8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V[7],V[18],H[21]</a:t>
                      </a:r>
                    </a:p>
                  </a:txBody>
                  <a:tcPr marL="8683" marR="8683" marT="8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95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Abuse of Cloud Services</a:t>
                      </a:r>
                    </a:p>
                  </a:txBody>
                  <a:tcPr marL="8683" marR="8683" marT="8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L[9],M[10]</a:t>
                      </a:r>
                    </a:p>
                  </a:txBody>
                  <a:tcPr marL="8683" marR="8683" marT="8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V[7],M[10],H[21]</a:t>
                      </a:r>
                    </a:p>
                  </a:txBody>
                  <a:tcPr marL="8683" marR="8683" marT="8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V[7],M[10],H[21]</a:t>
                      </a:r>
                    </a:p>
                  </a:txBody>
                  <a:tcPr marL="8683" marR="8683" marT="8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819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Insufficient Due Diligence</a:t>
                      </a:r>
                    </a:p>
                  </a:txBody>
                  <a:tcPr marL="8683" marR="8683" marT="8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683" marR="8683" marT="8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H[21]</a:t>
                      </a:r>
                    </a:p>
                  </a:txBody>
                  <a:tcPr marL="8683" marR="8683" marT="8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H[21]</a:t>
                      </a:r>
                    </a:p>
                  </a:txBody>
                  <a:tcPr marL="8683" marR="8683" marT="8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95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Code Injection</a:t>
                      </a:r>
                    </a:p>
                  </a:txBody>
                  <a:tcPr marL="8683" marR="8683" marT="8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V[5],V[26]</a:t>
                      </a:r>
                    </a:p>
                  </a:txBody>
                  <a:tcPr marL="8683" marR="8683" marT="8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H[5],H[18],V[26]</a:t>
                      </a:r>
                    </a:p>
                  </a:txBody>
                  <a:tcPr marL="8683" marR="8683" marT="8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H[5],V[26]</a:t>
                      </a:r>
                    </a:p>
                  </a:txBody>
                  <a:tcPr marL="8683" marR="8683" marT="8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95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Botnets</a:t>
                      </a:r>
                    </a:p>
                  </a:txBody>
                  <a:tcPr marL="8683" marR="8683" marT="8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683" marR="8683" marT="8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683" marR="8683" marT="8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683" marR="8683" marT="8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95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Targeted Attacks</a:t>
                      </a:r>
                    </a:p>
                  </a:txBody>
                  <a:tcPr marL="8683" marR="8683" marT="8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683" marR="8683" marT="8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683" marR="8683" marT="8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683" marR="8683" marT="8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819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Physical Theft/Loss/Damage</a:t>
                      </a:r>
                    </a:p>
                  </a:txBody>
                  <a:tcPr marL="8683" marR="8683" marT="8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683" marR="8683" marT="8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683" marR="8683" marT="8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683" marR="8683" marT="8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95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Hardware Failure</a:t>
                      </a:r>
                    </a:p>
                  </a:txBody>
                  <a:tcPr marL="8683" marR="8683" marT="8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H[21]</a:t>
                      </a:r>
                    </a:p>
                  </a:txBody>
                  <a:tcPr marL="8683" marR="8683" marT="8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H[21]</a:t>
                      </a:r>
                    </a:p>
                  </a:txBody>
                  <a:tcPr marL="8683" marR="8683" marT="8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V[21]</a:t>
                      </a:r>
                    </a:p>
                  </a:txBody>
                  <a:tcPr marL="8683" marR="8683" marT="8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95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Natural Disasters</a:t>
                      </a:r>
                    </a:p>
                  </a:txBody>
                  <a:tcPr marL="8683" marR="8683" marT="8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H[21]</a:t>
                      </a:r>
                    </a:p>
                  </a:txBody>
                  <a:tcPr marL="8683" marR="8683" marT="8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H[21]</a:t>
                      </a:r>
                    </a:p>
                  </a:txBody>
                  <a:tcPr marL="8683" marR="8683" marT="8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V[21]</a:t>
                      </a:r>
                    </a:p>
                  </a:txBody>
                  <a:tcPr marL="8683" marR="8683" marT="8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95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Cloud-related Malware</a:t>
                      </a:r>
                    </a:p>
                  </a:txBody>
                  <a:tcPr marL="8683" marR="8683" marT="8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H[21]</a:t>
                      </a:r>
                    </a:p>
                  </a:txBody>
                  <a:tcPr marL="8683" marR="8683" marT="8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H[21]</a:t>
                      </a:r>
                    </a:p>
                  </a:txBody>
                  <a:tcPr marL="8683" marR="8683" marT="8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H[21]</a:t>
                      </a:r>
                    </a:p>
                  </a:txBody>
                  <a:tcPr marL="8683" marR="8683" marT="8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95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Unknown Risk Profile</a:t>
                      </a:r>
                    </a:p>
                  </a:txBody>
                  <a:tcPr marL="8683" marR="8683" marT="8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H[21]</a:t>
                      </a:r>
                    </a:p>
                  </a:txBody>
                  <a:tcPr marL="8683" marR="8683" marT="8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H[21]</a:t>
                      </a:r>
                    </a:p>
                  </a:txBody>
                  <a:tcPr marL="8683" marR="8683" marT="8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,H[21]</a:t>
                      </a:r>
                    </a:p>
                  </a:txBody>
                  <a:tcPr marL="8683" marR="8683" marT="8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95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LOCK-IN</a:t>
                      </a:r>
                    </a:p>
                  </a:txBody>
                  <a:tcPr marL="8683" marR="8683" marT="8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M[38]</a:t>
                      </a:r>
                    </a:p>
                  </a:txBody>
                  <a:tcPr marL="8683" marR="8683" marT="8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M[38]</a:t>
                      </a:r>
                    </a:p>
                  </a:txBody>
                  <a:tcPr marL="8683" marR="8683" marT="8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M[38]</a:t>
                      </a:r>
                    </a:p>
                  </a:txBody>
                  <a:tcPr marL="8683" marR="8683" marT="8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95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COMPLIANCE RISKS</a:t>
                      </a:r>
                    </a:p>
                  </a:txBody>
                  <a:tcPr marL="8683" marR="8683" marT="8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683" marR="8683" marT="8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683" marR="8683" marT="8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683" marR="8683" marT="8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Title 1"/>
          <p:cNvSpPr txBox="1">
            <a:spLocks/>
          </p:cNvSpPr>
          <p:nvPr/>
        </p:nvSpPr>
        <p:spPr bwMode="auto">
          <a:xfrm>
            <a:off x="457200" y="278355"/>
            <a:ext cx="8242663" cy="893762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anose="020B0503020204020204" pitchFamily="34" charset="0"/>
                <a:ea typeface="+mj-ea"/>
                <a:cs typeface="+mj-cs"/>
              </a:rPr>
              <a:t>Cloud Security Threats at Cloud Service  model 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/>
          <p:cNvSpPr>
            <a:spLocks noGrp="1"/>
          </p:cNvSpPr>
          <p:nvPr>
            <p:ph type="title"/>
          </p:nvPr>
        </p:nvSpPr>
        <p:spPr bwMode="auto">
          <a:xfrm>
            <a:off x="581025" y="1175657"/>
            <a:ext cx="7989888" cy="209007"/>
          </a:xfrm>
        </p:spPr>
        <p:txBody>
          <a:bodyPr wrap="square" numCol="1" anchorCtr="0" compatLnSpc="1">
            <a:prstTxWarp prst="textNoShape">
              <a:avLst/>
            </a:prstTxWarp>
            <a:noAutofit/>
          </a:bodyPr>
          <a:lstStyle/>
          <a:p>
            <a:pPr eaLnBrk="1" hangingPunct="1"/>
            <a:r>
              <a:rPr lang="en-US" sz="1400" b="1" dirty="0" smtClean="0"/>
              <a:t>Average Severity level of threats for Cloud Service models (Indirectly discussed in literature)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22515" y="1502230"/>
          <a:ext cx="8112034" cy="4924695"/>
        </p:xfrm>
        <a:graphic>
          <a:graphicData uri="http://schemas.openxmlformats.org/drawingml/2006/table">
            <a:tbl>
              <a:tblPr/>
              <a:tblGrid>
                <a:gridCol w="3396819"/>
                <a:gridCol w="2481693"/>
                <a:gridCol w="992677"/>
                <a:gridCol w="1240845"/>
              </a:tblGrid>
              <a:tr h="2275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Threat</a:t>
                      </a:r>
                    </a:p>
                  </a:txBody>
                  <a:tcPr marL="9092" marR="9092" marT="90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Service Model</a:t>
                      </a:r>
                    </a:p>
                  </a:txBody>
                  <a:tcPr marL="9092" marR="9092" marT="90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275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092" marR="9092" marT="90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SaaS</a:t>
                      </a:r>
                    </a:p>
                  </a:txBody>
                  <a:tcPr marL="9092" marR="9092" marT="90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Paas</a:t>
                      </a:r>
                    </a:p>
                  </a:txBody>
                  <a:tcPr marL="9092" marR="9092" marT="90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IaaS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92" marR="9092" marT="90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289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Data Breaches</a:t>
                      </a:r>
                    </a:p>
                  </a:txBody>
                  <a:tcPr marL="9092" marR="9092" marT="90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3.5</a:t>
                      </a:r>
                    </a:p>
                  </a:txBody>
                  <a:tcPr marL="9092" marR="9092" marT="90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092" marR="9092" marT="90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092" marR="9092" marT="90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89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Data Loss</a:t>
                      </a:r>
                    </a:p>
                  </a:txBody>
                  <a:tcPr marL="9092" marR="9092" marT="90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092" marR="9092" marT="90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092" marR="9092" marT="90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092" marR="9092" marT="90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8775"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Account or Service Traffic Hijacking</a:t>
                      </a:r>
                    </a:p>
                  </a:txBody>
                  <a:tcPr marL="9092" marR="9092" marT="90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092" marR="9092" marT="90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092" marR="9092" marT="90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2.67</a:t>
                      </a:r>
                    </a:p>
                  </a:txBody>
                  <a:tcPr marL="9092" marR="9092" marT="90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752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Insecure Interfaces and API</a:t>
                      </a:r>
                    </a:p>
                  </a:txBody>
                  <a:tcPr marL="9092" marR="9092" marT="90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092" marR="9092" marT="90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3.5</a:t>
                      </a:r>
                    </a:p>
                  </a:txBody>
                  <a:tcPr marL="9092" marR="9092" marT="90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3.5</a:t>
                      </a:r>
                    </a:p>
                  </a:txBody>
                  <a:tcPr marL="9092" marR="9092" marT="90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752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Denial of Service</a:t>
                      </a:r>
                    </a:p>
                  </a:txBody>
                  <a:tcPr marL="9092" marR="9092" marT="90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3.5</a:t>
                      </a:r>
                    </a:p>
                  </a:txBody>
                  <a:tcPr marL="9092" marR="9092" marT="90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092" marR="9092" marT="90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092" marR="9092" marT="90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752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Malicious Insiders</a:t>
                      </a:r>
                    </a:p>
                  </a:txBody>
                  <a:tcPr marL="9092" marR="9092" marT="90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092" marR="9092" marT="90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3.67</a:t>
                      </a:r>
                    </a:p>
                  </a:txBody>
                  <a:tcPr marL="9092" marR="9092" marT="90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3.67</a:t>
                      </a:r>
                    </a:p>
                  </a:txBody>
                  <a:tcPr marL="9092" marR="9092" marT="90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752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Abuse of Cloud Services</a:t>
                      </a:r>
                    </a:p>
                  </a:txBody>
                  <a:tcPr marL="9092" marR="9092" marT="90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1.5</a:t>
                      </a:r>
                    </a:p>
                  </a:txBody>
                  <a:tcPr marL="9092" marR="9092" marT="90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092" marR="9092" marT="90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092" marR="9092" marT="90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752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Insufficient Due Diligence</a:t>
                      </a:r>
                    </a:p>
                  </a:txBody>
                  <a:tcPr marL="9092" marR="9092" marT="90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092" marR="9092" marT="90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092" marR="9092" marT="90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092" marR="9092" marT="90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752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Code Injection</a:t>
                      </a:r>
                    </a:p>
                  </a:txBody>
                  <a:tcPr marL="9092" marR="9092" marT="90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092" marR="9092" marT="90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092" marR="9092" marT="90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092" marR="9092" marT="90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752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Botnets</a:t>
                      </a:r>
                    </a:p>
                  </a:txBody>
                  <a:tcPr marL="9092" marR="9092" marT="90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092" marR="9092" marT="90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092" marR="9092" marT="90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092" marR="9092" marT="90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752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Targeted Attacks</a:t>
                      </a:r>
                    </a:p>
                  </a:txBody>
                  <a:tcPr marL="9092" marR="9092" marT="90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092" marR="9092" marT="90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092" marR="9092" marT="90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092" marR="9092" marT="90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752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Physical Theft/Loss/Damage</a:t>
                      </a:r>
                    </a:p>
                  </a:txBody>
                  <a:tcPr marL="9092" marR="9092" marT="90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092" marR="9092" marT="90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092" marR="9092" marT="90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092" marR="9092" marT="90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752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Hardware Failure</a:t>
                      </a:r>
                    </a:p>
                  </a:txBody>
                  <a:tcPr marL="9092" marR="9092" marT="90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092" marR="9092" marT="90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092" marR="9092" marT="90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092" marR="9092" marT="90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752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Natural Disasters</a:t>
                      </a:r>
                    </a:p>
                  </a:txBody>
                  <a:tcPr marL="9092" marR="9092" marT="90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092" marR="9092" marT="90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092" marR="9092" marT="90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092" marR="9092" marT="90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752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Cloud-related Malware</a:t>
                      </a:r>
                    </a:p>
                  </a:txBody>
                  <a:tcPr marL="9092" marR="9092" marT="90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092" marR="9092" marT="90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092" marR="9092" marT="90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092" marR="9092" marT="90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752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Unknown Risk Profile</a:t>
                      </a:r>
                    </a:p>
                  </a:txBody>
                  <a:tcPr marL="9092" marR="9092" marT="90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092" marR="9092" marT="90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092" marR="9092" marT="90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092" marR="9092" marT="90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752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LOCK-IN</a:t>
                      </a:r>
                    </a:p>
                  </a:txBody>
                  <a:tcPr marL="9092" marR="9092" marT="90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092" marR="9092" marT="90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092" marR="9092" marT="90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092" marR="9092" marT="90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752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COMPLIANCE RISKS</a:t>
                      </a:r>
                    </a:p>
                  </a:txBody>
                  <a:tcPr marL="9092" marR="9092" marT="90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092" marR="9092" marT="90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092" marR="9092" marT="90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092" marR="9092" marT="90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Title 1"/>
          <p:cNvSpPr txBox="1">
            <a:spLocks/>
          </p:cNvSpPr>
          <p:nvPr/>
        </p:nvSpPr>
        <p:spPr bwMode="auto">
          <a:xfrm>
            <a:off x="457200" y="278355"/>
            <a:ext cx="8242663" cy="893762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anose="020B0503020204020204" pitchFamily="34" charset="0"/>
                <a:ea typeface="+mj-ea"/>
                <a:cs typeface="+mj-cs"/>
              </a:rPr>
              <a:t>Cloud Security Threats at Cloud Service  model 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/>
          <p:nvPr/>
        </p:nvGraphicFramePr>
        <p:xfrm>
          <a:off x="587829" y="1476375"/>
          <a:ext cx="7798525" cy="44149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0659" name="Title 1"/>
          <p:cNvSpPr>
            <a:spLocks noGrp="1"/>
          </p:cNvSpPr>
          <p:nvPr>
            <p:ph type="title"/>
          </p:nvPr>
        </p:nvSpPr>
        <p:spPr bwMode="auto">
          <a:xfrm>
            <a:off x="608320" y="5882185"/>
            <a:ext cx="7989888" cy="207418"/>
          </a:xfrm>
        </p:spPr>
        <p:txBody>
          <a:bodyPr wrap="square" numCol="1" anchorCtr="0" compatLnSpc="1">
            <a:prstTxWarp prst="textNoShape">
              <a:avLst/>
            </a:prstTxWarp>
            <a:noAutofit/>
          </a:bodyPr>
          <a:lstStyle/>
          <a:p>
            <a:pPr eaLnBrk="1" hangingPunct="1"/>
            <a:r>
              <a:rPr lang="en-US" sz="1400" b="1" dirty="0" smtClean="0"/>
              <a:t>Average Severity level of threats for Cloud Service models (Indirectly discussed in literature)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457200" y="278355"/>
            <a:ext cx="8242663" cy="893762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anose="020B0503020204020204" pitchFamily="34" charset="0"/>
                <a:ea typeface="+mj-ea"/>
                <a:cs typeface="+mj-cs"/>
              </a:rPr>
              <a:t>Cloud Security Threats at Cloud Service  model 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 bwMode="auto">
          <a:xfrm>
            <a:off x="581025" y="487363"/>
            <a:ext cx="7989888" cy="893762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/>
              <a:t>Cloud Security</a:t>
            </a:r>
          </a:p>
        </p:txBody>
      </p:sp>
      <p:graphicFrame>
        <p:nvGraphicFramePr>
          <p:cNvPr id="4" name="Group 2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906217191"/>
              </p:ext>
            </p:extLst>
          </p:nvPr>
        </p:nvGraphicFramePr>
        <p:xfrm>
          <a:off x="2281238" y="2413000"/>
          <a:ext cx="6011862" cy="2882900"/>
        </p:xfrm>
        <a:graphic>
          <a:graphicData uri="http://schemas.openxmlformats.org/drawingml/2006/table">
            <a:tbl>
              <a:tblPr/>
              <a:tblGrid>
                <a:gridCol w="4589462"/>
                <a:gridCol w="1422400"/>
              </a:tblGrid>
              <a:tr h="9481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cs typeface="Calibri" pitchFamily="34" charset="0"/>
                        </a:rPr>
                        <a:t>Service Layer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67" marR="68567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cs typeface="Calibri" pitchFamily="34" charset="0"/>
                        </a:rPr>
                        <a:t> 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Security</a:t>
                      </a:r>
                    </a:p>
                  </a:txBody>
                  <a:tcPr marL="68567" marR="68567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9866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cs typeface="Calibri" pitchFamily="34" charset="0"/>
                        </a:rPr>
                        <a:t>Resource Abstraction and Control Layer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67" marR="68567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9481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cs typeface="Calibri" pitchFamily="34" charset="0"/>
                        </a:rPr>
                        <a:t>Physical Resource Layer / Facility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67" marR="68567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Right Triangle 1"/>
          <p:cNvSpPr/>
          <p:nvPr/>
        </p:nvSpPr>
        <p:spPr>
          <a:xfrm>
            <a:off x="1638300" y="2413000"/>
            <a:ext cx="241300" cy="2882900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/>
          <p:cNvSpPr/>
          <p:nvPr/>
        </p:nvSpPr>
        <p:spPr>
          <a:xfrm rot="10800000">
            <a:off x="1695450" y="2413000"/>
            <a:ext cx="241300" cy="2882900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858144" y="1936234"/>
            <a:ext cx="19159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Cloud Consumer</a:t>
            </a:r>
          </a:p>
        </p:txBody>
      </p:sp>
      <p:sp>
        <p:nvSpPr>
          <p:cNvPr id="6" name="Rectangle 5"/>
          <p:cNvSpPr/>
          <p:nvPr/>
        </p:nvSpPr>
        <p:spPr>
          <a:xfrm>
            <a:off x="960735" y="5403334"/>
            <a:ext cx="17107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Cloud Provider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 bwMode="auto">
          <a:xfrm>
            <a:off x="581025" y="487363"/>
            <a:ext cx="7989888" cy="893762"/>
          </a:xfrm>
        </p:spPr>
        <p:txBody>
          <a:bodyPr wrap="square" numCol="1" anchorCtr="0" compatLnSpc="1">
            <a:prstTxWarp prst="textNoShape">
              <a:avLst/>
            </a:prstTxWarp>
            <a:normAutofit fontScale="90000"/>
          </a:bodyPr>
          <a:lstStyle/>
          <a:p>
            <a:pPr algn="ctr">
              <a:defRPr/>
            </a:pPr>
            <a:r>
              <a:rPr lang="en-US" sz="3200" dirty="0" smtClean="0"/>
              <a:t>Composite Analysis for cloud deployment models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00892" y="1555431"/>
          <a:ext cx="8138160" cy="4648200"/>
        </p:xfrm>
        <a:graphic>
          <a:graphicData uri="http://schemas.openxmlformats.org/drawingml/2006/table">
            <a:tbl>
              <a:tblPr/>
              <a:tblGrid>
                <a:gridCol w="2413264"/>
                <a:gridCol w="1356360"/>
                <a:gridCol w="1567741"/>
                <a:gridCol w="1373975"/>
                <a:gridCol w="1426820"/>
              </a:tblGrid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Threat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Deployment Model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Public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Private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Community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Hybrid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Data Breaches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Data Loss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Account or Service Traffic Hijacking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Insecure Interfaces and API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Denial of Service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Malicious Insiders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Abuse of Cloud Services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Insufficient Due Diligence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Code Injection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Botnets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Targeted Attacks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Physical Theft/Loss/Damage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Hardware Failure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Natural Disasters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Cloud-related Malware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Unknown Risk Profile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LOCK-IN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COMPLIANCE RISKS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 bwMode="auto">
          <a:xfrm>
            <a:off x="581025" y="1257545"/>
            <a:ext cx="7989888" cy="209007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anose="020B0503020204020204" pitchFamily="34" charset="0"/>
                <a:ea typeface="+mj-ea"/>
                <a:cs typeface="+mj-cs"/>
              </a:rPr>
              <a:t>Average Severity level of threats for Cloud deployment models (clearly discussed in literature)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 bwMode="auto">
          <a:xfrm>
            <a:off x="581025" y="487363"/>
            <a:ext cx="7989888" cy="893762"/>
          </a:xfrm>
        </p:spPr>
        <p:txBody>
          <a:bodyPr wrap="square" numCol="1" anchorCtr="0" compatLnSpc="1">
            <a:prstTxWarp prst="textNoShape">
              <a:avLst/>
            </a:prstTxWarp>
            <a:normAutofit fontScale="90000"/>
          </a:bodyPr>
          <a:lstStyle/>
          <a:p>
            <a:pPr>
              <a:defRPr/>
            </a:pPr>
            <a:r>
              <a:rPr lang="en-US" dirty="0" smtClean="0"/>
              <a:t>Composite Analysis for cloud deployment models</a:t>
            </a:r>
          </a:p>
        </p:txBody>
      </p:sp>
      <p:graphicFrame>
        <p:nvGraphicFramePr>
          <p:cNvPr id="4" name="Chart 3"/>
          <p:cNvGraphicFramePr>
            <a:graphicFrameLocks/>
          </p:cNvGraphicFramePr>
          <p:nvPr/>
        </p:nvGraphicFramePr>
        <p:xfrm>
          <a:off x="1585912" y="1645920"/>
          <a:ext cx="5972175" cy="46068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 bwMode="auto">
          <a:xfrm>
            <a:off x="717502" y="5884136"/>
            <a:ext cx="7989888" cy="209007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anose="020B0503020204020204" pitchFamily="34" charset="0"/>
                <a:ea typeface="+mj-ea"/>
                <a:cs typeface="+mj-cs"/>
              </a:rPr>
              <a:t>Average Severity level of threats for Cloud deployment models (clearly discussed in literature)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 bwMode="auto">
          <a:xfrm>
            <a:off x="581025" y="487363"/>
            <a:ext cx="7989888" cy="563515"/>
          </a:xfrm>
        </p:spPr>
        <p:txBody>
          <a:bodyPr wrap="square" numCol="1" anchorCtr="0" compatLnSpc="1">
            <a:prstTxWarp prst="textNoShape">
              <a:avLst/>
            </a:prstTxWarp>
            <a:normAutofit fontScale="90000"/>
          </a:bodyPr>
          <a:lstStyle/>
          <a:p>
            <a:pPr>
              <a:defRPr/>
            </a:pPr>
            <a:r>
              <a:rPr lang="en-US" dirty="0" smtClean="0"/>
              <a:t>Composite Analysis for cloud Service models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548642" y="1423850"/>
          <a:ext cx="8059781" cy="4910400"/>
        </p:xfrm>
        <a:graphic>
          <a:graphicData uri="http://schemas.openxmlformats.org/drawingml/2006/table">
            <a:tbl>
              <a:tblPr/>
              <a:tblGrid>
                <a:gridCol w="2454680"/>
                <a:gridCol w="1724647"/>
                <a:gridCol w="1881432"/>
                <a:gridCol w="1999022"/>
              </a:tblGrid>
              <a:tr h="2076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Threat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Service Model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76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SaaS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Paas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IaaS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076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Data Breaches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6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Data Loss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523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Account or Service Traffic Hijacking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66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Insecure Interfaces and API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3.7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6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Denial of Service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6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Malicious Insiders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6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Abuse of Cloud Services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66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Insufficient Due Diligence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6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Code Injection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6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Botnets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6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Targeted Attacks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66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Physical Theft/Loss/Damage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6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Hardware Failure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6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Natural Disasters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6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Cloud-related Malware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6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Unknown Risk Profile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6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LOCK-IN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6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COMPLIANCE RISKS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 bwMode="auto">
          <a:xfrm>
            <a:off x="540081" y="1175657"/>
            <a:ext cx="7989888" cy="209007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anose="020B0503020204020204" pitchFamily="34" charset="0"/>
                <a:ea typeface="+mj-ea"/>
                <a:cs typeface="+mj-cs"/>
              </a:rPr>
              <a:t>Average Severity level of threats for Cloud deployment models indirectly discussed in literature)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 bwMode="auto">
          <a:xfrm>
            <a:off x="581025" y="487363"/>
            <a:ext cx="7989888" cy="893762"/>
          </a:xfrm>
        </p:spPr>
        <p:txBody>
          <a:bodyPr wrap="square" numCol="1" anchorCtr="0" compatLnSpc="1">
            <a:prstTxWarp prst="textNoShape">
              <a:avLst/>
            </a:prstTxWarp>
            <a:normAutofit fontScale="90000"/>
          </a:bodyPr>
          <a:lstStyle/>
          <a:p>
            <a:pPr>
              <a:defRPr/>
            </a:pPr>
            <a:r>
              <a:rPr lang="en-US" dirty="0" smtClean="0"/>
              <a:t>Composite Analysis for cloud Service models</a:t>
            </a:r>
          </a:p>
        </p:txBody>
      </p:sp>
      <p:graphicFrame>
        <p:nvGraphicFramePr>
          <p:cNvPr id="4" name="Chart 3"/>
          <p:cNvGraphicFramePr>
            <a:graphicFrameLocks/>
          </p:cNvGraphicFramePr>
          <p:nvPr/>
        </p:nvGraphicFramePr>
        <p:xfrm>
          <a:off x="1905272" y="1297577"/>
          <a:ext cx="6343650" cy="49627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 bwMode="auto">
          <a:xfrm>
            <a:off x="-278785" y="5734008"/>
            <a:ext cx="7989888" cy="209007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anose="020B0503020204020204" pitchFamily="34" charset="0"/>
                <a:ea typeface="+mj-ea"/>
                <a:cs typeface="+mj-cs"/>
              </a:rPr>
              <a:t>Average Severity level of threats for Cloud deployment models indirectly discussed in literature)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 bwMode="auto">
          <a:xfrm>
            <a:off x="581025" y="487363"/>
            <a:ext cx="7989888" cy="549867"/>
          </a:xfrm>
        </p:spPr>
        <p:txBody>
          <a:bodyPr wrap="square" numCol="1" anchorCtr="0" compatLnSpc="1">
            <a:prstTxWarp prst="textNoShape">
              <a:avLst/>
            </a:prstTxWarp>
            <a:normAutofit fontScale="90000"/>
          </a:bodyPr>
          <a:lstStyle/>
          <a:p>
            <a:pPr>
              <a:defRPr/>
            </a:pPr>
            <a:r>
              <a:rPr lang="en-US" dirty="0" smtClean="0"/>
              <a:t>Composite Analysis for cloud Components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83327" y="1385888"/>
          <a:ext cx="8085906" cy="4993811"/>
        </p:xfrm>
        <a:graphic>
          <a:graphicData uri="http://schemas.openxmlformats.org/drawingml/2006/table">
            <a:tbl>
              <a:tblPr/>
              <a:tblGrid>
                <a:gridCol w="1651048"/>
                <a:gridCol w="1312372"/>
                <a:gridCol w="1312372"/>
                <a:gridCol w="959583"/>
                <a:gridCol w="1086589"/>
                <a:gridCol w="1086589"/>
                <a:gridCol w="677353"/>
              </a:tblGrid>
              <a:tr h="17439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Threats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Components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218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Application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Data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Platform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Resource Abstrection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Physical Infrastrectur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Facility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740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Data Breaches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0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Data Loss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18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Account or Service Traffic Hijacking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18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Insecure Interfaces and API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09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Denial of Service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09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Malicious Insiders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18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Abuse of Cloud Services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18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Insufficient Due Diligence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09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Code Injection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09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Botnets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09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Targeted Attacks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18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Physical Theft/Loss/Damage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09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Hardware Failure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09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Natural Disasters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66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Cloud-related Malware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09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Unknown Risk Profile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09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LOCK-IN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09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COMPLIANCE RISKS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 bwMode="auto">
          <a:xfrm>
            <a:off x="430899" y="1175657"/>
            <a:ext cx="7989888" cy="209007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anose="020B0503020204020204" pitchFamily="34" charset="0"/>
                <a:ea typeface="+mj-ea"/>
                <a:cs typeface="+mj-cs"/>
              </a:rPr>
              <a:t>Average Severity level of threats for Cloud Components ( clearly discussed in literature)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 bwMode="auto">
          <a:xfrm>
            <a:off x="581025" y="487363"/>
            <a:ext cx="7989888" cy="893762"/>
          </a:xfrm>
        </p:spPr>
        <p:txBody>
          <a:bodyPr wrap="square" numCol="1" anchorCtr="0" compatLnSpc="1">
            <a:prstTxWarp prst="textNoShape">
              <a:avLst/>
            </a:prstTxWarp>
            <a:normAutofit fontScale="90000"/>
          </a:bodyPr>
          <a:lstStyle/>
          <a:p>
            <a:pPr>
              <a:defRPr/>
            </a:pPr>
            <a:r>
              <a:rPr lang="en-US" dirty="0" smtClean="0"/>
              <a:t>Composite Analysis for cloud Components</a:t>
            </a:r>
          </a:p>
        </p:txBody>
      </p:sp>
      <p:graphicFrame>
        <p:nvGraphicFramePr>
          <p:cNvPr id="4" name="Chart 3"/>
          <p:cNvGraphicFramePr>
            <a:graphicFrameLocks/>
          </p:cNvGraphicFramePr>
          <p:nvPr/>
        </p:nvGraphicFramePr>
        <p:xfrm>
          <a:off x="814387" y="1654628"/>
          <a:ext cx="7515225" cy="45284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 bwMode="auto">
          <a:xfrm>
            <a:off x="799389" y="5884135"/>
            <a:ext cx="7989888" cy="209007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anose="020B0503020204020204" pitchFamily="34" charset="0"/>
                <a:ea typeface="+mj-ea"/>
                <a:cs typeface="+mj-cs"/>
              </a:rPr>
              <a:t>Average Severity level of threats for Cloud Components ( clearly discussed in literature)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Security Threat Matrix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54454" y="1506398"/>
          <a:ext cx="8889546" cy="4644390"/>
        </p:xfrm>
        <a:graphic>
          <a:graphicData uri="http://schemas.openxmlformats.org/drawingml/2006/table">
            <a:tbl>
              <a:tblPr/>
              <a:tblGrid>
                <a:gridCol w="1066170"/>
                <a:gridCol w="3050486"/>
                <a:gridCol w="695980"/>
                <a:gridCol w="694909"/>
                <a:gridCol w="671907"/>
                <a:gridCol w="646763"/>
                <a:gridCol w="1200980"/>
                <a:gridCol w="862351"/>
              </a:tblGrid>
              <a:tr h="17473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Threat</a:t>
                      </a:r>
                      <a:endParaRPr lang="en-US" sz="105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6980" marR="569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Weakness</a:t>
                      </a:r>
                      <a:endParaRPr lang="en-US" sz="105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6980" marR="569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latin typeface="Calibri"/>
                          <a:ea typeface="Times New Roman"/>
                          <a:cs typeface="Times New Roman"/>
                        </a:rPr>
                        <a:t>Service Model</a:t>
                      </a:r>
                      <a:endParaRPr lang="en-US" sz="105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6980" marR="569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latin typeface="Calibri"/>
                          <a:ea typeface="Times New Roman"/>
                          <a:cs typeface="Times New Roman"/>
                        </a:rPr>
                        <a:t>Deployment model</a:t>
                      </a:r>
                      <a:endParaRPr lang="en-US" sz="105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6980" marR="569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latin typeface="Calibri"/>
                          <a:ea typeface="Times New Roman"/>
                          <a:cs typeface="Times New Roman"/>
                        </a:rPr>
                        <a:t>Components</a:t>
                      </a:r>
                      <a:endParaRPr lang="en-US" sz="105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6980" marR="569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74739">
                <a:tc>
                  <a:txBody>
                    <a:bodyPr/>
                    <a:lstStyle/>
                    <a:p>
                      <a:endParaRPr lang="en-US" sz="105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6980" marR="569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6980" marR="569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latin typeface="Calibri"/>
                          <a:ea typeface="Times New Roman"/>
                          <a:cs typeface="Times New Roman"/>
                        </a:rPr>
                        <a:t>Model</a:t>
                      </a:r>
                      <a:endParaRPr lang="en-US" sz="105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6980" marR="569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latin typeface="Calibri"/>
                          <a:ea typeface="Times New Roman"/>
                          <a:cs typeface="Times New Roman"/>
                        </a:rPr>
                        <a:t>Impact</a:t>
                      </a:r>
                      <a:endParaRPr lang="en-US" sz="105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6980" marR="569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latin typeface="Calibri"/>
                          <a:ea typeface="Times New Roman"/>
                          <a:cs typeface="Times New Roman"/>
                        </a:rPr>
                        <a:t>Model</a:t>
                      </a:r>
                      <a:endParaRPr lang="en-US" sz="105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6980" marR="569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latin typeface="Calibri"/>
                          <a:ea typeface="Times New Roman"/>
                          <a:cs typeface="Times New Roman"/>
                        </a:rPr>
                        <a:t>Impact</a:t>
                      </a:r>
                      <a:endParaRPr lang="en-US" sz="105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6980" marR="569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latin typeface="Calibri"/>
                          <a:ea typeface="Times New Roman"/>
                          <a:cs typeface="Times New Roman"/>
                        </a:rPr>
                        <a:t>Model</a:t>
                      </a:r>
                      <a:endParaRPr lang="en-US" sz="105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6980" marR="569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latin typeface="Calibri"/>
                          <a:ea typeface="Times New Roman"/>
                          <a:cs typeface="Times New Roman"/>
                        </a:rPr>
                        <a:t>Impact</a:t>
                      </a:r>
                      <a:endParaRPr lang="en-US" sz="105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6980" marR="569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151440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Data Breaches</a:t>
                      </a:r>
                      <a:endParaRPr lang="en-US" sz="105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6980" marR="569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• Insecure configuration.</a:t>
                      </a:r>
                      <a:br>
                        <a:rPr lang="en-US" sz="9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</a:br>
                      <a:r>
                        <a:rPr lang="en-US" sz="9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• Access control weaknesses</a:t>
                      </a:r>
                      <a:br>
                        <a:rPr lang="en-US" sz="9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</a:br>
                      <a:r>
                        <a:rPr lang="en-US" sz="9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• Insecure storage.</a:t>
                      </a:r>
                      <a:br>
                        <a:rPr lang="en-US" sz="9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</a:br>
                      <a:r>
                        <a:rPr lang="en-US" sz="9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• Insecure configuration.</a:t>
                      </a:r>
                      <a:br>
                        <a:rPr lang="en-US" sz="9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</a:br>
                      <a:r>
                        <a:rPr lang="en-US" sz="9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• Data Validation.</a:t>
                      </a:r>
                      <a:br>
                        <a:rPr lang="en-US" sz="9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</a:br>
                      <a:r>
                        <a:rPr lang="en-US" sz="9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• Insufficient transport layer protection.</a:t>
                      </a:r>
                      <a:br>
                        <a:rPr lang="en-US" sz="9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</a:br>
                      <a:r>
                        <a:rPr lang="en-US" sz="9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• Authentication weaknesses.</a:t>
                      </a:r>
                      <a:br>
                        <a:rPr lang="en-US" sz="9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</a:br>
                      <a:r>
                        <a:rPr lang="en-US" sz="9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• Insufficient network traffic monitoring and management.</a:t>
                      </a:r>
                      <a:br>
                        <a:rPr lang="en-US" sz="9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</a:br>
                      <a:r>
                        <a:rPr lang="en-US" sz="9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• Insufficient data traffic authentication.</a:t>
                      </a:r>
                      <a:br>
                        <a:rPr lang="en-US" sz="9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</a:br>
                      <a:r>
                        <a:rPr lang="en-US" sz="9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• Insecure browser credentials.</a:t>
                      </a:r>
                      <a:br>
                        <a:rPr lang="en-US" sz="9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</a:br>
                      <a:r>
                        <a:rPr lang="en-US" sz="9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• Invalid service </a:t>
                      </a:r>
                      <a:r>
                        <a:rPr lang="en-US" sz="900" dirty="0" err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authenticatation</a:t>
                      </a:r>
                      <a:r>
                        <a:rPr lang="en-US" sz="9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and authorization. </a:t>
                      </a:r>
                      <a:br>
                        <a:rPr lang="en-US" sz="9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</a:br>
                      <a:r>
                        <a:rPr lang="en-US" sz="9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• Insufficient Vulnerability management.</a:t>
                      </a:r>
                      <a:br>
                        <a:rPr lang="en-US" sz="9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</a:br>
                      <a:r>
                        <a:rPr lang="en-US" sz="9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• Non comprehensive SLAs.</a:t>
                      </a:r>
                      <a:endParaRPr lang="en-US" sz="105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6980" marR="569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err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SaaS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err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PaaS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err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IaaS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6980" marR="569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Very High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Very High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High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6980" marR="569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Public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Private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Community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Hybrid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6980" marR="569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Very High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Very High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High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High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6980" marR="569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Application                  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Data                             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Platform                       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Resource Abstraction    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Physical Infrastructure   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Facility                           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6980" marR="569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High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Very High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Medium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Low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Medium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Medium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6980" marR="569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3089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Data Loss</a:t>
                      </a:r>
                      <a:endParaRPr lang="en-US" sz="105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6980" marR="569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• Insecure configuration.</a:t>
                      </a:r>
                      <a:br>
                        <a:rPr lang="en-US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</a:b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• Access control weaknesses</a:t>
                      </a:r>
                      <a:br>
                        <a:rPr lang="en-US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</a:b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• Insecure storage.</a:t>
                      </a:r>
                      <a:br>
                        <a:rPr lang="en-US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</a:b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• Data Validation.</a:t>
                      </a:r>
                      <a:br>
                        <a:rPr lang="en-US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</a:b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• Insufficient transport layer protection.</a:t>
                      </a:r>
                      <a:br>
                        <a:rPr lang="en-US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</a:b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• Authentication weaknesses.</a:t>
                      </a:r>
                      <a:br>
                        <a:rPr lang="en-US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</a:b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• Insufficient network traffic monitoring and management.</a:t>
                      </a:r>
                      <a:br>
                        <a:rPr lang="en-US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</a:b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• Insufficient data traffic authentication.</a:t>
                      </a:r>
                      <a:br>
                        <a:rPr lang="en-US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</a:b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• Insecure browser credentials.</a:t>
                      </a:r>
                      <a:br>
                        <a:rPr lang="en-US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</a:b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• Invalid service authenticatation and authorization. </a:t>
                      </a:r>
                      <a:br>
                        <a:rPr lang="en-US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</a:b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• Insufficient Vulnerability management.</a:t>
                      </a:r>
                      <a:br>
                        <a:rPr lang="en-US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</a:b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• Non comprehensive SLAs.</a:t>
                      </a:r>
                      <a:br>
                        <a:rPr lang="en-US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</a:b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• Insufficient comprehensive policies and procedures                 </a:t>
                      </a:r>
                      <a:endParaRPr lang="en-US" sz="105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• Insufficient Risk assessment and data recovery.</a:t>
                      </a:r>
                      <a:endParaRPr lang="en-US" sz="105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6980" marR="569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SaaS</a:t>
                      </a:r>
                      <a:endParaRPr lang="en-US" sz="9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PaaS</a:t>
                      </a:r>
                      <a:endParaRPr lang="en-US" sz="9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IaaS</a:t>
                      </a:r>
                      <a:endParaRPr lang="en-US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6980" marR="569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Very High</a:t>
                      </a:r>
                      <a:endParaRPr lang="en-US" sz="9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Very High</a:t>
                      </a:r>
                      <a:endParaRPr lang="en-US" sz="9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Very High</a:t>
                      </a:r>
                      <a:endParaRPr lang="en-US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6980" marR="569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Public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Private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Community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Hybrid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6980" marR="569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Very high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High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High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High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6980" marR="569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Application                  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Data                             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Platform                       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Resource Abstraction    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Physical Infrastructure   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Facility                           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6980" marR="569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High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High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Low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Low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Medium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Medium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6980" marR="569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Security Threat Matrix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581025" y="1789610"/>
          <a:ext cx="7989889" cy="4539234"/>
        </p:xfrm>
        <a:graphic>
          <a:graphicData uri="http://schemas.openxmlformats.org/drawingml/2006/table">
            <a:tbl>
              <a:tblPr/>
              <a:tblGrid>
                <a:gridCol w="1064073"/>
                <a:gridCol w="2162315"/>
                <a:gridCol w="694611"/>
                <a:gridCol w="693542"/>
                <a:gridCol w="670585"/>
                <a:gridCol w="645491"/>
                <a:gridCol w="1198617"/>
                <a:gridCol w="860655"/>
              </a:tblGrid>
              <a:tr h="221805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Account or Service Traffic Hijacking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6980" marR="569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• Insecure configuration.</a:t>
                      </a:r>
                      <a:br>
                        <a:rPr lang="en-US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</a:br>
                      <a:r>
                        <a:rPr lang="en-US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• Access control weaknesses</a:t>
                      </a:r>
                      <a:br>
                        <a:rPr lang="en-US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</a:br>
                      <a:r>
                        <a:rPr lang="en-US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•Insufficient Network and packet analysis.</a:t>
                      </a:r>
                      <a:br>
                        <a:rPr lang="en-US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</a:br>
                      <a:r>
                        <a:rPr lang="en-US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• Insecure configuration.</a:t>
                      </a:r>
                      <a:br>
                        <a:rPr lang="en-US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</a:br>
                      <a:r>
                        <a:rPr lang="en-US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• Insufficient Network and packet analysis.</a:t>
                      </a:r>
                      <a:br>
                        <a:rPr lang="en-US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</a:br>
                      <a:r>
                        <a:rPr lang="en-US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• Session management weaknesses.</a:t>
                      </a:r>
                      <a:br>
                        <a:rPr lang="en-US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</a:br>
                      <a:r>
                        <a:rPr lang="en-US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• Insecure SSL trust configuration.</a:t>
                      </a:r>
                      <a:br>
                        <a:rPr lang="en-US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</a:br>
                      <a:r>
                        <a:rPr lang="en-US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• Data Validation.</a:t>
                      </a:r>
                      <a:br>
                        <a:rPr lang="en-US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</a:br>
                      <a:r>
                        <a:rPr lang="en-US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•Insufficient backdoor channel monitoring.</a:t>
                      </a:r>
                      <a:br>
                        <a:rPr lang="en-US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</a:br>
                      <a:r>
                        <a:rPr lang="en-US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• Failure to restrict URL access </a:t>
                      </a:r>
                      <a:br>
                        <a:rPr lang="en-US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</a:br>
                      <a:r>
                        <a:rPr lang="en-US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• Insufficient transport layer protection.</a:t>
                      </a:r>
                      <a:br>
                        <a:rPr lang="en-US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</a:br>
                      <a:r>
                        <a:rPr lang="en-US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• Invalidated redirect sand forwards. </a:t>
                      </a:r>
                      <a:br>
                        <a:rPr lang="en-US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</a:br>
                      <a:r>
                        <a:rPr lang="en-US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• Authentication weaknesses.</a:t>
                      </a:r>
                      <a:br>
                        <a:rPr lang="en-US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</a:br>
                      <a:r>
                        <a:rPr lang="en-US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• Insufficient network traffic monitoring and management.</a:t>
                      </a:r>
                      <a:br>
                        <a:rPr lang="en-US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</a:br>
                      <a:r>
                        <a:rPr lang="en-US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• Insecure browser credentials.</a:t>
                      </a:r>
                      <a:br>
                        <a:rPr lang="en-US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</a:br>
                      <a:r>
                        <a:rPr lang="en-US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• Invalid service authenticatation and authorization. </a:t>
                      </a:r>
                      <a:br>
                        <a:rPr lang="en-US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</a:br>
                      <a:r>
                        <a:rPr lang="en-US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• Insufficient Vulnerability management.</a:t>
                      </a:r>
                      <a:br>
                        <a:rPr lang="en-US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</a:br>
                      <a:r>
                        <a:rPr lang="en-US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• Insecure service provisioning.</a:t>
                      </a:r>
                      <a:endParaRPr lang="en-US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6980" marR="569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err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SaaS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err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PaaS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err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IaaS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6980" marR="569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Very High</a:t>
                      </a:r>
                      <a:endParaRPr lang="en-US" sz="9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Very High</a:t>
                      </a:r>
                      <a:endParaRPr lang="en-US" sz="9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High</a:t>
                      </a:r>
                      <a:endParaRPr lang="en-US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6980" marR="569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Public</a:t>
                      </a:r>
                      <a:endParaRPr lang="en-US" sz="9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Private</a:t>
                      </a:r>
                      <a:endParaRPr lang="en-US" sz="9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Community</a:t>
                      </a:r>
                      <a:endParaRPr lang="en-US" sz="9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Hybrid</a:t>
                      </a:r>
                      <a:endParaRPr lang="en-US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6980" marR="569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Very high</a:t>
                      </a:r>
                      <a:endParaRPr lang="en-US" sz="9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High</a:t>
                      </a:r>
                      <a:endParaRPr lang="en-US" sz="9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High</a:t>
                      </a:r>
                      <a:endParaRPr lang="en-US" sz="9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High</a:t>
                      </a:r>
                      <a:endParaRPr lang="en-US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6980" marR="569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Application                  </a:t>
                      </a:r>
                      <a:endParaRPr lang="en-US" sz="9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Data                             </a:t>
                      </a:r>
                      <a:endParaRPr lang="en-US" sz="9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Platform                       </a:t>
                      </a:r>
                      <a:endParaRPr lang="en-US" sz="9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Resource Abstraction    </a:t>
                      </a:r>
                      <a:endParaRPr lang="en-US" sz="9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Physical Infrastructure   </a:t>
                      </a:r>
                      <a:endParaRPr lang="en-US" sz="9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Facility                           </a:t>
                      </a:r>
                      <a:endParaRPr lang="en-US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6980" marR="569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High</a:t>
                      </a:r>
                      <a:endParaRPr lang="en-US" sz="9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High</a:t>
                      </a:r>
                      <a:endParaRPr lang="en-US" sz="9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Medium</a:t>
                      </a:r>
                      <a:endParaRPr lang="en-US" sz="9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Low</a:t>
                      </a:r>
                      <a:endParaRPr lang="en-US" sz="9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Low</a:t>
                      </a:r>
                      <a:endParaRPr lang="en-US" sz="9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Medium</a:t>
                      </a:r>
                      <a:endParaRPr lang="en-US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6980" marR="569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0131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Insecure Interfaces and API</a:t>
                      </a:r>
                      <a:endParaRPr lang="en-US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6980" marR="569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• Insecure configuration.</a:t>
                      </a:r>
                      <a:br>
                        <a:rPr lang="en-US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</a:br>
                      <a:r>
                        <a:rPr lang="en-US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• Access control weaknesses</a:t>
                      </a:r>
                      <a:br>
                        <a:rPr lang="en-US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</a:br>
                      <a:r>
                        <a:rPr lang="en-US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• Insecure browser credentials.</a:t>
                      </a:r>
                      <a:br>
                        <a:rPr lang="en-US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</a:br>
                      <a:r>
                        <a:rPr lang="en-US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• Access control weaknesses.</a:t>
                      </a:r>
                      <a:br>
                        <a:rPr lang="en-US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</a:br>
                      <a:r>
                        <a:rPr lang="en-US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• Session management weaknesses.</a:t>
                      </a:r>
                      <a:br>
                        <a:rPr lang="en-US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</a:br>
                      <a:r>
                        <a:rPr lang="en-US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• Insecure SSL trust configuration.</a:t>
                      </a:r>
                      <a:br>
                        <a:rPr lang="en-US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</a:br>
                      <a:r>
                        <a:rPr lang="en-US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• Data Validation.</a:t>
                      </a:r>
                      <a:br>
                        <a:rPr lang="en-US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</a:br>
                      <a:r>
                        <a:rPr lang="en-US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• Insecure backdoor channel.</a:t>
                      </a:r>
                      <a:br>
                        <a:rPr lang="en-US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</a:br>
                      <a:r>
                        <a:rPr lang="en-US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• Failure to restrict URL access </a:t>
                      </a:r>
                      <a:br>
                        <a:rPr lang="en-US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</a:br>
                      <a:r>
                        <a:rPr lang="en-US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• Invalidated redirect sand forwards. </a:t>
                      </a:r>
                      <a:br>
                        <a:rPr lang="en-US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</a:br>
                      <a:r>
                        <a:rPr lang="en-US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• Authentication weaknesses.</a:t>
                      </a:r>
                      <a:br>
                        <a:rPr lang="en-US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</a:br>
                      <a:r>
                        <a:rPr lang="en-US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• Insufficient network traffic monitoring and management.</a:t>
                      </a:r>
                      <a:br>
                        <a:rPr lang="en-US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</a:br>
                      <a:r>
                        <a:rPr lang="en-US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• Insufficient data traffic authentication.</a:t>
                      </a:r>
                      <a:br>
                        <a:rPr lang="en-US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</a:br>
                      <a:r>
                        <a:rPr lang="en-US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• Insecure browser credentials.</a:t>
                      </a:r>
                      <a:br>
                        <a:rPr lang="en-US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</a:br>
                      <a:r>
                        <a:rPr lang="en-US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• Invalid service authenticatation and authorization. </a:t>
                      </a:r>
                      <a:br>
                        <a:rPr lang="en-US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</a:br>
                      <a:r>
                        <a:rPr lang="en-US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• Invalidated services.</a:t>
                      </a:r>
                      <a:br>
                        <a:rPr lang="en-US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</a:br>
                      <a:r>
                        <a:rPr lang="en-US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• Insufficient Vulnerability management.</a:t>
                      </a:r>
                      <a:endParaRPr lang="en-US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6980" marR="569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SaaS</a:t>
                      </a:r>
                      <a:endParaRPr lang="en-US" sz="9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PaaS</a:t>
                      </a:r>
                      <a:endParaRPr lang="en-US" sz="9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IaaS</a:t>
                      </a:r>
                      <a:endParaRPr lang="en-US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6980" marR="569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Very High</a:t>
                      </a:r>
                      <a:endParaRPr lang="en-US" sz="9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Very High</a:t>
                      </a:r>
                      <a:endParaRPr lang="en-US" sz="9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Very High</a:t>
                      </a:r>
                      <a:endParaRPr lang="en-US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6980" marR="569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Public</a:t>
                      </a:r>
                      <a:endParaRPr lang="en-US" sz="9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Private</a:t>
                      </a:r>
                      <a:endParaRPr lang="en-US" sz="9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Community</a:t>
                      </a:r>
                      <a:endParaRPr lang="en-US" sz="9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Hybrid</a:t>
                      </a:r>
                      <a:endParaRPr lang="en-US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6980" marR="569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Very High</a:t>
                      </a:r>
                      <a:endParaRPr lang="en-US" sz="9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Very High</a:t>
                      </a:r>
                      <a:endParaRPr lang="en-US" sz="9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Very High</a:t>
                      </a:r>
                      <a:endParaRPr lang="en-US" sz="9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Very High</a:t>
                      </a:r>
                      <a:endParaRPr lang="en-US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6980" marR="569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Application                  </a:t>
                      </a:r>
                      <a:endParaRPr lang="en-US" sz="9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Data                             </a:t>
                      </a:r>
                      <a:endParaRPr lang="en-US" sz="9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Platform                       </a:t>
                      </a:r>
                      <a:endParaRPr lang="en-US" sz="9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Resource Abstraction    </a:t>
                      </a:r>
                      <a:endParaRPr lang="en-US" sz="9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Physical Infrastructure   </a:t>
                      </a:r>
                      <a:endParaRPr lang="en-US" sz="9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Facility                           </a:t>
                      </a:r>
                      <a:endParaRPr lang="en-US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6980" marR="569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High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Very High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Medium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Very high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Low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Medium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6980" marR="569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83474" y="1512243"/>
          <a:ext cx="7998822" cy="280416"/>
        </p:xfrm>
        <a:graphic>
          <a:graphicData uri="http://schemas.openxmlformats.org/drawingml/2006/table">
            <a:tbl>
              <a:tblPr/>
              <a:tblGrid>
                <a:gridCol w="1065263"/>
                <a:gridCol w="2164733"/>
                <a:gridCol w="695387"/>
                <a:gridCol w="694318"/>
                <a:gridCol w="671334"/>
                <a:gridCol w="646213"/>
                <a:gridCol w="1199957"/>
                <a:gridCol w="861617"/>
              </a:tblGrid>
              <a:tr h="133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Threat</a:t>
                      </a:r>
                      <a:endParaRPr lang="en-US" sz="7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474" marR="4347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Weakness</a:t>
                      </a:r>
                      <a:endParaRPr lang="en-US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474" marR="4347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latin typeface="Calibri"/>
                          <a:ea typeface="Times New Roman"/>
                          <a:cs typeface="Times New Roman"/>
                        </a:rPr>
                        <a:t>Service Model</a:t>
                      </a:r>
                      <a:endParaRPr lang="en-US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474" marR="4347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latin typeface="Calibri"/>
                          <a:ea typeface="Times New Roman"/>
                          <a:cs typeface="Times New Roman"/>
                        </a:rPr>
                        <a:t>Deployment model</a:t>
                      </a:r>
                      <a:endParaRPr lang="en-US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474" marR="4347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latin typeface="Calibri"/>
                          <a:ea typeface="Times New Roman"/>
                          <a:cs typeface="Times New Roman"/>
                        </a:rPr>
                        <a:t>Components</a:t>
                      </a:r>
                      <a:endParaRPr lang="en-US" sz="7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474" marR="4347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3320">
                <a:tc>
                  <a:txBody>
                    <a:bodyPr/>
                    <a:lstStyle/>
                    <a:p>
                      <a:endParaRPr lang="en-US" sz="7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3474" marR="4347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3474" marR="4347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latin typeface="Calibri"/>
                          <a:ea typeface="Times New Roman"/>
                          <a:cs typeface="Times New Roman"/>
                        </a:rPr>
                        <a:t>Model</a:t>
                      </a:r>
                      <a:endParaRPr lang="en-US" sz="7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474" marR="4347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latin typeface="Calibri"/>
                          <a:ea typeface="Times New Roman"/>
                          <a:cs typeface="Times New Roman"/>
                        </a:rPr>
                        <a:t>Impact</a:t>
                      </a:r>
                      <a:endParaRPr lang="en-US" sz="7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474" marR="4347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latin typeface="Calibri"/>
                          <a:ea typeface="Times New Roman"/>
                          <a:cs typeface="Times New Roman"/>
                        </a:rPr>
                        <a:t>Model</a:t>
                      </a:r>
                      <a:endParaRPr lang="en-US" sz="7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474" marR="4347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latin typeface="Calibri"/>
                          <a:ea typeface="Times New Roman"/>
                          <a:cs typeface="Times New Roman"/>
                        </a:rPr>
                        <a:t>Impact</a:t>
                      </a:r>
                      <a:endParaRPr lang="en-US" sz="7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474" marR="4347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latin typeface="Calibri"/>
                          <a:ea typeface="Times New Roman"/>
                          <a:cs typeface="Times New Roman"/>
                        </a:rPr>
                        <a:t>Model</a:t>
                      </a:r>
                      <a:endParaRPr lang="en-US" sz="7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474" marR="4347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latin typeface="Calibri"/>
                          <a:ea typeface="Times New Roman"/>
                          <a:cs typeface="Times New Roman"/>
                        </a:rPr>
                        <a:t>Impact</a:t>
                      </a:r>
                      <a:endParaRPr lang="en-US" sz="7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474" marR="4347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Security Threat Matrix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581025" y="1903723"/>
          <a:ext cx="7989889" cy="3987625"/>
        </p:xfrm>
        <a:graphic>
          <a:graphicData uri="http://schemas.openxmlformats.org/drawingml/2006/table">
            <a:tbl>
              <a:tblPr/>
              <a:tblGrid>
                <a:gridCol w="1064073"/>
                <a:gridCol w="2162315"/>
                <a:gridCol w="694611"/>
                <a:gridCol w="693542"/>
                <a:gridCol w="670585"/>
                <a:gridCol w="645491"/>
                <a:gridCol w="1198617"/>
                <a:gridCol w="860655"/>
              </a:tblGrid>
              <a:tr h="261258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Denial of Service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6980" marR="569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• Access control weaknesses                                                                                       • Session management weaknesses.</a:t>
                      </a:r>
                      <a:br>
                        <a:rPr lang="en-US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</a:br>
                      <a:r>
                        <a:rPr lang="en-US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• Insecure SSL trust configuration.</a:t>
                      </a:r>
                      <a:br>
                        <a:rPr lang="en-US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</a:br>
                      <a:r>
                        <a:rPr lang="en-US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• Insufficient Data Validation and verification.                                                                                                             • Insufficient transport layer protection.</a:t>
                      </a:r>
                      <a:br>
                        <a:rPr lang="en-US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</a:br>
                      <a:r>
                        <a:rPr lang="en-US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• Invalidated redirect sand forwards. </a:t>
                      </a:r>
                      <a:br>
                        <a:rPr lang="en-US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</a:br>
                      <a:r>
                        <a:rPr lang="en-US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• Authentication weaknesses</a:t>
                      </a:r>
                      <a:br>
                        <a:rPr lang="en-US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</a:br>
                      <a:r>
                        <a:rPr lang="en-US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• Session management weaknesses.</a:t>
                      </a:r>
                      <a:br>
                        <a:rPr lang="en-US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</a:br>
                      <a:r>
                        <a:rPr lang="en-US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• Insecure SSL trust configuration.</a:t>
                      </a:r>
                      <a:br>
                        <a:rPr lang="en-US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</a:br>
                      <a:r>
                        <a:rPr lang="en-US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• Data Validation.</a:t>
                      </a:r>
                      <a:br>
                        <a:rPr lang="en-US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</a:br>
                      <a:r>
                        <a:rPr lang="en-US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• Invalidated redirect sand forwards. </a:t>
                      </a:r>
                      <a:br>
                        <a:rPr lang="en-US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</a:br>
                      <a:r>
                        <a:rPr lang="en-US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• Authentication weaknesses.</a:t>
                      </a:r>
                      <a:br>
                        <a:rPr lang="en-US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</a:br>
                      <a:r>
                        <a:rPr lang="en-US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• Insufficient network traffic monitoring and management.</a:t>
                      </a:r>
                      <a:br>
                        <a:rPr lang="en-US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</a:br>
                      <a:r>
                        <a:rPr lang="en-US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• Insufficient data traffic authentication.</a:t>
                      </a:r>
                      <a:br>
                        <a:rPr lang="en-US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</a:br>
                      <a:r>
                        <a:rPr lang="en-US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• Invalid service authenticatation and authorization. </a:t>
                      </a:r>
                      <a:br>
                        <a:rPr lang="en-US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</a:br>
                      <a:r>
                        <a:rPr lang="en-US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• Invalidated services.</a:t>
                      </a:r>
                      <a:br>
                        <a:rPr lang="en-US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</a:br>
                      <a:r>
                        <a:rPr lang="en-US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• Insufficient Vulnerability management.</a:t>
                      </a:r>
                      <a:br>
                        <a:rPr lang="en-US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</a:br>
                      <a:r>
                        <a:rPr lang="en-US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• Insecure service provisioning.</a:t>
                      </a:r>
                      <a:endParaRPr lang="en-US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6980" marR="569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SaaS</a:t>
                      </a:r>
                      <a:endParaRPr lang="en-US" sz="9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PaaS</a:t>
                      </a:r>
                      <a:endParaRPr lang="en-US" sz="9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IaaS</a:t>
                      </a:r>
                      <a:endParaRPr lang="en-US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6980" marR="569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Very High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Very High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Very High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6980" marR="569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Public</a:t>
                      </a:r>
                      <a:endParaRPr lang="en-US" sz="9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Private</a:t>
                      </a:r>
                      <a:endParaRPr lang="en-US" sz="9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Community</a:t>
                      </a:r>
                      <a:endParaRPr lang="en-US" sz="9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Hybrid</a:t>
                      </a:r>
                      <a:endParaRPr lang="en-US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6980" marR="569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Very High</a:t>
                      </a:r>
                      <a:endParaRPr lang="en-US" sz="9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High</a:t>
                      </a:r>
                      <a:endParaRPr lang="en-US" sz="9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High</a:t>
                      </a:r>
                      <a:endParaRPr lang="en-US" sz="9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Very High</a:t>
                      </a:r>
                      <a:endParaRPr lang="en-US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6980" marR="569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Application                  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Data                             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Platform                       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Resource Abstraction    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Physical Infrastructure   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Facility                           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6980" marR="569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Very High</a:t>
                      </a:r>
                      <a:endParaRPr lang="en-US" sz="9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Very High</a:t>
                      </a:r>
                      <a:endParaRPr lang="en-US" sz="9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High</a:t>
                      </a:r>
                      <a:endParaRPr lang="en-US" sz="9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High</a:t>
                      </a:r>
                      <a:endParaRPr lang="en-US" sz="9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Low</a:t>
                      </a:r>
                      <a:endParaRPr lang="en-US" sz="9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Medium</a:t>
                      </a:r>
                      <a:endParaRPr lang="en-US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6980" marR="569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7504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Malicious Insiders</a:t>
                      </a:r>
                      <a:endParaRPr lang="en-US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6980" marR="569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• Insecure storage Medium.</a:t>
                      </a:r>
                      <a:br>
                        <a:rPr lang="en-US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</a:br>
                      <a:r>
                        <a:rPr lang="en-US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• Insecure cryptographic storage </a:t>
                      </a:r>
                      <a:br>
                        <a:rPr lang="en-US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</a:br>
                      <a:r>
                        <a:rPr lang="en-US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• Authentication &amp; Authorization weaknesses.</a:t>
                      </a:r>
                      <a:br>
                        <a:rPr lang="en-US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</a:br>
                      <a:r>
                        <a:rPr lang="en-US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• Invalid service management.</a:t>
                      </a:r>
                      <a:br>
                        <a:rPr lang="en-US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</a:br>
                      <a:r>
                        <a:rPr lang="en-US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• Invalidated services.</a:t>
                      </a:r>
                      <a:br>
                        <a:rPr lang="en-US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</a:br>
                      <a:r>
                        <a:rPr lang="en-US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• Insufficient Physical Security.</a:t>
                      </a:r>
                      <a:br>
                        <a:rPr lang="en-US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</a:br>
                      <a:r>
                        <a:rPr lang="en-US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• Physical access control management.</a:t>
                      </a:r>
                      <a:br>
                        <a:rPr lang="en-US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</a:br>
                      <a:r>
                        <a:rPr lang="en-US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• Non comprehensive SLAs.</a:t>
                      </a:r>
                      <a:br>
                        <a:rPr lang="en-US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</a:br>
                      <a:r>
                        <a:rPr lang="en-US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• Insufficient comprehensive policies and procedures. </a:t>
                      </a:r>
                      <a:br>
                        <a:rPr lang="en-US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</a:br>
                      <a:r>
                        <a:rPr lang="en-US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• Access control weaknesses</a:t>
                      </a:r>
                      <a:endParaRPr lang="en-US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6980" marR="569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SaaS</a:t>
                      </a:r>
                      <a:endParaRPr lang="en-US" sz="9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PaaS</a:t>
                      </a:r>
                      <a:endParaRPr lang="en-US" sz="9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IaaS</a:t>
                      </a:r>
                      <a:endParaRPr lang="en-US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6980" marR="569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Medium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Very High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Very High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6980" marR="569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Public</a:t>
                      </a:r>
                      <a:endParaRPr lang="en-US" sz="9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Private</a:t>
                      </a:r>
                      <a:endParaRPr lang="en-US" sz="9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Community</a:t>
                      </a:r>
                      <a:endParaRPr lang="en-US" sz="9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Hybrid</a:t>
                      </a:r>
                      <a:endParaRPr lang="en-US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6980" marR="569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Very High</a:t>
                      </a:r>
                      <a:endParaRPr lang="en-US" sz="9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Very high</a:t>
                      </a:r>
                      <a:endParaRPr lang="en-US" sz="9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Very High</a:t>
                      </a:r>
                      <a:endParaRPr lang="en-US" sz="9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Very High</a:t>
                      </a:r>
                      <a:endParaRPr lang="en-US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6980" marR="569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Application                  </a:t>
                      </a:r>
                      <a:endParaRPr lang="en-US" sz="9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Data                             </a:t>
                      </a:r>
                      <a:endParaRPr lang="en-US" sz="9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Platform                       </a:t>
                      </a:r>
                      <a:endParaRPr lang="en-US" sz="9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Resource Abstraction    </a:t>
                      </a:r>
                      <a:endParaRPr lang="en-US" sz="9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Physical Infrastructure   </a:t>
                      </a:r>
                      <a:endParaRPr lang="en-US" sz="9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Facility                           </a:t>
                      </a:r>
                      <a:endParaRPr lang="en-US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6980" marR="569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Very high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Very high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Very High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Medium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Low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Low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6980" marR="569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70412" y="1603683"/>
          <a:ext cx="8038010" cy="395986"/>
        </p:xfrm>
        <a:graphic>
          <a:graphicData uri="http://schemas.openxmlformats.org/drawingml/2006/table">
            <a:tbl>
              <a:tblPr/>
              <a:tblGrid>
                <a:gridCol w="1070482"/>
                <a:gridCol w="2175338"/>
                <a:gridCol w="698794"/>
                <a:gridCol w="697719"/>
                <a:gridCol w="674623"/>
                <a:gridCol w="649379"/>
                <a:gridCol w="1205836"/>
                <a:gridCol w="865839"/>
              </a:tblGrid>
              <a:tr h="133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Threat</a:t>
                      </a: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474" marR="4347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Weakness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474" marR="4347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Calibri"/>
                          <a:ea typeface="Times New Roman"/>
                          <a:cs typeface="Times New Roman"/>
                        </a:rPr>
                        <a:t>Service Model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474" marR="4347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Calibri"/>
                          <a:ea typeface="Times New Roman"/>
                          <a:cs typeface="Times New Roman"/>
                        </a:rPr>
                        <a:t>Deployment model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474" marR="4347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Calibri"/>
                          <a:ea typeface="Times New Roman"/>
                          <a:cs typeface="Times New Roman"/>
                        </a:rPr>
                        <a:t>Components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474" marR="4347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3320">
                <a:tc>
                  <a:txBody>
                    <a:bodyPr/>
                    <a:lstStyle/>
                    <a:p>
                      <a:endParaRPr lang="en-US" sz="12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3474" marR="4347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3474" marR="4347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Calibri"/>
                          <a:ea typeface="Times New Roman"/>
                          <a:cs typeface="Times New Roman"/>
                        </a:rPr>
                        <a:t>Model</a:t>
                      </a: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474" marR="4347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Calibri"/>
                          <a:ea typeface="Times New Roman"/>
                          <a:cs typeface="Times New Roman"/>
                        </a:rPr>
                        <a:t>Impact</a:t>
                      </a: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474" marR="4347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Calibri"/>
                          <a:ea typeface="Times New Roman"/>
                          <a:cs typeface="Times New Roman"/>
                        </a:rPr>
                        <a:t>Model</a:t>
                      </a: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474" marR="4347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Calibri"/>
                          <a:ea typeface="Times New Roman"/>
                          <a:cs typeface="Times New Roman"/>
                        </a:rPr>
                        <a:t>Impact</a:t>
                      </a: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474" marR="4347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Calibri"/>
                          <a:ea typeface="Times New Roman"/>
                          <a:cs typeface="Times New Roman"/>
                        </a:rPr>
                        <a:t>Model</a:t>
                      </a: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474" marR="4347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Calibri"/>
                          <a:ea typeface="Times New Roman"/>
                          <a:cs typeface="Times New Roman"/>
                        </a:rPr>
                        <a:t>Impact</a:t>
                      </a: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474" marR="4347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356428"/>
            <a:ext cx="7989752" cy="893676"/>
          </a:xfrm>
        </p:spPr>
        <p:txBody>
          <a:bodyPr/>
          <a:lstStyle/>
          <a:p>
            <a:r>
              <a:rPr lang="en-US" dirty="0" smtClean="0"/>
              <a:t>Cloud Security Threat Matrix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581025" y="1384664"/>
          <a:ext cx="7989889" cy="5275326"/>
        </p:xfrm>
        <a:graphic>
          <a:graphicData uri="http://schemas.openxmlformats.org/drawingml/2006/table">
            <a:tbl>
              <a:tblPr/>
              <a:tblGrid>
                <a:gridCol w="1064073"/>
                <a:gridCol w="2162315"/>
                <a:gridCol w="694611"/>
                <a:gridCol w="693542"/>
                <a:gridCol w="670585"/>
                <a:gridCol w="645491"/>
                <a:gridCol w="1198617"/>
                <a:gridCol w="860655"/>
              </a:tblGrid>
              <a:tr h="164075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Abuse of Cloud Services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6980" marR="569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• Cross-site scripting [XSS].</a:t>
                      </a:r>
                      <a:br>
                        <a:rPr lang="en-US" sz="7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</a:br>
                      <a:r>
                        <a:rPr lang="en-US" sz="7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• Access control weaknesses.</a:t>
                      </a:r>
                      <a:br>
                        <a:rPr lang="en-US" sz="7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</a:br>
                      <a:r>
                        <a:rPr lang="en-US" sz="7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• Insecure configuration.</a:t>
                      </a:r>
                      <a:br>
                        <a:rPr lang="en-US" sz="7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</a:br>
                      <a:r>
                        <a:rPr lang="en-US" sz="7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• Insufficient Network and packet analysis.</a:t>
                      </a:r>
                      <a:br>
                        <a:rPr lang="en-US" sz="7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</a:br>
                      <a:r>
                        <a:rPr lang="en-US" sz="7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• Session management weaknesses.</a:t>
                      </a:r>
                      <a:br>
                        <a:rPr lang="en-US" sz="7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</a:br>
                      <a:r>
                        <a:rPr lang="en-US" sz="7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• Data Validation.</a:t>
                      </a:r>
                      <a:br>
                        <a:rPr lang="en-US" sz="7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</a:br>
                      <a:r>
                        <a:rPr lang="en-US" sz="7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• Authentication weaknesses.</a:t>
                      </a:r>
                      <a:br>
                        <a:rPr lang="en-US" sz="7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</a:br>
                      <a:r>
                        <a:rPr lang="en-US" sz="7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• Insufficient network traffic monitoring and management.</a:t>
                      </a:r>
                      <a:br>
                        <a:rPr lang="en-US" sz="7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</a:br>
                      <a:r>
                        <a:rPr lang="en-US" sz="7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• Invalid service </a:t>
                      </a:r>
                      <a:r>
                        <a:rPr lang="en-US" sz="700" dirty="0" err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authenticatation</a:t>
                      </a:r>
                      <a:r>
                        <a:rPr lang="en-US" sz="7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and authorization. </a:t>
                      </a:r>
                      <a:br>
                        <a:rPr lang="en-US" sz="7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</a:br>
                      <a:r>
                        <a:rPr lang="en-US" sz="7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• Invalidated services.</a:t>
                      </a:r>
                      <a:br>
                        <a:rPr lang="en-US" sz="7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</a:br>
                      <a:r>
                        <a:rPr lang="en-US" sz="7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• Insufficient Vulnerability management.</a:t>
                      </a:r>
                      <a:br>
                        <a:rPr lang="en-US" sz="7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</a:br>
                      <a:r>
                        <a:rPr lang="en-US" sz="7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• Insecure service provisioning.</a:t>
                      </a:r>
                      <a:br>
                        <a:rPr lang="en-US" sz="7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</a:br>
                      <a:r>
                        <a:rPr lang="en-US" sz="7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• Non comprehensive SLAs.</a:t>
                      </a:r>
                      <a:br>
                        <a:rPr lang="en-US" sz="7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</a:br>
                      <a:r>
                        <a:rPr lang="en-US" sz="7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• Insufficient comprehensive policies and procedures. 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6980" marR="569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err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SaaS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err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PaaS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err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IaaS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6980" marR="569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High</a:t>
                      </a:r>
                      <a:endParaRPr lang="en-US" sz="9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High</a:t>
                      </a:r>
                      <a:endParaRPr lang="en-US" sz="9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High</a:t>
                      </a:r>
                      <a:endParaRPr lang="en-US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6980" marR="569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Public</a:t>
                      </a:r>
                      <a:endParaRPr lang="en-US" sz="9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Private</a:t>
                      </a:r>
                      <a:endParaRPr lang="en-US" sz="9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Community</a:t>
                      </a:r>
                      <a:endParaRPr lang="en-US" sz="9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Hybrid</a:t>
                      </a:r>
                      <a:endParaRPr lang="en-US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6980" marR="569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Very high</a:t>
                      </a:r>
                      <a:endParaRPr lang="en-US" sz="9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Medium</a:t>
                      </a:r>
                      <a:endParaRPr lang="en-US" sz="9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Medium</a:t>
                      </a:r>
                      <a:endParaRPr lang="en-US" sz="9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Medium</a:t>
                      </a:r>
                      <a:endParaRPr lang="en-US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6980" marR="569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Application                  </a:t>
                      </a:r>
                      <a:endParaRPr lang="en-US" sz="9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Data                             </a:t>
                      </a:r>
                      <a:endParaRPr lang="en-US" sz="9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Platform                       </a:t>
                      </a:r>
                      <a:endParaRPr lang="en-US" sz="9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Resource Abstraction    </a:t>
                      </a:r>
                      <a:endParaRPr lang="en-US" sz="9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Physical Infrastructure   </a:t>
                      </a:r>
                      <a:endParaRPr lang="en-US" sz="9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Facility                           </a:t>
                      </a:r>
                      <a:endParaRPr lang="en-US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6980" marR="569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Very High</a:t>
                      </a:r>
                      <a:endParaRPr lang="en-US" sz="9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Medium</a:t>
                      </a:r>
                      <a:endParaRPr lang="en-US" sz="9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Medium</a:t>
                      </a:r>
                      <a:endParaRPr lang="en-US" sz="9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Low</a:t>
                      </a:r>
                      <a:endParaRPr lang="en-US" sz="9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Medium</a:t>
                      </a:r>
                      <a:endParaRPr lang="en-US" sz="9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Low</a:t>
                      </a:r>
                      <a:endParaRPr lang="en-US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6980" marR="569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9169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Insufficient Due Diligence</a:t>
                      </a:r>
                      <a:endParaRPr lang="en-US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6980" marR="569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• Access control weaknesses.</a:t>
                      </a:r>
                      <a:br>
                        <a:rPr lang="en-US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</a:br>
                      <a:r>
                        <a:rPr lang="en-US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• Insecure communication channel between VMs.</a:t>
                      </a:r>
                      <a:br>
                        <a:rPr lang="en-US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</a:br>
                      <a:r>
                        <a:rPr lang="en-US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• Insufficient  network traffic monitoring and management.</a:t>
                      </a:r>
                      <a:br>
                        <a:rPr lang="en-US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</a:br>
                      <a:r>
                        <a:rPr lang="en-US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• Invalid service authenticatation and authorization. </a:t>
                      </a:r>
                      <a:br>
                        <a:rPr lang="en-US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</a:br>
                      <a:r>
                        <a:rPr lang="en-US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• Insufficient Vulnerability management.</a:t>
                      </a:r>
                      <a:br>
                        <a:rPr lang="en-US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</a:br>
                      <a:r>
                        <a:rPr lang="en-US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• Insecure service provisioning.</a:t>
                      </a:r>
                      <a:br>
                        <a:rPr lang="en-US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</a:br>
                      <a:r>
                        <a:rPr lang="en-US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• Non comprehensive SLAs.</a:t>
                      </a:r>
                      <a:br>
                        <a:rPr lang="en-US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</a:br>
                      <a:r>
                        <a:rPr lang="en-US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• Insufficient comprehensive policies and procedures. </a:t>
                      </a:r>
                      <a:br>
                        <a:rPr lang="en-US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</a:br>
                      <a:r>
                        <a:rPr lang="en-US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• Insufficient Risk assessment and data recovery.</a:t>
                      </a:r>
                      <a:endParaRPr lang="en-US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6980" marR="569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SaaS</a:t>
                      </a:r>
                      <a:endParaRPr lang="en-US" sz="9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PaaS</a:t>
                      </a:r>
                      <a:endParaRPr lang="en-US" sz="9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IaaS</a:t>
                      </a:r>
                      <a:endParaRPr lang="en-US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6980" marR="569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Medium</a:t>
                      </a:r>
                      <a:endParaRPr lang="en-US" sz="9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High</a:t>
                      </a:r>
                      <a:endParaRPr lang="en-US" sz="9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High</a:t>
                      </a:r>
                      <a:endParaRPr lang="en-US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6980" marR="569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Public</a:t>
                      </a:r>
                      <a:endParaRPr lang="en-US" sz="9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Private</a:t>
                      </a:r>
                      <a:endParaRPr lang="en-US" sz="9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Community</a:t>
                      </a:r>
                      <a:endParaRPr lang="en-US" sz="9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Hybrid</a:t>
                      </a:r>
                      <a:endParaRPr lang="en-US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6980" marR="569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Very High</a:t>
                      </a:r>
                      <a:endParaRPr lang="en-US" sz="9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Low</a:t>
                      </a:r>
                      <a:endParaRPr lang="en-US" sz="9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Low</a:t>
                      </a:r>
                      <a:endParaRPr lang="en-US" sz="9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Medium</a:t>
                      </a:r>
                      <a:endParaRPr lang="en-US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6980" marR="569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Application                  </a:t>
                      </a:r>
                      <a:endParaRPr lang="en-US" sz="9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Data                             </a:t>
                      </a:r>
                      <a:endParaRPr lang="en-US" sz="9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Platform                       </a:t>
                      </a:r>
                      <a:endParaRPr lang="en-US" sz="9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Resource Abstraction    </a:t>
                      </a:r>
                      <a:endParaRPr lang="en-US" sz="9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Physical Infrastructure   </a:t>
                      </a:r>
                      <a:endParaRPr lang="en-US" sz="9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Facility                           </a:t>
                      </a:r>
                      <a:endParaRPr lang="en-US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6980" marR="569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Low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Medium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Low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Medium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Medium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Low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6980" marR="569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7018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Code Injection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6980" marR="569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• Access control weaknesses.</a:t>
                      </a:r>
                      <a:br>
                        <a:rPr lang="en-US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</a:br>
                      <a:r>
                        <a:rPr lang="en-US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• Insecure storage.</a:t>
                      </a:r>
                      <a:br>
                        <a:rPr lang="en-US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</a:br>
                      <a:r>
                        <a:rPr lang="en-US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• Insecure configuration.</a:t>
                      </a:r>
                      <a:br>
                        <a:rPr lang="en-US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</a:br>
                      <a:r>
                        <a:rPr lang="en-US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• Insufficient Network and packet analysis.</a:t>
                      </a:r>
                      <a:br>
                        <a:rPr lang="en-US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</a:br>
                      <a:r>
                        <a:rPr lang="en-US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• Session management weaknesses.</a:t>
                      </a:r>
                      <a:br>
                        <a:rPr lang="en-US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</a:br>
                      <a:r>
                        <a:rPr lang="en-US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• Insecure SSL trust configuration.</a:t>
                      </a:r>
                      <a:br>
                        <a:rPr lang="en-US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</a:br>
                      <a:r>
                        <a:rPr lang="en-US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• Data Validation.</a:t>
                      </a:r>
                      <a:br>
                        <a:rPr lang="en-US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</a:br>
                      <a:r>
                        <a:rPr lang="en-US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• Invalidated redirect sand forwards. </a:t>
                      </a:r>
                      <a:br>
                        <a:rPr lang="en-US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</a:br>
                      <a:r>
                        <a:rPr lang="en-US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• Authentication weaknesses.</a:t>
                      </a:r>
                      <a:br>
                        <a:rPr lang="en-US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</a:br>
                      <a:r>
                        <a:rPr lang="en-US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• Insufficient VM Monitoring.</a:t>
                      </a:r>
                      <a:br>
                        <a:rPr lang="en-US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</a:br>
                      <a:r>
                        <a:rPr lang="en-US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• Insecure communication channel between VMs.</a:t>
                      </a:r>
                      <a:br>
                        <a:rPr lang="en-US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</a:br>
                      <a:r>
                        <a:rPr lang="en-US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• Insufficient  network traffic monitoring and management.</a:t>
                      </a:r>
                      <a:br>
                        <a:rPr lang="en-US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</a:br>
                      <a:r>
                        <a:rPr lang="en-US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• Insecure browser credentials.</a:t>
                      </a:r>
                      <a:br>
                        <a:rPr lang="en-US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</a:br>
                      <a:r>
                        <a:rPr lang="en-US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• Invalid service authenticatation and authorization. </a:t>
                      </a:r>
                      <a:br>
                        <a:rPr lang="en-US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</a:br>
                      <a:r>
                        <a:rPr lang="en-US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• Invalidated services.</a:t>
                      </a:r>
                      <a:br>
                        <a:rPr lang="en-US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</a:br>
                      <a:r>
                        <a:rPr lang="en-US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• Insufficient Vulnerability management.</a:t>
                      </a:r>
                      <a:br>
                        <a:rPr lang="en-US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</a:br>
                      <a:r>
                        <a:rPr lang="en-US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• Insecure service provisioning.</a:t>
                      </a:r>
                      <a:endParaRPr lang="en-US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6980" marR="569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SaaS</a:t>
                      </a:r>
                      <a:endParaRPr lang="en-US" sz="9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PaaS</a:t>
                      </a:r>
                      <a:endParaRPr lang="en-US" sz="9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IaaS</a:t>
                      </a:r>
                      <a:endParaRPr lang="en-US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6980" marR="569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Very High</a:t>
                      </a:r>
                      <a:endParaRPr lang="en-US" sz="9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Very high</a:t>
                      </a:r>
                      <a:endParaRPr lang="en-US" sz="9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Medium</a:t>
                      </a:r>
                      <a:endParaRPr lang="en-US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6980" marR="569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Public</a:t>
                      </a:r>
                      <a:endParaRPr lang="en-US" sz="9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Private</a:t>
                      </a:r>
                      <a:endParaRPr lang="en-US" sz="9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Community</a:t>
                      </a:r>
                      <a:endParaRPr lang="en-US" sz="9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Hybrid</a:t>
                      </a:r>
                      <a:endParaRPr lang="en-US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6980" marR="569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Very High</a:t>
                      </a:r>
                      <a:endParaRPr lang="en-US" sz="9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High</a:t>
                      </a:r>
                      <a:endParaRPr lang="en-US" sz="9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High</a:t>
                      </a:r>
                      <a:endParaRPr lang="en-US" sz="9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High</a:t>
                      </a:r>
                      <a:endParaRPr lang="en-US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6980" marR="569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Application                  </a:t>
                      </a:r>
                      <a:endParaRPr lang="en-US" sz="9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Data                             </a:t>
                      </a:r>
                      <a:endParaRPr lang="en-US" sz="9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Platform                       </a:t>
                      </a:r>
                      <a:endParaRPr lang="en-US" sz="9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Resource Abstraction    </a:t>
                      </a:r>
                      <a:endParaRPr lang="en-US" sz="9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Physical Infrastructure   </a:t>
                      </a:r>
                      <a:endParaRPr lang="en-US" sz="9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Facility                           </a:t>
                      </a:r>
                      <a:endParaRPr lang="en-US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6980" marR="569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Very High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High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Medium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Medium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Very Low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Medium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6980" marR="569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83474" y="1094227"/>
          <a:ext cx="7998822" cy="395986"/>
        </p:xfrm>
        <a:graphic>
          <a:graphicData uri="http://schemas.openxmlformats.org/drawingml/2006/table">
            <a:tbl>
              <a:tblPr/>
              <a:tblGrid>
                <a:gridCol w="1065263"/>
                <a:gridCol w="2164733"/>
                <a:gridCol w="695387"/>
                <a:gridCol w="694318"/>
                <a:gridCol w="671334"/>
                <a:gridCol w="646213"/>
                <a:gridCol w="1199957"/>
                <a:gridCol w="861617"/>
              </a:tblGrid>
              <a:tr h="133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Threat</a:t>
                      </a: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474" marR="4347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Weakness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474" marR="4347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Calibri"/>
                          <a:ea typeface="Times New Roman"/>
                          <a:cs typeface="Times New Roman"/>
                        </a:rPr>
                        <a:t>Service Model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474" marR="4347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Calibri"/>
                          <a:ea typeface="Times New Roman"/>
                          <a:cs typeface="Times New Roman"/>
                        </a:rPr>
                        <a:t>Deployment model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474" marR="4347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Calibri"/>
                          <a:ea typeface="Times New Roman"/>
                          <a:cs typeface="Times New Roman"/>
                        </a:rPr>
                        <a:t>Components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474" marR="4347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3320">
                <a:tc>
                  <a:txBody>
                    <a:bodyPr/>
                    <a:lstStyle/>
                    <a:p>
                      <a:endParaRPr lang="en-US" sz="12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3474" marR="4347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3474" marR="4347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Calibri"/>
                          <a:ea typeface="Times New Roman"/>
                          <a:cs typeface="Times New Roman"/>
                        </a:rPr>
                        <a:t>Model</a:t>
                      </a: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474" marR="4347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Calibri"/>
                          <a:ea typeface="Times New Roman"/>
                          <a:cs typeface="Times New Roman"/>
                        </a:rPr>
                        <a:t>Impact</a:t>
                      </a: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474" marR="4347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Calibri"/>
                          <a:ea typeface="Times New Roman"/>
                          <a:cs typeface="Times New Roman"/>
                        </a:rPr>
                        <a:t>Model</a:t>
                      </a: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474" marR="4347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Calibri"/>
                          <a:ea typeface="Times New Roman"/>
                          <a:cs typeface="Times New Roman"/>
                        </a:rPr>
                        <a:t>Impact</a:t>
                      </a: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474" marR="4347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Calibri"/>
                          <a:ea typeface="Times New Roman"/>
                          <a:cs typeface="Times New Roman"/>
                        </a:rPr>
                        <a:t>Model</a:t>
                      </a: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474" marR="4347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Calibri"/>
                          <a:ea typeface="Times New Roman"/>
                          <a:cs typeface="Times New Roman"/>
                        </a:rPr>
                        <a:t>Impact</a:t>
                      </a: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474" marR="4347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 bwMode="auto">
          <a:xfrm>
            <a:off x="581025" y="487363"/>
            <a:ext cx="7989888" cy="893762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3200" smtClean="0"/>
              <a:t>Security: A Big Barrier to Cloud Adaption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581025" y="5694363"/>
            <a:ext cx="7989888" cy="349250"/>
          </a:xfrm>
        </p:spPr>
        <p:txBody>
          <a:bodyPr/>
          <a:lstStyle/>
          <a:p>
            <a:pPr marL="0" indent="0" algn="ctr" eaLnBrk="1" hangingPunct="1">
              <a:buFont typeface="Wingdings 2" panose="05020102010507070707" pitchFamily="18" charset="2"/>
              <a:buNone/>
            </a:pPr>
            <a:r>
              <a:rPr lang="en-US" sz="1600" dirty="0" smtClean="0"/>
              <a:t>A survey conducted by ENISA 2011 the cloud security is high barrier to its adaptation [5]</a:t>
            </a:r>
            <a:br>
              <a:rPr lang="en-US" sz="1600" dirty="0" smtClean="0"/>
            </a:br>
            <a:endParaRPr lang="en-US" sz="1600" dirty="0" smtClean="0"/>
          </a:p>
        </p:txBody>
      </p:sp>
      <p:graphicFrame>
        <p:nvGraphicFramePr>
          <p:cNvPr id="5" name="Chart 4"/>
          <p:cNvGraphicFramePr/>
          <p:nvPr/>
        </p:nvGraphicFramePr>
        <p:xfrm>
          <a:off x="1674126" y="1478886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Security Threat Matrix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587829" y="1573165"/>
          <a:ext cx="8059781" cy="4626864"/>
        </p:xfrm>
        <a:graphic>
          <a:graphicData uri="http://schemas.openxmlformats.org/drawingml/2006/table">
            <a:tbl>
              <a:tblPr/>
              <a:tblGrid>
                <a:gridCol w="1073381"/>
                <a:gridCol w="2181230"/>
                <a:gridCol w="700687"/>
                <a:gridCol w="699609"/>
                <a:gridCol w="676451"/>
                <a:gridCol w="651137"/>
                <a:gridCol w="1209102"/>
                <a:gridCol w="868184"/>
              </a:tblGrid>
              <a:tr h="184197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err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Botnets</a:t>
                      </a:r>
                      <a:endParaRPr lang="en-US" sz="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2502" marR="5250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• Access control weaknesses.</a:t>
                      </a:r>
                      <a:br>
                        <a:rPr lang="en-US" sz="6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</a:br>
                      <a:r>
                        <a:rPr lang="en-US" sz="6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• Insecure configuration.</a:t>
                      </a:r>
                      <a:br>
                        <a:rPr lang="en-US" sz="6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</a:br>
                      <a:r>
                        <a:rPr lang="en-US" sz="6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• Insufficient Network and packet analysis.</a:t>
                      </a:r>
                      <a:br>
                        <a:rPr lang="en-US" sz="6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</a:br>
                      <a:r>
                        <a:rPr lang="en-US" sz="6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• Session management weaknesses.</a:t>
                      </a:r>
                      <a:br>
                        <a:rPr lang="en-US" sz="6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</a:br>
                      <a:r>
                        <a:rPr lang="en-US" sz="6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• Insecure SSL trust configuration.</a:t>
                      </a:r>
                      <a:br>
                        <a:rPr lang="en-US" sz="6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</a:br>
                      <a:r>
                        <a:rPr lang="en-US" sz="6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• Data Validation.</a:t>
                      </a:r>
                      <a:br>
                        <a:rPr lang="en-US" sz="6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</a:br>
                      <a:r>
                        <a:rPr lang="en-US" sz="6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• Insecure backdoor Channels.</a:t>
                      </a:r>
                      <a:br>
                        <a:rPr lang="en-US" sz="6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</a:br>
                      <a:r>
                        <a:rPr lang="en-US" sz="6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• Failure to restrict URL access </a:t>
                      </a:r>
                      <a:br>
                        <a:rPr lang="en-US" sz="6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</a:br>
                      <a:r>
                        <a:rPr lang="en-US" sz="6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• Authentication weaknesses.</a:t>
                      </a:r>
                      <a:br>
                        <a:rPr lang="en-US" sz="6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</a:br>
                      <a:r>
                        <a:rPr lang="en-US" sz="6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• Insufficient VM Monitoring.</a:t>
                      </a:r>
                      <a:br>
                        <a:rPr lang="en-US" sz="6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</a:br>
                      <a:r>
                        <a:rPr lang="en-US" sz="6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• Insecure communication channel between VMs.</a:t>
                      </a:r>
                      <a:br>
                        <a:rPr lang="en-US" sz="6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</a:br>
                      <a:r>
                        <a:rPr lang="en-US" sz="6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• Insufficient  network traffic monitoring and management.</a:t>
                      </a:r>
                      <a:br>
                        <a:rPr lang="en-US" sz="6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</a:br>
                      <a:r>
                        <a:rPr lang="en-US" sz="6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• Insufficient data traffic authentication.</a:t>
                      </a:r>
                      <a:br>
                        <a:rPr lang="en-US" sz="6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</a:br>
                      <a:r>
                        <a:rPr lang="en-US" sz="6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• Insecure browser credentials.</a:t>
                      </a:r>
                      <a:br>
                        <a:rPr lang="en-US" sz="6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</a:br>
                      <a:r>
                        <a:rPr lang="en-US" sz="6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• Invalid service </a:t>
                      </a:r>
                      <a:r>
                        <a:rPr lang="en-US" sz="600" dirty="0" err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authenticatation</a:t>
                      </a:r>
                      <a:r>
                        <a:rPr lang="en-US" sz="6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and authorization. </a:t>
                      </a:r>
                      <a:br>
                        <a:rPr lang="en-US" sz="6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</a:br>
                      <a:r>
                        <a:rPr lang="en-US" sz="6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• Insufficient Vulnerability management.</a:t>
                      </a:r>
                      <a:br>
                        <a:rPr lang="en-US" sz="6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</a:br>
                      <a:r>
                        <a:rPr lang="en-US" sz="6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• Insecure service provisioning.</a:t>
                      </a:r>
                      <a:br>
                        <a:rPr lang="en-US" sz="6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</a:br>
                      <a:r>
                        <a:rPr lang="en-US" sz="6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• Non comprehensive SLAs.</a:t>
                      </a:r>
                      <a:endParaRPr lang="en-US" sz="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2502" marR="5250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SaaS</a:t>
                      </a: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PaaS</a:t>
                      </a: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IaaS</a:t>
                      </a: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2502" marR="5250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Low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Medium 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High</a:t>
                      </a:r>
                      <a:endParaRPr lang="en-US" sz="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2502" marR="5250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Public</a:t>
                      </a:r>
                      <a:endParaRPr lang="en-US" sz="8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Private</a:t>
                      </a:r>
                      <a:endParaRPr lang="en-US" sz="8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Community</a:t>
                      </a:r>
                      <a:endParaRPr lang="en-US" sz="8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Hybrid</a:t>
                      </a:r>
                      <a:endParaRPr lang="en-US" sz="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2502" marR="5250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High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Low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Medium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Medium</a:t>
                      </a:r>
                      <a:endParaRPr lang="en-US" sz="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2502" marR="5250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Application                  </a:t>
                      </a:r>
                      <a:endParaRPr lang="en-US" sz="8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Data                             </a:t>
                      </a:r>
                      <a:endParaRPr lang="en-US" sz="8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Platform                       </a:t>
                      </a:r>
                      <a:endParaRPr lang="en-US" sz="8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Resource Abstraction    </a:t>
                      </a:r>
                      <a:endParaRPr lang="en-US" sz="8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Physical Infrastructure   </a:t>
                      </a:r>
                      <a:endParaRPr lang="en-US" sz="8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Facility                           </a:t>
                      </a:r>
                      <a:endParaRPr lang="en-US" sz="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2502" marR="5250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Very Low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Very Low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Low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Low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Very Low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Very Low</a:t>
                      </a:r>
                      <a:endParaRPr lang="en-US" sz="8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2502" marR="5250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062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Targeted Attacks</a:t>
                      </a: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2502" marR="5250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• Access control weaknesses.</a:t>
                      </a:r>
                      <a:br>
                        <a:rPr lang="en-US" sz="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</a:br>
                      <a:r>
                        <a:rPr lang="en-US" sz="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• Hidden field manipulation</a:t>
                      </a:r>
                      <a:br>
                        <a:rPr lang="en-US" sz="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</a:br>
                      <a:r>
                        <a:rPr lang="en-US" sz="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• Insecure storage.</a:t>
                      </a:r>
                      <a:br>
                        <a:rPr lang="en-US" sz="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</a:br>
                      <a:r>
                        <a:rPr lang="en-US" sz="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• Insecure configuration.                                                                                • Authentication &amp; Authorization weaknesses.</a:t>
                      </a:r>
                      <a:br>
                        <a:rPr lang="en-US" sz="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</a:br>
                      <a:r>
                        <a:rPr lang="en-US" sz="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• Insufficient Network and packet analysis.</a:t>
                      </a:r>
                      <a:br>
                        <a:rPr lang="en-US" sz="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</a:br>
                      <a:r>
                        <a:rPr lang="en-US" sz="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• Session management weaknesses.</a:t>
                      </a:r>
                      <a:br>
                        <a:rPr lang="en-US" sz="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</a:br>
                      <a:r>
                        <a:rPr lang="en-US" sz="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• Insecure SSL trust configuration.</a:t>
                      </a:r>
                      <a:br>
                        <a:rPr lang="en-US" sz="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</a:br>
                      <a:r>
                        <a:rPr lang="en-US" sz="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• Data Validation.</a:t>
                      </a:r>
                      <a:br>
                        <a:rPr lang="en-US" sz="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</a:br>
                      <a:r>
                        <a:rPr lang="en-US" sz="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•Insecure backdoor Channels.</a:t>
                      </a:r>
                      <a:br>
                        <a:rPr lang="en-US" sz="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</a:br>
                      <a:r>
                        <a:rPr lang="en-US" sz="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• Insecure cryptographic storage </a:t>
                      </a:r>
                      <a:br>
                        <a:rPr lang="en-US" sz="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</a:br>
                      <a:r>
                        <a:rPr lang="en-US" sz="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• Failure to restrict URL access.</a:t>
                      </a:r>
                      <a:br>
                        <a:rPr lang="en-US" sz="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</a:br>
                      <a:r>
                        <a:rPr lang="en-US" sz="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• Insufficient transport layer protection.</a:t>
                      </a:r>
                      <a:br>
                        <a:rPr lang="en-US" sz="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</a:br>
                      <a:r>
                        <a:rPr lang="en-US" sz="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• Invalidated redirect sand forwards. </a:t>
                      </a:r>
                      <a:br>
                        <a:rPr lang="en-US" sz="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</a:br>
                      <a:r>
                        <a:rPr lang="en-US" sz="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• Insufficient VM Monitoring.</a:t>
                      </a:r>
                      <a:br>
                        <a:rPr lang="en-US" sz="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</a:br>
                      <a:r>
                        <a:rPr lang="en-US" sz="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• Insecure communication channel between VMs.</a:t>
                      </a:r>
                      <a:br>
                        <a:rPr lang="en-US" sz="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</a:br>
                      <a:r>
                        <a:rPr lang="en-US" sz="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• Insufficient  network traffic monitoring and management.</a:t>
                      </a:r>
                      <a:br>
                        <a:rPr lang="en-US" sz="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</a:br>
                      <a:r>
                        <a:rPr lang="en-US" sz="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• Insufficient data traffic authentication.</a:t>
                      </a:r>
                      <a:br>
                        <a:rPr lang="en-US" sz="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</a:br>
                      <a:r>
                        <a:rPr lang="en-US" sz="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• Insecure browser credentials.</a:t>
                      </a:r>
                      <a:br>
                        <a:rPr lang="en-US" sz="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</a:br>
                      <a:r>
                        <a:rPr lang="en-US" sz="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• Invalid service authenticatation and authorization. </a:t>
                      </a:r>
                      <a:br>
                        <a:rPr lang="en-US" sz="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</a:br>
                      <a:r>
                        <a:rPr lang="en-US" sz="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• Invalidated services.</a:t>
                      </a:r>
                      <a:br>
                        <a:rPr lang="en-US" sz="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</a:br>
                      <a:r>
                        <a:rPr lang="en-US" sz="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• Insufficient Vulnerability management.</a:t>
                      </a:r>
                      <a:br>
                        <a:rPr lang="en-US" sz="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</a:br>
                      <a:r>
                        <a:rPr lang="en-US" sz="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• Insecure service provisioning.</a:t>
                      </a:r>
                      <a:br>
                        <a:rPr lang="en-US" sz="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</a:br>
                      <a:r>
                        <a:rPr lang="en-US" sz="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• Non comprehensive SLAs.</a:t>
                      </a:r>
                      <a:br>
                        <a:rPr lang="en-US" sz="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</a:br>
                      <a:r>
                        <a:rPr lang="en-US" sz="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• Insufficient comprehensive policies and procedures. </a:t>
                      </a:r>
                      <a:br>
                        <a:rPr lang="en-US" sz="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</a:br>
                      <a:r>
                        <a:rPr lang="en-US" sz="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• Insufficient Risk assessment and data recovery.</a:t>
                      </a: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2502" marR="5250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SaaS</a:t>
                      </a: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PaaS</a:t>
                      </a: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IaaS</a:t>
                      </a: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2502" marR="5250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Low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Very Low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Low</a:t>
                      </a:r>
                      <a:endParaRPr lang="en-US" sz="800" dirty="0">
                        <a:solidFill>
                          <a:srgbClr val="000000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2502" marR="5250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Public</a:t>
                      </a:r>
                      <a:endParaRPr lang="en-US" sz="8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Private</a:t>
                      </a:r>
                      <a:endParaRPr lang="en-US" sz="8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Community</a:t>
                      </a:r>
                      <a:endParaRPr lang="en-US" sz="8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Hybrid</a:t>
                      </a:r>
                      <a:endParaRPr lang="en-US" sz="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2502" marR="5250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High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Low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Low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Low</a:t>
                      </a:r>
                      <a:endParaRPr lang="en-US" sz="800" dirty="0">
                        <a:solidFill>
                          <a:srgbClr val="000000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2502" marR="5250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Application                  </a:t>
                      </a:r>
                      <a:endParaRPr lang="en-US" sz="8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Data                             </a:t>
                      </a:r>
                      <a:endParaRPr lang="en-US" sz="8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Platform                       </a:t>
                      </a:r>
                      <a:endParaRPr lang="en-US" sz="8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Resource Abstraction    </a:t>
                      </a:r>
                      <a:endParaRPr lang="en-US" sz="8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Physical Infrastructure   </a:t>
                      </a:r>
                      <a:endParaRPr lang="en-US" sz="8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Facility                           </a:t>
                      </a:r>
                      <a:endParaRPr lang="en-US" sz="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2502" marR="5250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Medium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Low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Low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Very Low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Very Low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Low</a:t>
                      </a:r>
                      <a:endParaRPr lang="en-US" sz="8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2502" marR="5250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87829" y="1303235"/>
          <a:ext cx="8085908" cy="395986"/>
        </p:xfrm>
        <a:graphic>
          <a:graphicData uri="http://schemas.openxmlformats.org/drawingml/2006/table">
            <a:tbl>
              <a:tblPr/>
              <a:tblGrid>
                <a:gridCol w="1076861"/>
                <a:gridCol w="2188301"/>
                <a:gridCol w="702958"/>
                <a:gridCol w="701878"/>
                <a:gridCol w="678643"/>
                <a:gridCol w="653248"/>
                <a:gridCol w="1213022"/>
                <a:gridCol w="870997"/>
              </a:tblGrid>
              <a:tr h="133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Threat</a:t>
                      </a: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474" marR="4347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Weakness</a:t>
                      </a: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474" marR="4347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Calibri"/>
                          <a:ea typeface="Times New Roman"/>
                          <a:cs typeface="Times New Roman"/>
                        </a:rPr>
                        <a:t>Service Model</a:t>
                      </a: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474" marR="4347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Calibri"/>
                          <a:ea typeface="Times New Roman"/>
                          <a:cs typeface="Times New Roman"/>
                        </a:rPr>
                        <a:t>Deployment model</a:t>
                      </a: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474" marR="4347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Calibri"/>
                          <a:ea typeface="Times New Roman"/>
                          <a:cs typeface="Times New Roman"/>
                        </a:rPr>
                        <a:t>Components</a:t>
                      </a: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474" marR="4347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3320">
                <a:tc>
                  <a:txBody>
                    <a:bodyPr/>
                    <a:lstStyle/>
                    <a:p>
                      <a:endParaRPr lang="en-US" sz="12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3474" marR="4347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3474" marR="4347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Calibri"/>
                          <a:ea typeface="Times New Roman"/>
                          <a:cs typeface="Times New Roman"/>
                        </a:rPr>
                        <a:t>Model</a:t>
                      </a: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474" marR="4347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Calibri"/>
                          <a:ea typeface="Times New Roman"/>
                          <a:cs typeface="Times New Roman"/>
                        </a:rPr>
                        <a:t>Impact</a:t>
                      </a: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474" marR="4347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Calibri"/>
                          <a:ea typeface="Times New Roman"/>
                          <a:cs typeface="Times New Roman"/>
                        </a:rPr>
                        <a:t>Model</a:t>
                      </a: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474" marR="4347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Calibri"/>
                          <a:ea typeface="Times New Roman"/>
                          <a:cs typeface="Times New Roman"/>
                        </a:rPr>
                        <a:t>Impact</a:t>
                      </a: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474" marR="4347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Calibri"/>
                          <a:ea typeface="Times New Roman"/>
                          <a:cs typeface="Times New Roman"/>
                        </a:rPr>
                        <a:t>Model</a:t>
                      </a: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474" marR="4347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Calibri"/>
                          <a:ea typeface="Times New Roman"/>
                          <a:cs typeface="Times New Roman"/>
                        </a:rPr>
                        <a:t>Impact</a:t>
                      </a: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474" marR="4347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Security Threat Matrix 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83326" y="1464139"/>
          <a:ext cx="8151225" cy="4837176"/>
        </p:xfrm>
        <a:graphic>
          <a:graphicData uri="http://schemas.openxmlformats.org/drawingml/2006/table">
            <a:tbl>
              <a:tblPr/>
              <a:tblGrid>
                <a:gridCol w="1085559"/>
                <a:gridCol w="2205977"/>
                <a:gridCol w="708637"/>
                <a:gridCol w="707547"/>
                <a:gridCol w="684126"/>
                <a:gridCol w="658526"/>
                <a:gridCol w="1222820"/>
                <a:gridCol w="878033"/>
              </a:tblGrid>
              <a:tr h="78910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Physical Theft/Loss/Damage</a:t>
                      </a:r>
                      <a:endParaRPr lang="en-US" sz="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912" marR="5191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• Authentication &amp; Authorization weaknesses.</a:t>
                      </a:r>
                      <a:br>
                        <a:rPr lang="en-US" sz="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</a:br>
                      <a:r>
                        <a:rPr lang="en-US" sz="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• Insufficient comprehensive policies and procedures                                                                                   • Insufficient Risk assessment and data recovery.</a:t>
                      </a:r>
                      <a:br>
                        <a:rPr lang="en-US" sz="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</a:br>
                      <a:r>
                        <a:rPr lang="en-US" sz="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• Flaws in Facilities.</a:t>
                      </a: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912" marR="5191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SaaS</a:t>
                      </a: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PaaS</a:t>
                      </a: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IaaS</a:t>
                      </a: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912" marR="5191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>
                        <a:solidFill>
                          <a:srgbClr val="000000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Very Low Medium</a:t>
                      </a:r>
                      <a:endParaRPr lang="en-US" sz="8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Medium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912" marR="5191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Public</a:t>
                      </a:r>
                      <a:endParaRPr lang="en-US" sz="800" dirty="0" smtClean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 smtClean="0">
                        <a:solidFill>
                          <a:srgbClr val="000000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Public</a:t>
                      </a:r>
                      <a:endParaRPr lang="en-US" sz="800" dirty="0" smtClean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Private</a:t>
                      </a:r>
                      <a:endParaRPr lang="en-US" sz="800" dirty="0" smtClean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Community</a:t>
                      </a:r>
                      <a:endParaRPr lang="en-US" sz="800" dirty="0" smtClean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Hybrid</a:t>
                      </a:r>
                      <a:endParaRPr lang="en-US" sz="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1912" marR="5191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 smtClean="0">
                        <a:solidFill>
                          <a:srgbClr val="000000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Very Low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Low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Very Low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Very Low</a:t>
                      </a:r>
                      <a:endParaRPr lang="en-US" sz="800" dirty="0">
                        <a:solidFill>
                          <a:srgbClr val="000000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1912" marR="5191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Application                  </a:t>
                      </a: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Data                             </a:t>
                      </a: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Platform                       </a:t>
                      </a: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Resource Abstraction    </a:t>
                      </a: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Physical Infrastructure   </a:t>
                      </a: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Facility                           </a:t>
                      </a: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912" marR="5191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Medium</a:t>
                      </a: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Medium</a:t>
                      </a: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912" marR="5191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8910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Hardware Failure</a:t>
                      </a: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912" marR="5191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• Authentication &amp; Authorization weaknesses.</a:t>
                      </a:r>
                      <a:br>
                        <a:rPr lang="en-US" sz="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</a:br>
                      <a:r>
                        <a:rPr lang="en-US" sz="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• Insufficient comprehensive policies and procedures                                                                                          • Insufficient Risk assessment and data recovery.</a:t>
                      </a:r>
                      <a:br>
                        <a:rPr lang="en-US" sz="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</a:br>
                      <a:r>
                        <a:rPr lang="en-US" sz="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• Flaws in Facilities.</a:t>
                      </a:r>
                      <a:br>
                        <a:rPr lang="en-US" sz="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</a:br>
                      <a:r>
                        <a:rPr lang="en-US" sz="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• Natural disaster.</a:t>
                      </a:r>
                      <a:br>
                        <a:rPr lang="en-US" sz="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</a:br>
                      <a:r>
                        <a:rPr lang="en-US" sz="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• Inappropriate Hardware Configuration.</a:t>
                      </a:r>
                      <a:br>
                        <a:rPr lang="en-US" sz="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</a:br>
                      <a:r>
                        <a:rPr lang="en-US" sz="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• Unknown Reasons.</a:t>
                      </a: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912" marR="5191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SaaS</a:t>
                      </a: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PaaS</a:t>
                      </a: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IaaS</a:t>
                      </a: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912" marR="5191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Medium</a:t>
                      </a: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Medium</a:t>
                      </a: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Medium</a:t>
                      </a: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912" marR="5191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Public</a:t>
                      </a:r>
                      <a:endParaRPr lang="en-US" sz="8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Private</a:t>
                      </a:r>
                      <a:endParaRPr lang="en-US" sz="8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Community</a:t>
                      </a:r>
                      <a:endParaRPr lang="en-US" sz="8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Hybrid</a:t>
                      </a:r>
                      <a:endParaRPr lang="en-US" sz="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912" marR="5191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Medium</a:t>
                      </a: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Medium</a:t>
                      </a: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Medium</a:t>
                      </a: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Medium</a:t>
                      </a: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912" marR="5191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Application                  </a:t>
                      </a: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Data                             </a:t>
                      </a: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Platform                       </a:t>
                      </a: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Resource Abstraction    </a:t>
                      </a: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Physical Infrastructure   </a:t>
                      </a: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Facility                           </a:t>
                      </a: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912" marR="5191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Low</a:t>
                      </a:r>
                      <a:endParaRPr lang="en-US" sz="8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Medium</a:t>
                      </a:r>
                      <a:endParaRPr lang="en-US" sz="8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Low</a:t>
                      </a:r>
                      <a:endParaRPr lang="en-US" sz="8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Low</a:t>
                      </a:r>
                      <a:endParaRPr lang="en-US" sz="8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High</a:t>
                      </a:r>
                      <a:endParaRPr lang="en-US" sz="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912" marR="5191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8910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Natural Disasters</a:t>
                      </a: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912" marR="5191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• Insufficient comprehensive policies and procedures                                                                                   • Insufficient Risk assessment and data recovery.</a:t>
                      </a:r>
                      <a:br>
                        <a:rPr lang="en-US" sz="6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</a:br>
                      <a:r>
                        <a:rPr lang="en-US" sz="6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• Flaws in Facilities.</a:t>
                      </a:r>
                      <a:endParaRPr lang="en-US" sz="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912" marR="5191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SaaS</a:t>
                      </a: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PaaS</a:t>
                      </a: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IaaS</a:t>
                      </a: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912" marR="5191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Medium</a:t>
                      </a: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Medium</a:t>
                      </a: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Very high</a:t>
                      </a: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912" marR="5191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Public</a:t>
                      </a: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Private</a:t>
                      </a: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Community</a:t>
                      </a: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Hybrid</a:t>
                      </a: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912" marR="5191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Medium</a:t>
                      </a: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Medium</a:t>
                      </a: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Medium</a:t>
                      </a: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Medium</a:t>
                      </a: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912" marR="5191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Application                  </a:t>
                      </a:r>
                      <a:endParaRPr lang="en-US" sz="8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Data                             </a:t>
                      </a:r>
                      <a:endParaRPr lang="en-US" sz="8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Platform                       </a:t>
                      </a:r>
                      <a:endParaRPr lang="en-US" sz="8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Resource Abstraction    </a:t>
                      </a:r>
                      <a:endParaRPr lang="en-US" sz="8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Physical Infrastructure   </a:t>
                      </a:r>
                      <a:endParaRPr lang="en-US" sz="8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Facility                           </a:t>
                      </a:r>
                      <a:endParaRPr lang="en-US" sz="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912" marR="5191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Low</a:t>
                      </a:r>
                      <a:endParaRPr lang="en-US" sz="8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Medium</a:t>
                      </a:r>
                      <a:endParaRPr lang="en-US" sz="8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Low</a:t>
                      </a:r>
                      <a:endParaRPr lang="en-US" sz="8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Low</a:t>
                      </a:r>
                      <a:endParaRPr lang="en-US" sz="8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Medium</a:t>
                      </a:r>
                      <a:endParaRPr lang="en-US" sz="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912" marR="5191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01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Cloud-related Malware</a:t>
                      </a: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912" marR="5191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• Access control weaknesses.</a:t>
                      </a:r>
                      <a:br>
                        <a:rPr lang="en-US" sz="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</a:br>
                      <a:r>
                        <a:rPr lang="en-US" sz="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• Insecure storage.</a:t>
                      </a:r>
                      <a:br>
                        <a:rPr lang="en-US" sz="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</a:br>
                      <a:r>
                        <a:rPr lang="en-US" sz="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• Insecure configuration.</a:t>
                      </a:r>
                      <a:br>
                        <a:rPr lang="en-US" sz="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</a:br>
                      <a:r>
                        <a:rPr lang="en-US" sz="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• Insufficient Network and packet analysis.</a:t>
                      </a:r>
                      <a:br>
                        <a:rPr lang="en-US" sz="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</a:br>
                      <a:r>
                        <a:rPr lang="en-US" sz="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• Session management weaknesses.</a:t>
                      </a:r>
                      <a:br>
                        <a:rPr lang="en-US" sz="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</a:br>
                      <a:r>
                        <a:rPr lang="en-US" sz="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• Insecure SSL trust configuration.</a:t>
                      </a:r>
                      <a:br>
                        <a:rPr lang="en-US" sz="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</a:br>
                      <a:r>
                        <a:rPr lang="en-US" sz="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• Data Validation.</a:t>
                      </a:r>
                      <a:br>
                        <a:rPr lang="en-US" sz="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</a:br>
                      <a:r>
                        <a:rPr lang="en-US" sz="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• Use of backdoor.</a:t>
                      </a:r>
                      <a:br>
                        <a:rPr lang="en-US" sz="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</a:br>
                      <a:r>
                        <a:rPr lang="en-US" sz="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• Insecure cryptographic storage </a:t>
                      </a:r>
                      <a:br>
                        <a:rPr lang="en-US" sz="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</a:br>
                      <a:r>
                        <a:rPr lang="en-US" sz="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• Failure to restrict URL access </a:t>
                      </a:r>
                      <a:br>
                        <a:rPr lang="en-US" sz="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</a:br>
                      <a:r>
                        <a:rPr lang="en-US" sz="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• Insufficient transport layer protection.</a:t>
                      </a:r>
                      <a:br>
                        <a:rPr lang="en-US" sz="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</a:br>
                      <a:r>
                        <a:rPr lang="en-US" sz="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• Invalidated redirect sand forwards. </a:t>
                      </a:r>
                      <a:br>
                        <a:rPr lang="en-US" sz="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</a:br>
                      <a:r>
                        <a:rPr lang="en-US" sz="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• Authentication weaknesses.</a:t>
                      </a:r>
                      <a:br>
                        <a:rPr lang="en-US" sz="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</a:br>
                      <a:r>
                        <a:rPr lang="en-US" sz="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• Insufficient VM Monitoring.</a:t>
                      </a:r>
                      <a:br>
                        <a:rPr lang="en-US" sz="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</a:br>
                      <a:r>
                        <a:rPr lang="en-US" sz="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• Insecure communication channel between VMs.</a:t>
                      </a:r>
                      <a:br>
                        <a:rPr lang="en-US" sz="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</a:br>
                      <a:r>
                        <a:rPr lang="en-US" sz="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• Insufficient  network traffic monitoring and management.</a:t>
                      </a:r>
                      <a:br>
                        <a:rPr lang="en-US" sz="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</a:br>
                      <a:r>
                        <a:rPr lang="en-US" sz="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• Insufficient data traffic authentication.</a:t>
                      </a:r>
                      <a:br>
                        <a:rPr lang="en-US" sz="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</a:br>
                      <a:r>
                        <a:rPr lang="en-US" sz="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• Insecure browser credentials.</a:t>
                      </a:r>
                      <a:br>
                        <a:rPr lang="en-US" sz="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</a:br>
                      <a:r>
                        <a:rPr lang="en-US" sz="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• Invalid service authenticatation and authorization. </a:t>
                      </a:r>
                      <a:br>
                        <a:rPr lang="en-US" sz="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</a:br>
                      <a:r>
                        <a:rPr lang="en-US" sz="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• Invalidated services.</a:t>
                      </a:r>
                      <a:br>
                        <a:rPr lang="en-US" sz="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</a:br>
                      <a:r>
                        <a:rPr lang="en-US" sz="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• Insufficient Vulnerability management.</a:t>
                      </a:r>
                      <a:br>
                        <a:rPr lang="en-US" sz="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</a:br>
                      <a:r>
                        <a:rPr lang="en-US" sz="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• Insecure service provisioning.</a:t>
                      </a: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912" marR="5191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SaaS</a:t>
                      </a: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PaaS</a:t>
                      </a: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IaaS</a:t>
                      </a: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912" marR="5191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High</a:t>
                      </a: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High</a:t>
                      </a: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High</a:t>
                      </a: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912" marR="5191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Public</a:t>
                      </a: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Private</a:t>
                      </a: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Community</a:t>
                      </a: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Hybrid</a:t>
                      </a: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912" marR="5191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Medium</a:t>
                      </a: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Medium</a:t>
                      </a: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Medium</a:t>
                      </a: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Medium</a:t>
                      </a: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912" marR="5191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Application                  </a:t>
                      </a: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Data                             </a:t>
                      </a: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Platform                       </a:t>
                      </a: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Resource Abstraction    </a:t>
                      </a: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Physical Infrastructure   </a:t>
                      </a: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Facility                           </a:t>
                      </a: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912" marR="5191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Medium</a:t>
                      </a:r>
                      <a:endParaRPr lang="en-US" sz="8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Medium</a:t>
                      </a:r>
                      <a:endParaRPr lang="en-US" sz="8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Medium</a:t>
                      </a:r>
                      <a:endParaRPr lang="en-US" sz="8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Medium</a:t>
                      </a:r>
                      <a:endParaRPr lang="en-US" sz="8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Low</a:t>
                      </a:r>
                      <a:endParaRPr lang="en-US" sz="8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Low</a:t>
                      </a:r>
                      <a:endParaRPr lang="en-US" sz="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912" marR="5191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83326" y="1264045"/>
          <a:ext cx="8138161" cy="395986"/>
        </p:xfrm>
        <a:graphic>
          <a:graphicData uri="http://schemas.openxmlformats.org/drawingml/2006/table">
            <a:tbl>
              <a:tblPr/>
              <a:tblGrid>
                <a:gridCol w="1083820"/>
                <a:gridCol w="2202442"/>
                <a:gridCol w="707500"/>
                <a:gridCol w="706413"/>
                <a:gridCol w="683029"/>
                <a:gridCol w="657470"/>
                <a:gridCol w="1220860"/>
                <a:gridCol w="876627"/>
              </a:tblGrid>
              <a:tr h="133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Threat</a:t>
                      </a: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474" marR="4347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Weakness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474" marR="4347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Calibri"/>
                          <a:ea typeface="Times New Roman"/>
                          <a:cs typeface="Times New Roman"/>
                        </a:rPr>
                        <a:t>Service Model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474" marR="4347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Calibri"/>
                          <a:ea typeface="Times New Roman"/>
                          <a:cs typeface="Times New Roman"/>
                        </a:rPr>
                        <a:t>Deployment model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474" marR="4347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Calibri"/>
                          <a:ea typeface="Times New Roman"/>
                          <a:cs typeface="Times New Roman"/>
                        </a:rPr>
                        <a:t>Components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474" marR="4347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3320">
                <a:tc>
                  <a:txBody>
                    <a:bodyPr/>
                    <a:lstStyle/>
                    <a:p>
                      <a:endParaRPr lang="en-US" sz="12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3474" marR="4347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3474" marR="4347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Calibri"/>
                          <a:ea typeface="Times New Roman"/>
                          <a:cs typeface="Times New Roman"/>
                        </a:rPr>
                        <a:t>Model</a:t>
                      </a: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474" marR="4347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Calibri"/>
                          <a:ea typeface="Times New Roman"/>
                          <a:cs typeface="Times New Roman"/>
                        </a:rPr>
                        <a:t>Impact</a:t>
                      </a: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474" marR="4347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Calibri"/>
                          <a:ea typeface="Times New Roman"/>
                          <a:cs typeface="Times New Roman"/>
                        </a:rPr>
                        <a:t>Model</a:t>
                      </a: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474" marR="4347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Calibri"/>
                          <a:ea typeface="Times New Roman"/>
                          <a:cs typeface="Times New Roman"/>
                        </a:rPr>
                        <a:t>Impact</a:t>
                      </a: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474" marR="4347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Calibri"/>
                          <a:ea typeface="Times New Roman"/>
                          <a:cs typeface="Times New Roman"/>
                        </a:rPr>
                        <a:t>Model</a:t>
                      </a: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474" marR="4347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Calibri"/>
                          <a:ea typeface="Times New Roman"/>
                          <a:cs typeface="Times New Roman"/>
                        </a:rPr>
                        <a:t>Impact</a:t>
                      </a: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474" marR="4347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Security Threat Matrix 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31074" y="1224856"/>
          <a:ext cx="8046719" cy="280416"/>
        </p:xfrm>
        <a:graphic>
          <a:graphicData uri="http://schemas.openxmlformats.org/drawingml/2006/table">
            <a:tbl>
              <a:tblPr/>
              <a:tblGrid>
                <a:gridCol w="901337"/>
                <a:gridCol w="2220686"/>
                <a:gridCol w="826865"/>
                <a:gridCol w="596987"/>
                <a:gridCol w="776842"/>
                <a:gridCol w="607820"/>
                <a:gridCol w="1249405"/>
                <a:gridCol w="866777"/>
              </a:tblGrid>
              <a:tr h="133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Threat</a:t>
                      </a:r>
                      <a:endParaRPr lang="en-US" sz="7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474" marR="4347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Weakness</a:t>
                      </a:r>
                      <a:endParaRPr lang="en-US" sz="7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474" marR="4347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latin typeface="Calibri"/>
                          <a:ea typeface="Times New Roman"/>
                          <a:cs typeface="Times New Roman"/>
                        </a:rPr>
                        <a:t>Service Model</a:t>
                      </a:r>
                      <a:endParaRPr lang="en-US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474" marR="4347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latin typeface="Calibri"/>
                          <a:ea typeface="Times New Roman"/>
                          <a:cs typeface="Times New Roman"/>
                        </a:rPr>
                        <a:t>Deployment model</a:t>
                      </a:r>
                      <a:endParaRPr lang="en-US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474" marR="4347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latin typeface="Calibri"/>
                          <a:ea typeface="Times New Roman"/>
                          <a:cs typeface="Times New Roman"/>
                        </a:rPr>
                        <a:t>Components</a:t>
                      </a:r>
                      <a:endParaRPr lang="en-US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474" marR="4347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3320">
                <a:tc>
                  <a:txBody>
                    <a:bodyPr/>
                    <a:lstStyle/>
                    <a:p>
                      <a:endParaRPr lang="en-US" sz="7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3474" marR="4347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3474" marR="4347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latin typeface="Calibri"/>
                          <a:ea typeface="Times New Roman"/>
                          <a:cs typeface="Times New Roman"/>
                        </a:rPr>
                        <a:t>Model</a:t>
                      </a:r>
                      <a:endParaRPr lang="en-US" sz="7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474" marR="4347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latin typeface="Calibri"/>
                          <a:ea typeface="Times New Roman"/>
                          <a:cs typeface="Times New Roman"/>
                        </a:rPr>
                        <a:t>Impact</a:t>
                      </a:r>
                      <a:endParaRPr lang="en-US" sz="7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474" marR="4347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latin typeface="Calibri"/>
                          <a:ea typeface="Times New Roman"/>
                          <a:cs typeface="Times New Roman"/>
                        </a:rPr>
                        <a:t>Model</a:t>
                      </a:r>
                      <a:endParaRPr lang="en-US" sz="7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474" marR="4347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latin typeface="Calibri"/>
                          <a:ea typeface="Times New Roman"/>
                          <a:cs typeface="Times New Roman"/>
                        </a:rPr>
                        <a:t>Impact</a:t>
                      </a:r>
                      <a:endParaRPr lang="en-US" sz="7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474" marR="4347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latin typeface="Calibri"/>
                          <a:ea typeface="Times New Roman"/>
                          <a:cs typeface="Times New Roman"/>
                        </a:rPr>
                        <a:t>Model</a:t>
                      </a:r>
                      <a:endParaRPr lang="en-US" sz="7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474" marR="4347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latin typeface="Calibri"/>
                          <a:ea typeface="Times New Roman"/>
                          <a:cs typeface="Times New Roman"/>
                        </a:rPr>
                        <a:t>Impact</a:t>
                      </a:r>
                      <a:endParaRPr lang="en-US" sz="7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474" marR="4347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444136" y="1562644"/>
          <a:ext cx="8020595" cy="4150729"/>
        </p:xfrm>
        <a:graphic>
          <a:graphicData uri="http://schemas.openxmlformats.org/drawingml/2006/table">
            <a:tbl>
              <a:tblPr/>
              <a:tblGrid>
                <a:gridCol w="879344"/>
                <a:gridCol w="2268806"/>
                <a:gridCol w="689030"/>
                <a:gridCol w="718039"/>
                <a:gridCol w="694271"/>
                <a:gridCol w="668291"/>
                <a:gridCol w="1240953"/>
                <a:gridCol w="861861"/>
              </a:tblGrid>
              <a:tr h="69272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Lock-in</a:t>
                      </a:r>
                      <a:endParaRPr lang="en-US" sz="7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178" marR="4517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• Insecure storage.</a:t>
                      </a:r>
                      <a:br>
                        <a:rPr lang="en-US" sz="5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</a:br>
                      <a:r>
                        <a:rPr lang="en-US" sz="5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• Insecure configuration.</a:t>
                      </a:r>
                      <a:br>
                        <a:rPr lang="en-US" sz="5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</a:br>
                      <a:r>
                        <a:rPr lang="en-US" sz="5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• Insufficient Risk assessment and data recovery.</a:t>
                      </a:r>
                      <a:endParaRPr lang="en-US" sz="7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178" marR="4517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SaaS</a:t>
                      </a:r>
                      <a:endParaRPr lang="en-US" sz="7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PaaS</a:t>
                      </a:r>
                      <a:endParaRPr lang="en-US" sz="7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IaaS</a:t>
                      </a:r>
                      <a:endParaRPr lang="en-US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178" marR="4517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Low</a:t>
                      </a:r>
                      <a:endParaRPr lang="en-US" sz="7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Low</a:t>
                      </a:r>
                      <a:endParaRPr lang="en-US" sz="7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Low</a:t>
                      </a:r>
                      <a:endParaRPr lang="en-US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178" marR="4517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Public</a:t>
                      </a:r>
                      <a:endParaRPr lang="en-US" sz="7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Private</a:t>
                      </a:r>
                      <a:endParaRPr lang="en-US" sz="7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Community</a:t>
                      </a:r>
                      <a:endParaRPr lang="en-US" sz="7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Hybrid</a:t>
                      </a:r>
                      <a:endParaRPr lang="en-US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178" marR="4517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 smtClea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Very Low Medium</a:t>
                      </a:r>
                      <a:endParaRPr lang="en-US" sz="7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Low</a:t>
                      </a:r>
                      <a:endParaRPr lang="en-US" sz="7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Medium</a:t>
                      </a:r>
                      <a:endParaRPr lang="en-US" sz="7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178" marR="4517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Application                  </a:t>
                      </a:r>
                      <a:endParaRPr lang="en-US" sz="7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Data                             </a:t>
                      </a:r>
                      <a:endParaRPr lang="en-US" sz="7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Platform                       </a:t>
                      </a:r>
                      <a:endParaRPr lang="en-US" sz="7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Resource Abstraction    </a:t>
                      </a:r>
                      <a:endParaRPr lang="en-US" sz="7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Physical Infrastructure   </a:t>
                      </a:r>
                      <a:endParaRPr lang="en-US" sz="7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Facility                           </a:t>
                      </a:r>
                      <a:endParaRPr lang="en-US" sz="7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178" marR="4517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Low 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Low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Medium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Low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Low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Very</a:t>
                      </a:r>
                      <a:r>
                        <a:rPr lang="en-US" sz="700" baseline="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Low</a:t>
                      </a:r>
                      <a:endParaRPr lang="en-US" sz="7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5178" marR="4517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272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Compliance Risks </a:t>
                      </a:r>
                      <a:endParaRPr lang="en-US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178" marR="4517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/>
                      </a:r>
                      <a:br>
                        <a:rPr lang="en-US" sz="5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</a:br>
                      <a:r>
                        <a:rPr lang="en-US" sz="5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• Insecure cryptographic storage </a:t>
                      </a:r>
                      <a:br>
                        <a:rPr lang="en-US" sz="5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</a:br>
                      <a:r>
                        <a:rPr lang="en-US" sz="5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• Non comprehensive SLAs.</a:t>
                      </a:r>
                      <a:br>
                        <a:rPr lang="en-US" sz="5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</a:br>
                      <a:r>
                        <a:rPr lang="en-US" sz="5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• Insufficient comprehensive policies and procedures. </a:t>
                      </a:r>
                      <a:br>
                        <a:rPr lang="en-US" sz="5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</a:br>
                      <a:r>
                        <a:rPr lang="en-US" sz="5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• Insufficient Risk assessment and data recovery.</a:t>
                      </a:r>
                      <a:endParaRPr lang="en-US" sz="7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178" marR="4517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 err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SaaS</a:t>
                      </a:r>
                      <a:endParaRPr lang="en-US" sz="7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 err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PaaS</a:t>
                      </a:r>
                      <a:endParaRPr lang="en-US" sz="7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 err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IaaS</a:t>
                      </a:r>
                      <a:endParaRPr lang="en-US" sz="7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178" marR="4517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 smtClea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Very Low 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 smtClea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Very Low 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 smtClea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Medium</a:t>
                      </a:r>
                      <a:endParaRPr lang="en-US" sz="700" dirty="0">
                        <a:solidFill>
                          <a:srgbClr val="000000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5178" marR="4517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Public</a:t>
                      </a:r>
                      <a:endParaRPr lang="en-US" sz="7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Private</a:t>
                      </a:r>
                      <a:endParaRPr lang="en-US" sz="7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Community</a:t>
                      </a:r>
                      <a:endParaRPr lang="en-US" sz="7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Hybrid</a:t>
                      </a:r>
                      <a:endParaRPr lang="en-US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178" marR="4517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 smtClea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Very Low Medium</a:t>
                      </a:r>
                      <a:endParaRPr lang="en-US" sz="7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Medium</a:t>
                      </a:r>
                      <a:endParaRPr lang="en-US" sz="7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Medium</a:t>
                      </a:r>
                      <a:endParaRPr lang="en-US" sz="7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178" marR="4517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Application                  </a:t>
                      </a:r>
                      <a:endParaRPr lang="en-US" sz="7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Data                             </a:t>
                      </a:r>
                      <a:endParaRPr lang="en-US" sz="7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Platform                       </a:t>
                      </a:r>
                      <a:endParaRPr lang="en-US" sz="7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Resource Abstraction    </a:t>
                      </a:r>
                      <a:endParaRPr lang="en-US" sz="7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Physical Infrastructure   </a:t>
                      </a:r>
                      <a:endParaRPr lang="en-US" sz="7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Facility                           </a:t>
                      </a:r>
                      <a:endParaRPr lang="en-US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178" marR="4517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Very Low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Very Low</a:t>
                      </a:r>
                      <a:endParaRPr lang="en-US" sz="700" dirty="0" smtClean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Medium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Very Low</a:t>
                      </a:r>
                      <a:endParaRPr lang="en-US" sz="700" dirty="0" smtClean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 smtClean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Very Low</a:t>
                      </a:r>
                      <a:endParaRPr lang="en-US" sz="7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178" marR="4517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7854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Unknown Risk Profile</a:t>
                      </a:r>
                      <a:endParaRPr lang="en-US" sz="7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178" marR="4517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/>
                      </a:r>
                      <a:br>
                        <a:rPr lang="en-US" sz="5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</a:br>
                      <a:r>
                        <a:rPr lang="en-US" sz="5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• Access control weaknesses.</a:t>
                      </a:r>
                      <a:br>
                        <a:rPr lang="en-US" sz="5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</a:br>
                      <a:r>
                        <a:rPr lang="en-US" sz="5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• Cookie manipulation.</a:t>
                      </a:r>
                      <a:br>
                        <a:rPr lang="en-US" sz="5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</a:br>
                      <a:r>
                        <a:rPr lang="en-US" sz="5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• Hidden field manipulation</a:t>
                      </a:r>
                      <a:br>
                        <a:rPr lang="en-US" sz="5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</a:br>
                      <a:r>
                        <a:rPr lang="en-US" sz="5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• Insecure storage.</a:t>
                      </a:r>
                      <a:br>
                        <a:rPr lang="en-US" sz="5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</a:br>
                      <a:r>
                        <a:rPr lang="en-US" sz="5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• Insecure configuration.</a:t>
                      </a:r>
                      <a:br>
                        <a:rPr lang="en-US" sz="5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</a:br>
                      <a:r>
                        <a:rPr lang="en-US" sz="5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• Insufficient  Network and packet analysis.</a:t>
                      </a:r>
                      <a:br>
                        <a:rPr lang="en-US" sz="5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</a:br>
                      <a:r>
                        <a:rPr lang="en-US" sz="5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• Session management weaknesses.</a:t>
                      </a:r>
                      <a:br>
                        <a:rPr lang="en-US" sz="5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</a:br>
                      <a:r>
                        <a:rPr lang="en-US" sz="5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• Insecure SSL trust configuration.</a:t>
                      </a:r>
                      <a:br>
                        <a:rPr lang="en-US" sz="5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</a:br>
                      <a:r>
                        <a:rPr lang="en-US" sz="5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• Data Validation.</a:t>
                      </a:r>
                      <a:br>
                        <a:rPr lang="en-US" sz="5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</a:br>
                      <a:r>
                        <a:rPr lang="en-US" sz="5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• Use of backdoor.</a:t>
                      </a:r>
                      <a:br>
                        <a:rPr lang="en-US" sz="5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</a:br>
                      <a:r>
                        <a:rPr lang="en-US" sz="5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• Insecure cryptographic storage </a:t>
                      </a:r>
                      <a:br>
                        <a:rPr lang="en-US" sz="5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</a:br>
                      <a:r>
                        <a:rPr lang="en-US" sz="5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• Failure to restrict URL access </a:t>
                      </a:r>
                      <a:br>
                        <a:rPr lang="en-US" sz="5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</a:br>
                      <a:r>
                        <a:rPr lang="en-US" sz="5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• Insufficient transport layer protection.</a:t>
                      </a:r>
                      <a:br>
                        <a:rPr lang="en-US" sz="5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</a:br>
                      <a:r>
                        <a:rPr lang="en-US" sz="5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• </a:t>
                      </a:r>
                      <a:r>
                        <a:rPr lang="en-US" sz="500" dirty="0" err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Unvalidated</a:t>
                      </a:r>
                      <a:r>
                        <a:rPr lang="en-US" sz="5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redirect sand forwards. </a:t>
                      </a:r>
                      <a:br>
                        <a:rPr lang="en-US" sz="5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</a:br>
                      <a:r>
                        <a:rPr lang="en-US" sz="5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• Authentication weaknesses.</a:t>
                      </a:r>
                      <a:br>
                        <a:rPr lang="en-US" sz="5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</a:br>
                      <a:r>
                        <a:rPr lang="en-US" sz="5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• Insufficient VM Monitoring.</a:t>
                      </a:r>
                      <a:br>
                        <a:rPr lang="en-US" sz="5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</a:br>
                      <a:r>
                        <a:rPr lang="en-US" sz="5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• Insecure communication channel between VMs.</a:t>
                      </a:r>
                      <a:br>
                        <a:rPr lang="en-US" sz="5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</a:br>
                      <a:r>
                        <a:rPr lang="en-US" sz="5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• Insufficient  network traffic monitoring and management.</a:t>
                      </a:r>
                      <a:br>
                        <a:rPr lang="en-US" sz="5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</a:br>
                      <a:r>
                        <a:rPr lang="en-US" sz="5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• Insufficient data traffic authentication.</a:t>
                      </a:r>
                      <a:br>
                        <a:rPr lang="en-US" sz="5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</a:br>
                      <a:r>
                        <a:rPr lang="en-US" sz="5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• Insecure browser credentials.</a:t>
                      </a:r>
                      <a:br>
                        <a:rPr lang="en-US" sz="5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</a:br>
                      <a:r>
                        <a:rPr lang="en-US" sz="5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• Invalid service </a:t>
                      </a:r>
                      <a:r>
                        <a:rPr lang="en-US" sz="500" dirty="0" err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authenticatation</a:t>
                      </a:r>
                      <a:r>
                        <a:rPr lang="en-US" sz="5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and authorization. </a:t>
                      </a:r>
                      <a:br>
                        <a:rPr lang="en-US" sz="5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</a:br>
                      <a:r>
                        <a:rPr lang="en-US" sz="5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• Invalidated services.</a:t>
                      </a:r>
                      <a:br>
                        <a:rPr lang="en-US" sz="5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</a:br>
                      <a:r>
                        <a:rPr lang="en-US" sz="5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• Insufficient Vulnerability management.</a:t>
                      </a:r>
                      <a:br>
                        <a:rPr lang="en-US" sz="5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</a:br>
                      <a:r>
                        <a:rPr lang="en-US" sz="5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• Insecure service provisioning.</a:t>
                      </a:r>
                      <a:br>
                        <a:rPr lang="en-US" sz="5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</a:br>
                      <a:r>
                        <a:rPr lang="en-US" sz="5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• Non comprehensive SLAs.</a:t>
                      </a:r>
                      <a:br>
                        <a:rPr lang="en-US" sz="5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</a:br>
                      <a:r>
                        <a:rPr lang="en-US" sz="5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• Insufficient comprehensive policies and procedures. </a:t>
                      </a:r>
                      <a:br>
                        <a:rPr lang="en-US" sz="5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</a:br>
                      <a:r>
                        <a:rPr lang="en-US" sz="5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• Insufficient Risk assessment and data recovery.</a:t>
                      </a:r>
                      <a:endParaRPr lang="en-US" sz="7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178" marR="4517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 err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SaaS</a:t>
                      </a:r>
                      <a:endParaRPr lang="en-US" sz="7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 err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PaaS</a:t>
                      </a:r>
                      <a:endParaRPr lang="en-US" sz="7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 err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IaaS</a:t>
                      </a:r>
                      <a:endParaRPr lang="en-US" sz="7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178" marR="4517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Medium</a:t>
                      </a:r>
                      <a:endParaRPr lang="en-US" sz="7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Medium</a:t>
                      </a:r>
                      <a:endParaRPr lang="en-US" sz="7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Medium</a:t>
                      </a:r>
                      <a:endParaRPr lang="en-US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178" marR="4517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Public</a:t>
                      </a:r>
                      <a:endParaRPr lang="en-US" sz="7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Private</a:t>
                      </a:r>
                      <a:endParaRPr lang="en-US" sz="7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Community</a:t>
                      </a:r>
                      <a:endParaRPr lang="en-US" sz="7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Hybrid</a:t>
                      </a:r>
                      <a:endParaRPr lang="en-US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178" marR="4517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Medium</a:t>
                      </a:r>
                      <a:endParaRPr lang="en-US" sz="7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Medium</a:t>
                      </a:r>
                      <a:endParaRPr lang="en-US" sz="7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Medium</a:t>
                      </a:r>
                      <a:endParaRPr lang="en-US" sz="7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Medium</a:t>
                      </a:r>
                      <a:endParaRPr lang="en-US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178" marR="4517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Application                  </a:t>
                      </a:r>
                      <a:endParaRPr lang="en-US" sz="7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Data                             </a:t>
                      </a:r>
                      <a:endParaRPr lang="en-US" sz="7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Platform                       </a:t>
                      </a:r>
                      <a:endParaRPr lang="en-US" sz="7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Resource Abstraction    </a:t>
                      </a:r>
                      <a:endParaRPr lang="en-US" sz="7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Physical Infrastructure   </a:t>
                      </a:r>
                      <a:endParaRPr lang="en-US" sz="7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Facility                           </a:t>
                      </a:r>
                      <a:endParaRPr lang="en-US" sz="7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178" marR="4517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Low</a:t>
                      </a:r>
                      <a:endParaRPr lang="en-US" sz="7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Low</a:t>
                      </a:r>
                      <a:endParaRPr lang="en-US" sz="7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Medium</a:t>
                      </a:r>
                      <a:endParaRPr lang="en-US" sz="7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Low</a:t>
                      </a:r>
                      <a:endParaRPr lang="en-US" sz="7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Low</a:t>
                      </a:r>
                      <a:endParaRPr lang="en-US" sz="7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Low</a:t>
                      </a:r>
                      <a:endParaRPr lang="en-US" sz="7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178" marR="4517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Survey Results </a:t>
            </a:r>
            <a:endParaRPr lang="en-US" dirty="0"/>
          </a:p>
        </p:txBody>
      </p:sp>
      <p:pic>
        <p:nvPicPr>
          <p:cNvPr id="4" name="Content Placeholder 3" descr="Screen Shot 2015-08-20 at 10.30.55 am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170906" y="1367631"/>
            <a:ext cx="4562475" cy="4086225"/>
          </a:xfrm>
        </p:spPr>
      </p:pic>
      <p:sp>
        <p:nvSpPr>
          <p:cNvPr id="5" name="TextBox 4"/>
          <p:cNvSpPr txBox="1"/>
          <p:nvPr/>
        </p:nvSpPr>
        <p:spPr>
          <a:xfrm>
            <a:off x="581025" y="5600700"/>
            <a:ext cx="8210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Survey conducted by CSA top security Group </a:t>
            </a:r>
            <a:r>
              <a:rPr lang="en-US" sz="1200" dirty="0" smtClean="0">
                <a:hlinkClick r:id="rId3"/>
              </a:rPr>
              <a:t>https</a:t>
            </a:r>
            <a:r>
              <a:rPr lang="en-US" sz="1200" dirty="0" smtClean="0">
                <a:hlinkClick r:id="rId3"/>
              </a:rPr>
              <a:t>://</a:t>
            </a:r>
            <a:r>
              <a:rPr lang="en-US" sz="1200" b="1" dirty="0" smtClean="0">
                <a:hlinkClick r:id="rId3"/>
              </a:rPr>
              <a:t>basecamp.com/1825565/projects/312065/messages/46333854#comment_321271199</a:t>
            </a:r>
            <a:endParaRPr lang="en-US" sz="1200" b="1" dirty="0" smtClean="0"/>
          </a:p>
          <a:p>
            <a:endParaRPr lang="en-US" sz="1200" dirty="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Detail Survey of Threats </a:t>
            </a:r>
          </a:p>
          <a:p>
            <a:r>
              <a:rPr lang="en-US" dirty="0" smtClean="0"/>
              <a:t>Detail analysis of Threats.</a:t>
            </a:r>
          </a:p>
          <a:p>
            <a:r>
              <a:rPr lang="en-US" dirty="0" smtClean="0"/>
              <a:t>Proposed  Guidelines\Framework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>
              <a:hlinkClick r:id="rId2" action="ppaction://hlinkfile"/>
            </a:endParaRPr>
          </a:p>
          <a:p>
            <a:pPr algn="ctr">
              <a:buNone/>
            </a:pPr>
            <a:r>
              <a:rPr lang="en-US" dirty="0" smtClean="0">
                <a:hlinkClick r:id="rId2" action="ppaction://hlinkfile"/>
              </a:rPr>
              <a:t>References (given in the thesis Document)</a:t>
            </a:r>
            <a:endParaRPr lang="en-US" dirty="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Content Placeholder 1"/>
          <p:cNvSpPr>
            <a:spLocks noGrp="1"/>
          </p:cNvSpPr>
          <p:nvPr>
            <p:ph sz="quarter" idx="1"/>
          </p:nvPr>
        </p:nvSpPr>
        <p:spPr>
          <a:xfrm>
            <a:off x="581025" y="1477963"/>
            <a:ext cx="7989888" cy="4722812"/>
          </a:xfrm>
        </p:spPr>
        <p:txBody>
          <a:bodyPr/>
          <a:lstStyle/>
          <a:p>
            <a:pPr marL="304800" indent="-304800" algn="ctr" eaLnBrk="1" hangingPunct="1">
              <a:buFont typeface="Wingdings 2" panose="05020102010507070707" pitchFamily="18" charset="2"/>
              <a:buNone/>
            </a:pPr>
            <a:endParaRPr lang="en-US" sz="4400" dirty="0" smtClean="0"/>
          </a:p>
          <a:p>
            <a:pPr marL="304800" indent="-304800" algn="ctr" eaLnBrk="1" hangingPunct="1">
              <a:buFont typeface="Wingdings 2" panose="05020102010507070707" pitchFamily="18" charset="2"/>
              <a:buNone/>
            </a:pPr>
            <a:endParaRPr lang="en-US" sz="4400" dirty="0" smtClean="0"/>
          </a:p>
          <a:p>
            <a:pPr marL="304800" indent="-304800" algn="ctr" eaLnBrk="1" hangingPunct="1">
              <a:buFont typeface="Wingdings 2" panose="05020102010507070707" pitchFamily="18" charset="2"/>
              <a:buNone/>
            </a:pPr>
            <a:r>
              <a:rPr lang="en-US" sz="4400" dirty="0" smtClean="0"/>
              <a:t>Thank You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 bwMode="auto">
          <a:xfrm>
            <a:off x="581025" y="487363"/>
            <a:ext cx="7989888" cy="893762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/>
              <a:t>Security Breach Incidents in Cloud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025" y="1477963"/>
            <a:ext cx="7989888" cy="4722812"/>
          </a:xfrm>
        </p:spPr>
        <p:txBody>
          <a:bodyPr rtlCol="0">
            <a:normAutofit fontScale="70000" lnSpcReduction="20000"/>
          </a:bodyPr>
          <a:lstStyle/>
          <a:p>
            <a:pPr eaLnBrk="1" fontAlgn="auto" hangingPunct="1">
              <a:defRPr/>
            </a:pPr>
            <a:r>
              <a:rPr lang="en-US" dirty="0"/>
              <a:t>In 2012 Credit card processor Global Payments said there had been a security breach that exposed 1.5 million consumers to (credit card) </a:t>
            </a:r>
            <a:r>
              <a:rPr lang="en-US" dirty="0" smtClean="0"/>
              <a:t>fraud</a:t>
            </a:r>
          </a:p>
          <a:p>
            <a:pPr lvl="1" eaLnBrk="1" fontAlgn="auto" hangingPunct="1">
              <a:defRPr/>
            </a:pPr>
            <a:r>
              <a:rPr lang="en-US" dirty="0" smtClean="0"/>
              <a:t>The </a:t>
            </a:r>
            <a:r>
              <a:rPr lang="en-US" dirty="0"/>
              <a:t>incident </a:t>
            </a:r>
            <a:r>
              <a:rPr lang="en-US" dirty="0" smtClean="0"/>
              <a:t>cost </a:t>
            </a:r>
            <a:r>
              <a:rPr lang="en-US" dirty="0"/>
              <a:t>Global Payments an estimate $84.4 million </a:t>
            </a:r>
            <a:r>
              <a:rPr lang="en-US" dirty="0" smtClean="0"/>
              <a:t>dollars</a:t>
            </a:r>
            <a:endParaRPr lang="en-US" dirty="0"/>
          </a:p>
          <a:p>
            <a:pPr eaLnBrk="1" fontAlgn="auto" hangingPunct="1">
              <a:defRPr/>
            </a:pPr>
            <a:r>
              <a:rPr lang="en-US" dirty="0"/>
              <a:t>In 2012 LinkedIn was breached and 6.5 million unsalted SHA-1 hashed passwords were found on underground </a:t>
            </a:r>
            <a:r>
              <a:rPr lang="en-US" dirty="0" smtClean="0"/>
              <a:t>forums</a:t>
            </a:r>
          </a:p>
          <a:p>
            <a:pPr lvl="1" eaLnBrk="1" fontAlgn="auto" hangingPunct="1">
              <a:defRPr/>
            </a:pPr>
            <a:r>
              <a:rPr lang="en-US" dirty="0" smtClean="0"/>
              <a:t>LinkedIn is one of the largest social networks with around 160 </a:t>
            </a:r>
            <a:r>
              <a:rPr lang="en-US" dirty="0"/>
              <a:t>million members </a:t>
            </a:r>
            <a:r>
              <a:rPr lang="en-US" dirty="0" smtClean="0"/>
              <a:t>worldwide</a:t>
            </a:r>
            <a:endParaRPr lang="en-US" dirty="0"/>
          </a:p>
          <a:p>
            <a:pPr eaLnBrk="1" fontAlgn="auto" hangingPunct="1">
              <a:defRPr/>
            </a:pPr>
            <a:r>
              <a:rPr lang="en-US" dirty="0"/>
              <a:t>In 2012 </a:t>
            </a:r>
            <a:r>
              <a:rPr lang="en-US" dirty="0" err="1"/>
              <a:t>Zapos</a:t>
            </a:r>
            <a:r>
              <a:rPr lang="en-US" dirty="0"/>
              <a:t> fell victim to a cyber attack which breached data of about 24 million </a:t>
            </a:r>
            <a:r>
              <a:rPr lang="en-US" dirty="0" smtClean="0"/>
              <a:t>customers</a:t>
            </a:r>
          </a:p>
          <a:p>
            <a:pPr lvl="1" eaLnBrk="1" fontAlgn="auto" hangingPunct="1">
              <a:defRPr/>
            </a:pPr>
            <a:r>
              <a:rPr lang="en-US" dirty="0" smtClean="0"/>
              <a:t>It includes </a:t>
            </a:r>
            <a:r>
              <a:rPr lang="en-US" dirty="0"/>
              <a:t>customer names, email addresses, physical addresses, phone </a:t>
            </a:r>
            <a:r>
              <a:rPr lang="en-US" dirty="0" smtClean="0"/>
              <a:t>numbers, the </a:t>
            </a:r>
            <a:r>
              <a:rPr lang="en-US" dirty="0"/>
              <a:t>last four digits of the customer card numbers and encrypted </a:t>
            </a:r>
            <a:r>
              <a:rPr lang="en-US" dirty="0" smtClean="0"/>
              <a:t>passwords</a:t>
            </a:r>
            <a:endParaRPr lang="en-US" dirty="0"/>
          </a:p>
          <a:p>
            <a:pPr eaLnBrk="1" fontAlgn="auto" hangingPunct="1">
              <a:defRPr/>
            </a:pPr>
            <a:r>
              <a:rPr lang="en-US" dirty="0"/>
              <a:t>Epsilon was hacked in early December </a:t>
            </a:r>
            <a:r>
              <a:rPr lang="en-US" dirty="0" smtClean="0"/>
              <a:t>2011</a:t>
            </a:r>
          </a:p>
          <a:p>
            <a:pPr lvl="1" eaLnBrk="1" fontAlgn="auto" hangingPunct="1">
              <a:defRPr/>
            </a:pPr>
            <a:r>
              <a:rPr lang="en-US" dirty="0" smtClean="0"/>
              <a:t>The leaked </a:t>
            </a:r>
            <a:r>
              <a:rPr lang="en-US" dirty="0"/>
              <a:t>data included information relating to the customers of at least 50 companies, including Best Buy, Citi, Hilton, LL Bean, Marriott, Target, TiVo, and </a:t>
            </a:r>
            <a:r>
              <a:rPr lang="en-US" dirty="0" smtClean="0"/>
              <a:t>Walgreens[5]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 bwMode="auto">
          <a:xfrm>
            <a:off x="581025" y="487363"/>
            <a:ext cx="7989888" cy="893762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/>
              <a:t>Security Breach Incidents in Cloud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581025" y="1477963"/>
            <a:ext cx="7989888" cy="4722812"/>
          </a:xfrm>
        </p:spPr>
        <p:txBody>
          <a:bodyPr/>
          <a:lstStyle/>
          <a:p>
            <a:pPr marL="304800" indent="-304800" eaLnBrk="1" hangingPunct="1"/>
            <a:r>
              <a:rPr lang="en-US" smtClean="0"/>
              <a:t>Ninety-three percent (93%) of large corporations reported at least one security breach in the last year</a:t>
            </a:r>
          </a:p>
          <a:p>
            <a:pPr marL="628650" lvl="1" indent="-304800" eaLnBrk="1" hangingPunct="1"/>
            <a:r>
              <a:rPr lang="en-US" sz="1600" smtClean="0"/>
              <a:t>(According to information security breaches survey 2013 | technical report (Department for Business, Innovation and Skills) www.pwc.co.uk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Custom 5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002060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Dividend" id="{9697A71B-4AB7-4A1A-BD5B-BB2D22835B57}" vid="{5D8C9649-FBE1-4B5B-8258-8A170F9843A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5">
    <a:dk1>
      <a:sysClr val="windowText" lastClr="000000"/>
    </a:dk1>
    <a:lt1>
      <a:sysClr val="window" lastClr="FFFFFF"/>
    </a:lt1>
    <a:dk2>
      <a:srgbClr val="3D3D3D"/>
    </a:dk2>
    <a:lt2>
      <a:srgbClr val="EBEBEB"/>
    </a:lt2>
    <a:accent1>
      <a:srgbClr val="002060"/>
    </a:accent1>
    <a:accent2>
      <a:srgbClr val="ED8428"/>
    </a:accent2>
    <a:accent3>
      <a:srgbClr val="E6C46D"/>
    </a:accent3>
    <a:accent4>
      <a:srgbClr val="969FA7"/>
    </a:accent4>
    <a:accent5>
      <a:srgbClr val="A9C37C"/>
    </a:accent5>
    <a:accent6>
      <a:srgbClr val="5A8071"/>
    </a:accent6>
    <a:hlink>
      <a:srgbClr val="828282"/>
    </a:hlink>
    <a:folHlink>
      <a:srgbClr val="A5A5A5"/>
    </a:folHlink>
  </a:clrScheme>
  <a:fontScheme name="Dividend">
    <a:majorFont>
      <a:latin typeface="Gill Sans MT"/>
      <a:ea typeface=""/>
      <a:cs typeface=""/>
      <a:font script="Grek" typeface="Corbel"/>
      <a:font script="Cyrl" typeface="Corbel"/>
      <a:font script="Jpan" typeface="HGｺﾞｼｯｸE"/>
      <a:font script="Hang" typeface="휴먼매직체"/>
      <a:font script="Hans" typeface="华文中宋"/>
      <a:font script="Hant" typeface="微軟正黑體"/>
      <a:font script="Arab" typeface="Majalla UI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ahoma"/>
      <a:font script="Uigh" typeface="Microsoft Uighur"/>
      <a:font script="Geor" typeface="Sylfaen"/>
    </a:majorFont>
    <a:minorFont>
      <a:latin typeface="Gill Sans MT"/>
      <a:ea typeface=""/>
      <a:cs typeface=""/>
      <a:font script="Grek" typeface="Corbel"/>
      <a:font script="Cyrl" typeface="Corbel"/>
      <a:font script="Jpan" typeface="HGｺﾞｼｯｸE"/>
      <a:font script="Hang" typeface="휴먼매직체"/>
      <a:font script="Hans" typeface="华文中宋"/>
      <a:font script="Hant" typeface="微軟正黑體"/>
      <a:font script="Arab" typeface="Majalla UI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ahoma"/>
      <a:font script="Uigh" typeface="Microsoft Uighur"/>
      <a:font script="Geor" typeface="Sylfaen"/>
    </a:minorFont>
  </a:fontScheme>
  <a:fmtScheme name="Dividend">
    <a:fillStyleLst>
      <a:solidFill>
        <a:schemeClr val="phClr"/>
      </a:solidFill>
      <a:gradFill rotWithShape="1">
        <a:gsLst>
          <a:gs pos="0">
            <a:schemeClr val="phClr">
              <a:tint val="68000"/>
              <a:alpha val="90000"/>
              <a:lumMod val="100000"/>
            </a:schemeClr>
          </a:gs>
          <a:gs pos="100000">
            <a:schemeClr val="phClr">
              <a:tint val="90000"/>
              <a:lumMod val="95000"/>
            </a:schemeClr>
          </a:gs>
        </a:gsLst>
        <a:lin ang="5400000" scaled="1"/>
      </a:gradFill>
      <a:gradFill rotWithShape="1">
        <a:gsLst>
          <a:gs pos="0">
            <a:schemeClr val="phClr">
              <a:tint val="98000"/>
              <a:lumMod val="110000"/>
            </a:schemeClr>
          </a:gs>
          <a:gs pos="84000">
            <a:schemeClr val="phClr">
              <a:shade val="90000"/>
              <a:lumMod val="88000"/>
            </a:schemeClr>
          </a:gs>
        </a:gsLst>
        <a:lin ang="5400000" scaled="0"/>
      </a:gradFill>
    </a:fillStyleLst>
    <a:lnStyleLst>
      <a:ln w="12700" cap="rnd" cmpd="sng" algn="ctr">
        <a:solidFill>
          <a:schemeClr val="phClr">
            <a:lumMod val="90000"/>
          </a:schemeClr>
        </a:solidFill>
        <a:prstDash val="solid"/>
      </a:ln>
      <a:ln w="22225" cap="rnd" cmpd="sng" algn="ctr">
        <a:solidFill>
          <a:schemeClr val="phClr"/>
        </a:solidFill>
        <a:prstDash val="solid"/>
      </a:ln>
      <a:ln w="25400" cap="rnd" cmpd="sng" algn="ctr">
        <a:solidFill>
          <a:schemeClr val="phClr"/>
        </a:solidFill>
        <a:prstDash val="solid"/>
      </a:ln>
    </a:lnStyleLst>
    <a:effectStyleLst>
      <a:effectStyle>
        <a:effectLst/>
      </a:effectStyle>
      <a:effectStyle>
        <a:effectLst>
          <a:outerShdw blurRad="38100" dist="25400" dir="5400000" rotWithShape="0">
            <a:srgbClr val="000000">
              <a:alpha val="55000"/>
            </a:srgbClr>
          </a:outerShdw>
        </a:effectLst>
      </a:effectStyle>
      <a:effectStyle>
        <a:effectLst>
          <a:outerShdw blurRad="88900" dist="38100" dir="504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508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90000"/>
              <a:lumMod val="110000"/>
            </a:schemeClr>
          </a:gs>
          <a:gs pos="88000">
            <a:schemeClr val="phClr">
              <a:shade val="94000"/>
              <a:satMod val="110000"/>
              <a:lumMod val="88000"/>
            </a:schemeClr>
          </a:gs>
        </a:gsLst>
        <a:lin ang="5400000" scaled="0"/>
      </a:gradFill>
      <a:gradFill rotWithShape="1">
        <a:gsLst>
          <a:gs pos="0">
            <a:schemeClr val="phClr">
              <a:tint val="90000"/>
              <a:lumMod val="110000"/>
            </a:schemeClr>
          </a:gs>
          <a:gs pos="100000">
            <a:schemeClr val="phClr">
              <a:shade val="98000"/>
              <a:satMod val="110000"/>
              <a:lumMod val="86000"/>
            </a:schemeClr>
          </a:gs>
        </a:gsLst>
        <a:path path="circle">
          <a:fillToRect l="50000" t="50000" r="100000" b="10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Custom 5">
    <a:dk1>
      <a:sysClr val="windowText" lastClr="000000"/>
    </a:dk1>
    <a:lt1>
      <a:sysClr val="window" lastClr="FFFFFF"/>
    </a:lt1>
    <a:dk2>
      <a:srgbClr val="3D3D3D"/>
    </a:dk2>
    <a:lt2>
      <a:srgbClr val="EBEBEB"/>
    </a:lt2>
    <a:accent1>
      <a:srgbClr val="002060"/>
    </a:accent1>
    <a:accent2>
      <a:srgbClr val="ED8428"/>
    </a:accent2>
    <a:accent3>
      <a:srgbClr val="E6C46D"/>
    </a:accent3>
    <a:accent4>
      <a:srgbClr val="969FA7"/>
    </a:accent4>
    <a:accent5>
      <a:srgbClr val="A9C37C"/>
    </a:accent5>
    <a:accent6>
      <a:srgbClr val="5A8071"/>
    </a:accent6>
    <a:hlink>
      <a:srgbClr val="828282"/>
    </a:hlink>
    <a:folHlink>
      <a:srgbClr val="A5A5A5"/>
    </a:folHlink>
  </a:clrScheme>
  <a:fontScheme name="Dividend">
    <a:majorFont>
      <a:latin typeface="Gill Sans MT"/>
      <a:ea typeface=""/>
      <a:cs typeface=""/>
      <a:font script="Grek" typeface="Corbel"/>
      <a:font script="Cyrl" typeface="Corbel"/>
      <a:font script="Jpan" typeface="HGｺﾞｼｯｸE"/>
      <a:font script="Hang" typeface="휴먼매직체"/>
      <a:font script="Hans" typeface="华文中宋"/>
      <a:font script="Hant" typeface="微軟正黑體"/>
      <a:font script="Arab" typeface="Majalla UI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ahoma"/>
      <a:font script="Uigh" typeface="Microsoft Uighur"/>
      <a:font script="Geor" typeface="Sylfaen"/>
    </a:majorFont>
    <a:minorFont>
      <a:latin typeface="Gill Sans MT"/>
      <a:ea typeface=""/>
      <a:cs typeface=""/>
      <a:font script="Grek" typeface="Corbel"/>
      <a:font script="Cyrl" typeface="Corbel"/>
      <a:font script="Jpan" typeface="HGｺﾞｼｯｸE"/>
      <a:font script="Hang" typeface="휴먼매직체"/>
      <a:font script="Hans" typeface="华文中宋"/>
      <a:font script="Hant" typeface="微軟正黑體"/>
      <a:font script="Arab" typeface="Majalla UI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ahoma"/>
      <a:font script="Uigh" typeface="Microsoft Uighur"/>
      <a:font script="Geor" typeface="Sylfaen"/>
    </a:minorFont>
  </a:fontScheme>
  <a:fmtScheme name="Dividend">
    <a:fillStyleLst>
      <a:solidFill>
        <a:schemeClr val="phClr"/>
      </a:solidFill>
      <a:gradFill rotWithShape="1">
        <a:gsLst>
          <a:gs pos="0">
            <a:schemeClr val="phClr">
              <a:tint val="68000"/>
              <a:alpha val="90000"/>
              <a:lumMod val="100000"/>
            </a:schemeClr>
          </a:gs>
          <a:gs pos="100000">
            <a:schemeClr val="phClr">
              <a:tint val="90000"/>
              <a:lumMod val="95000"/>
            </a:schemeClr>
          </a:gs>
        </a:gsLst>
        <a:lin ang="5400000" scaled="1"/>
      </a:gradFill>
      <a:gradFill rotWithShape="1">
        <a:gsLst>
          <a:gs pos="0">
            <a:schemeClr val="phClr">
              <a:tint val="98000"/>
              <a:lumMod val="110000"/>
            </a:schemeClr>
          </a:gs>
          <a:gs pos="84000">
            <a:schemeClr val="phClr">
              <a:shade val="90000"/>
              <a:lumMod val="88000"/>
            </a:schemeClr>
          </a:gs>
        </a:gsLst>
        <a:lin ang="5400000" scaled="0"/>
      </a:gradFill>
    </a:fillStyleLst>
    <a:lnStyleLst>
      <a:ln w="12700" cap="rnd" cmpd="sng" algn="ctr">
        <a:solidFill>
          <a:schemeClr val="phClr">
            <a:lumMod val="90000"/>
          </a:schemeClr>
        </a:solidFill>
        <a:prstDash val="solid"/>
      </a:ln>
      <a:ln w="22225" cap="rnd" cmpd="sng" algn="ctr">
        <a:solidFill>
          <a:schemeClr val="phClr"/>
        </a:solidFill>
        <a:prstDash val="solid"/>
      </a:ln>
      <a:ln w="25400" cap="rnd" cmpd="sng" algn="ctr">
        <a:solidFill>
          <a:schemeClr val="phClr"/>
        </a:solidFill>
        <a:prstDash val="solid"/>
      </a:ln>
    </a:lnStyleLst>
    <a:effectStyleLst>
      <a:effectStyle>
        <a:effectLst/>
      </a:effectStyle>
      <a:effectStyle>
        <a:effectLst>
          <a:outerShdw blurRad="38100" dist="25400" dir="5400000" rotWithShape="0">
            <a:srgbClr val="000000">
              <a:alpha val="55000"/>
            </a:srgbClr>
          </a:outerShdw>
        </a:effectLst>
      </a:effectStyle>
      <a:effectStyle>
        <a:effectLst>
          <a:outerShdw blurRad="88900" dist="38100" dir="504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508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90000"/>
              <a:lumMod val="110000"/>
            </a:schemeClr>
          </a:gs>
          <a:gs pos="88000">
            <a:schemeClr val="phClr">
              <a:shade val="94000"/>
              <a:satMod val="110000"/>
              <a:lumMod val="88000"/>
            </a:schemeClr>
          </a:gs>
        </a:gsLst>
        <a:lin ang="5400000" scaled="0"/>
      </a:gradFill>
      <a:gradFill rotWithShape="1">
        <a:gsLst>
          <a:gs pos="0">
            <a:schemeClr val="phClr">
              <a:tint val="90000"/>
              <a:lumMod val="110000"/>
            </a:schemeClr>
          </a:gs>
          <a:gs pos="100000">
            <a:schemeClr val="phClr">
              <a:shade val="98000"/>
              <a:satMod val="110000"/>
              <a:lumMod val="86000"/>
            </a:schemeClr>
          </a:gs>
        </a:gsLst>
        <a:path path="circle">
          <a:fillToRect l="50000" t="50000" r="100000" b="10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Custom 5">
    <a:dk1>
      <a:sysClr val="windowText" lastClr="000000"/>
    </a:dk1>
    <a:lt1>
      <a:sysClr val="window" lastClr="FFFFFF"/>
    </a:lt1>
    <a:dk2>
      <a:srgbClr val="3D3D3D"/>
    </a:dk2>
    <a:lt2>
      <a:srgbClr val="EBEBEB"/>
    </a:lt2>
    <a:accent1>
      <a:srgbClr val="002060"/>
    </a:accent1>
    <a:accent2>
      <a:srgbClr val="ED8428"/>
    </a:accent2>
    <a:accent3>
      <a:srgbClr val="E6C46D"/>
    </a:accent3>
    <a:accent4>
      <a:srgbClr val="969FA7"/>
    </a:accent4>
    <a:accent5>
      <a:srgbClr val="A9C37C"/>
    </a:accent5>
    <a:accent6>
      <a:srgbClr val="5A8071"/>
    </a:accent6>
    <a:hlink>
      <a:srgbClr val="828282"/>
    </a:hlink>
    <a:folHlink>
      <a:srgbClr val="A5A5A5"/>
    </a:folHlink>
  </a:clrScheme>
  <a:fontScheme name="Dividend">
    <a:majorFont>
      <a:latin typeface="Gill Sans MT"/>
      <a:ea typeface=""/>
      <a:cs typeface=""/>
      <a:font script="Grek" typeface="Corbel"/>
      <a:font script="Cyrl" typeface="Corbel"/>
      <a:font script="Jpan" typeface="HGｺﾞｼｯｸE"/>
      <a:font script="Hang" typeface="휴먼매직체"/>
      <a:font script="Hans" typeface="华文中宋"/>
      <a:font script="Hant" typeface="微軟正黑體"/>
      <a:font script="Arab" typeface="Majalla UI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ahoma"/>
      <a:font script="Uigh" typeface="Microsoft Uighur"/>
      <a:font script="Geor" typeface="Sylfaen"/>
    </a:majorFont>
    <a:minorFont>
      <a:latin typeface="Gill Sans MT"/>
      <a:ea typeface=""/>
      <a:cs typeface=""/>
      <a:font script="Grek" typeface="Corbel"/>
      <a:font script="Cyrl" typeface="Corbel"/>
      <a:font script="Jpan" typeface="HGｺﾞｼｯｸE"/>
      <a:font script="Hang" typeface="휴먼매직체"/>
      <a:font script="Hans" typeface="华文中宋"/>
      <a:font script="Hant" typeface="微軟正黑體"/>
      <a:font script="Arab" typeface="Majalla UI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ahoma"/>
      <a:font script="Uigh" typeface="Microsoft Uighur"/>
      <a:font script="Geor" typeface="Sylfaen"/>
    </a:minorFont>
  </a:fontScheme>
  <a:fmtScheme name="Dividend">
    <a:fillStyleLst>
      <a:solidFill>
        <a:schemeClr val="phClr"/>
      </a:solidFill>
      <a:gradFill rotWithShape="1">
        <a:gsLst>
          <a:gs pos="0">
            <a:schemeClr val="phClr">
              <a:tint val="68000"/>
              <a:alpha val="90000"/>
              <a:lumMod val="100000"/>
            </a:schemeClr>
          </a:gs>
          <a:gs pos="100000">
            <a:schemeClr val="phClr">
              <a:tint val="90000"/>
              <a:lumMod val="95000"/>
            </a:schemeClr>
          </a:gs>
        </a:gsLst>
        <a:lin ang="5400000" scaled="1"/>
      </a:gradFill>
      <a:gradFill rotWithShape="1">
        <a:gsLst>
          <a:gs pos="0">
            <a:schemeClr val="phClr">
              <a:tint val="98000"/>
              <a:lumMod val="110000"/>
            </a:schemeClr>
          </a:gs>
          <a:gs pos="84000">
            <a:schemeClr val="phClr">
              <a:shade val="90000"/>
              <a:lumMod val="88000"/>
            </a:schemeClr>
          </a:gs>
        </a:gsLst>
        <a:lin ang="5400000" scaled="0"/>
      </a:gradFill>
    </a:fillStyleLst>
    <a:lnStyleLst>
      <a:ln w="12700" cap="rnd" cmpd="sng" algn="ctr">
        <a:solidFill>
          <a:schemeClr val="phClr">
            <a:lumMod val="90000"/>
          </a:schemeClr>
        </a:solidFill>
        <a:prstDash val="solid"/>
      </a:ln>
      <a:ln w="22225" cap="rnd" cmpd="sng" algn="ctr">
        <a:solidFill>
          <a:schemeClr val="phClr"/>
        </a:solidFill>
        <a:prstDash val="solid"/>
      </a:ln>
      <a:ln w="25400" cap="rnd" cmpd="sng" algn="ctr">
        <a:solidFill>
          <a:schemeClr val="phClr"/>
        </a:solidFill>
        <a:prstDash val="solid"/>
      </a:ln>
    </a:lnStyleLst>
    <a:effectStyleLst>
      <a:effectStyle>
        <a:effectLst/>
      </a:effectStyle>
      <a:effectStyle>
        <a:effectLst>
          <a:outerShdw blurRad="38100" dist="25400" dir="5400000" rotWithShape="0">
            <a:srgbClr val="000000">
              <a:alpha val="55000"/>
            </a:srgbClr>
          </a:outerShdw>
        </a:effectLst>
      </a:effectStyle>
      <a:effectStyle>
        <a:effectLst>
          <a:outerShdw blurRad="88900" dist="38100" dir="504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508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90000"/>
              <a:lumMod val="110000"/>
            </a:schemeClr>
          </a:gs>
          <a:gs pos="88000">
            <a:schemeClr val="phClr">
              <a:shade val="94000"/>
              <a:satMod val="110000"/>
              <a:lumMod val="88000"/>
            </a:schemeClr>
          </a:gs>
        </a:gsLst>
        <a:lin ang="5400000" scaled="0"/>
      </a:gradFill>
      <a:gradFill rotWithShape="1">
        <a:gsLst>
          <a:gs pos="0">
            <a:schemeClr val="phClr">
              <a:tint val="90000"/>
              <a:lumMod val="110000"/>
            </a:schemeClr>
          </a:gs>
          <a:gs pos="100000">
            <a:schemeClr val="phClr">
              <a:shade val="98000"/>
              <a:satMod val="110000"/>
              <a:lumMod val="86000"/>
            </a:schemeClr>
          </a:gs>
        </a:gsLst>
        <a:path path="circle">
          <a:fillToRect l="50000" t="50000" r="100000" b="10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Custom 5">
    <a:dk1>
      <a:sysClr val="windowText" lastClr="000000"/>
    </a:dk1>
    <a:lt1>
      <a:sysClr val="window" lastClr="FFFFFF"/>
    </a:lt1>
    <a:dk2>
      <a:srgbClr val="3D3D3D"/>
    </a:dk2>
    <a:lt2>
      <a:srgbClr val="EBEBEB"/>
    </a:lt2>
    <a:accent1>
      <a:srgbClr val="002060"/>
    </a:accent1>
    <a:accent2>
      <a:srgbClr val="ED8428"/>
    </a:accent2>
    <a:accent3>
      <a:srgbClr val="E6C46D"/>
    </a:accent3>
    <a:accent4>
      <a:srgbClr val="969FA7"/>
    </a:accent4>
    <a:accent5>
      <a:srgbClr val="A9C37C"/>
    </a:accent5>
    <a:accent6>
      <a:srgbClr val="5A8071"/>
    </a:accent6>
    <a:hlink>
      <a:srgbClr val="828282"/>
    </a:hlink>
    <a:folHlink>
      <a:srgbClr val="A5A5A5"/>
    </a:folHlink>
  </a:clrScheme>
  <a:fontScheme name="Dividend">
    <a:majorFont>
      <a:latin typeface="Gill Sans MT"/>
      <a:ea typeface=""/>
      <a:cs typeface=""/>
      <a:font script="Grek" typeface="Corbel"/>
      <a:font script="Cyrl" typeface="Corbel"/>
      <a:font script="Jpan" typeface="HGｺﾞｼｯｸE"/>
      <a:font script="Hang" typeface="휴먼매직체"/>
      <a:font script="Hans" typeface="华文中宋"/>
      <a:font script="Hant" typeface="微軟正黑體"/>
      <a:font script="Arab" typeface="Majalla UI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ahoma"/>
      <a:font script="Uigh" typeface="Microsoft Uighur"/>
      <a:font script="Geor" typeface="Sylfaen"/>
    </a:majorFont>
    <a:minorFont>
      <a:latin typeface="Gill Sans MT"/>
      <a:ea typeface=""/>
      <a:cs typeface=""/>
      <a:font script="Grek" typeface="Corbel"/>
      <a:font script="Cyrl" typeface="Corbel"/>
      <a:font script="Jpan" typeface="HGｺﾞｼｯｸE"/>
      <a:font script="Hang" typeface="휴먼매직체"/>
      <a:font script="Hans" typeface="华文中宋"/>
      <a:font script="Hant" typeface="微軟正黑體"/>
      <a:font script="Arab" typeface="Majalla UI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ahoma"/>
      <a:font script="Uigh" typeface="Microsoft Uighur"/>
      <a:font script="Geor" typeface="Sylfaen"/>
    </a:minorFont>
  </a:fontScheme>
  <a:fmtScheme name="Dividend">
    <a:fillStyleLst>
      <a:solidFill>
        <a:schemeClr val="phClr"/>
      </a:solidFill>
      <a:gradFill rotWithShape="1">
        <a:gsLst>
          <a:gs pos="0">
            <a:schemeClr val="phClr">
              <a:tint val="68000"/>
              <a:alpha val="90000"/>
              <a:lumMod val="100000"/>
            </a:schemeClr>
          </a:gs>
          <a:gs pos="100000">
            <a:schemeClr val="phClr">
              <a:tint val="90000"/>
              <a:lumMod val="95000"/>
            </a:schemeClr>
          </a:gs>
        </a:gsLst>
        <a:lin ang="5400000" scaled="1"/>
      </a:gradFill>
      <a:gradFill rotWithShape="1">
        <a:gsLst>
          <a:gs pos="0">
            <a:schemeClr val="phClr">
              <a:tint val="98000"/>
              <a:lumMod val="110000"/>
            </a:schemeClr>
          </a:gs>
          <a:gs pos="84000">
            <a:schemeClr val="phClr">
              <a:shade val="90000"/>
              <a:lumMod val="88000"/>
            </a:schemeClr>
          </a:gs>
        </a:gsLst>
        <a:lin ang="5400000" scaled="0"/>
      </a:gradFill>
    </a:fillStyleLst>
    <a:lnStyleLst>
      <a:ln w="12700" cap="rnd" cmpd="sng" algn="ctr">
        <a:solidFill>
          <a:schemeClr val="phClr">
            <a:lumMod val="90000"/>
          </a:schemeClr>
        </a:solidFill>
        <a:prstDash val="solid"/>
      </a:ln>
      <a:ln w="22225" cap="rnd" cmpd="sng" algn="ctr">
        <a:solidFill>
          <a:schemeClr val="phClr"/>
        </a:solidFill>
        <a:prstDash val="solid"/>
      </a:ln>
      <a:ln w="25400" cap="rnd" cmpd="sng" algn="ctr">
        <a:solidFill>
          <a:schemeClr val="phClr"/>
        </a:solidFill>
        <a:prstDash val="solid"/>
      </a:ln>
    </a:lnStyleLst>
    <a:effectStyleLst>
      <a:effectStyle>
        <a:effectLst/>
      </a:effectStyle>
      <a:effectStyle>
        <a:effectLst>
          <a:outerShdw blurRad="38100" dist="25400" dir="5400000" rotWithShape="0">
            <a:srgbClr val="000000">
              <a:alpha val="55000"/>
            </a:srgbClr>
          </a:outerShdw>
        </a:effectLst>
      </a:effectStyle>
      <a:effectStyle>
        <a:effectLst>
          <a:outerShdw blurRad="88900" dist="38100" dir="504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508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90000"/>
              <a:lumMod val="110000"/>
            </a:schemeClr>
          </a:gs>
          <a:gs pos="88000">
            <a:schemeClr val="phClr">
              <a:shade val="94000"/>
              <a:satMod val="110000"/>
              <a:lumMod val="88000"/>
            </a:schemeClr>
          </a:gs>
        </a:gsLst>
        <a:lin ang="5400000" scaled="0"/>
      </a:gradFill>
      <a:gradFill rotWithShape="1">
        <a:gsLst>
          <a:gs pos="0">
            <a:schemeClr val="phClr">
              <a:tint val="90000"/>
              <a:lumMod val="110000"/>
            </a:schemeClr>
          </a:gs>
          <a:gs pos="100000">
            <a:schemeClr val="phClr">
              <a:shade val="98000"/>
              <a:satMod val="110000"/>
              <a:lumMod val="86000"/>
            </a:schemeClr>
          </a:gs>
        </a:gsLst>
        <a:path path="circle">
          <a:fillToRect l="50000" t="50000" r="100000" b="100000"/>
        </a:path>
      </a:gradFill>
    </a:bgFillStyleLst>
  </a:fmtScheme>
</a:themeOverride>
</file>

<file path=ppt/theme/themeOverride5.xml><?xml version="1.0" encoding="utf-8"?>
<a:themeOverride xmlns:a="http://schemas.openxmlformats.org/drawingml/2006/main">
  <a:clrScheme name="Custom 5">
    <a:dk1>
      <a:sysClr val="windowText" lastClr="000000"/>
    </a:dk1>
    <a:lt1>
      <a:sysClr val="window" lastClr="FFFFFF"/>
    </a:lt1>
    <a:dk2>
      <a:srgbClr val="3D3D3D"/>
    </a:dk2>
    <a:lt2>
      <a:srgbClr val="EBEBEB"/>
    </a:lt2>
    <a:accent1>
      <a:srgbClr val="002060"/>
    </a:accent1>
    <a:accent2>
      <a:srgbClr val="ED8428"/>
    </a:accent2>
    <a:accent3>
      <a:srgbClr val="E6C46D"/>
    </a:accent3>
    <a:accent4>
      <a:srgbClr val="969FA7"/>
    </a:accent4>
    <a:accent5>
      <a:srgbClr val="A9C37C"/>
    </a:accent5>
    <a:accent6>
      <a:srgbClr val="5A8071"/>
    </a:accent6>
    <a:hlink>
      <a:srgbClr val="828282"/>
    </a:hlink>
    <a:folHlink>
      <a:srgbClr val="A5A5A5"/>
    </a:folHlink>
  </a:clrScheme>
  <a:fontScheme name="Dividend">
    <a:majorFont>
      <a:latin typeface="Gill Sans MT"/>
      <a:ea typeface=""/>
      <a:cs typeface=""/>
      <a:font script="Grek" typeface="Corbel"/>
      <a:font script="Cyrl" typeface="Corbel"/>
      <a:font script="Jpan" typeface="HGｺﾞｼｯｸE"/>
      <a:font script="Hang" typeface="휴먼매직체"/>
      <a:font script="Hans" typeface="华文中宋"/>
      <a:font script="Hant" typeface="微軟正黑體"/>
      <a:font script="Arab" typeface="Majalla UI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ahoma"/>
      <a:font script="Uigh" typeface="Microsoft Uighur"/>
      <a:font script="Geor" typeface="Sylfaen"/>
    </a:majorFont>
    <a:minorFont>
      <a:latin typeface="Gill Sans MT"/>
      <a:ea typeface=""/>
      <a:cs typeface=""/>
      <a:font script="Grek" typeface="Corbel"/>
      <a:font script="Cyrl" typeface="Corbel"/>
      <a:font script="Jpan" typeface="HGｺﾞｼｯｸE"/>
      <a:font script="Hang" typeface="휴먼매직체"/>
      <a:font script="Hans" typeface="华文中宋"/>
      <a:font script="Hant" typeface="微軟正黑體"/>
      <a:font script="Arab" typeface="Majalla UI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ahoma"/>
      <a:font script="Uigh" typeface="Microsoft Uighur"/>
      <a:font script="Geor" typeface="Sylfaen"/>
    </a:minorFont>
  </a:fontScheme>
  <a:fmtScheme name="Dividend">
    <a:fillStyleLst>
      <a:solidFill>
        <a:schemeClr val="phClr"/>
      </a:solidFill>
      <a:gradFill rotWithShape="1">
        <a:gsLst>
          <a:gs pos="0">
            <a:schemeClr val="phClr">
              <a:tint val="68000"/>
              <a:alpha val="90000"/>
              <a:lumMod val="100000"/>
            </a:schemeClr>
          </a:gs>
          <a:gs pos="100000">
            <a:schemeClr val="phClr">
              <a:tint val="90000"/>
              <a:lumMod val="95000"/>
            </a:schemeClr>
          </a:gs>
        </a:gsLst>
        <a:lin ang="5400000" scaled="1"/>
      </a:gradFill>
      <a:gradFill rotWithShape="1">
        <a:gsLst>
          <a:gs pos="0">
            <a:schemeClr val="phClr">
              <a:tint val="98000"/>
              <a:lumMod val="110000"/>
            </a:schemeClr>
          </a:gs>
          <a:gs pos="84000">
            <a:schemeClr val="phClr">
              <a:shade val="90000"/>
              <a:lumMod val="88000"/>
            </a:schemeClr>
          </a:gs>
        </a:gsLst>
        <a:lin ang="5400000" scaled="0"/>
      </a:gradFill>
    </a:fillStyleLst>
    <a:lnStyleLst>
      <a:ln w="12700" cap="rnd" cmpd="sng" algn="ctr">
        <a:solidFill>
          <a:schemeClr val="phClr">
            <a:lumMod val="90000"/>
          </a:schemeClr>
        </a:solidFill>
        <a:prstDash val="solid"/>
      </a:ln>
      <a:ln w="22225" cap="rnd" cmpd="sng" algn="ctr">
        <a:solidFill>
          <a:schemeClr val="phClr"/>
        </a:solidFill>
        <a:prstDash val="solid"/>
      </a:ln>
      <a:ln w="25400" cap="rnd" cmpd="sng" algn="ctr">
        <a:solidFill>
          <a:schemeClr val="phClr"/>
        </a:solidFill>
        <a:prstDash val="solid"/>
      </a:ln>
    </a:lnStyleLst>
    <a:effectStyleLst>
      <a:effectStyle>
        <a:effectLst/>
      </a:effectStyle>
      <a:effectStyle>
        <a:effectLst>
          <a:outerShdw blurRad="38100" dist="25400" dir="5400000" rotWithShape="0">
            <a:srgbClr val="000000">
              <a:alpha val="55000"/>
            </a:srgbClr>
          </a:outerShdw>
        </a:effectLst>
      </a:effectStyle>
      <a:effectStyle>
        <a:effectLst>
          <a:outerShdw blurRad="88900" dist="38100" dir="504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508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90000"/>
              <a:lumMod val="110000"/>
            </a:schemeClr>
          </a:gs>
          <a:gs pos="88000">
            <a:schemeClr val="phClr">
              <a:shade val="94000"/>
              <a:satMod val="110000"/>
              <a:lumMod val="88000"/>
            </a:schemeClr>
          </a:gs>
        </a:gsLst>
        <a:lin ang="5400000" scaled="0"/>
      </a:gradFill>
      <a:gradFill rotWithShape="1">
        <a:gsLst>
          <a:gs pos="0">
            <a:schemeClr val="phClr">
              <a:tint val="90000"/>
              <a:lumMod val="110000"/>
            </a:schemeClr>
          </a:gs>
          <a:gs pos="100000">
            <a:schemeClr val="phClr">
              <a:shade val="98000"/>
              <a:satMod val="110000"/>
              <a:lumMod val="86000"/>
            </a:schemeClr>
          </a:gs>
        </a:gsLst>
        <a:path path="circle">
          <a:fillToRect l="50000" t="50000" r="100000" b="100000"/>
        </a:path>
      </a:gradFill>
    </a:bgFillStyleLst>
  </a:fmtScheme>
</a:themeOverride>
</file>

<file path=ppt/theme/themeOverride6.xml><?xml version="1.0" encoding="utf-8"?>
<a:themeOverride xmlns:a="http://schemas.openxmlformats.org/drawingml/2006/main">
  <a:clrScheme name="Custom 5">
    <a:dk1>
      <a:sysClr val="windowText" lastClr="000000"/>
    </a:dk1>
    <a:lt1>
      <a:sysClr val="window" lastClr="FFFFFF"/>
    </a:lt1>
    <a:dk2>
      <a:srgbClr val="3D3D3D"/>
    </a:dk2>
    <a:lt2>
      <a:srgbClr val="EBEBEB"/>
    </a:lt2>
    <a:accent1>
      <a:srgbClr val="002060"/>
    </a:accent1>
    <a:accent2>
      <a:srgbClr val="ED8428"/>
    </a:accent2>
    <a:accent3>
      <a:srgbClr val="E6C46D"/>
    </a:accent3>
    <a:accent4>
      <a:srgbClr val="969FA7"/>
    </a:accent4>
    <a:accent5>
      <a:srgbClr val="A9C37C"/>
    </a:accent5>
    <a:accent6>
      <a:srgbClr val="5A8071"/>
    </a:accent6>
    <a:hlink>
      <a:srgbClr val="828282"/>
    </a:hlink>
    <a:folHlink>
      <a:srgbClr val="A5A5A5"/>
    </a:folHlink>
  </a:clrScheme>
  <a:fontScheme name="Dividend">
    <a:majorFont>
      <a:latin typeface="Gill Sans MT"/>
      <a:ea typeface=""/>
      <a:cs typeface=""/>
      <a:font script="Grek" typeface="Corbel"/>
      <a:font script="Cyrl" typeface="Corbel"/>
      <a:font script="Jpan" typeface="HGｺﾞｼｯｸE"/>
      <a:font script="Hang" typeface="휴먼매직체"/>
      <a:font script="Hans" typeface="华文中宋"/>
      <a:font script="Hant" typeface="微軟正黑體"/>
      <a:font script="Arab" typeface="Majalla UI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ahoma"/>
      <a:font script="Uigh" typeface="Microsoft Uighur"/>
      <a:font script="Geor" typeface="Sylfaen"/>
    </a:majorFont>
    <a:minorFont>
      <a:latin typeface="Gill Sans MT"/>
      <a:ea typeface=""/>
      <a:cs typeface=""/>
      <a:font script="Grek" typeface="Corbel"/>
      <a:font script="Cyrl" typeface="Corbel"/>
      <a:font script="Jpan" typeface="HGｺﾞｼｯｸE"/>
      <a:font script="Hang" typeface="휴먼매직체"/>
      <a:font script="Hans" typeface="华文中宋"/>
      <a:font script="Hant" typeface="微軟正黑體"/>
      <a:font script="Arab" typeface="Majalla UI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ahoma"/>
      <a:font script="Uigh" typeface="Microsoft Uighur"/>
      <a:font script="Geor" typeface="Sylfaen"/>
    </a:minorFont>
  </a:fontScheme>
  <a:fmtScheme name="Dividend">
    <a:fillStyleLst>
      <a:solidFill>
        <a:schemeClr val="phClr"/>
      </a:solidFill>
      <a:gradFill rotWithShape="1">
        <a:gsLst>
          <a:gs pos="0">
            <a:schemeClr val="phClr">
              <a:tint val="68000"/>
              <a:alpha val="90000"/>
              <a:lumMod val="100000"/>
            </a:schemeClr>
          </a:gs>
          <a:gs pos="100000">
            <a:schemeClr val="phClr">
              <a:tint val="90000"/>
              <a:lumMod val="95000"/>
            </a:schemeClr>
          </a:gs>
        </a:gsLst>
        <a:lin ang="5400000" scaled="1"/>
      </a:gradFill>
      <a:gradFill rotWithShape="1">
        <a:gsLst>
          <a:gs pos="0">
            <a:schemeClr val="phClr">
              <a:tint val="98000"/>
              <a:lumMod val="110000"/>
            </a:schemeClr>
          </a:gs>
          <a:gs pos="84000">
            <a:schemeClr val="phClr">
              <a:shade val="90000"/>
              <a:lumMod val="88000"/>
            </a:schemeClr>
          </a:gs>
        </a:gsLst>
        <a:lin ang="5400000" scaled="0"/>
      </a:gradFill>
    </a:fillStyleLst>
    <a:lnStyleLst>
      <a:ln w="12700" cap="rnd" cmpd="sng" algn="ctr">
        <a:solidFill>
          <a:schemeClr val="phClr">
            <a:lumMod val="90000"/>
          </a:schemeClr>
        </a:solidFill>
        <a:prstDash val="solid"/>
      </a:ln>
      <a:ln w="22225" cap="rnd" cmpd="sng" algn="ctr">
        <a:solidFill>
          <a:schemeClr val="phClr"/>
        </a:solidFill>
        <a:prstDash val="solid"/>
      </a:ln>
      <a:ln w="25400" cap="rnd" cmpd="sng" algn="ctr">
        <a:solidFill>
          <a:schemeClr val="phClr"/>
        </a:solidFill>
        <a:prstDash val="solid"/>
      </a:ln>
    </a:lnStyleLst>
    <a:effectStyleLst>
      <a:effectStyle>
        <a:effectLst/>
      </a:effectStyle>
      <a:effectStyle>
        <a:effectLst>
          <a:outerShdw blurRad="38100" dist="25400" dir="5400000" rotWithShape="0">
            <a:srgbClr val="000000">
              <a:alpha val="55000"/>
            </a:srgbClr>
          </a:outerShdw>
        </a:effectLst>
      </a:effectStyle>
      <a:effectStyle>
        <a:effectLst>
          <a:outerShdw blurRad="88900" dist="38100" dir="504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508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90000"/>
              <a:lumMod val="110000"/>
            </a:schemeClr>
          </a:gs>
          <a:gs pos="88000">
            <a:schemeClr val="phClr">
              <a:shade val="94000"/>
              <a:satMod val="110000"/>
              <a:lumMod val="88000"/>
            </a:schemeClr>
          </a:gs>
        </a:gsLst>
        <a:lin ang="5400000" scaled="0"/>
      </a:gradFill>
      <a:gradFill rotWithShape="1">
        <a:gsLst>
          <a:gs pos="0">
            <a:schemeClr val="phClr">
              <a:tint val="90000"/>
              <a:lumMod val="110000"/>
            </a:schemeClr>
          </a:gs>
          <a:gs pos="100000">
            <a:schemeClr val="phClr">
              <a:shade val="98000"/>
              <a:satMod val="110000"/>
              <a:lumMod val="86000"/>
            </a:schemeClr>
          </a:gs>
        </a:gsLst>
        <a:path path="circle">
          <a:fillToRect l="50000" t="50000" r="100000" b="10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1348</TotalTime>
  <Words>8726</Words>
  <Application>Microsoft Office PowerPoint</Application>
  <PresentationFormat>On-screen Show (4:3)</PresentationFormat>
  <Paragraphs>4092</Paragraphs>
  <Slides>76</Slides>
  <Notes>0</Notes>
  <HiddenSlides>24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77" baseType="lpstr">
      <vt:lpstr>Dividend</vt:lpstr>
      <vt:lpstr>An Analysis of Security Threats in Cloud Computing</vt:lpstr>
      <vt:lpstr>Agenda</vt:lpstr>
      <vt:lpstr>Outline</vt:lpstr>
      <vt:lpstr>Cloud Computing</vt:lpstr>
      <vt:lpstr>Security</vt:lpstr>
      <vt:lpstr>Cloud Security</vt:lpstr>
      <vt:lpstr>Security: A Big Barrier to Cloud Adaption</vt:lpstr>
      <vt:lpstr>Security Breach Incidents in Cloud</vt:lpstr>
      <vt:lpstr>Security Breach Incidents in Cloud</vt:lpstr>
      <vt:lpstr>Problem Description</vt:lpstr>
      <vt:lpstr>Research Goal</vt:lpstr>
      <vt:lpstr>Objectives</vt:lpstr>
      <vt:lpstr>Thesis Contribution</vt:lpstr>
      <vt:lpstr>Research Methodology</vt:lpstr>
      <vt:lpstr>Proposed Reference Model</vt:lpstr>
      <vt:lpstr>Identification of Cloud Security Issues</vt:lpstr>
      <vt:lpstr>Identification of Cloud Security Issues</vt:lpstr>
      <vt:lpstr>Identification of Cloud Security Issues</vt:lpstr>
      <vt:lpstr>Security Issues at Component level  (clearly discussed)</vt:lpstr>
      <vt:lpstr>Security Issues at Component level  (clearly discussed)</vt:lpstr>
      <vt:lpstr>Security Issues at Component level (clearly discussed)</vt:lpstr>
      <vt:lpstr>Security Issues at Component level (Indirectly discussed)</vt:lpstr>
      <vt:lpstr>Security Issues  at Component level (Indirectly discussed)</vt:lpstr>
      <vt:lpstr>Security Issues at Component level (Indirectly discussed)</vt:lpstr>
      <vt:lpstr>Security Issues at Cloud Deployment model level (clearly discussed)</vt:lpstr>
      <vt:lpstr>Security Issues  at Cloud Deployment model level (clearly discussed)</vt:lpstr>
      <vt:lpstr>Security issues at Cloud Deployment model level (clearly discussed)</vt:lpstr>
      <vt:lpstr>Security Issues at Cloud Deployment model level (Indirectly discussed)</vt:lpstr>
      <vt:lpstr>Security Issues at Cloud Deployment model level (Indirectly discussed)</vt:lpstr>
      <vt:lpstr>Security Issues at Cloud Deployment model level (Indirectly discussed)</vt:lpstr>
      <vt:lpstr>Security Issues at Cloud Service model level (clearly discussed)</vt:lpstr>
      <vt:lpstr>Security Issues at Cloud Service model level (clearly discussed)</vt:lpstr>
      <vt:lpstr>Security Issues at Cloud Service model level (clearly discussed)</vt:lpstr>
      <vt:lpstr>Security Issues at Cloud Service model level (Indirectly  discussed)</vt:lpstr>
      <vt:lpstr>Security Issues at Cloud Service model level (Indirectly  discussed)</vt:lpstr>
      <vt:lpstr>Security Issues at Cloud Service model level (Indirectly  discussed)</vt:lpstr>
      <vt:lpstr>Identification of Cloud Security Threats</vt:lpstr>
      <vt:lpstr>Threat</vt:lpstr>
      <vt:lpstr>Attack</vt:lpstr>
      <vt:lpstr>Identified Cloud Security Threats</vt:lpstr>
      <vt:lpstr>Proposed Reference Model</vt:lpstr>
      <vt:lpstr>Cloud Security Threats at Cloud Components level</vt:lpstr>
      <vt:lpstr>Average of severity for  Cloud Security Threats at Cloud Components  level (Clearly discussed)</vt:lpstr>
      <vt:lpstr>Average of severity for  Cloud Security Threats at Cloud Components level (Clearly discussed)</vt:lpstr>
      <vt:lpstr>Analysis of Cloud Security Threats at Cloud Components level (Indirectly discussed)</vt:lpstr>
      <vt:lpstr>Average of severity for  Cloud Security Threats at Cloud Components level (Indirectly discussed)</vt:lpstr>
      <vt:lpstr>Average of severity for  Cloud Security Threats at Cloud Components level (Indirectly discussed)</vt:lpstr>
      <vt:lpstr>Analysis of Cloud Security Threats at Cloud Deployment model  level(clearly discussed)</vt:lpstr>
      <vt:lpstr>Average severity   of Cloud Security Threats at Cloud Deployment model  level(clearly discussed)</vt:lpstr>
      <vt:lpstr>Average severity   of Cloud Security Threats at Cloud Deployment model  level(clearly discussed)</vt:lpstr>
      <vt:lpstr>Analysis of Cloud Security Threats at Cloud Deployment model  level(Indirectly discussed)</vt:lpstr>
      <vt:lpstr>Average  of severity level for  Cloud Security Threats at Cloud Deployment model  level(Indirectly discussed).</vt:lpstr>
      <vt:lpstr>Average severity   of Cloud Security Threats at Cloud Deployment model  level(indirectly  discussed)</vt:lpstr>
      <vt:lpstr>Analysis of Cloud Security Threats at Cloud Service  model  level (clearly discussed).</vt:lpstr>
      <vt:lpstr>Average of threats for Cloud Service models (Clearly discussed in literature)</vt:lpstr>
      <vt:lpstr>Average of threats for Cloud Service models (Clearly discussed in literature)</vt:lpstr>
      <vt:lpstr>Analysis of Cloud Security Threats at Cloud Service  model  level (Indirectly discussed).</vt:lpstr>
      <vt:lpstr>Average Severity level of threats for Cloud Service models (Indirectly discussed in literature)</vt:lpstr>
      <vt:lpstr>Average Severity level of threats for Cloud Service models (Indirectly discussed in literature)</vt:lpstr>
      <vt:lpstr>Composite Analysis for cloud deployment models</vt:lpstr>
      <vt:lpstr>Composite Analysis for cloud deployment models</vt:lpstr>
      <vt:lpstr>Composite Analysis for cloud Service models</vt:lpstr>
      <vt:lpstr>Composite Analysis for cloud Service models</vt:lpstr>
      <vt:lpstr>Composite Analysis for cloud Components</vt:lpstr>
      <vt:lpstr>Composite Analysis for cloud Components</vt:lpstr>
      <vt:lpstr>Cloud Security Threat Matrix </vt:lpstr>
      <vt:lpstr>Cloud Security Threat Matrix </vt:lpstr>
      <vt:lpstr>Cloud Security Threat Matrix </vt:lpstr>
      <vt:lpstr>Cloud Security Threat Matrix </vt:lpstr>
      <vt:lpstr>Cloud Security Threat Matrix </vt:lpstr>
      <vt:lpstr>Cloud Security Threat Matrix </vt:lpstr>
      <vt:lpstr>Cloud Security Threat Matrix </vt:lpstr>
      <vt:lpstr>Survey Results </vt:lpstr>
      <vt:lpstr>Future Work</vt:lpstr>
      <vt:lpstr>Slide 75</vt:lpstr>
      <vt:lpstr>Slide 76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Sheheryar Malik</dc:creator>
  <cp:lastModifiedBy>Sadiq</cp:lastModifiedBy>
  <cp:revision>267</cp:revision>
  <dcterms:created xsi:type="dcterms:W3CDTF">2014-03-28T14:10:35Z</dcterms:created>
  <dcterms:modified xsi:type="dcterms:W3CDTF">2015-08-25T05:29:29Z</dcterms:modified>
</cp:coreProperties>
</file>