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6" r:id="rId33"/>
    <p:sldId id="287" r:id="rId34"/>
    <p:sldId id="288" r:id="rId35"/>
    <p:sldId id="289" r:id="rId36"/>
    <p:sldId id="290" r:id="rId37"/>
    <p:sldId id="307" r:id="rId38"/>
    <p:sldId id="308" r:id="rId39"/>
    <p:sldId id="291" r:id="rId40"/>
    <p:sldId id="311" r:id="rId41"/>
    <p:sldId id="309" r:id="rId42"/>
    <p:sldId id="310" r:id="rId43"/>
    <p:sldId id="312" r:id="rId44"/>
    <p:sldId id="313" r:id="rId45"/>
    <p:sldId id="314" r:id="rId46"/>
    <p:sldId id="315" r:id="rId47"/>
    <p:sldId id="316" r:id="rId48"/>
    <p:sldId id="31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784" y="920367"/>
            <a:ext cx="10058400" cy="2679707"/>
          </a:xfrm>
        </p:spPr>
        <p:txBody>
          <a:bodyPr>
            <a:normAutofit/>
          </a:bodyPr>
          <a:lstStyle/>
          <a:p>
            <a:r>
              <a:rPr lang="en-AU" sz="6600" b="1" dirty="0"/>
              <a:t>Model-Based Requirements</a:t>
            </a:r>
            <a:br>
              <a:rPr lang="en-AU" sz="6600" b="1" dirty="0"/>
            </a:br>
            <a:r>
              <a:rPr lang="en-AU" sz="6600" b="1" dirty="0"/>
              <a:t>Documentation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7291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Requirements Models (</a:t>
            </a:r>
            <a:r>
              <a:rPr lang="en-AU" b="1" dirty="0" err="1"/>
              <a:t>Contd</a:t>
            </a:r>
            <a:r>
              <a:rPr lang="en-AU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1" i="1" dirty="0"/>
              <a:t>Support perspectives of </a:t>
            </a:r>
            <a:r>
              <a:rPr lang="en-AU" sz="3200" b="1" i="1" dirty="0" smtClean="0"/>
              <a:t>documentation</a:t>
            </a:r>
            <a:endParaRPr lang="en-AU" sz="3200" dirty="0"/>
          </a:p>
          <a:p>
            <a:r>
              <a:rPr lang="en-US" sz="3200" dirty="0"/>
              <a:t>An additional advantage when using requirements models is that in contrast </a:t>
            </a:r>
            <a:r>
              <a:rPr lang="en-US" sz="3200" dirty="0" smtClean="0"/>
              <a:t>to natural </a:t>
            </a:r>
            <a:r>
              <a:rPr lang="en-US" sz="3200" dirty="0"/>
              <a:t>language, the modeling languages used have a strictly defined focus. </a:t>
            </a:r>
            <a:endParaRPr lang="en-US" sz="3200" dirty="0" smtClean="0"/>
          </a:p>
          <a:p>
            <a:r>
              <a:rPr lang="en-US" sz="3200" dirty="0" smtClean="0"/>
              <a:t>Requirements </a:t>
            </a:r>
            <a:r>
              <a:rPr lang="en-US" sz="3200" dirty="0"/>
              <a:t>models also have the advantage that the different types of </a:t>
            </a:r>
            <a:r>
              <a:rPr lang="en-US" sz="3200" dirty="0" smtClean="0"/>
              <a:t>modeling elements </a:t>
            </a:r>
            <a:r>
              <a:rPr lang="en-US" sz="3200" dirty="0"/>
              <a:t>within the same modeling language dictate the method of abstraction as </a:t>
            </a:r>
            <a:r>
              <a:rPr lang="en-US" sz="3200" dirty="0" smtClean="0"/>
              <a:t>well as </a:t>
            </a:r>
            <a:r>
              <a:rPr lang="en-US" sz="3200" dirty="0"/>
              <a:t>what is being abstracted and what is not.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5676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Requirements Models (</a:t>
            </a:r>
            <a:r>
              <a:rPr lang="en-AU" b="1" dirty="0" err="1"/>
              <a:t>Contd</a:t>
            </a:r>
            <a:r>
              <a:rPr lang="en-AU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Combined Use of Models and Natural </a:t>
            </a:r>
            <a:r>
              <a:rPr lang="en-US" sz="3200" b="1" dirty="0" smtClean="0"/>
              <a:t>Language</a:t>
            </a:r>
          </a:p>
          <a:p>
            <a:pPr lvl="1"/>
            <a:r>
              <a:rPr lang="en-US" sz="2800" dirty="0"/>
              <a:t>Using both natural language and requirements models in combination allows </a:t>
            </a:r>
            <a:r>
              <a:rPr lang="en-US" sz="2800" dirty="0" smtClean="0"/>
              <a:t>the advantages </a:t>
            </a:r>
            <a:r>
              <a:rPr lang="en-US" sz="2800" dirty="0"/>
              <a:t>of both documentation techniques to be exploited while minimizing </a:t>
            </a:r>
            <a:r>
              <a:rPr lang="en-US" sz="2800" dirty="0" smtClean="0"/>
              <a:t>their disadvantages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smtClean="0"/>
              <a:t>For </a:t>
            </a:r>
            <a:r>
              <a:rPr lang="en-US" sz="2800" dirty="0"/>
              <a:t>example, natural language requirements can be summarized </a:t>
            </a:r>
            <a:r>
              <a:rPr lang="en-US" sz="2800" dirty="0" smtClean="0"/>
              <a:t>and their </a:t>
            </a:r>
            <a:r>
              <a:rPr lang="en-US" sz="2800" dirty="0"/>
              <a:t>interrelations depicted using models. </a:t>
            </a:r>
            <a:endParaRPr lang="en-US" sz="2800" dirty="0" smtClean="0"/>
          </a:p>
          <a:p>
            <a:pPr lvl="1"/>
            <a:r>
              <a:rPr lang="en-US" sz="2800" dirty="0" smtClean="0"/>
              <a:t>On </a:t>
            </a:r>
            <a:r>
              <a:rPr lang="en-US" sz="2800" dirty="0"/>
              <a:t>the other hand, natural language </a:t>
            </a:r>
            <a:r>
              <a:rPr lang="en-US" sz="2800" dirty="0" smtClean="0"/>
              <a:t>can help </a:t>
            </a:r>
            <a:r>
              <a:rPr lang="en-US" sz="2800" dirty="0"/>
              <a:t>enrich requirements models and modeling elements with additional information.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5535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Goal Models</a:t>
            </a:r>
            <a:endParaRPr lang="en-AU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Many methods in requirements engineering are based on the explicit consideration </a:t>
            </a:r>
            <a:r>
              <a:rPr lang="en-US" sz="3600" dirty="0" smtClean="0"/>
              <a:t>of stakeholders</a:t>
            </a:r>
            <a:r>
              <a:rPr lang="en-US" sz="3600" dirty="0"/>
              <a:t>’ intentions by means of </a:t>
            </a:r>
            <a:r>
              <a:rPr lang="en-US" sz="3600" dirty="0" smtClean="0"/>
              <a:t>goals</a:t>
            </a:r>
          </a:p>
          <a:p>
            <a:pPr lvl="1"/>
            <a:r>
              <a:rPr lang="en-US" sz="3600" dirty="0"/>
              <a:t>Goals are a stakeholder’s (e.g., a person’s or </a:t>
            </a:r>
            <a:r>
              <a:rPr lang="en-US" sz="3600" dirty="0" smtClean="0"/>
              <a:t>an organization’s</a:t>
            </a:r>
            <a:r>
              <a:rPr lang="en-US" sz="3600" dirty="0"/>
              <a:t>) description of a characteristic property of the system to be </a:t>
            </a:r>
            <a:r>
              <a:rPr lang="en-US" sz="3600" dirty="0" smtClean="0"/>
              <a:t>developed </a:t>
            </a:r>
            <a:r>
              <a:rPr lang="en-AU" sz="3600" dirty="0" smtClean="0"/>
              <a:t>or </a:t>
            </a:r>
            <a:r>
              <a:rPr lang="en-AU" sz="3600" dirty="0"/>
              <a:t>the development project</a:t>
            </a:r>
            <a:r>
              <a:rPr lang="en-AU" sz="3600" dirty="0" smtClean="0"/>
              <a:t>.</a:t>
            </a:r>
          </a:p>
          <a:p>
            <a:pPr lvl="1"/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1002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Goal </a:t>
            </a:r>
            <a:r>
              <a:rPr lang="en-AU" b="1" dirty="0" smtClean="0"/>
              <a:t>Models (</a:t>
            </a:r>
            <a:r>
              <a:rPr lang="en-AU" b="1" dirty="0" err="1" smtClean="0"/>
              <a:t>Contd</a:t>
            </a:r>
            <a:r>
              <a:rPr lang="en-AU" b="1" dirty="0" smtClean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b="1" i="1" dirty="0"/>
              <a:t>Natural-language-based and model-based </a:t>
            </a:r>
            <a:r>
              <a:rPr lang="en-AU" b="1" i="1" dirty="0" smtClean="0"/>
              <a:t>documentation</a:t>
            </a:r>
          </a:p>
          <a:p>
            <a:r>
              <a:rPr lang="en-US" dirty="0"/>
              <a:t>Goals are very well suited to refine the vision of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Refining </a:t>
            </a:r>
            <a:r>
              <a:rPr lang="en-US" dirty="0"/>
              <a:t>a goal </a:t>
            </a:r>
            <a:r>
              <a:rPr lang="en-US" dirty="0" smtClean="0"/>
              <a:t>is known </a:t>
            </a:r>
            <a:r>
              <a:rPr lang="en-US" dirty="0"/>
              <a:t>as goal decomposition. 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/>
              <a:t>can be documented using natural language (e.g</a:t>
            </a:r>
            <a:r>
              <a:rPr lang="en-US" dirty="0" smtClean="0"/>
              <a:t>., by </a:t>
            </a:r>
            <a:r>
              <a:rPr lang="en-US" dirty="0"/>
              <a:t>means of predesigned templates) or using goal models.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widely known and </a:t>
            </a:r>
            <a:r>
              <a:rPr lang="en-US" dirty="0" smtClean="0"/>
              <a:t>very common </a:t>
            </a:r>
            <a:r>
              <a:rPr lang="en-US" dirty="0"/>
              <a:t>goal modeling technique is the use of AND/OR trees. By means of </a:t>
            </a:r>
            <a:r>
              <a:rPr lang="en-US" dirty="0" smtClean="0"/>
              <a:t>AND/OR trees</a:t>
            </a:r>
            <a:r>
              <a:rPr lang="en-US" dirty="0"/>
              <a:t>, hierarchical decompositions can be documented.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refinement </a:t>
            </a:r>
            <a:r>
              <a:rPr lang="en-US" dirty="0" smtClean="0"/>
              <a:t>relation is </a:t>
            </a:r>
            <a:r>
              <a:rPr lang="en-US" dirty="0"/>
              <a:t>depicted by graphic representations of the branches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direction of the </a:t>
            </a:r>
            <a:r>
              <a:rPr lang="en-US" dirty="0" smtClean="0"/>
              <a:t>goal decomposition </a:t>
            </a:r>
            <a:r>
              <a:rPr lang="en-US" dirty="0"/>
              <a:t>is not represented through branches but through the top-down </a:t>
            </a:r>
            <a:r>
              <a:rPr lang="en-US" dirty="0" smtClean="0"/>
              <a:t>structure </a:t>
            </a:r>
            <a:r>
              <a:rPr lang="en-AU" dirty="0" smtClean="0"/>
              <a:t>of </a:t>
            </a:r>
            <a:r>
              <a:rPr lang="en-AU" dirty="0"/>
              <a:t>the tree.</a:t>
            </a:r>
            <a:endParaRPr lang="en-AU" b="1" i="1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29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Goal Models (</a:t>
            </a:r>
            <a:r>
              <a:rPr lang="en-AU" b="1" dirty="0" err="1"/>
              <a:t>Contd</a:t>
            </a:r>
            <a:r>
              <a:rPr lang="en-AU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 Documentation Using AND/OR </a:t>
            </a:r>
            <a:r>
              <a:rPr lang="en-US" b="1" dirty="0" smtClean="0"/>
              <a:t>Trees</a:t>
            </a:r>
          </a:p>
          <a:p>
            <a:r>
              <a:rPr lang="en-US" dirty="0" smtClean="0"/>
              <a:t>The following figure schematically </a:t>
            </a:r>
            <a:r>
              <a:rPr lang="en-US" dirty="0"/>
              <a:t>shows </a:t>
            </a:r>
            <a:r>
              <a:rPr lang="en-US" dirty="0" smtClean="0"/>
              <a:t>two </a:t>
            </a:r>
            <a:r>
              <a:rPr lang="en-US" dirty="0"/>
              <a:t>types of decomposition as well as </a:t>
            </a:r>
            <a:r>
              <a:rPr lang="en-US" dirty="0" smtClean="0"/>
              <a:t>their </a:t>
            </a:r>
            <a:r>
              <a:rPr lang="en-AU" dirty="0" smtClean="0"/>
              <a:t>modelling elements: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6" y="3000838"/>
            <a:ext cx="10511028" cy="27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Goal Models (</a:t>
            </a:r>
            <a:r>
              <a:rPr lang="en-AU" b="1" dirty="0" err="1"/>
              <a:t>Contd</a:t>
            </a:r>
            <a:r>
              <a:rPr lang="en-AU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i="1" dirty="0"/>
              <a:t>AND-decomposition vs. </a:t>
            </a:r>
            <a:r>
              <a:rPr lang="en-AU" sz="3600" b="1" i="1" dirty="0" smtClean="0"/>
              <a:t>OR-decomposition</a:t>
            </a:r>
          </a:p>
          <a:p>
            <a:r>
              <a:rPr lang="en-US" sz="3600" dirty="0"/>
              <a:t>In case of AND-decomposition, every </a:t>
            </a:r>
            <a:r>
              <a:rPr lang="en-US" sz="3600" dirty="0" smtClean="0"/>
              <a:t>sub-goal must </a:t>
            </a:r>
            <a:r>
              <a:rPr lang="en-US" sz="3600" dirty="0"/>
              <a:t>be fulfilled so that the super-goal (the root) is fulfilled. In contrast, in </a:t>
            </a:r>
            <a:r>
              <a:rPr lang="en-US" sz="3600" dirty="0" smtClean="0"/>
              <a:t>OR decomposition, it </a:t>
            </a:r>
            <a:r>
              <a:rPr lang="en-US" sz="3600" dirty="0"/>
              <a:t>suffices if at least one sub-goal is fulfilled so that the super-goal </a:t>
            </a:r>
            <a:r>
              <a:rPr lang="en-US" sz="3600" dirty="0" smtClean="0"/>
              <a:t>is </a:t>
            </a:r>
            <a:r>
              <a:rPr lang="en-AU" sz="3600" dirty="0" smtClean="0"/>
              <a:t>met</a:t>
            </a:r>
            <a:r>
              <a:rPr lang="en-AU" sz="3600" dirty="0"/>
              <a:t>.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19920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Goal Models (</a:t>
            </a:r>
            <a:r>
              <a:rPr lang="en-AU" b="1" dirty="0" err="1"/>
              <a:t>Contd</a:t>
            </a:r>
            <a:r>
              <a:rPr lang="en-AU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Example of AND/OR </a:t>
            </a:r>
            <a:r>
              <a:rPr lang="en-AU" b="1" dirty="0" smtClean="0"/>
              <a:t>Trees</a:t>
            </a:r>
          </a:p>
          <a:p>
            <a:r>
              <a:rPr lang="en-US" dirty="0" smtClean="0"/>
              <a:t>Figure shows </a:t>
            </a:r>
            <a:r>
              <a:rPr lang="en-US" dirty="0"/>
              <a:t>an AND/OR tree that documents the hierarchical decomposition </a:t>
            </a:r>
            <a:r>
              <a:rPr lang="en-US" dirty="0" smtClean="0"/>
              <a:t>of the </a:t>
            </a:r>
            <a:r>
              <a:rPr lang="en-US" dirty="0"/>
              <a:t>goal “Comfortable navigation to destination”.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51017"/>
            <a:ext cx="9515302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1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Goal Models (</a:t>
            </a:r>
            <a:r>
              <a:rPr lang="en-AU" b="1" dirty="0" err="1"/>
              <a:t>Contd</a:t>
            </a:r>
            <a:r>
              <a:rPr lang="en-AU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/>
              <a:t>Modeling goals with AND/OR </a:t>
            </a:r>
            <a:r>
              <a:rPr lang="en-US" sz="2800" b="1" i="1" dirty="0" smtClean="0"/>
              <a:t>trees</a:t>
            </a:r>
          </a:p>
          <a:p>
            <a:r>
              <a:rPr lang="en-US" sz="2800" b="1" i="1" dirty="0" smtClean="0"/>
              <a:t>AND trees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goal “comfortable navigation </a:t>
            </a:r>
            <a:r>
              <a:rPr lang="en-US" sz="2800" dirty="0" smtClean="0"/>
              <a:t>to destination</a:t>
            </a:r>
            <a:r>
              <a:rPr lang="en-US" sz="2800" dirty="0"/>
              <a:t>” is refined into </a:t>
            </a:r>
            <a:r>
              <a:rPr lang="en-US" sz="2800" dirty="0" smtClean="0"/>
              <a:t>the following </a:t>
            </a:r>
            <a:r>
              <a:rPr lang="en-US" sz="2800" dirty="0"/>
              <a:t>three </a:t>
            </a:r>
            <a:r>
              <a:rPr lang="en-US" sz="2800" dirty="0" smtClean="0"/>
              <a:t>sub-goals via </a:t>
            </a:r>
            <a:r>
              <a:rPr lang="en-US" sz="2800" dirty="0"/>
              <a:t>AND-decomposition</a:t>
            </a:r>
            <a:endParaRPr lang="en-US" sz="28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“dynamic route calculation with </a:t>
            </a:r>
            <a:r>
              <a:rPr lang="en-US" sz="2400" dirty="0" smtClean="0"/>
              <a:t>respect </a:t>
            </a:r>
            <a:r>
              <a:rPr lang="en-AU" sz="2400" dirty="0" smtClean="0"/>
              <a:t>to </a:t>
            </a:r>
            <a:r>
              <a:rPr lang="en-AU" sz="2400" dirty="0"/>
              <a:t>traffic congestion”, </a:t>
            </a:r>
            <a:endParaRPr lang="en-AU" sz="2400" dirty="0" smtClean="0"/>
          </a:p>
          <a:p>
            <a:pPr lvl="1"/>
            <a:r>
              <a:rPr lang="en-AU" sz="2400" dirty="0" smtClean="0"/>
              <a:t>“</a:t>
            </a:r>
            <a:r>
              <a:rPr lang="en-AU" sz="2400" dirty="0"/>
              <a:t>comfortable destination input”, and </a:t>
            </a:r>
            <a:endParaRPr lang="en-AU" sz="2400" dirty="0" smtClean="0"/>
          </a:p>
          <a:p>
            <a:pPr lvl="1"/>
            <a:r>
              <a:rPr lang="en-AU" sz="2400" dirty="0" smtClean="0"/>
              <a:t>“</a:t>
            </a:r>
            <a:r>
              <a:rPr lang="en-AU" sz="2400" dirty="0"/>
              <a:t>comfortable </a:t>
            </a:r>
            <a:r>
              <a:rPr lang="en-AU" sz="2400" dirty="0" smtClean="0"/>
              <a:t>route </a:t>
            </a:r>
            <a:r>
              <a:rPr lang="en-US" sz="2400" dirty="0" smtClean="0"/>
              <a:t>guidance”.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depicts that all three sub-goals must be </a:t>
            </a:r>
            <a:r>
              <a:rPr lang="en-US" sz="2800" dirty="0" smtClean="0"/>
              <a:t>met to </a:t>
            </a:r>
            <a:r>
              <a:rPr lang="en-US" sz="2800" dirty="0"/>
              <a:t>consider the super-goal fulfilled.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9142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Goal Models (</a:t>
            </a:r>
            <a:r>
              <a:rPr lang="en-AU" b="1" dirty="0" err="1"/>
              <a:t>Contd</a:t>
            </a:r>
            <a:r>
              <a:rPr lang="en-AU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i="1" dirty="0" smtClean="0"/>
              <a:t>OR </a:t>
            </a:r>
            <a:r>
              <a:rPr lang="en-US" sz="3600" b="1" i="1" dirty="0"/>
              <a:t>trees</a:t>
            </a:r>
            <a:endParaRPr lang="en-US" sz="3600" dirty="0"/>
          </a:p>
          <a:p>
            <a:r>
              <a:rPr lang="en-US" sz="3200" dirty="0"/>
              <a:t>The sub-goal “dynamic route calculation with respect to traffic congestion” in turn is refined by the two sub-goals </a:t>
            </a:r>
          </a:p>
          <a:p>
            <a:pPr lvl="1"/>
            <a:r>
              <a:rPr lang="en-US" sz="2800" dirty="0"/>
              <a:t>“manual input of traffic conditions” and </a:t>
            </a:r>
          </a:p>
          <a:p>
            <a:pPr lvl="1"/>
            <a:r>
              <a:rPr lang="en-US" sz="2800" dirty="0"/>
              <a:t>“automatic update of traffic data”. </a:t>
            </a:r>
          </a:p>
          <a:p>
            <a:r>
              <a:rPr lang="en-US" sz="3200" dirty="0"/>
              <a:t>The type of decomposition relation depicts that only one of the two sub-goals must be met to consider the super-goal </a:t>
            </a:r>
            <a:r>
              <a:rPr lang="en-AU" sz="3200" dirty="0"/>
              <a:t>met.</a:t>
            </a:r>
            <a:endParaRPr lang="en-AU" sz="3200" b="1" dirty="0"/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493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Use Cases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Use cases were first proposed in [Jacobson et al. 1992] as a method to document </a:t>
            </a:r>
            <a:r>
              <a:rPr lang="en-US" sz="3600" dirty="0" smtClean="0"/>
              <a:t>the functionalities </a:t>
            </a:r>
            <a:r>
              <a:rPr lang="en-US" sz="3600" dirty="0"/>
              <a:t>of a planned or existing system on the basis of simple models. </a:t>
            </a:r>
            <a:endParaRPr lang="en-US" sz="3600" dirty="0" smtClean="0"/>
          </a:p>
          <a:p>
            <a:pPr lvl="1"/>
            <a:r>
              <a:rPr lang="en-US" sz="3600" dirty="0" smtClean="0"/>
              <a:t>The use case </a:t>
            </a:r>
            <a:r>
              <a:rPr lang="en-US" sz="3600" dirty="0"/>
              <a:t>approach is based on two concepts that are used in conjunction with one another: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AU" sz="2800" dirty="0"/>
              <a:t>Use case diagrams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AU" sz="2800" dirty="0"/>
              <a:t>Use case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7854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The following three </a:t>
            </a:r>
            <a:r>
              <a:rPr lang="en-US" sz="2800" dirty="0" smtClean="0"/>
              <a:t>types </a:t>
            </a:r>
            <a:r>
              <a:rPr lang="en-US" sz="2800" dirty="0"/>
              <a:t>of requirements are documented independently and used in conjunction</a:t>
            </a:r>
            <a:r>
              <a:rPr lang="en-US" sz="2800" dirty="0" smtClean="0"/>
              <a:t>:</a:t>
            </a:r>
          </a:p>
          <a:p>
            <a:r>
              <a:rPr lang="en-US" sz="2800" b="1" i="1" dirty="0"/>
              <a:t>Goals</a:t>
            </a:r>
            <a:r>
              <a:rPr lang="en-US" sz="2800" i="1" dirty="0"/>
              <a:t> </a:t>
            </a:r>
            <a:r>
              <a:rPr lang="en-US" sz="2800" dirty="0"/>
              <a:t>describe intentions of stakeholders or groups of stakeholders. Goals </a:t>
            </a:r>
            <a:r>
              <a:rPr lang="en-US" sz="2800" dirty="0" smtClean="0"/>
              <a:t>can potentially </a:t>
            </a:r>
            <a:r>
              <a:rPr lang="en-US" sz="2800" dirty="0"/>
              <a:t>conflict with one another.</a:t>
            </a:r>
          </a:p>
          <a:p>
            <a:r>
              <a:rPr lang="en-US" sz="2800" b="1" i="1" dirty="0"/>
              <a:t>Use cases </a:t>
            </a:r>
            <a:r>
              <a:rPr lang="en-US" sz="2800" dirty="0"/>
              <a:t>and </a:t>
            </a:r>
            <a:r>
              <a:rPr lang="en-US" sz="2800" b="1" i="1" dirty="0"/>
              <a:t>scenarios</a:t>
            </a:r>
            <a:r>
              <a:rPr lang="en-US" sz="2800" i="1" dirty="0"/>
              <a:t> </a:t>
            </a:r>
            <a:r>
              <a:rPr lang="en-US" sz="2800" dirty="0"/>
              <a:t>document exemplary sequences of system </a:t>
            </a:r>
            <a:r>
              <a:rPr lang="en-US" sz="2800" dirty="0" smtClean="0"/>
              <a:t>usage. Scenarios </a:t>
            </a:r>
            <a:r>
              <a:rPr lang="en-US" sz="2800" dirty="0"/>
              <a:t>are grouped together in use cases.</a:t>
            </a:r>
          </a:p>
          <a:p>
            <a:r>
              <a:rPr lang="en-US" sz="2800" b="1" i="1" dirty="0"/>
              <a:t>System requirements </a:t>
            </a:r>
            <a:r>
              <a:rPr lang="en-US" sz="2800" dirty="0"/>
              <a:t>(generally referred to as requirements) describe </a:t>
            </a:r>
            <a:r>
              <a:rPr lang="en-US" sz="2800" dirty="0" smtClean="0"/>
              <a:t>detailed functions </a:t>
            </a:r>
            <a:r>
              <a:rPr lang="en-US" sz="2800" dirty="0"/>
              <a:t>and qualities that the system to be developed shall implement </a:t>
            </a:r>
            <a:r>
              <a:rPr lang="en-US" sz="2800" dirty="0" smtClean="0"/>
              <a:t>or possess</a:t>
            </a:r>
            <a:r>
              <a:rPr lang="en-US" sz="2800" dirty="0"/>
              <a:t>.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57657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Use </a:t>
            </a:r>
            <a:r>
              <a:rPr lang="en-AU" b="1" dirty="0" smtClean="0"/>
              <a:t>Cases (</a:t>
            </a:r>
            <a:r>
              <a:rPr lang="en-AU" b="1" dirty="0" err="1" smtClean="0"/>
              <a:t>Contd</a:t>
            </a:r>
            <a:r>
              <a:rPr lang="en-AU" b="1" dirty="0" smtClean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200" b="1" dirty="0"/>
              <a:t>UML Use Case </a:t>
            </a:r>
            <a:r>
              <a:rPr lang="en-AU" sz="3200" b="1" dirty="0" smtClean="0"/>
              <a:t>Diagrams</a:t>
            </a:r>
          </a:p>
          <a:p>
            <a:r>
              <a:rPr lang="en-AU" sz="3200" b="1" i="1" dirty="0"/>
              <a:t>Relations between use cases</a:t>
            </a:r>
          </a:p>
          <a:p>
            <a:r>
              <a:rPr lang="en-US" sz="3200" dirty="0"/>
              <a:t>Use case diagrams in the UML </a:t>
            </a:r>
            <a:r>
              <a:rPr lang="en-US" sz="3200" dirty="0" smtClean="0"/>
              <a:t>are </a:t>
            </a:r>
            <a:r>
              <a:rPr lang="en-US" sz="3200" dirty="0"/>
              <a:t>simple models </a:t>
            </a:r>
            <a:r>
              <a:rPr lang="en-US" sz="3200" dirty="0" smtClean="0"/>
              <a:t>to schematically </a:t>
            </a:r>
            <a:r>
              <a:rPr lang="en-US" sz="3200" dirty="0"/>
              <a:t>document the functions of a system from a user’s perspective and </a:t>
            </a:r>
            <a:r>
              <a:rPr lang="en-US" sz="3200" dirty="0" smtClean="0"/>
              <a:t>to document </a:t>
            </a:r>
            <a:r>
              <a:rPr lang="en-US" sz="3200" dirty="0"/>
              <a:t>the interrelations of the functions of a system and the relations between </a:t>
            </a:r>
            <a:r>
              <a:rPr lang="en-US" sz="3200" dirty="0" smtClean="0"/>
              <a:t>these </a:t>
            </a:r>
            <a:r>
              <a:rPr lang="en-AU" sz="3200" dirty="0" smtClean="0"/>
              <a:t>functions </a:t>
            </a:r>
            <a:r>
              <a:rPr lang="en-AU" sz="3200" dirty="0"/>
              <a:t>and their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0804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Elements of UML Use Case Diagrams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46263"/>
            <a:ext cx="10360429" cy="442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4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Elements of UML Use Case </a:t>
            </a:r>
            <a:r>
              <a:rPr lang="en-US" b="1" dirty="0" smtClean="0"/>
              <a:t>Diagrams 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b="1" i="1" dirty="0"/>
              <a:t>Use cases</a:t>
            </a:r>
            <a:r>
              <a:rPr lang="en-US" sz="6000" b="1" i="1" dirty="0" smtClean="0"/>
              <a:t>:</a:t>
            </a:r>
          </a:p>
          <a:p>
            <a:r>
              <a:rPr lang="en-US" sz="4000" dirty="0" smtClean="0"/>
              <a:t>Uses </a:t>
            </a:r>
            <a:r>
              <a:rPr lang="en-US" sz="4000" dirty="0"/>
              <a:t>cases that are defined for the system are depicted using </a:t>
            </a:r>
            <a:r>
              <a:rPr lang="en-US" sz="4000" dirty="0" smtClean="0"/>
              <a:t>oval shapes</a:t>
            </a:r>
            <a:r>
              <a:rPr lang="en-US" sz="4000" dirty="0"/>
              <a:t>. These shapes contain the name of the use case. Alternatively, the </a:t>
            </a:r>
            <a:r>
              <a:rPr lang="en-US" sz="4000" dirty="0" smtClean="0"/>
              <a:t>name can </a:t>
            </a:r>
            <a:r>
              <a:rPr lang="en-US" sz="4000" dirty="0"/>
              <a:t>be written beneath the use case.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81100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Elements of UML Use Case Diagrams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i="1" dirty="0"/>
              <a:t>Actors: </a:t>
            </a:r>
            <a:endParaRPr lang="en-US" sz="4000" b="1" i="1" dirty="0" smtClean="0"/>
          </a:p>
          <a:p>
            <a:r>
              <a:rPr lang="en-US" sz="2800" dirty="0" smtClean="0"/>
              <a:t>Actors </a:t>
            </a:r>
            <a:r>
              <a:rPr lang="en-US" sz="2800" dirty="0"/>
              <a:t>are outside the system boundary and represent people or </a:t>
            </a:r>
            <a:r>
              <a:rPr lang="en-US" sz="2800" dirty="0" smtClean="0"/>
              <a:t>systems that </a:t>
            </a:r>
            <a:r>
              <a:rPr lang="en-US" sz="2800" dirty="0"/>
              <a:t>interact with the system modeled. </a:t>
            </a:r>
            <a:endParaRPr lang="en-US" sz="2800" dirty="0" smtClean="0"/>
          </a:p>
          <a:p>
            <a:r>
              <a:rPr lang="en-US" sz="2800" dirty="0" smtClean="0"/>
              <a:t>Actors </a:t>
            </a:r>
            <a:r>
              <a:rPr lang="en-US" sz="2800" dirty="0"/>
              <a:t>are depicted by a rectangle </a:t>
            </a:r>
            <a:r>
              <a:rPr lang="en-US" sz="2800" dirty="0" smtClean="0"/>
              <a:t>that receives </a:t>
            </a:r>
            <a:r>
              <a:rPr lang="en-US" sz="2800" dirty="0"/>
              <a:t>the name of the actor and is tagged with the stereotype “actor”. </a:t>
            </a:r>
            <a:endParaRPr lang="en-US" sz="2800" dirty="0" smtClean="0"/>
          </a:p>
          <a:p>
            <a:r>
              <a:rPr lang="en-US" sz="2800" dirty="0" smtClean="0"/>
              <a:t>If the actor </a:t>
            </a:r>
            <a:r>
              <a:rPr lang="en-US" sz="2800" dirty="0"/>
              <a:t>is a person, a stick figure may be used.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the actor is a system, either </a:t>
            </a:r>
            <a:r>
              <a:rPr lang="en-US" sz="2800" dirty="0" smtClean="0"/>
              <a:t>a rectangle </a:t>
            </a:r>
            <a:r>
              <a:rPr lang="en-US" sz="2800" dirty="0"/>
              <a:t>or a stick figure may be used in conjunction with the </a:t>
            </a:r>
            <a:r>
              <a:rPr lang="en-US" sz="2800" dirty="0" smtClean="0"/>
              <a:t>stereotype </a:t>
            </a:r>
            <a:r>
              <a:rPr lang="en-AU" sz="2800" dirty="0" smtClean="0"/>
              <a:t>“system</a:t>
            </a:r>
            <a:r>
              <a:rPr lang="en-AU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2092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Elements of UML Use Case Diagrams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i="1" dirty="0"/>
              <a:t>System boundaries: </a:t>
            </a:r>
            <a:endParaRPr lang="en-US" sz="4400" b="1" i="1" dirty="0" smtClean="0"/>
          </a:p>
          <a:p>
            <a:r>
              <a:rPr lang="en-US" sz="3600" dirty="0" smtClean="0"/>
              <a:t>System </a:t>
            </a:r>
            <a:r>
              <a:rPr lang="en-US" sz="3600" dirty="0"/>
              <a:t>boundaries within a use case diagram separate </a:t>
            </a:r>
            <a:r>
              <a:rPr lang="en-US" sz="3600" dirty="0" smtClean="0"/>
              <a:t>the parts </a:t>
            </a:r>
            <a:r>
              <a:rPr lang="en-US" sz="3600" dirty="0"/>
              <a:t>of the use case that are part of the system from the parts (people or </a:t>
            </a:r>
            <a:r>
              <a:rPr lang="en-US" sz="3600" dirty="0" smtClean="0"/>
              <a:t>systems) that </a:t>
            </a:r>
            <a:r>
              <a:rPr lang="en-US" sz="3600" dirty="0"/>
              <a:t>are outside the system boundary. Optionally, the name of the system may </a:t>
            </a:r>
            <a:r>
              <a:rPr lang="en-US" sz="3600" dirty="0" smtClean="0"/>
              <a:t>be denoted </a:t>
            </a:r>
            <a:r>
              <a:rPr lang="en-US" sz="3600" dirty="0"/>
              <a:t>at the system boundary in the diagram.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90806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Elements of UML Use Case Diagrams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b="1" i="1" dirty="0"/>
              <a:t>Extend relation: </a:t>
            </a:r>
            <a:endParaRPr lang="en-US" sz="4800" b="1" i="1" dirty="0" smtClean="0"/>
          </a:p>
          <a:p>
            <a:r>
              <a:rPr lang="en-US" sz="4000" dirty="0" smtClean="0"/>
              <a:t>An </a:t>
            </a:r>
            <a:r>
              <a:rPr lang="en-US" sz="4000" dirty="0"/>
              <a:t>extend relation depicts that an interaction sequence </a:t>
            </a:r>
            <a:r>
              <a:rPr lang="en-US" sz="4000" dirty="0" smtClean="0"/>
              <a:t>that belongs </a:t>
            </a:r>
            <a:r>
              <a:rPr lang="en-US" sz="4000" dirty="0"/>
              <a:t>to use case A extends some interaction sequence in use case B at </a:t>
            </a:r>
            <a:r>
              <a:rPr lang="en-US" sz="4000" dirty="0" smtClean="0"/>
              <a:t>a specified </a:t>
            </a:r>
            <a:r>
              <a:rPr lang="en-US" sz="4000" dirty="0"/>
              <a:t>point. This is known as the extension point. The extension is </a:t>
            </a:r>
            <a:r>
              <a:rPr lang="en-US" sz="4000" dirty="0" smtClean="0"/>
              <a:t>triggered </a:t>
            </a:r>
            <a:r>
              <a:rPr lang="en-AU" sz="4000" dirty="0" smtClean="0"/>
              <a:t>by </a:t>
            </a:r>
            <a:r>
              <a:rPr lang="en-AU" sz="4000" dirty="0"/>
              <a:t>the condition defined.</a:t>
            </a:r>
          </a:p>
        </p:txBody>
      </p:sp>
    </p:spTree>
    <p:extLst>
      <p:ext uri="{BB962C8B-B14F-4D97-AF65-F5344CB8AC3E}">
        <p14:creationId xmlns:p14="http://schemas.microsoft.com/office/powerpoint/2010/main" val="411965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Elements of UML Use Case Diagrams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5400" b="1" i="1" dirty="0"/>
              <a:t>Include relation</a:t>
            </a:r>
            <a:r>
              <a:rPr lang="en-US" sz="4400" i="1" dirty="0" smtClean="0"/>
              <a:t>:</a:t>
            </a:r>
          </a:p>
          <a:p>
            <a:r>
              <a:rPr lang="en-US" sz="4400" dirty="0" smtClean="0"/>
              <a:t>An </a:t>
            </a:r>
            <a:r>
              <a:rPr lang="en-US" sz="4400" dirty="0"/>
              <a:t>include relation from one use case to another use </a:t>
            </a:r>
            <a:r>
              <a:rPr lang="en-US" sz="4400" dirty="0" smtClean="0"/>
              <a:t>case depicts </a:t>
            </a:r>
            <a:r>
              <a:rPr lang="en-US" sz="4400" dirty="0"/>
              <a:t>that the interaction sequence of the first use case includes the </a:t>
            </a:r>
            <a:r>
              <a:rPr lang="en-US" sz="4400" dirty="0" smtClean="0"/>
              <a:t>interaction sequence </a:t>
            </a:r>
            <a:r>
              <a:rPr lang="en-US" sz="4400" dirty="0"/>
              <a:t>of the other use case.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044634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Elements of UML Use Case Diagrams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i="1" dirty="0"/>
              <a:t>Relation between actors and use cases: </a:t>
            </a:r>
            <a:endParaRPr lang="en-US" sz="4400" b="1" i="1" dirty="0" smtClean="0"/>
          </a:p>
          <a:p>
            <a:r>
              <a:rPr lang="en-US" sz="3600" dirty="0" smtClean="0"/>
              <a:t>If </a:t>
            </a:r>
            <a:r>
              <a:rPr lang="en-US" sz="3600" dirty="0"/>
              <a:t>communication between a use </a:t>
            </a:r>
            <a:r>
              <a:rPr lang="en-US" sz="3600" dirty="0" smtClean="0"/>
              <a:t>case and </a:t>
            </a:r>
            <a:r>
              <a:rPr lang="en-US" sz="3600" dirty="0"/>
              <a:t>one or more actors takes place during the execution of the use case, </a:t>
            </a:r>
            <a:r>
              <a:rPr lang="en-US" sz="3600" dirty="0" smtClean="0"/>
              <a:t>the communication </a:t>
            </a:r>
            <a:r>
              <a:rPr lang="en-US" sz="3600" dirty="0"/>
              <a:t>must be annotated by means of a communication relation </a:t>
            </a:r>
            <a:r>
              <a:rPr lang="en-US" sz="3600" dirty="0" smtClean="0"/>
              <a:t>between the </a:t>
            </a:r>
            <a:r>
              <a:rPr lang="en-US" sz="3600" dirty="0"/>
              <a:t>respective actors and the use case.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30902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UML Use Case Diagrams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23" y="1935363"/>
            <a:ext cx="10059444" cy="428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1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UML Use Case </a:t>
            </a:r>
            <a:r>
              <a:rPr lang="en-US" b="1" dirty="0" smtClean="0"/>
              <a:t>Diagrams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The model comprises the use cases “download traffic information”, “retrieve </a:t>
            </a:r>
            <a:r>
              <a:rPr lang="en-US" sz="2700" dirty="0" smtClean="0"/>
              <a:t>current position</a:t>
            </a:r>
            <a:r>
              <a:rPr lang="en-US" sz="2700" dirty="0"/>
              <a:t>”, and “input navigate to destination” </a:t>
            </a:r>
            <a:r>
              <a:rPr lang="en-US" sz="2700" dirty="0" smtClean="0"/>
              <a:t>elements</a:t>
            </a:r>
          </a:p>
          <a:p>
            <a:r>
              <a:rPr lang="en-AU" sz="2700" b="1" i="1" dirty="0"/>
              <a:t>Include</a:t>
            </a:r>
          </a:p>
          <a:p>
            <a:r>
              <a:rPr lang="en-US" sz="2700" dirty="0" smtClean="0"/>
              <a:t>The </a:t>
            </a:r>
            <a:r>
              <a:rPr lang="en-US" sz="2700" dirty="0"/>
              <a:t>use case “navigate to destination” is related to the use cases “</a:t>
            </a:r>
            <a:r>
              <a:rPr lang="en-US" sz="2700" dirty="0" smtClean="0"/>
              <a:t>input destination</a:t>
            </a:r>
            <a:r>
              <a:rPr lang="en-US" sz="2700" dirty="0"/>
              <a:t>” and “retrieve current position” via an include relation. </a:t>
            </a:r>
            <a:endParaRPr lang="en-US" sz="2700" dirty="0" smtClean="0"/>
          </a:p>
          <a:p>
            <a:r>
              <a:rPr lang="en-US" sz="2700" dirty="0" smtClean="0"/>
              <a:t>The relationship </a:t>
            </a:r>
            <a:r>
              <a:rPr lang="en-US" sz="2700" dirty="0"/>
              <a:t>depicts that the interaction steps defined in the use cases “</a:t>
            </a:r>
            <a:r>
              <a:rPr lang="en-US" sz="2700" dirty="0" smtClean="0"/>
              <a:t>input destination</a:t>
            </a:r>
            <a:r>
              <a:rPr lang="en-US" sz="2700" dirty="0"/>
              <a:t>” and “retrieve current position” are contained in the use </a:t>
            </a:r>
            <a:r>
              <a:rPr lang="en-US" sz="2700" dirty="0" smtClean="0"/>
              <a:t>case </a:t>
            </a:r>
            <a:r>
              <a:rPr lang="en-AU" sz="2700" dirty="0" smtClean="0"/>
              <a:t>“navigate </a:t>
            </a:r>
            <a:r>
              <a:rPr lang="en-AU" sz="2700" dirty="0"/>
              <a:t>to destination”.</a:t>
            </a:r>
          </a:p>
        </p:txBody>
      </p:sp>
    </p:spTree>
    <p:extLst>
      <p:ext uri="{BB962C8B-B14F-4D97-AF65-F5344CB8AC3E}">
        <p14:creationId xmlns:p14="http://schemas.microsoft.com/office/powerpoint/2010/main" val="217176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Property of Models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300" b="1" dirty="0"/>
              <a:t>The Term </a:t>
            </a:r>
            <a:r>
              <a:rPr lang="en-AU" sz="2300" b="1" i="1" dirty="0" smtClean="0"/>
              <a:t>Model:</a:t>
            </a:r>
          </a:p>
          <a:p>
            <a:r>
              <a:rPr lang="en-US" sz="2300" dirty="0"/>
              <a:t>A model is an abstract representation of an existing reality or a reality to be created</a:t>
            </a:r>
            <a:r>
              <a:rPr lang="en-US" sz="2300" dirty="0" smtClean="0"/>
              <a:t>.</a:t>
            </a:r>
          </a:p>
          <a:p>
            <a:r>
              <a:rPr lang="en-AU" sz="2300" b="1" dirty="0"/>
              <a:t>Properties of </a:t>
            </a:r>
            <a:r>
              <a:rPr lang="en-AU" sz="2300" b="1" dirty="0" smtClean="0"/>
              <a:t>Models:</a:t>
            </a:r>
          </a:p>
          <a:p>
            <a:pPr lvl="1"/>
            <a:r>
              <a:rPr lang="en-US" sz="2300" b="1" i="1" dirty="0" smtClean="0"/>
              <a:t>Mapping </a:t>
            </a:r>
            <a:r>
              <a:rPr lang="en-US" sz="2300" b="1" i="1" dirty="0"/>
              <a:t>of reality</a:t>
            </a:r>
            <a:r>
              <a:rPr lang="en-US" sz="2300" dirty="0"/>
              <a:t>: Every model maps certain aspects of the observed </a:t>
            </a:r>
            <a:r>
              <a:rPr lang="en-US" sz="2300" dirty="0" smtClean="0"/>
              <a:t>reality onto </a:t>
            </a:r>
            <a:r>
              <a:rPr lang="en-US" sz="2300" dirty="0"/>
              <a:t>its modeling elements. Model creation can be descriptive and </a:t>
            </a:r>
            <a:r>
              <a:rPr lang="en-US" sz="2300" dirty="0" smtClean="0"/>
              <a:t>prescriptive in </a:t>
            </a:r>
            <a:r>
              <a:rPr lang="en-US" sz="2300" dirty="0"/>
              <a:t>nature. </a:t>
            </a:r>
            <a:endParaRPr lang="en-US" sz="2300" dirty="0" smtClean="0"/>
          </a:p>
          <a:p>
            <a:pPr lvl="1"/>
            <a:r>
              <a:rPr lang="en-US" sz="2300" dirty="0" smtClean="0"/>
              <a:t>In </a:t>
            </a:r>
            <a:r>
              <a:rPr lang="en-US" sz="2300" dirty="0"/>
              <a:t>the case of descriptive model construction, the resulting </a:t>
            </a:r>
            <a:r>
              <a:rPr lang="en-US" sz="2300" dirty="0" smtClean="0"/>
              <a:t>model documents </a:t>
            </a:r>
            <a:r>
              <a:rPr lang="en-US" sz="2300" dirty="0"/>
              <a:t>the existing reality. </a:t>
            </a:r>
            <a:endParaRPr lang="en-US" sz="2300" dirty="0" smtClean="0"/>
          </a:p>
          <a:p>
            <a:pPr lvl="1"/>
            <a:r>
              <a:rPr lang="en-US" sz="2300" dirty="0" smtClean="0"/>
              <a:t>In </a:t>
            </a:r>
            <a:r>
              <a:rPr lang="en-US" sz="2300" dirty="0"/>
              <a:t>the case of prescriptive model construction, </a:t>
            </a:r>
            <a:r>
              <a:rPr lang="en-US" sz="2300" dirty="0" smtClean="0"/>
              <a:t>the resulting </a:t>
            </a:r>
            <a:r>
              <a:rPr lang="en-US" sz="2300" dirty="0"/>
              <a:t>model serves as a prototype for a fictitious reality. 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43769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UML Use Case Diagrams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700" b="1" i="1" dirty="0"/>
              <a:t>Extend</a:t>
            </a:r>
          </a:p>
          <a:p>
            <a:r>
              <a:rPr lang="en-US" sz="2700" dirty="0" smtClean="0"/>
              <a:t>The </a:t>
            </a:r>
            <a:r>
              <a:rPr lang="en-US" sz="2700" dirty="0"/>
              <a:t>extend relation between the use cases “download traffic information” </a:t>
            </a:r>
            <a:r>
              <a:rPr lang="en-US" sz="2700" dirty="0" smtClean="0"/>
              <a:t>and “navigate </a:t>
            </a:r>
            <a:r>
              <a:rPr lang="en-US" sz="2700" dirty="0"/>
              <a:t>to destination” defines that the interaction steps defined in the use </a:t>
            </a:r>
            <a:r>
              <a:rPr lang="en-US" sz="2700" dirty="0" smtClean="0"/>
              <a:t>case “download </a:t>
            </a:r>
            <a:r>
              <a:rPr lang="en-US" sz="2700" dirty="0"/>
              <a:t>traffic information” are included in the interaction steps of the </a:t>
            </a:r>
            <a:r>
              <a:rPr lang="en-US" sz="2700" dirty="0" smtClean="0"/>
              <a:t>use case </a:t>
            </a:r>
            <a:r>
              <a:rPr lang="en-US" sz="2700" dirty="0"/>
              <a:t>“navigate to destination” if a certain condition, such as “avoid congestion</a:t>
            </a:r>
            <a:r>
              <a:rPr lang="en-US" sz="2700" dirty="0" smtClean="0"/>
              <a:t>”, is </a:t>
            </a:r>
            <a:r>
              <a:rPr lang="en-US" sz="2700" dirty="0"/>
              <a:t>met. </a:t>
            </a:r>
            <a:endParaRPr lang="en-US" sz="2700" dirty="0" smtClean="0"/>
          </a:p>
          <a:p>
            <a:r>
              <a:rPr lang="en-US" sz="2700" dirty="0" smtClean="0"/>
              <a:t>The </a:t>
            </a:r>
            <a:r>
              <a:rPr lang="en-US" sz="2700" dirty="0"/>
              <a:t>extension point “avoid congestion” depicts the step in the use </a:t>
            </a:r>
            <a:r>
              <a:rPr lang="en-US" sz="2700" dirty="0" smtClean="0"/>
              <a:t>case “navigate </a:t>
            </a:r>
            <a:r>
              <a:rPr lang="en-US" sz="2700" dirty="0"/>
              <a:t>to destination” at which the additional interaction steps are </a:t>
            </a:r>
            <a:r>
              <a:rPr lang="en-US" sz="2700" dirty="0" smtClean="0"/>
              <a:t>being </a:t>
            </a:r>
            <a:r>
              <a:rPr lang="en-AU" sz="2700" dirty="0" smtClean="0"/>
              <a:t>executed</a:t>
            </a:r>
            <a:r>
              <a:rPr lang="en-AU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787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smtClean="0"/>
              <a:t>Generalization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UML </a:t>
            </a:r>
            <a:r>
              <a:rPr lang="en-US" sz="2800" dirty="0"/>
              <a:t>also provides a generalization relation between use cases or actors. </a:t>
            </a:r>
            <a:endParaRPr lang="en-US" sz="2800" dirty="0" smtClean="0"/>
          </a:p>
          <a:p>
            <a:pPr lvl="1"/>
            <a:r>
              <a:rPr lang="en-US" sz="2800" dirty="0" smtClean="0"/>
              <a:t>In </a:t>
            </a:r>
            <a:r>
              <a:rPr lang="en-US" sz="2800" dirty="0"/>
              <a:t>this </a:t>
            </a:r>
            <a:r>
              <a:rPr lang="en-US" sz="2800" dirty="0" smtClean="0"/>
              <a:t>case, the </a:t>
            </a:r>
            <a:r>
              <a:rPr lang="en-US" sz="2800" dirty="0"/>
              <a:t>specializing use cases or actors inherit the properties of the generalizing use </a:t>
            </a:r>
            <a:r>
              <a:rPr lang="en-US" sz="2800" dirty="0" smtClean="0"/>
              <a:t>case or actor.</a:t>
            </a:r>
          </a:p>
          <a:p>
            <a:pPr lvl="1"/>
            <a:r>
              <a:rPr lang="en-US" sz="2800" dirty="0" smtClean="0"/>
              <a:t>For </a:t>
            </a:r>
            <a:r>
              <a:rPr lang="en-US" sz="2800" dirty="0"/>
              <a:t>instance, the actors “service </a:t>
            </a:r>
            <a:r>
              <a:rPr lang="en-US" sz="2800" dirty="0" smtClean="0"/>
              <a:t>mechanic” and </a:t>
            </a:r>
            <a:r>
              <a:rPr lang="en-US" sz="2800" dirty="0"/>
              <a:t>“customer service representative” can be generalized as the actor “employee”.</a:t>
            </a:r>
          </a:p>
          <a:p>
            <a:pPr lvl="1"/>
            <a:r>
              <a:rPr lang="en-US" sz="2800" dirty="0"/>
              <a:t>The generalizing actor would carry all aspects that the actors “service mechanic” </a:t>
            </a:r>
            <a:r>
              <a:rPr lang="en-US" sz="2800" dirty="0" smtClean="0"/>
              <a:t>and “customer </a:t>
            </a:r>
            <a:r>
              <a:rPr lang="en-US" sz="2800" dirty="0"/>
              <a:t>service representative” have in common (e.g., employee ID).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3734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Use Case Specifications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Use case diagrams show the system’s relevant functions from a user’s perspective </a:t>
            </a:r>
            <a:r>
              <a:rPr lang="en-US" sz="2600" dirty="0" smtClean="0"/>
              <a:t>and specific </a:t>
            </a:r>
            <a:r>
              <a:rPr lang="en-US" sz="2600" dirty="0"/>
              <a:t>relationships between the functions of the system </a:t>
            </a:r>
            <a:r>
              <a:rPr lang="en-US" sz="2600" dirty="0" smtClean="0"/>
              <a:t>or </a:t>
            </a:r>
            <a:r>
              <a:rPr lang="en-US" sz="2600" dirty="0"/>
              <a:t>between functions of </a:t>
            </a:r>
            <a:r>
              <a:rPr lang="en-US" sz="2600" dirty="0" smtClean="0"/>
              <a:t>the system </a:t>
            </a:r>
            <a:r>
              <a:rPr lang="en-US" sz="2600" dirty="0"/>
              <a:t>and aspects in the system’s context. </a:t>
            </a:r>
            <a:endParaRPr lang="en-US" sz="2600" dirty="0" smtClean="0"/>
          </a:p>
          <a:p>
            <a:r>
              <a:rPr lang="en-US" sz="2600" dirty="0" smtClean="0"/>
              <a:t>With </a:t>
            </a:r>
            <a:r>
              <a:rPr lang="en-US" sz="2600" dirty="0"/>
              <a:t>the exception of a use case’s </a:t>
            </a:r>
            <a:r>
              <a:rPr lang="en-US" sz="2600" dirty="0" smtClean="0"/>
              <a:t>name and </a:t>
            </a:r>
            <a:r>
              <a:rPr lang="en-US" sz="2600" dirty="0"/>
              <a:t>its relationships, use cases diagrams do not document any information about </a:t>
            </a:r>
            <a:r>
              <a:rPr lang="en-US" sz="2600" dirty="0" smtClean="0"/>
              <a:t>the individual </a:t>
            </a:r>
            <a:r>
              <a:rPr lang="en-US" sz="2600" dirty="0"/>
              <a:t>use cases such as the systematic interaction between a use case and </a:t>
            </a:r>
            <a:r>
              <a:rPr lang="en-US" sz="2600" dirty="0" smtClean="0"/>
              <a:t>an actor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This </a:t>
            </a:r>
            <a:r>
              <a:rPr lang="en-US" sz="2600" dirty="0"/>
              <a:t>information is documented textually by means of adequate templates </a:t>
            </a:r>
            <a:r>
              <a:rPr lang="en-US" sz="2600" dirty="0" smtClean="0"/>
              <a:t>in conjunction </a:t>
            </a:r>
            <a:r>
              <a:rPr lang="en-US" sz="2600" dirty="0"/>
              <a:t>with use case diagrams.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3698560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Specification (Contd..)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5" y="1737360"/>
            <a:ext cx="10148551" cy="45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2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Specification (Contd..)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5957"/>
            <a:ext cx="10158855" cy="42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Specification </a:t>
            </a:r>
            <a:r>
              <a:rPr lang="en-US" dirty="0" smtClean="0"/>
              <a:t>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2425"/>
            <a:ext cx="9875520" cy="43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95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Specification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07" y="1575069"/>
            <a:ext cx="10939015" cy="47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0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Perspectives on the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b="1" i="1" dirty="0"/>
              <a:t>Separately documenting the </a:t>
            </a:r>
            <a:r>
              <a:rPr lang="en-AU" sz="2800" b="1" i="1" dirty="0" smtClean="0"/>
              <a:t>perspectives</a:t>
            </a:r>
          </a:p>
          <a:p>
            <a:r>
              <a:rPr lang="en-US" sz="2800" b="1" i="1" dirty="0"/>
              <a:t>Data perspective</a:t>
            </a:r>
            <a:r>
              <a:rPr lang="en-US" sz="2800" i="1" dirty="0"/>
              <a:t>: </a:t>
            </a:r>
            <a:r>
              <a:rPr lang="en-US" sz="2800" dirty="0"/>
              <a:t>In this perspective, the structures of input and output data </a:t>
            </a:r>
            <a:r>
              <a:rPr lang="en-US" sz="2800" dirty="0" smtClean="0"/>
              <a:t>as well </a:t>
            </a:r>
            <a:r>
              <a:rPr lang="en-US" sz="2800" dirty="0"/>
              <a:t>as static-structural aspects of the usage and dependency relationships of </a:t>
            </a:r>
            <a:r>
              <a:rPr lang="en-US" sz="2800" dirty="0" smtClean="0"/>
              <a:t>the system </a:t>
            </a:r>
            <a:r>
              <a:rPr lang="en-US" sz="2800" dirty="0"/>
              <a:t>in the system context are documented.</a:t>
            </a:r>
          </a:p>
          <a:p>
            <a:r>
              <a:rPr lang="en-US" sz="2800" b="1" i="1" dirty="0"/>
              <a:t>Functional perspective</a:t>
            </a:r>
            <a:r>
              <a:rPr lang="en-US" sz="2800" i="1" dirty="0"/>
              <a:t>: </a:t>
            </a:r>
            <a:r>
              <a:rPr lang="en-US" sz="2800" dirty="0"/>
              <a:t>This perspective documents which information of </a:t>
            </a:r>
            <a:r>
              <a:rPr lang="en-US" sz="2800" dirty="0" smtClean="0"/>
              <a:t>the system </a:t>
            </a:r>
            <a:r>
              <a:rPr lang="en-US" sz="2800" dirty="0"/>
              <a:t>context is being manipulated by the system to be developed and </a:t>
            </a:r>
            <a:r>
              <a:rPr lang="en-US" sz="2800" dirty="0" smtClean="0"/>
              <a:t>which data </a:t>
            </a:r>
            <a:r>
              <a:rPr lang="en-US" sz="2800" dirty="0"/>
              <a:t>is being transmitted to the system context by the system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726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Perspectives on the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Behavioral perspective</a:t>
            </a:r>
            <a:r>
              <a:rPr lang="en-US" sz="3200" i="1" dirty="0"/>
              <a:t>: </a:t>
            </a:r>
            <a:r>
              <a:rPr lang="en-US" sz="3200" dirty="0"/>
              <a:t>The embedding of the system in the system context is documented on the basis of states in this perspective. </a:t>
            </a:r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/>
              <a:t>is done, for instance, by documenting the reaction of the system to events within the system context. documenting the conditions that trigger a state change, or documenting the effects that the system has on its environment.</a:t>
            </a:r>
            <a:endParaRPr lang="en-AU" sz="3200" b="1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20427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/>
              <a:t>Perspectives are not disjoint</a:t>
            </a:r>
            <a:r>
              <a:rPr lang="en-AU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85" y="1887287"/>
            <a:ext cx="7467389" cy="42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5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Property of </a:t>
            </a:r>
            <a:r>
              <a:rPr lang="en-US" b="1" dirty="0" smtClean="0"/>
              <a:t>Models 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b="1" i="1" dirty="0"/>
              <a:t>Reduction of reality</a:t>
            </a:r>
            <a:r>
              <a:rPr lang="en-US" sz="3200" dirty="0"/>
              <a:t>: Models reduce the mapped reality. It is common </a:t>
            </a:r>
            <a:r>
              <a:rPr lang="en-US" sz="3200" dirty="0" smtClean="0"/>
              <a:t>to differentiate </a:t>
            </a:r>
            <a:r>
              <a:rPr lang="en-US" sz="3200" dirty="0"/>
              <a:t>between selection and compression. </a:t>
            </a:r>
            <a:endParaRPr lang="en-US" sz="3200" dirty="0" smtClean="0"/>
          </a:p>
          <a:p>
            <a:pPr lvl="1"/>
            <a:r>
              <a:rPr lang="en-US" sz="3200" dirty="0" smtClean="0"/>
              <a:t>During </a:t>
            </a:r>
            <a:r>
              <a:rPr lang="en-US" sz="3200" dirty="0"/>
              <a:t>selection, </a:t>
            </a:r>
            <a:r>
              <a:rPr lang="en-US" sz="3200" dirty="0" smtClean="0"/>
              <a:t>only particular </a:t>
            </a:r>
            <a:r>
              <a:rPr lang="en-US" sz="3200" dirty="0"/>
              <a:t>aspects that are part of the universe of discourse of the system </a:t>
            </a:r>
            <a:r>
              <a:rPr lang="en-US" sz="3200" dirty="0" smtClean="0"/>
              <a:t>are modeled.</a:t>
            </a:r>
          </a:p>
          <a:p>
            <a:pPr lvl="1"/>
            <a:r>
              <a:rPr lang="en-US" sz="3200" dirty="0" smtClean="0"/>
              <a:t>In </a:t>
            </a:r>
            <a:r>
              <a:rPr lang="en-US" sz="3200" dirty="0"/>
              <a:t>contrast, aspects of the subject-matter of the system are </a:t>
            </a:r>
            <a:r>
              <a:rPr lang="en-US" sz="3200" dirty="0" smtClean="0"/>
              <a:t>summarized </a:t>
            </a:r>
            <a:r>
              <a:rPr lang="en-AU" sz="3200" dirty="0" smtClean="0"/>
              <a:t>during </a:t>
            </a:r>
            <a:r>
              <a:rPr lang="en-AU" sz="3200" dirty="0"/>
              <a:t>compression.</a:t>
            </a:r>
          </a:p>
        </p:txBody>
      </p:sp>
    </p:spTree>
    <p:extLst>
      <p:ext uri="{BB962C8B-B14F-4D97-AF65-F5344CB8AC3E}">
        <p14:creationId xmlns:p14="http://schemas.microsoft.com/office/powerpoint/2010/main" val="3264657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DOMAIN DIAGRAM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31" y="1846263"/>
            <a:ext cx="94788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1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45" y="1959869"/>
            <a:ext cx="8339249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6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614" y="1846263"/>
            <a:ext cx="994506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8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10058400" cy="43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9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82" y="1737360"/>
            <a:ext cx="9803398" cy="45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12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58" y="1737361"/>
            <a:ext cx="10215521" cy="45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60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888" y="1893194"/>
            <a:ext cx="10221634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0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3575"/>
            <a:ext cx="10372407" cy="42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91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071"/>
            <a:ext cx="10453103" cy="41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Property of Models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i="1" dirty="0"/>
              <a:t>Pragmatic property</a:t>
            </a:r>
            <a:r>
              <a:rPr lang="en-US" sz="3600" dirty="0"/>
              <a:t>: A model is always constructed for a special purpose </a:t>
            </a:r>
            <a:r>
              <a:rPr lang="en-US" sz="3600" dirty="0" smtClean="0"/>
              <a:t>and within </a:t>
            </a:r>
            <a:r>
              <a:rPr lang="en-US" sz="3600" dirty="0"/>
              <a:t>a special context. </a:t>
            </a:r>
            <a:endParaRPr lang="en-US" sz="3600" dirty="0" smtClean="0"/>
          </a:p>
          <a:p>
            <a:pPr lvl="1"/>
            <a:r>
              <a:rPr lang="en-US" sz="3600" dirty="0" smtClean="0"/>
              <a:t>The </a:t>
            </a:r>
            <a:r>
              <a:rPr lang="en-US" sz="3600" dirty="0"/>
              <a:t>purpose of the model may affect the </a:t>
            </a:r>
            <a:r>
              <a:rPr lang="en-US" sz="3600" dirty="0" smtClean="0"/>
              <a:t>construction and </a:t>
            </a:r>
            <a:r>
              <a:rPr lang="en-US" sz="3600" dirty="0"/>
              <a:t>the purpose-driven reduction of reality within the models</a:t>
            </a:r>
            <a:r>
              <a:rPr lang="en-US" sz="3600" dirty="0" smtClean="0"/>
              <a:t>.</a:t>
            </a:r>
          </a:p>
          <a:p>
            <a:pPr lvl="1"/>
            <a:r>
              <a:rPr lang="en-US" sz="3600" dirty="0" smtClean="0"/>
              <a:t> </a:t>
            </a:r>
            <a:r>
              <a:rPr lang="en-US" sz="3600" dirty="0"/>
              <a:t>Ideally, a </a:t>
            </a:r>
            <a:r>
              <a:rPr lang="en-US" sz="3600" dirty="0" smtClean="0"/>
              <a:t>model contains </a:t>
            </a:r>
            <a:r>
              <a:rPr lang="en-US" sz="3600" dirty="0"/>
              <a:t>only the information necessary for the respective purpose.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8550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Modelling </a:t>
            </a:r>
            <a:r>
              <a:rPr lang="en-AU" b="1" dirty="0"/>
              <a:t>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b="1" i="1" dirty="0"/>
              <a:t>Syntax and </a:t>
            </a:r>
            <a:r>
              <a:rPr lang="en-AU" sz="2800" b="1" i="1" dirty="0" smtClean="0"/>
              <a:t>semantics</a:t>
            </a:r>
          </a:p>
          <a:p>
            <a:r>
              <a:rPr lang="en-AU" sz="2800" dirty="0" smtClean="0"/>
              <a:t>A </a:t>
            </a:r>
            <a:r>
              <a:rPr lang="en-US" sz="2800" dirty="0" smtClean="0"/>
              <a:t>modeling </a:t>
            </a:r>
            <a:r>
              <a:rPr lang="en-US" sz="2800" dirty="0"/>
              <a:t>language is defined by its syntax and semantics</a:t>
            </a:r>
            <a:r>
              <a:rPr lang="en-US" sz="2800" dirty="0" smtClean="0"/>
              <a:t>:</a:t>
            </a:r>
          </a:p>
          <a:p>
            <a:r>
              <a:rPr lang="en-US" sz="2800" b="1" dirty="0"/>
              <a:t>Syntax:</a:t>
            </a:r>
            <a:r>
              <a:rPr lang="en-US" sz="2800" dirty="0"/>
              <a:t> The syntax of a modeling language defines the modeling elements to </a:t>
            </a:r>
            <a:r>
              <a:rPr lang="en-US" sz="2800" dirty="0" smtClean="0"/>
              <a:t>be used </a:t>
            </a:r>
            <a:r>
              <a:rPr lang="en-US" sz="2800" dirty="0"/>
              <a:t>and specifies the valid combinations thereof.</a:t>
            </a:r>
          </a:p>
          <a:p>
            <a:r>
              <a:rPr lang="en-US" sz="2800" b="1" dirty="0"/>
              <a:t>Semantics</a:t>
            </a:r>
            <a:r>
              <a:rPr lang="en-US" sz="2800" dirty="0"/>
              <a:t>: The semantics defines the meaning of the individual </a:t>
            </a:r>
            <a:r>
              <a:rPr lang="en-US" sz="2800" dirty="0" smtClean="0"/>
              <a:t>modeling elements </a:t>
            </a:r>
            <a:r>
              <a:rPr lang="en-US" sz="2800" dirty="0"/>
              <a:t>and serves therefore as a foundation for the interpretation of the </a:t>
            </a:r>
            <a:r>
              <a:rPr lang="en-US" sz="2800" dirty="0" smtClean="0"/>
              <a:t>models of </a:t>
            </a:r>
            <a:r>
              <a:rPr lang="en-US" sz="2800" dirty="0"/>
              <a:t>the respective modeling </a:t>
            </a:r>
            <a:r>
              <a:rPr lang="en-US" sz="2800" dirty="0" smtClean="0"/>
              <a:t>language.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824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Modelling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1" i="1" dirty="0"/>
              <a:t>Different degrees of </a:t>
            </a:r>
            <a:r>
              <a:rPr lang="en-AU" sz="3200" b="1" i="1" dirty="0" smtClean="0"/>
              <a:t>formalization</a:t>
            </a:r>
          </a:p>
          <a:p>
            <a:r>
              <a:rPr lang="en-US" sz="3200" dirty="0"/>
              <a:t>Conceptual modeling languages can be classified as formal, informal, and </a:t>
            </a:r>
            <a:r>
              <a:rPr lang="en-US" sz="3200" dirty="0" smtClean="0"/>
              <a:t>semiformal, depending </a:t>
            </a:r>
            <a:r>
              <a:rPr lang="en-US" sz="3200" dirty="0"/>
              <a:t>on the degree of formalization.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degree of formalization of a </a:t>
            </a:r>
            <a:r>
              <a:rPr lang="en-US" sz="3200" dirty="0" smtClean="0"/>
              <a:t>modeling language </a:t>
            </a:r>
            <a:r>
              <a:rPr lang="en-US" sz="3200" dirty="0"/>
              <a:t>depends on the magnitude of formal definitions (e.g., mathematical </a:t>
            </a:r>
            <a:r>
              <a:rPr lang="en-US" sz="3200" dirty="0" smtClean="0"/>
              <a:t>calculus) that </a:t>
            </a:r>
            <a:r>
              <a:rPr lang="en-US" sz="3200" dirty="0"/>
              <a:t>define the syntax and semantics.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318069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Requirements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Conceptual models that document the requirements of a system are called </a:t>
            </a:r>
            <a:r>
              <a:rPr lang="en-US" sz="3200" dirty="0" smtClean="0"/>
              <a:t>requirements models</a:t>
            </a:r>
            <a:r>
              <a:rPr lang="en-US" sz="3200" dirty="0"/>
              <a:t>. </a:t>
            </a:r>
            <a:endParaRPr lang="en-US" sz="3200" dirty="0" smtClean="0"/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Unified Modeling Language (UML) is frequently used to </a:t>
            </a:r>
            <a:r>
              <a:rPr lang="en-US" sz="3200" dirty="0" smtClean="0"/>
              <a:t>construct </a:t>
            </a:r>
            <a:r>
              <a:rPr lang="en-AU" sz="3200" dirty="0" smtClean="0"/>
              <a:t>requirements models</a:t>
            </a:r>
          </a:p>
          <a:p>
            <a:pPr lvl="1"/>
            <a:r>
              <a:rPr lang="en-US" sz="3200" dirty="0" smtClean="0"/>
              <a:t>UML </a:t>
            </a:r>
            <a:r>
              <a:rPr lang="en-US" sz="3200" dirty="0"/>
              <a:t>consists of a set of </a:t>
            </a:r>
            <a:r>
              <a:rPr lang="en-US" sz="3200" dirty="0" smtClean="0"/>
              <a:t>partially complementary </a:t>
            </a:r>
            <a:r>
              <a:rPr lang="en-US" sz="3200" dirty="0"/>
              <a:t>modeling languages that are particularly used in </a:t>
            </a:r>
            <a:r>
              <a:rPr lang="en-US" sz="3200" dirty="0" smtClean="0"/>
              <a:t>requirements engineering </a:t>
            </a:r>
            <a:r>
              <a:rPr lang="en-US" sz="3200" dirty="0"/>
              <a:t>to model the requirements of a system from different perspectives.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9320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Requirements </a:t>
            </a:r>
            <a:r>
              <a:rPr lang="en-AU" b="1" dirty="0" smtClean="0"/>
              <a:t>Models (</a:t>
            </a:r>
            <a:r>
              <a:rPr lang="en-AU" b="1" dirty="0" err="1" smtClean="0"/>
              <a:t>Contd</a:t>
            </a:r>
            <a:r>
              <a:rPr lang="en-AU" b="1" dirty="0" smtClean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Advantages of Requirements </a:t>
            </a:r>
            <a:r>
              <a:rPr lang="en-AU" sz="3600" b="1" dirty="0" smtClean="0"/>
              <a:t>Models</a:t>
            </a:r>
          </a:p>
          <a:p>
            <a:r>
              <a:rPr lang="en-AU" sz="3600" b="1" i="1" dirty="0"/>
              <a:t>Increased </a:t>
            </a:r>
            <a:r>
              <a:rPr lang="en-AU" sz="3600" b="1" i="1" dirty="0" smtClean="0"/>
              <a:t>understandability</a:t>
            </a:r>
          </a:p>
          <a:p>
            <a:pPr lvl="1"/>
            <a:r>
              <a:rPr lang="en-US" sz="3200" dirty="0"/>
              <a:t>Research on human cognition has shown that information can be perceived </a:t>
            </a:r>
            <a:r>
              <a:rPr lang="en-US" sz="3200" dirty="0" smtClean="0"/>
              <a:t>and memorized </a:t>
            </a:r>
            <a:r>
              <a:rPr lang="en-US" sz="3200" dirty="0"/>
              <a:t>faster and better when depicted graphically as opposed to making use </a:t>
            </a:r>
            <a:r>
              <a:rPr lang="en-US" sz="3200" dirty="0" smtClean="0"/>
              <a:t>of natural </a:t>
            </a:r>
            <a:r>
              <a:rPr lang="en-US" sz="3200" dirty="0"/>
              <a:t>language. </a:t>
            </a:r>
            <a:endParaRPr lang="en-US" sz="3200" dirty="0" smtClean="0"/>
          </a:p>
          <a:p>
            <a:pPr lvl="1"/>
            <a:r>
              <a:rPr lang="en-US" sz="3200" dirty="0" smtClean="0"/>
              <a:t>These </a:t>
            </a:r>
            <a:r>
              <a:rPr lang="en-US" sz="3200" dirty="0"/>
              <a:t>findings can be applied to the use of requirements models in particular.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326777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2506</TotalTime>
  <Words>2136</Words>
  <Application>Microsoft Office PowerPoint</Application>
  <PresentationFormat>Widescreen</PresentationFormat>
  <Paragraphs>153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Calibri</vt:lpstr>
      <vt:lpstr>Calibri Light</vt:lpstr>
      <vt:lpstr>Retrospect</vt:lpstr>
      <vt:lpstr>Model-Based Requirements Documentation</vt:lpstr>
      <vt:lpstr>Model Based Requirements</vt:lpstr>
      <vt:lpstr>Property of Models</vt:lpstr>
      <vt:lpstr>Property of Models (Contd…)</vt:lpstr>
      <vt:lpstr>Property of Models (Contd…)</vt:lpstr>
      <vt:lpstr>Modelling Languages</vt:lpstr>
      <vt:lpstr>Modelling Languages</vt:lpstr>
      <vt:lpstr>Requirements Models</vt:lpstr>
      <vt:lpstr>Requirements Models (Contd…)</vt:lpstr>
      <vt:lpstr>Requirements Models (Contd…)</vt:lpstr>
      <vt:lpstr>Requirements Models (Contd…)</vt:lpstr>
      <vt:lpstr>Goal Models</vt:lpstr>
      <vt:lpstr>Goal Models (Contd…)</vt:lpstr>
      <vt:lpstr>Goal Models (Contd…)</vt:lpstr>
      <vt:lpstr>Goal Models (Contd…)</vt:lpstr>
      <vt:lpstr>Goal Models (Contd…)</vt:lpstr>
      <vt:lpstr>Goal Models (Contd…)</vt:lpstr>
      <vt:lpstr>Goal Models (Contd…)</vt:lpstr>
      <vt:lpstr>Use Cases</vt:lpstr>
      <vt:lpstr>Use Cases (Contd…)</vt:lpstr>
      <vt:lpstr>Modeling Elements of UML Use Case Diagrams</vt:lpstr>
      <vt:lpstr>Modeling Elements of UML Use Case Diagrams (Contd…)</vt:lpstr>
      <vt:lpstr>Modeling Elements of UML Use Case Diagrams (Contd…)</vt:lpstr>
      <vt:lpstr>Modeling Elements of UML Use Case Diagrams (Contd…)</vt:lpstr>
      <vt:lpstr>Modeling Elements of UML Use Case Diagrams (Contd…)</vt:lpstr>
      <vt:lpstr>Modeling Elements of UML Use Case Diagrams (Contd…)</vt:lpstr>
      <vt:lpstr>Modeling Elements of UML Use Case Diagrams (Contd…)</vt:lpstr>
      <vt:lpstr>Example of UML Use Case Diagrams</vt:lpstr>
      <vt:lpstr>Example of UML Use Case Diagrams (Contd..)</vt:lpstr>
      <vt:lpstr>Example of UML Use Case Diagrams (Contd..)</vt:lpstr>
      <vt:lpstr>Generalization</vt:lpstr>
      <vt:lpstr>Use Case Specifications</vt:lpstr>
      <vt:lpstr>Use Case Specification (Contd..)</vt:lpstr>
      <vt:lpstr>Use Case Specification (Contd..)</vt:lpstr>
      <vt:lpstr>Use Case Specification Example</vt:lpstr>
      <vt:lpstr>Use Case Specification Example</vt:lpstr>
      <vt:lpstr>Three Perspectives on the Requirements</vt:lpstr>
      <vt:lpstr>Three Perspectives on the Requirements</vt:lpstr>
      <vt:lpstr>Perspectives are not disjoint.</vt:lpstr>
      <vt:lpstr>BUSINESS DOMAIN DIAGRAM</vt:lpstr>
      <vt:lpstr>Use Cases Example</vt:lpstr>
      <vt:lpstr>Use Cases Example</vt:lpstr>
      <vt:lpstr>Use Cases Example</vt:lpstr>
      <vt:lpstr>Use Cases Example</vt:lpstr>
      <vt:lpstr>Use Cases Example</vt:lpstr>
      <vt:lpstr>Use Cases Example</vt:lpstr>
      <vt:lpstr>Use Cases Example</vt:lpstr>
      <vt:lpstr>Use Cases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Engineering</dc:title>
  <dc:creator>Fazal Wahab</dc:creator>
  <cp:lastModifiedBy>Fazal Wahab</cp:lastModifiedBy>
  <cp:revision>125</cp:revision>
  <dcterms:created xsi:type="dcterms:W3CDTF">2015-09-09T14:05:49Z</dcterms:created>
  <dcterms:modified xsi:type="dcterms:W3CDTF">2015-12-04T03:40:00Z</dcterms:modified>
</cp:coreProperties>
</file>