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12/17/2015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12/17/2015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12/17/2015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12/17/2015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12/17/2015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12/17/2015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12/17/2015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12/17/2015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12/17/2015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7784" y="920367"/>
            <a:ext cx="10058400" cy="2679707"/>
          </a:xfrm>
        </p:spPr>
        <p:txBody>
          <a:bodyPr>
            <a:normAutofit/>
          </a:bodyPr>
          <a:lstStyle/>
          <a:p>
            <a:r>
              <a:rPr lang="en-AU" sz="6600" b="1" dirty="0"/>
              <a:t>Requirements Validation and</a:t>
            </a:r>
            <a:br>
              <a:rPr lang="en-AU" sz="6600" b="1" dirty="0"/>
            </a:br>
            <a:r>
              <a:rPr lang="en-AU" sz="6600" b="1" dirty="0"/>
              <a:t>Negotiation</a:t>
            </a:r>
            <a:endParaRPr lang="en-AU" sz="6600" dirty="0"/>
          </a:p>
        </p:txBody>
      </p:sp>
    </p:spTree>
    <p:extLst>
      <p:ext uri="{BB962C8B-B14F-4D97-AF65-F5344CB8AC3E}">
        <p14:creationId xmlns:p14="http://schemas.microsoft.com/office/powerpoint/2010/main" val="7291885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Reducing costs and risks in late phases</a:t>
            </a:r>
            <a:endParaRPr lang="en-AU"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sz="3200" dirty="0"/>
              <a:t>Requirements validation and negotiation is an activity that must be performed (to </a:t>
            </a:r>
            <a:r>
              <a:rPr lang="en-US" sz="3200" dirty="0" smtClean="0"/>
              <a:t>a varying </a:t>
            </a:r>
            <a:r>
              <a:rPr lang="en-US" sz="3200" dirty="0"/>
              <a:t>degree of intensity) throughout the entirety of requirements engineering. </a:t>
            </a:r>
            <a:endParaRPr lang="en-US" sz="3200" dirty="0" smtClean="0"/>
          </a:p>
          <a:p>
            <a:pPr lvl="1">
              <a:buFont typeface="Wingdings" panose="05000000000000000000" pitchFamily="2" charset="2"/>
              <a:buChar char="§"/>
            </a:pPr>
            <a:r>
              <a:rPr lang="en-US" sz="3200" dirty="0" smtClean="0"/>
              <a:t>The validation </a:t>
            </a:r>
            <a:r>
              <a:rPr lang="en-US" sz="3200" dirty="0"/>
              <a:t>and negotiation of requirements therefore causes additional effort </a:t>
            </a:r>
            <a:r>
              <a:rPr lang="en-US" sz="3200" dirty="0" smtClean="0"/>
              <a:t>and therefore </a:t>
            </a:r>
            <a:r>
              <a:rPr lang="en-US" sz="3200" dirty="0"/>
              <a:t>additional costs. </a:t>
            </a:r>
            <a:endParaRPr lang="en-US" sz="3200" dirty="0" smtClean="0"/>
          </a:p>
          <a:p>
            <a:pPr lvl="1">
              <a:buFont typeface="Wingdings" panose="05000000000000000000" pitchFamily="2" charset="2"/>
              <a:buChar char="§"/>
            </a:pPr>
            <a:r>
              <a:rPr lang="en-US" sz="3200" dirty="0" smtClean="0"/>
              <a:t>The </a:t>
            </a:r>
            <a:r>
              <a:rPr lang="en-US" sz="3200" dirty="0"/>
              <a:t>advantages gained by </a:t>
            </a:r>
            <a:r>
              <a:rPr lang="en-US" sz="3200" dirty="0" smtClean="0"/>
              <a:t>performing requirements </a:t>
            </a:r>
            <a:r>
              <a:rPr lang="en-US" sz="3200" dirty="0"/>
              <a:t>validation and negotiation </a:t>
            </a:r>
            <a:r>
              <a:rPr lang="en-US" sz="3200" dirty="0" smtClean="0"/>
              <a:t>is </a:t>
            </a:r>
            <a:r>
              <a:rPr lang="en-US" sz="3200" dirty="0"/>
              <a:t>usually significantly higher than the costs that arise due to the </a:t>
            </a:r>
            <a:r>
              <a:rPr lang="en-US" sz="3200" dirty="0" smtClean="0"/>
              <a:t>increased </a:t>
            </a:r>
            <a:r>
              <a:rPr lang="en-AU" sz="3200" dirty="0" smtClean="0"/>
              <a:t>effort.</a:t>
            </a:r>
          </a:p>
          <a:p>
            <a:pPr lvl="1">
              <a:buFont typeface="Wingdings" panose="05000000000000000000" pitchFamily="2" charset="2"/>
              <a:buChar char="§"/>
            </a:pPr>
            <a:endParaRPr lang="en-AU" sz="3200" dirty="0"/>
          </a:p>
        </p:txBody>
      </p:sp>
    </p:spTree>
    <p:extLst>
      <p:ext uri="{BB962C8B-B14F-4D97-AF65-F5344CB8AC3E}">
        <p14:creationId xmlns:p14="http://schemas.microsoft.com/office/powerpoint/2010/main" val="3851772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Quality Aspects of Requirements</a:t>
            </a:r>
            <a:endParaRPr lang="en-AU" dirty="0"/>
          </a:p>
        </p:txBody>
      </p:sp>
      <p:sp>
        <p:nvSpPr>
          <p:cNvPr id="3" name="Content Placeholder 2"/>
          <p:cNvSpPr>
            <a:spLocks noGrp="1"/>
          </p:cNvSpPr>
          <p:nvPr>
            <p:ph idx="1"/>
          </p:nvPr>
        </p:nvSpPr>
        <p:spPr/>
        <p:txBody>
          <a:bodyPr>
            <a:normAutofit/>
          </a:bodyPr>
          <a:lstStyle/>
          <a:p>
            <a:pPr marL="578358" lvl="1" indent="-285750">
              <a:buFont typeface="Wingdings" panose="05000000000000000000" pitchFamily="2" charset="2"/>
              <a:buChar char="§"/>
            </a:pPr>
            <a:r>
              <a:rPr lang="en-US" sz="3600" dirty="0"/>
              <a:t>A major aim of using quality criteria (e.g., completeness, </a:t>
            </a:r>
            <a:r>
              <a:rPr lang="en-US" sz="3600" dirty="0" smtClean="0"/>
              <a:t>understandability, agreement</a:t>
            </a:r>
            <a:r>
              <a:rPr lang="en-US" sz="3600" dirty="0"/>
              <a:t>) in requirements validation is to be able to check </a:t>
            </a:r>
            <a:r>
              <a:rPr lang="en-US" sz="3600" dirty="0" smtClean="0"/>
              <a:t>requirements systematically. </a:t>
            </a:r>
          </a:p>
          <a:p>
            <a:pPr marL="578358" lvl="1" indent="-285750">
              <a:buFont typeface="Wingdings" panose="05000000000000000000" pitchFamily="2" charset="2"/>
              <a:buChar char="§"/>
            </a:pPr>
            <a:r>
              <a:rPr lang="en-US" sz="3600" dirty="0" smtClean="0"/>
              <a:t>In </a:t>
            </a:r>
            <a:r>
              <a:rPr lang="en-US" sz="3600" dirty="0"/>
              <a:t>order to assure an objective and </a:t>
            </a:r>
            <a:r>
              <a:rPr lang="en-US" sz="3600" dirty="0" smtClean="0"/>
              <a:t>consistent validation</a:t>
            </a:r>
            <a:r>
              <a:rPr lang="en-US" sz="3600" dirty="0"/>
              <a:t>, it is necessary that each quality criterion is </a:t>
            </a:r>
            <a:r>
              <a:rPr lang="en-US" sz="3600" dirty="0" smtClean="0"/>
              <a:t>to be concrete and </a:t>
            </a:r>
            <a:r>
              <a:rPr lang="en-US" sz="3600" dirty="0"/>
              <a:t>refined. </a:t>
            </a:r>
            <a:endParaRPr lang="en-US" sz="3600" dirty="0" smtClean="0"/>
          </a:p>
        </p:txBody>
      </p:sp>
    </p:spTree>
    <p:extLst>
      <p:ext uri="{BB962C8B-B14F-4D97-AF65-F5344CB8AC3E}">
        <p14:creationId xmlns:p14="http://schemas.microsoft.com/office/powerpoint/2010/main" val="1910632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Quality Aspects of </a:t>
            </a:r>
            <a:r>
              <a:rPr lang="en-AU" b="1" dirty="0" smtClean="0"/>
              <a:t>Requirements (Contd..)</a:t>
            </a:r>
            <a:endParaRPr lang="en-AU" dirty="0"/>
          </a:p>
        </p:txBody>
      </p:sp>
      <p:sp>
        <p:nvSpPr>
          <p:cNvPr id="3" name="Content Placeholder 2"/>
          <p:cNvSpPr>
            <a:spLocks noGrp="1"/>
          </p:cNvSpPr>
          <p:nvPr>
            <p:ph idx="1"/>
          </p:nvPr>
        </p:nvSpPr>
        <p:spPr/>
        <p:txBody>
          <a:bodyPr>
            <a:noAutofit/>
          </a:bodyPr>
          <a:lstStyle/>
          <a:p>
            <a:pPr lvl="1">
              <a:buFont typeface="Wingdings" panose="05000000000000000000" pitchFamily="2" charset="2"/>
              <a:buChar char="§"/>
            </a:pPr>
            <a:r>
              <a:rPr lang="en-US" sz="2600" dirty="0"/>
              <a:t>In correspondence with the overall goals of the requirements engineering process, </a:t>
            </a:r>
            <a:r>
              <a:rPr lang="en-US" sz="2600" dirty="0" smtClean="0"/>
              <a:t>the validation </a:t>
            </a:r>
            <a:r>
              <a:rPr lang="en-US" sz="2600" dirty="0"/>
              <a:t>is carried out with the following </a:t>
            </a:r>
            <a:r>
              <a:rPr lang="en-US" sz="2600" dirty="0" smtClean="0"/>
              <a:t>goals:</a:t>
            </a:r>
          </a:p>
          <a:p>
            <a:pPr marL="726948" lvl="2" indent="-342900">
              <a:buFont typeface="+mj-lt"/>
              <a:buAutoNum type="arabicPeriod"/>
            </a:pPr>
            <a:r>
              <a:rPr lang="en-US" sz="2600" b="1" i="1" dirty="0"/>
              <a:t>Content</a:t>
            </a:r>
            <a:r>
              <a:rPr lang="en-US" sz="2600" i="1" dirty="0"/>
              <a:t>: </a:t>
            </a:r>
            <a:r>
              <a:rPr lang="en-US" sz="2600" dirty="0"/>
              <a:t>Have all relevant requirements been elicited and documented with </a:t>
            </a:r>
            <a:r>
              <a:rPr lang="en-US" sz="2600" dirty="0" smtClean="0"/>
              <a:t>the </a:t>
            </a:r>
            <a:r>
              <a:rPr lang="en-AU" sz="2600" dirty="0" smtClean="0"/>
              <a:t>appropriate </a:t>
            </a:r>
            <a:r>
              <a:rPr lang="en-AU" sz="2600" dirty="0"/>
              <a:t>level of detail?</a:t>
            </a:r>
          </a:p>
          <a:p>
            <a:pPr marL="726948" lvl="2" indent="-342900">
              <a:buFont typeface="+mj-lt"/>
              <a:buAutoNum type="arabicPeriod"/>
            </a:pPr>
            <a:r>
              <a:rPr lang="en-US" sz="2600" b="1" i="1" dirty="0"/>
              <a:t>Documentation</a:t>
            </a:r>
            <a:r>
              <a:rPr lang="en-US" sz="2600" i="1" dirty="0"/>
              <a:t>: </a:t>
            </a:r>
            <a:r>
              <a:rPr lang="en-US" sz="2600" dirty="0"/>
              <a:t>Are all requirements documented with respect to </a:t>
            </a:r>
            <a:r>
              <a:rPr lang="en-US" sz="2600" dirty="0" smtClean="0"/>
              <a:t>the predetermined </a:t>
            </a:r>
            <a:r>
              <a:rPr lang="en-US" sz="2600" dirty="0"/>
              <a:t>guidelines for documentation and specification?</a:t>
            </a:r>
          </a:p>
          <a:p>
            <a:pPr marL="726948" lvl="2" indent="-342900">
              <a:buFont typeface="+mj-lt"/>
              <a:buAutoNum type="arabicPeriod"/>
            </a:pPr>
            <a:r>
              <a:rPr lang="en-US" sz="2600" b="1" i="1" dirty="0"/>
              <a:t>Agreement</a:t>
            </a:r>
            <a:r>
              <a:rPr lang="en-US" sz="2600" i="1" dirty="0"/>
              <a:t>: </a:t>
            </a:r>
            <a:r>
              <a:rPr lang="en-US" sz="2600" dirty="0"/>
              <a:t>Do all stakeholders concur with the documented requirements </a:t>
            </a:r>
            <a:r>
              <a:rPr lang="en-US" sz="2600" dirty="0" smtClean="0"/>
              <a:t>and have </a:t>
            </a:r>
            <a:r>
              <a:rPr lang="en-US" sz="2600" dirty="0"/>
              <a:t>all known conflicts been resolved?</a:t>
            </a:r>
            <a:endParaRPr lang="en-AU" sz="2600" dirty="0"/>
          </a:p>
          <a:p>
            <a:endParaRPr lang="en-AU" sz="2600" dirty="0"/>
          </a:p>
        </p:txBody>
      </p:sp>
    </p:spTree>
    <p:extLst>
      <p:ext uri="{BB962C8B-B14F-4D97-AF65-F5344CB8AC3E}">
        <p14:creationId xmlns:p14="http://schemas.microsoft.com/office/powerpoint/2010/main" val="1442263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Quality Aspect “Content”</a:t>
            </a:r>
            <a:endParaRPr lang="en-AU" dirty="0"/>
          </a:p>
        </p:txBody>
      </p:sp>
      <p:sp>
        <p:nvSpPr>
          <p:cNvPr id="3" name="Content Placeholder 2"/>
          <p:cNvSpPr>
            <a:spLocks noGrp="1"/>
          </p:cNvSpPr>
          <p:nvPr>
            <p:ph idx="1"/>
          </p:nvPr>
        </p:nvSpPr>
        <p:spPr/>
        <p:txBody>
          <a:bodyPr>
            <a:noAutofit/>
          </a:bodyPr>
          <a:lstStyle/>
          <a:p>
            <a:pPr lvl="1">
              <a:buFont typeface="Wingdings" panose="05000000000000000000" pitchFamily="2" charset="2"/>
              <a:buChar char="§"/>
            </a:pPr>
            <a:r>
              <a:rPr lang="en-US" sz="3600" dirty="0"/>
              <a:t>The quality aspect “content” refers to the validation of requirements with respect </a:t>
            </a:r>
            <a:r>
              <a:rPr lang="en-US" sz="3600" dirty="0" smtClean="0"/>
              <a:t>to errors </a:t>
            </a:r>
            <a:r>
              <a:rPr lang="en-US" sz="3600" dirty="0"/>
              <a:t>in the content. </a:t>
            </a:r>
            <a:endParaRPr lang="en-US" sz="3600" dirty="0" smtClean="0"/>
          </a:p>
          <a:p>
            <a:pPr lvl="1">
              <a:buFont typeface="Wingdings" panose="05000000000000000000" pitchFamily="2" charset="2"/>
              <a:buChar char="§"/>
            </a:pPr>
            <a:r>
              <a:rPr lang="en-US" sz="3600" dirty="0" smtClean="0"/>
              <a:t>Errors </a:t>
            </a:r>
            <a:r>
              <a:rPr lang="en-US" sz="3600" dirty="0"/>
              <a:t>in requirements with regard to content </a:t>
            </a:r>
            <a:r>
              <a:rPr lang="en-US" sz="3600" dirty="0" smtClean="0"/>
              <a:t>negatively influence </a:t>
            </a:r>
            <a:r>
              <a:rPr lang="en-US" sz="3600" dirty="0"/>
              <a:t>the subsequent development activities and cause these activities to be </a:t>
            </a:r>
            <a:r>
              <a:rPr lang="en-US" sz="3600" dirty="0" smtClean="0"/>
              <a:t>based </a:t>
            </a:r>
            <a:r>
              <a:rPr lang="en-AU" sz="3600" dirty="0" smtClean="0"/>
              <a:t>upon </a:t>
            </a:r>
            <a:r>
              <a:rPr lang="en-AU" sz="3600" dirty="0"/>
              <a:t>erroneous information.</a:t>
            </a:r>
          </a:p>
        </p:txBody>
      </p:sp>
    </p:spTree>
    <p:extLst>
      <p:ext uri="{BB962C8B-B14F-4D97-AF65-F5344CB8AC3E}">
        <p14:creationId xmlns:p14="http://schemas.microsoft.com/office/powerpoint/2010/main" val="2333039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Test criteria of the quality aspect “content”</a:t>
            </a:r>
            <a:endParaRPr lang="en-AU" dirty="0"/>
          </a:p>
        </p:txBody>
      </p:sp>
      <p:sp>
        <p:nvSpPr>
          <p:cNvPr id="3" name="Content Placeholder 2"/>
          <p:cNvSpPr>
            <a:spLocks noGrp="1"/>
          </p:cNvSpPr>
          <p:nvPr>
            <p:ph idx="1"/>
          </p:nvPr>
        </p:nvSpPr>
        <p:spPr/>
        <p:txBody>
          <a:bodyPr>
            <a:noAutofit/>
          </a:bodyPr>
          <a:lstStyle/>
          <a:p>
            <a:pPr lvl="1">
              <a:buFont typeface="Wingdings" panose="05000000000000000000" pitchFamily="2" charset="2"/>
              <a:buChar char="§"/>
            </a:pPr>
            <a:r>
              <a:rPr lang="en-US" sz="3200" dirty="0"/>
              <a:t>Errors in requirements with regard to content are present when specific </a:t>
            </a:r>
            <a:r>
              <a:rPr lang="en-US" sz="3200" dirty="0" smtClean="0"/>
              <a:t>quality criteria </a:t>
            </a:r>
            <a:r>
              <a:rPr lang="en-US" sz="3200" dirty="0"/>
              <a:t>for requirements </a:t>
            </a:r>
            <a:r>
              <a:rPr lang="en-US" sz="3200" dirty="0" smtClean="0"/>
              <a:t>or </a:t>
            </a:r>
            <a:r>
              <a:rPr lang="en-US" sz="3200" dirty="0"/>
              <a:t>for requirements documents </a:t>
            </a:r>
            <a:r>
              <a:rPr lang="en-US" sz="3200" dirty="0" smtClean="0"/>
              <a:t> </a:t>
            </a:r>
            <a:r>
              <a:rPr lang="en-US" sz="3200" dirty="0"/>
              <a:t>are violated. </a:t>
            </a:r>
            <a:endParaRPr lang="en-US" sz="3200" dirty="0" smtClean="0"/>
          </a:p>
          <a:p>
            <a:pPr lvl="1">
              <a:buFont typeface="Wingdings" panose="05000000000000000000" pitchFamily="2" charset="2"/>
              <a:buChar char="§"/>
            </a:pPr>
            <a:r>
              <a:rPr lang="en-US" sz="3200" dirty="0" smtClean="0"/>
              <a:t>The </a:t>
            </a:r>
            <a:r>
              <a:rPr lang="en-US" sz="3200" dirty="0"/>
              <a:t>validation of requirements with regard to the quality </a:t>
            </a:r>
            <a:r>
              <a:rPr lang="en-US" sz="3200" dirty="0" smtClean="0"/>
              <a:t>aspect “content</a:t>
            </a:r>
            <a:r>
              <a:rPr lang="en-US" sz="3200" dirty="0"/>
              <a:t>” is successful once requirements validation has been applied </a:t>
            </a:r>
            <a:r>
              <a:rPr lang="en-US" sz="3200" dirty="0" smtClean="0"/>
              <a:t>to error </a:t>
            </a:r>
            <a:r>
              <a:rPr lang="en-US" sz="3200" dirty="0"/>
              <a:t>types and no significant shortcomings have been detected:</a:t>
            </a:r>
            <a:endParaRPr lang="en-AU" sz="3200" dirty="0"/>
          </a:p>
        </p:txBody>
      </p:sp>
    </p:spTree>
    <p:extLst>
      <p:ext uri="{BB962C8B-B14F-4D97-AF65-F5344CB8AC3E}">
        <p14:creationId xmlns:p14="http://schemas.microsoft.com/office/powerpoint/2010/main" val="491823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6600" dirty="0"/>
              <a:t>E</a:t>
            </a:r>
            <a:r>
              <a:rPr lang="en-AU" sz="6600" dirty="0" smtClean="0"/>
              <a:t>rror </a:t>
            </a:r>
            <a:r>
              <a:rPr lang="en-AU" sz="6600" dirty="0"/>
              <a:t>types</a:t>
            </a:r>
          </a:p>
        </p:txBody>
      </p:sp>
      <p:sp>
        <p:nvSpPr>
          <p:cNvPr id="3" name="Content Placeholder 2"/>
          <p:cNvSpPr>
            <a:spLocks noGrp="1"/>
          </p:cNvSpPr>
          <p:nvPr>
            <p:ph idx="1"/>
          </p:nvPr>
        </p:nvSpPr>
        <p:spPr/>
        <p:txBody>
          <a:bodyPr>
            <a:normAutofit/>
          </a:bodyPr>
          <a:lstStyle/>
          <a:p>
            <a:r>
              <a:rPr lang="en-US" sz="3600" b="1" i="1" dirty="0"/>
              <a:t>Completeness</a:t>
            </a:r>
            <a:r>
              <a:rPr lang="en-US" sz="3600" i="1" dirty="0"/>
              <a:t> (set of all requirements): </a:t>
            </a:r>
            <a:endParaRPr lang="en-US" sz="3600" i="1" dirty="0" smtClean="0"/>
          </a:p>
          <a:p>
            <a:pPr lvl="1"/>
            <a:r>
              <a:rPr lang="en-US" sz="3200" dirty="0" smtClean="0"/>
              <a:t>Have </a:t>
            </a:r>
            <a:r>
              <a:rPr lang="en-US" sz="3200" dirty="0"/>
              <a:t>all relevant requirements for </a:t>
            </a:r>
            <a:r>
              <a:rPr lang="en-US" sz="3200" dirty="0" smtClean="0"/>
              <a:t>the system </a:t>
            </a:r>
            <a:r>
              <a:rPr lang="en-US" sz="3200" dirty="0"/>
              <a:t>to be developed (for the next system release) been documented?</a:t>
            </a:r>
          </a:p>
          <a:p>
            <a:r>
              <a:rPr lang="en-US" sz="3600" b="1" i="1" dirty="0"/>
              <a:t>Completeness</a:t>
            </a:r>
            <a:r>
              <a:rPr lang="en-US" sz="3600" i="1" dirty="0"/>
              <a:t> (individual requirements): </a:t>
            </a:r>
            <a:endParaRPr lang="en-US" sz="3600" i="1" dirty="0" smtClean="0"/>
          </a:p>
          <a:p>
            <a:pPr lvl="1"/>
            <a:r>
              <a:rPr lang="en-US" sz="3200" dirty="0" smtClean="0"/>
              <a:t>Does </a:t>
            </a:r>
            <a:r>
              <a:rPr lang="en-US" sz="3200" dirty="0"/>
              <a:t>each requirement contain </a:t>
            </a:r>
            <a:r>
              <a:rPr lang="en-US" sz="3200" dirty="0" smtClean="0"/>
              <a:t>all </a:t>
            </a:r>
            <a:r>
              <a:rPr lang="en-AU" sz="3200" dirty="0" smtClean="0"/>
              <a:t>necessary </a:t>
            </a:r>
            <a:r>
              <a:rPr lang="en-AU" sz="3200" dirty="0"/>
              <a:t>information?</a:t>
            </a:r>
          </a:p>
        </p:txBody>
      </p:sp>
    </p:spTree>
    <p:extLst>
      <p:ext uri="{BB962C8B-B14F-4D97-AF65-F5344CB8AC3E}">
        <p14:creationId xmlns:p14="http://schemas.microsoft.com/office/powerpoint/2010/main" val="4192568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Error </a:t>
            </a:r>
            <a:r>
              <a:rPr lang="en-AU" dirty="0" smtClean="0"/>
              <a:t>types (Contd….)</a:t>
            </a:r>
            <a:endParaRPr lang="en-AU" dirty="0"/>
          </a:p>
        </p:txBody>
      </p:sp>
      <p:sp>
        <p:nvSpPr>
          <p:cNvPr id="3" name="Content Placeholder 2"/>
          <p:cNvSpPr>
            <a:spLocks noGrp="1"/>
          </p:cNvSpPr>
          <p:nvPr>
            <p:ph idx="1"/>
          </p:nvPr>
        </p:nvSpPr>
        <p:spPr/>
        <p:txBody>
          <a:bodyPr>
            <a:normAutofit/>
          </a:bodyPr>
          <a:lstStyle/>
          <a:p>
            <a:r>
              <a:rPr lang="en-US" sz="2800" b="1" i="1" dirty="0"/>
              <a:t>Traceability</a:t>
            </a:r>
            <a:r>
              <a:rPr lang="en-US" sz="2800" i="1" dirty="0"/>
              <a:t>: </a:t>
            </a:r>
            <a:endParaRPr lang="en-US" sz="2800" i="1" dirty="0" smtClean="0"/>
          </a:p>
          <a:p>
            <a:pPr lvl="1"/>
            <a:r>
              <a:rPr lang="en-US" sz="2400" dirty="0" smtClean="0"/>
              <a:t>Have </a:t>
            </a:r>
            <a:r>
              <a:rPr lang="en-US" sz="2400" dirty="0"/>
              <a:t>all relevant traceability relations been defined (e.g., </a:t>
            </a:r>
            <a:r>
              <a:rPr lang="en-US" sz="2400" dirty="0" smtClean="0"/>
              <a:t>to </a:t>
            </a:r>
            <a:r>
              <a:rPr lang="en-AU" sz="2400" dirty="0" smtClean="0"/>
              <a:t>relevant </a:t>
            </a:r>
            <a:r>
              <a:rPr lang="en-AU" sz="2400" dirty="0"/>
              <a:t>requirements sources)?</a:t>
            </a:r>
          </a:p>
          <a:p>
            <a:r>
              <a:rPr lang="en-US" sz="2800" b="1" i="1" dirty="0"/>
              <a:t>Correctness/adequacy</a:t>
            </a:r>
            <a:r>
              <a:rPr lang="en-US" sz="2800" i="1" dirty="0"/>
              <a:t>: </a:t>
            </a:r>
            <a:endParaRPr lang="en-US" sz="2800" i="1" dirty="0" smtClean="0"/>
          </a:p>
          <a:p>
            <a:pPr lvl="1"/>
            <a:r>
              <a:rPr lang="en-US" sz="2400" dirty="0" smtClean="0"/>
              <a:t>Do </a:t>
            </a:r>
            <a:r>
              <a:rPr lang="en-US" sz="2400" dirty="0"/>
              <a:t>the requirements accurately reflect the wishes </a:t>
            </a:r>
            <a:r>
              <a:rPr lang="en-US" sz="2400" dirty="0" smtClean="0"/>
              <a:t>and </a:t>
            </a:r>
            <a:r>
              <a:rPr lang="en-AU" sz="2400" dirty="0" smtClean="0"/>
              <a:t>needs </a:t>
            </a:r>
            <a:r>
              <a:rPr lang="en-AU" sz="2400" dirty="0"/>
              <a:t>of the stakeholders?</a:t>
            </a:r>
          </a:p>
          <a:p>
            <a:r>
              <a:rPr lang="en-US" sz="2800" b="1" i="1" dirty="0"/>
              <a:t>Consistency</a:t>
            </a:r>
            <a:r>
              <a:rPr lang="en-US" sz="2800" i="1" dirty="0"/>
              <a:t>: </a:t>
            </a:r>
            <a:endParaRPr lang="en-US" sz="2800" i="1" dirty="0" smtClean="0"/>
          </a:p>
          <a:p>
            <a:pPr lvl="1"/>
            <a:r>
              <a:rPr lang="en-US" sz="2400" dirty="0" smtClean="0"/>
              <a:t>Is </a:t>
            </a:r>
            <a:r>
              <a:rPr lang="en-US" sz="2400" dirty="0"/>
              <a:t>it possible to implement all defined requirements for the </a:t>
            </a:r>
            <a:r>
              <a:rPr lang="en-US" sz="2400" dirty="0" smtClean="0"/>
              <a:t>system to </a:t>
            </a:r>
            <a:r>
              <a:rPr lang="en-US" sz="2400" dirty="0"/>
              <a:t>be developed jointly? Are there no contradictions?</a:t>
            </a:r>
            <a:endParaRPr lang="en-AU" sz="2400" dirty="0"/>
          </a:p>
        </p:txBody>
      </p:sp>
    </p:spTree>
    <p:extLst>
      <p:ext uri="{BB962C8B-B14F-4D97-AF65-F5344CB8AC3E}">
        <p14:creationId xmlns:p14="http://schemas.microsoft.com/office/powerpoint/2010/main" val="2703345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Error types (Contd….)</a:t>
            </a:r>
          </a:p>
        </p:txBody>
      </p:sp>
      <p:sp>
        <p:nvSpPr>
          <p:cNvPr id="3" name="Content Placeholder 2"/>
          <p:cNvSpPr>
            <a:spLocks noGrp="1"/>
          </p:cNvSpPr>
          <p:nvPr>
            <p:ph idx="1"/>
          </p:nvPr>
        </p:nvSpPr>
        <p:spPr/>
        <p:txBody>
          <a:bodyPr>
            <a:normAutofit/>
          </a:bodyPr>
          <a:lstStyle/>
          <a:p>
            <a:r>
              <a:rPr lang="en-US" sz="2400" b="1" i="1" dirty="0"/>
              <a:t>No premature design decisions</a:t>
            </a:r>
            <a:r>
              <a:rPr lang="en-US" sz="2400" i="1" dirty="0"/>
              <a:t>: </a:t>
            </a:r>
            <a:endParaRPr lang="en-US" sz="2400" i="1" dirty="0" smtClean="0"/>
          </a:p>
          <a:p>
            <a:r>
              <a:rPr lang="en-US" sz="2400" dirty="0" smtClean="0"/>
              <a:t>Are </a:t>
            </a:r>
            <a:r>
              <a:rPr lang="en-US" sz="2400" dirty="0"/>
              <a:t>there any forestalled design </a:t>
            </a:r>
            <a:r>
              <a:rPr lang="en-US" sz="2400" dirty="0" smtClean="0"/>
              <a:t>decisions present </a:t>
            </a:r>
            <a:r>
              <a:rPr lang="en-US" sz="2400" dirty="0"/>
              <a:t>in the requirements not induced by constraints (e.g., constraints </a:t>
            </a:r>
            <a:r>
              <a:rPr lang="en-US" sz="2400" dirty="0" smtClean="0"/>
              <a:t>that specify </a:t>
            </a:r>
            <a:r>
              <a:rPr lang="en-US" sz="2400" dirty="0"/>
              <a:t>a specific client-server architecture to be used)?</a:t>
            </a:r>
          </a:p>
          <a:p>
            <a:r>
              <a:rPr lang="en-US" sz="2400" b="1" i="1" dirty="0"/>
              <a:t>Verifiability</a:t>
            </a:r>
            <a:r>
              <a:rPr lang="en-US" sz="2400" i="1" dirty="0"/>
              <a:t>: </a:t>
            </a:r>
            <a:endParaRPr lang="en-US" sz="2400" i="1" dirty="0" smtClean="0"/>
          </a:p>
          <a:p>
            <a:r>
              <a:rPr lang="en-US" sz="2400" dirty="0" smtClean="0"/>
              <a:t>Is </a:t>
            </a:r>
            <a:r>
              <a:rPr lang="en-US" sz="2400" dirty="0"/>
              <a:t>it possible to define acceptance and test criteria based on </a:t>
            </a:r>
            <a:r>
              <a:rPr lang="en-US" sz="2400" dirty="0" smtClean="0"/>
              <a:t>the requirements</a:t>
            </a:r>
            <a:r>
              <a:rPr lang="en-US" sz="2400" dirty="0"/>
              <a:t>? Have the criteria been defined?</a:t>
            </a:r>
          </a:p>
          <a:p>
            <a:r>
              <a:rPr lang="en-US" sz="2400" b="1" i="1" dirty="0"/>
              <a:t>Necessity</a:t>
            </a:r>
            <a:r>
              <a:rPr lang="en-US" sz="2400" i="1" dirty="0"/>
              <a:t>: </a:t>
            </a:r>
            <a:endParaRPr lang="en-US" sz="2400" i="1" dirty="0" smtClean="0"/>
          </a:p>
          <a:p>
            <a:r>
              <a:rPr lang="en-US" sz="2400" dirty="0" smtClean="0"/>
              <a:t>Does </a:t>
            </a:r>
            <a:r>
              <a:rPr lang="en-US" sz="2400" dirty="0"/>
              <a:t>every requirement contribute to the fulfillment of the </a:t>
            </a:r>
            <a:r>
              <a:rPr lang="en-US" sz="2400" dirty="0" smtClean="0"/>
              <a:t>goals </a:t>
            </a:r>
            <a:r>
              <a:rPr lang="en-AU" sz="2400" dirty="0" smtClean="0"/>
              <a:t>defined</a:t>
            </a:r>
            <a:r>
              <a:rPr lang="en-AU" sz="2400" dirty="0"/>
              <a:t>?</a:t>
            </a:r>
          </a:p>
        </p:txBody>
      </p:sp>
    </p:spTree>
    <p:extLst>
      <p:ext uri="{BB962C8B-B14F-4D97-AF65-F5344CB8AC3E}">
        <p14:creationId xmlns:p14="http://schemas.microsoft.com/office/powerpoint/2010/main" val="1148353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Quality Aspect “Documentation”</a:t>
            </a:r>
            <a:endParaRPr lang="en-AU" dirty="0"/>
          </a:p>
        </p:txBody>
      </p:sp>
      <p:sp>
        <p:nvSpPr>
          <p:cNvPr id="3" name="Content Placeholder 2"/>
          <p:cNvSpPr>
            <a:spLocks noGrp="1"/>
          </p:cNvSpPr>
          <p:nvPr>
            <p:ph idx="1"/>
          </p:nvPr>
        </p:nvSpPr>
        <p:spPr/>
        <p:txBody>
          <a:bodyPr>
            <a:normAutofit/>
          </a:bodyPr>
          <a:lstStyle/>
          <a:p>
            <a:r>
              <a:rPr lang="en-US" sz="3600" dirty="0"/>
              <a:t>The quality aspect “documentation” deals with checking requirements with respect </a:t>
            </a:r>
            <a:r>
              <a:rPr lang="en-US" sz="3600" dirty="0" smtClean="0"/>
              <a:t>to:</a:t>
            </a:r>
          </a:p>
          <a:p>
            <a:pPr lvl="1">
              <a:buFont typeface="Wingdings" panose="05000000000000000000" pitchFamily="2" charset="2"/>
              <a:buChar char="§"/>
            </a:pPr>
            <a:r>
              <a:rPr lang="en-US" sz="3200" dirty="0" smtClean="0"/>
              <a:t>flaws </a:t>
            </a:r>
            <a:r>
              <a:rPr lang="en-US" sz="3200" dirty="0"/>
              <a:t>in their documentation or violations of the documentation </a:t>
            </a:r>
            <a:r>
              <a:rPr lang="en-US" sz="3200" dirty="0" smtClean="0"/>
              <a:t>guidelines</a:t>
            </a:r>
          </a:p>
          <a:p>
            <a:pPr lvl="1">
              <a:buFont typeface="Wingdings" panose="05000000000000000000" pitchFamily="2" charset="2"/>
              <a:buChar char="§"/>
            </a:pPr>
            <a:r>
              <a:rPr lang="en-US" sz="3200" dirty="0" smtClean="0"/>
              <a:t>understandability </a:t>
            </a:r>
            <a:r>
              <a:rPr lang="en-US" sz="3200" dirty="0"/>
              <a:t>of the documentation formats </a:t>
            </a:r>
            <a:endParaRPr lang="en-US" sz="3200" dirty="0" smtClean="0"/>
          </a:p>
          <a:p>
            <a:pPr lvl="1">
              <a:buFont typeface="Wingdings" panose="05000000000000000000" pitchFamily="2" charset="2"/>
              <a:buChar char="§"/>
            </a:pPr>
            <a:r>
              <a:rPr lang="en-US" sz="3200" dirty="0" smtClean="0"/>
              <a:t>the </a:t>
            </a:r>
            <a:r>
              <a:rPr lang="en-US" sz="3200" dirty="0"/>
              <a:t>consideration </a:t>
            </a:r>
            <a:r>
              <a:rPr lang="en-US" sz="3200" dirty="0" smtClean="0"/>
              <a:t>of organizational </a:t>
            </a:r>
            <a:r>
              <a:rPr lang="en-US" sz="3200" dirty="0"/>
              <a:t>or project-specific guidelines </a:t>
            </a:r>
            <a:endParaRPr lang="en-US" sz="3200" dirty="0" smtClean="0"/>
          </a:p>
          <a:p>
            <a:pPr lvl="1">
              <a:buFont typeface="Wingdings" panose="05000000000000000000" pitchFamily="2" charset="2"/>
              <a:buChar char="§"/>
            </a:pPr>
            <a:r>
              <a:rPr lang="en-US" sz="3200" dirty="0" smtClean="0"/>
              <a:t>the </a:t>
            </a:r>
            <a:r>
              <a:rPr lang="en-US" sz="3200" dirty="0"/>
              <a:t>structure of the requirements documents.</a:t>
            </a:r>
            <a:endParaRPr lang="en-AU" sz="3200" dirty="0"/>
          </a:p>
        </p:txBody>
      </p:sp>
    </p:spTree>
    <p:extLst>
      <p:ext uri="{BB962C8B-B14F-4D97-AF65-F5344CB8AC3E}">
        <p14:creationId xmlns:p14="http://schemas.microsoft.com/office/powerpoint/2010/main" val="2356460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Implications of the violation of documentation guidelines</a:t>
            </a:r>
            <a:endParaRPr lang="en-AU" dirty="0"/>
          </a:p>
        </p:txBody>
      </p:sp>
      <p:sp>
        <p:nvSpPr>
          <p:cNvPr id="3" name="Content Placeholder 2"/>
          <p:cNvSpPr>
            <a:spLocks noGrp="1"/>
          </p:cNvSpPr>
          <p:nvPr>
            <p:ph idx="1"/>
          </p:nvPr>
        </p:nvSpPr>
        <p:spPr/>
        <p:txBody>
          <a:bodyPr>
            <a:noAutofit/>
          </a:bodyPr>
          <a:lstStyle/>
          <a:p>
            <a:r>
              <a:rPr lang="en-US" sz="2800" dirty="0"/>
              <a:t>Ignoring the </a:t>
            </a:r>
            <a:r>
              <a:rPr lang="en-US" sz="2800" dirty="0" smtClean="0"/>
              <a:t>documentation </a:t>
            </a:r>
            <a:r>
              <a:rPr lang="en-US" sz="2800" dirty="0"/>
              <a:t>guidelines can, among other things, lead to </a:t>
            </a:r>
            <a:r>
              <a:rPr lang="en-US" sz="2800" dirty="0" smtClean="0"/>
              <a:t>the </a:t>
            </a:r>
            <a:r>
              <a:rPr lang="en-AU" sz="2800" dirty="0" smtClean="0"/>
              <a:t>following </a:t>
            </a:r>
            <a:r>
              <a:rPr lang="en-AU" sz="2800" dirty="0"/>
              <a:t>risks</a:t>
            </a:r>
            <a:r>
              <a:rPr lang="en-AU" sz="2800" dirty="0" smtClean="0"/>
              <a:t>:</a:t>
            </a:r>
          </a:p>
          <a:p>
            <a:pPr lvl="2"/>
            <a:r>
              <a:rPr lang="en-US" sz="1800" b="1" i="1" dirty="0"/>
              <a:t>Impairment of development activities</a:t>
            </a:r>
            <a:r>
              <a:rPr lang="en-US" sz="1800" i="1" dirty="0"/>
              <a:t>: </a:t>
            </a:r>
            <a:endParaRPr lang="en-US" sz="1800" i="1" dirty="0" smtClean="0"/>
          </a:p>
          <a:p>
            <a:pPr lvl="2"/>
            <a:r>
              <a:rPr lang="en-US" sz="1800" dirty="0" smtClean="0"/>
              <a:t>It </a:t>
            </a:r>
            <a:r>
              <a:rPr lang="en-US" sz="1800" dirty="0"/>
              <a:t>may be impossible to carry </a:t>
            </a:r>
            <a:r>
              <a:rPr lang="en-US" sz="1800" dirty="0" smtClean="0"/>
              <a:t>out development </a:t>
            </a:r>
            <a:r>
              <a:rPr lang="en-US" sz="1800" dirty="0"/>
              <a:t>activities that are based upon a specific documentation format.</a:t>
            </a:r>
          </a:p>
          <a:p>
            <a:pPr lvl="2"/>
            <a:r>
              <a:rPr lang="en-US" sz="1800" b="1" i="1" dirty="0"/>
              <a:t>Misunderstandings:</a:t>
            </a:r>
            <a:r>
              <a:rPr lang="en-US" sz="1800" i="1" dirty="0"/>
              <a:t> </a:t>
            </a:r>
            <a:endParaRPr lang="en-US" sz="1800" i="1" dirty="0" smtClean="0"/>
          </a:p>
          <a:p>
            <a:pPr lvl="2"/>
            <a:r>
              <a:rPr lang="en-US" sz="1800" dirty="0" smtClean="0"/>
              <a:t>Requirements </a:t>
            </a:r>
            <a:r>
              <a:rPr lang="en-US" sz="1800" dirty="0"/>
              <a:t>may not be understandable or may </a:t>
            </a:r>
            <a:r>
              <a:rPr lang="en-US" sz="1800" dirty="0" smtClean="0"/>
              <a:t>be misunderstood </a:t>
            </a:r>
            <a:r>
              <a:rPr lang="en-US" sz="1800" dirty="0"/>
              <a:t>by the people that need to comprehend them. As a result, </a:t>
            </a:r>
            <a:r>
              <a:rPr lang="en-US" sz="1800" dirty="0" smtClean="0"/>
              <a:t>the </a:t>
            </a:r>
            <a:r>
              <a:rPr lang="en-AU" sz="1800" dirty="0" smtClean="0"/>
              <a:t>requirement </a:t>
            </a:r>
            <a:r>
              <a:rPr lang="en-AU" sz="1800" dirty="0"/>
              <a:t>may be unusable.</a:t>
            </a:r>
          </a:p>
          <a:p>
            <a:pPr lvl="2"/>
            <a:r>
              <a:rPr lang="en-US" sz="1800" b="1" i="1" dirty="0"/>
              <a:t>Incompleteness</a:t>
            </a:r>
            <a:r>
              <a:rPr lang="en-US" sz="1800" i="1" dirty="0"/>
              <a:t>: </a:t>
            </a:r>
            <a:endParaRPr lang="en-US" sz="1800" i="1" dirty="0" smtClean="0"/>
          </a:p>
          <a:p>
            <a:pPr lvl="2"/>
            <a:r>
              <a:rPr lang="en-US" sz="1800" dirty="0" smtClean="0"/>
              <a:t>Relevant </a:t>
            </a:r>
            <a:r>
              <a:rPr lang="en-US" sz="1800" dirty="0"/>
              <a:t>information is not documented in the </a:t>
            </a:r>
            <a:r>
              <a:rPr lang="en-US" sz="1800" dirty="0" smtClean="0"/>
              <a:t>requirements. </a:t>
            </a:r>
          </a:p>
          <a:p>
            <a:pPr lvl="2"/>
            <a:r>
              <a:rPr lang="en-US" sz="1800" b="1" i="1" dirty="0" smtClean="0"/>
              <a:t>Overlooking </a:t>
            </a:r>
            <a:r>
              <a:rPr lang="en-US" sz="1800" b="1" i="1" dirty="0"/>
              <a:t>requirements</a:t>
            </a:r>
            <a:r>
              <a:rPr lang="en-US" sz="1800" i="1" dirty="0"/>
              <a:t>: </a:t>
            </a:r>
            <a:r>
              <a:rPr lang="en-US" sz="1800" dirty="0"/>
              <a:t>If requirements are not documented at the </a:t>
            </a:r>
            <a:r>
              <a:rPr lang="en-US" sz="1800" dirty="0" smtClean="0"/>
              <a:t>position that </a:t>
            </a:r>
            <a:r>
              <a:rPr lang="en-US" sz="1800" dirty="0"/>
              <a:t>they are supposed to in the requirements document, these requirements </a:t>
            </a:r>
            <a:r>
              <a:rPr lang="en-US" sz="1800" dirty="0" smtClean="0"/>
              <a:t>may be </a:t>
            </a:r>
            <a:r>
              <a:rPr lang="en-US" sz="1800" dirty="0"/>
              <a:t>overlooked in subsequent activities.</a:t>
            </a:r>
            <a:endParaRPr lang="en-AU" sz="1800" dirty="0"/>
          </a:p>
        </p:txBody>
      </p:sp>
    </p:spTree>
    <p:extLst>
      <p:ext uri="{BB962C8B-B14F-4D97-AF65-F5344CB8AC3E}">
        <p14:creationId xmlns:p14="http://schemas.microsoft.com/office/powerpoint/2010/main" val="3932165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Fundamentals of Requirements Validation</a:t>
            </a:r>
            <a:endParaRPr lang="en-AU" dirty="0"/>
          </a:p>
        </p:txBody>
      </p:sp>
      <p:sp>
        <p:nvSpPr>
          <p:cNvPr id="3" name="Content Placeholder 2"/>
          <p:cNvSpPr>
            <a:spLocks noGrp="1"/>
          </p:cNvSpPr>
          <p:nvPr>
            <p:ph idx="1"/>
          </p:nvPr>
        </p:nvSpPr>
        <p:spPr/>
        <p:txBody>
          <a:bodyPr>
            <a:noAutofit/>
          </a:bodyPr>
          <a:lstStyle/>
          <a:p>
            <a:pPr lvl="1">
              <a:buFont typeface="Wingdings" panose="05000000000000000000" pitchFamily="2" charset="2"/>
              <a:buChar char="§"/>
            </a:pPr>
            <a:r>
              <a:rPr lang="en-US" sz="2800" dirty="0"/>
              <a:t>Validation and negotiation during requirements engineering is meant to ensure that </a:t>
            </a:r>
            <a:r>
              <a:rPr lang="en-US" sz="2800" dirty="0" smtClean="0"/>
              <a:t>the documented </a:t>
            </a:r>
            <a:r>
              <a:rPr lang="en-US" sz="2800" dirty="0"/>
              <a:t>requirements meet the </a:t>
            </a:r>
            <a:r>
              <a:rPr lang="en-US" sz="2800" dirty="0" smtClean="0"/>
              <a:t>predetermined </a:t>
            </a:r>
            <a:r>
              <a:rPr lang="en-US" sz="2800" dirty="0"/>
              <a:t>quality criteria, such as </a:t>
            </a:r>
            <a:r>
              <a:rPr lang="en-US" sz="2800" dirty="0" smtClean="0"/>
              <a:t>correctness </a:t>
            </a:r>
            <a:r>
              <a:rPr lang="en-AU" sz="2800" dirty="0" smtClean="0"/>
              <a:t>and agreement.</a:t>
            </a:r>
          </a:p>
          <a:p>
            <a:pPr lvl="1">
              <a:buFont typeface="Wingdings" panose="05000000000000000000" pitchFamily="2" charset="2"/>
              <a:buChar char="§"/>
            </a:pPr>
            <a:r>
              <a:rPr lang="en-US" sz="2800" dirty="0" smtClean="0"/>
              <a:t>During </a:t>
            </a:r>
            <a:r>
              <a:rPr lang="en-US" sz="2800" dirty="0"/>
              <a:t>the requirements engineering activity, it is necessary to review the quality </a:t>
            </a:r>
            <a:r>
              <a:rPr lang="en-US" sz="2800" dirty="0" smtClean="0"/>
              <a:t>of </a:t>
            </a:r>
            <a:r>
              <a:rPr lang="en-AU" sz="2800" dirty="0" smtClean="0"/>
              <a:t>the </a:t>
            </a:r>
            <a:r>
              <a:rPr lang="en-AU" sz="2800" dirty="0"/>
              <a:t>requirements </a:t>
            </a:r>
            <a:r>
              <a:rPr lang="en-AU" sz="2800" dirty="0" smtClean="0"/>
              <a:t>developed. </a:t>
            </a:r>
          </a:p>
          <a:p>
            <a:pPr lvl="1">
              <a:buFont typeface="Wingdings" panose="05000000000000000000" pitchFamily="2" charset="2"/>
              <a:buChar char="§"/>
            </a:pPr>
            <a:r>
              <a:rPr lang="en-US" sz="2800" dirty="0" smtClean="0"/>
              <a:t>The </a:t>
            </a:r>
            <a:r>
              <a:rPr lang="en-US" sz="2800" dirty="0"/>
              <a:t>requirements are presented to </a:t>
            </a:r>
            <a:r>
              <a:rPr lang="en-US" sz="2800" dirty="0" smtClean="0"/>
              <a:t>the stakeholders </a:t>
            </a:r>
            <a:r>
              <a:rPr lang="en-US" sz="2800" dirty="0"/>
              <a:t>with the goal to identify deviations between the requirements defined </a:t>
            </a:r>
            <a:r>
              <a:rPr lang="en-US" sz="2800" dirty="0" smtClean="0"/>
              <a:t>and the </a:t>
            </a:r>
            <a:r>
              <a:rPr lang="en-US" sz="2800" dirty="0"/>
              <a:t>stakeholders’ actual wishes and needs.</a:t>
            </a:r>
            <a:endParaRPr lang="en-AU" sz="2800" dirty="0"/>
          </a:p>
        </p:txBody>
      </p:sp>
    </p:spTree>
    <p:extLst>
      <p:ext uri="{BB962C8B-B14F-4D97-AF65-F5344CB8AC3E}">
        <p14:creationId xmlns:p14="http://schemas.microsoft.com/office/powerpoint/2010/main" val="2264741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Test criteria of the quality aspect “documentation”</a:t>
            </a:r>
            <a:endParaRPr lang="en-AU" dirty="0"/>
          </a:p>
        </p:txBody>
      </p:sp>
      <p:sp>
        <p:nvSpPr>
          <p:cNvPr id="3" name="Content Placeholder 2"/>
          <p:cNvSpPr>
            <a:spLocks noGrp="1"/>
          </p:cNvSpPr>
          <p:nvPr>
            <p:ph idx="1"/>
          </p:nvPr>
        </p:nvSpPr>
        <p:spPr/>
        <p:txBody>
          <a:bodyPr>
            <a:normAutofit/>
          </a:bodyPr>
          <a:lstStyle/>
          <a:p>
            <a:r>
              <a:rPr lang="en-US" sz="4400" dirty="0"/>
              <a:t>Requirements validation with regard to the quality aspect “documentation” </a:t>
            </a:r>
            <a:r>
              <a:rPr lang="en-US" sz="4400" dirty="0" smtClean="0"/>
              <a:t>is successful </a:t>
            </a:r>
            <a:r>
              <a:rPr lang="en-US" sz="4400" dirty="0"/>
              <a:t>when requirements validation has been applied to the </a:t>
            </a:r>
            <a:r>
              <a:rPr lang="en-US" sz="4400" dirty="0" smtClean="0"/>
              <a:t>error types and </a:t>
            </a:r>
            <a:r>
              <a:rPr lang="en-US" sz="4400" dirty="0"/>
              <a:t>no significant shortcomings have been </a:t>
            </a:r>
            <a:r>
              <a:rPr lang="en-US" sz="4400" dirty="0" smtClean="0"/>
              <a:t>detected</a:t>
            </a:r>
            <a:endParaRPr lang="en-AU" sz="4400" dirty="0"/>
          </a:p>
        </p:txBody>
      </p:sp>
    </p:spTree>
    <p:extLst>
      <p:ext uri="{BB962C8B-B14F-4D97-AF65-F5344CB8AC3E}">
        <p14:creationId xmlns:p14="http://schemas.microsoft.com/office/powerpoint/2010/main" val="1642615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Four test criteria of the quality aspect “documentation”</a:t>
            </a:r>
            <a:endParaRPr lang="en-AU" dirty="0"/>
          </a:p>
        </p:txBody>
      </p:sp>
      <p:sp>
        <p:nvSpPr>
          <p:cNvPr id="3" name="Content Placeholder 2"/>
          <p:cNvSpPr>
            <a:spLocks noGrp="1"/>
          </p:cNvSpPr>
          <p:nvPr>
            <p:ph idx="1"/>
          </p:nvPr>
        </p:nvSpPr>
        <p:spPr/>
        <p:txBody>
          <a:bodyPr>
            <a:normAutofit/>
          </a:bodyPr>
          <a:lstStyle/>
          <a:p>
            <a:r>
              <a:rPr lang="en-US" sz="2800" b="1" i="1" dirty="0" smtClean="0"/>
              <a:t>1. Conformity </a:t>
            </a:r>
            <a:r>
              <a:rPr lang="en-US" sz="2800" b="1" i="1" dirty="0"/>
              <a:t>to documentation format and to documentation structures</a:t>
            </a:r>
            <a:r>
              <a:rPr lang="en-US" sz="2800" i="1" dirty="0"/>
              <a:t>: </a:t>
            </a:r>
            <a:endParaRPr lang="en-US" sz="2800" i="1" dirty="0" smtClean="0"/>
          </a:p>
          <a:p>
            <a:r>
              <a:rPr lang="en-US" sz="2800" dirty="0" smtClean="0"/>
              <a:t>Are the requirements </a:t>
            </a:r>
            <a:r>
              <a:rPr lang="en-US" sz="2800" dirty="0"/>
              <a:t>documented in the predetermined documentation format? </a:t>
            </a:r>
            <a:r>
              <a:rPr lang="en-US" sz="2800" dirty="0" smtClean="0"/>
              <a:t>For </a:t>
            </a:r>
            <a:r>
              <a:rPr lang="en-US" sz="2800" dirty="0" smtClean="0"/>
              <a:t>instance</a:t>
            </a:r>
            <a:r>
              <a:rPr lang="en-US" sz="2800" dirty="0"/>
              <a:t>, has a specific requirements template or a specific modeling </a:t>
            </a:r>
            <a:r>
              <a:rPr lang="en-US" sz="2800" dirty="0" smtClean="0"/>
              <a:t>language been </a:t>
            </a:r>
            <a:r>
              <a:rPr lang="en-US" sz="2800" dirty="0"/>
              <a:t>used to document the requirements? </a:t>
            </a:r>
            <a:endParaRPr lang="en-US" sz="2800" dirty="0" smtClean="0"/>
          </a:p>
          <a:p>
            <a:r>
              <a:rPr lang="en-US" sz="2800" dirty="0" smtClean="0"/>
              <a:t>Has </a:t>
            </a:r>
            <a:r>
              <a:rPr lang="en-US" sz="2800" dirty="0"/>
              <a:t>the structure of the </a:t>
            </a:r>
            <a:r>
              <a:rPr lang="en-US" sz="2800" dirty="0" smtClean="0"/>
              <a:t>requirements document </a:t>
            </a:r>
            <a:r>
              <a:rPr lang="en-US" sz="2800" dirty="0"/>
              <a:t>been maintained? For instance, have all requirements been </a:t>
            </a:r>
            <a:r>
              <a:rPr lang="en-US" sz="2800" dirty="0" smtClean="0"/>
              <a:t>documented at </a:t>
            </a:r>
            <a:r>
              <a:rPr lang="en-US" sz="2800" dirty="0"/>
              <a:t>the position defined by the document structure?</a:t>
            </a:r>
            <a:endParaRPr lang="en-AU" sz="2800" dirty="0"/>
          </a:p>
        </p:txBody>
      </p:sp>
    </p:spTree>
    <p:extLst>
      <p:ext uri="{BB962C8B-B14F-4D97-AF65-F5344CB8AC3E}">
        <p14:creationId xmlns:p14="http://schemas.microsoft.com/office/powerpoint/2010/main" val="1905580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Four test criteria of the quality aspect “documentation</a:t>
            </a:r>
            <a:r>
              <a:rPr lang="en-US" i="1" dirty="0" smtClean="0"/>
              <a:t>” (Contd..)</a:t>
            </a:r>
            <a:endParaRPr lang="en-AU" dirty="0"/>
          </a:p>
        </p:txBody>
      </p:sp>
      <p:sp>
        <p:nvSpPr>
          <p:cNvPr id="3" name="Content Placeholder 2"/>
          <p:cNvSpPr>
            <a:spLocks noGrp="1"/>
          </p:cNvSpPr>
          <p:nvPr>
            <p:ph idx="1"/>
          </p:nvPr>
        </p:nvSpPr>
        <p:spPr/>
        <p:txBody>
          <a:bodyPr>
            <a:noAutofit/>
          </a:bodyPr>
          <a:lstStyle/>
          <a:p>
            <a:r>
              <a:rPr lang="en-US" sz="3000" i="1" dirty="0" smtClean="0"/>
              <a:t>2. </a:t>
            </a:r>
            <a:r>
              <a:rPr lang="en-US" sz="3000" b="1" i="1" dirty="0" smtClean="0"/>
              <a:t>Understandability</a:t>
            </a:r>
            <a:r>
              <a:rPr lang="en-US" sz="3000" b="1" i="1" dirty="0"/>
              <a:t>: </a:t>
            </a:r>
            <a:endParaRPr lang="en-US" sz="3000" b="1" i="1" dirty="0" smtClean="0"/>
          </a:p>
          <a:p>
            <a:r>
              <a:rPr lang="en-US" sz="3000" dirty="0" smtClean="0"/>
              <a:t>Can </a:t>
            </a:r>
            <a:r>
              <a:rPr lang="en-US" sz="3000" dirty="0"/>
              <a:t>all documented requirements be understood in </a:t>
            </a:r>
            <a:r>
              <a:rPr lang="en-US" sz="3000" dirty="0" smtClean="0"/>
              <a:t>the </a:t>
            </a:r>
            <a:r>
              <a:rPr lang="en-AU" sz="3000" dirty="0" smtClean="0"/>
              <a:t>context </a:t>
            </a:r>
            <a:r>
              <a:rPr lang="en-AU" sz="3000" dirty="0"/>
              <a:t>given</a:t>
            </a:r>
            <a:r>
              <a:rPr lang="en-AU" sz="3000" dirty="0" smtClean="0"/>
              <a:t>? </a:t>
            </a:r>
            <a:r>
              <a:rPr lang="en-US" sz="3000" dirty="0"/>
              <a:t>For instance, have all terms used been defined in a </a:t>
            </a:r>
            <a:r>
              <a:rPr lang="en-US" sz="3000" dirty="0" smtClean="0"/>
              <a:t>glossary.</a:t>
            </a:r>
          </a:p>
          <a:p>
            <a:r>
              <a:rPr lang="en-US" sz="3000" i="1" dirty="0" smtClean="0"/>
              <a:t>3. </a:t>
            </a:r>
            <a:r>
              <a:rPr lang="en-US" sz="3000" b="1" i="1" dirty="0" smtClean="0"/>
              <a:t>Unambiguity</a:t>
            </a:r>
            <a:r>
              <a:rPr lang="en-US" sz="3000" i="1" dirty="0"/>
              <a:t>: </a:t>
            </a:r>
            <a:r>
              <a:rPr lang="en-US" sz="3000" dirty="0"/>
              <a:t>Does the documentation of the requirements allow for only </a:t>
            </a:r>
            <a:r>
              <a:rPr lang="en-US" sz="3000" dirty="0" smtClean="0"/>
              <a:t>one </a:t>
            </a:r>
            <a:r>
              <a:rPr lang="en-AU" sz="3000" dirty="0" smtClean="0"/>
              <a:t>interpretation </a:t>
            </a:r>
            <a:r>
              <a:rPr lang="en-AU" sz="3000" dirty="0"/>
              <a:t>or are multiple different interpretations possible? For </a:t>
            </a:r>
            <a:r>
              <a:rPr lang="en-AU" sz="3000" dirty="0" smtClean="0"/>
              <a:t>instance, </a:t>
            </a:r>
            <a:r>
              <a:rPr lang="en-US" sz="3000" dirty="0" smtClean="0"/>
              <a:t>does </a:t>
            </a:r>
            <a:r>
              <a:rPr lang="en-US" sz="3000" dirty="0"/>
              <a:t>a text-based requirement not possess any kind of ambiguity?</a:t>
            </a:r>
            <a:endParaRPr lang="en-AU" sz="3000" dirty="0" smtClean="0"/>
          </a:p>
          <a:p>
            <a:endParaRPr lang="en-AU" sz="3000" dirty="0"/>
          </a:p>
        </p:txBody>
      </p:sp>
    </p:spTree>
    <p:extLst>
      <p:ext uri="{BB962C8B-B14F-4D97-AF65-F5344CB8AC3E}">
        <p14:creationId xmlns:p14="http://schemas.microsoft.com/office/powerpoint/2010/main" val="1045170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Four test criteria of the quality aspect “documentation” (Contd..)</a:t>
            </a:r>
            <a:endParaRPr lang="en-AU" dirty="0"/>
          </a:p>
        </p:txBody>
      </p:sp>
      <p:sp>
        <p:nvSpPr>
          <p:cNvPr id="3" name="Content Placeholder 2"/>
          <p:cNvSpPr>
            <a:spLocks noGrp="1"/>
          </p:cNvSpPr>
          <p:nvPr>
            <p:ph idx="1"/>
          </p:nvPr>
        </p:nvSpPr>
        <p:spPr/>
        <p:txBody>
          <a:bodyPr>
            <a:normAutofit/>
          </a:bodyPr>
          <a:lstStyle/>
          <a:p>
            <a:r>
              <a:rPr lang="en-US" sz="4000" b="1" i="1" dirty="0" smtClean="0"/>
              <a:t>4. Conformity </a:t>
            </a:r>
            <a:r>
              <a:rPr lang="en-US" sz="4000" b="1" i="1" dirty="0"/>
              <a:t>to documentation rules</a:t>
            </a:r>
            <a:r>
              <a:rPr lang="en-US" sz="4000" i="1" dirty="0"/>
              <a:t>: </a:t>
            </a:r>
            <a:endParaRPr lang="en-US" sz="4000" i="1" dirty="0" smtClean="0"/>
          </a:p>
          <a:p>
            <a:pPr marL="0" indent="0">
              <a:buNone/>
            </a:pPr>
            <a:r>
              <a:rPr lang="en-US" sz="4000" dirty="0" smtClean="0"/>
              <a:t>Have </a:t>
            </a:r>
            <a:r>
              <a:rPr lang="en-US" sz="4000" dirty="0"/>
              <a:t>the predetermined </a:t>
            </a:r>
            <a:r>
              <a:rPr lang="en-US" sz="4000" dirty="0" smtClean="0"/>
              <a:t>documentation rules </a:t>
            </a:r>
            <a:r>
              <a:rPr lang="en-US" sz="4000" dirty="0"/>
              <a:t>and documentation guidelines been met? For instance, has the syntax of </a:t>
            </a:r>
            <a:r>
              <a:rPr lang="en-US" sz="4000" dirty="0" smtClean="0"/>
              <a:t>the modeling </a:t>
            </a:r>
            <a:r>
              <a:rPr lang="en-US" sz="4000" dirty="0"/>
              <a:t>language been used properly?</a:t>
            </a:r>
            <a:endParaRPr lang="en-AU" sz="4000" dirty="0"/>
          </a:p>
        </p:txBody>
      </p:sp>
    </p:spTree>
    <p:extLst>
      <p:ext uri="{BB962C8B-B14F-4D97-AF65-F5344CB8AC3E}">
        <p14:creationId xmlns:p14="http://schemas.microsoft.com/office/powerpoint/2010/main" val="2565884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Quality Aspect “Agreement”</a:t>
            </a:r>
            <a:endParaRPr lang="en-AU" dirty="0"/>
          </a:p>
        </p:txBody>
      </p:sp>
      <p:sp>
        <p:nvSpPr>
          <p:cNvPr id="3" name="Content Placeholder 2"/>
          <p:cNvSpPr>
            <a:spLocks noGrp="1"/>
          </p:cNvSpPr>
          <p:nvPr>
            <p:ph idx="1"/>
          </p:nvPr>
        </p:nvSpPr>
        <p:spPr/>
        <p:txBody>
          <a:bodyPr>
            <a:normAutofit/>
          </a:bodyPr>
          <a:lstStyle/>
          <a:p>
            <a:r>
              <a:rPr lang="en-US" sz="4800" dirty="0"/>
              <a:t>The quality aspect “agreement” deals with checking requirements for flaws in </a:t>
            </a:r>
            <a:r>
              <a:rPr lang="en-US" sz="4800" dirty="0" smtClean="0"/>
              <a:t>the agreement </a:t>
            </a:r>
            <a:r>
              <a:rPr lang="en-US" sz="4800" dirty="0"/>
              <a:t>of requirements between stakeholders</a:t>
            </a:r>
            <a:r>
              <a:rPr lang="en-US" sz="4800" dirty="0" smtClean="0"/>
              <a:t>.</a:t>
            </a:r>
          </a:p>
          <a:p>
            <a:endParaRPr lang="en-AU" sz="4800" dirty="0"/>
          </a:p>
        </p:txBody>
      </p:sp>
    </p:spTree>
    <p:extLst>
      <p:ext uri="{BB962C8B-B14F-4D97-AF65-F5344CB8AC3E}">
        <p14:creationId xmlns:p14="http://schemas.microsoft.com/office/powerpoint/2010/main" val="2848200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Quality Aspect “Agreement</a:t>
            </a:r>
            <a:r>
              <a:rPr lang="en-AU" b="1" dirty="0" smtClean="0"/>
              <a:t>” (</a:t>
            </a:r>
            <a:r>
              <a:rPr lang="en-AU" b="1" dirty="0" err="1" smtClean="0"/>
              <a:t>Contd</a:t>
            </a:r>
            <a:r>
              <a:rPr lang="en-AU" b="1" dirty="0" smtClean="0"/>
              <a:t>…)</a:t>
            </a:r>
            <a:endParaRPr lang="en-AU" dirty="0"/>
          </a:p>
        </p:txBody>
      </p:sp>
      <p:sp>
        <p:nvSpPr>
          <p:cNvPr id="3" name="Content Placeholder 2"/>
          <p:cNvSpPr>
            <a:spLocks noGrp="1"/>
          </p:cNvSpPr>
          <p:nvPr>
            <p:ph idx="1"/>
          </p:nvPr>
        </p:nvSpPr>
        <p:spPr/>
        <p:txBody>
          <a:bodyPr>
            <a:noAutofit/>
          </a:bodyPr>
          <a:lstStyle/>
          <a:p>
            <a:r>
              <a:rPr lang="en-AU" sz="2400" b="1" i="1" dirty="0"/>
              <a:t>Last opportunity for changes</a:t>
            </a:r>
          </a:p>
          <a:p>
            <a:r>
              <a:rPr lang="en-US" sz="2400" dirty="0"/>
              <a:t>During the course of requirements engineering, stakeholders gain novel </a:t>
            </a:r>
            <a:r>
              <a:rPr lang="en-US" sz="2400" dirty="0" smtClean="0"/>
              <a:t>knowledge about </a:t>
            </a:r>
            <a:r>
              <a:rPr lang="en-US" sz="2400" dirty="0"/>
              <a:t>the system to be developed. Due to this additional knowledge, the opinion of </a:t>
            </a:r>
            <a:r>
              <a:rPr lang="en-US" sz="2400" dirty="0" smtClean="0"/>
              <a:t>the stakeholders </a:t>
            </a:r>
            <a:r>
              <a:rPr lang="en-US" sz="2400" dirty="0"/>
              <a:t>regarding a requirement that has already been agreed upon can change.</a:t>
            </a:r>
          </a:p>
          <a:p>
            <a:r>
              <a:rPr lang="en-US" sz="2400" dirty="0"/>
              <a:t>During requirements validation, stakeholders have the opportunity to requests </a:t>
            </a:r>
            <a:r>
              <a:rPr lang="en-US" sz="2400" dirty="0" smtClean="0"/>
              <a:t>changes without </a:t>
            </a:r>
            <a:r>
              <a:rPr lang="en-US" sz="2400" dirty="0"/>
              <a:t>impairing the subsequent development activities</a:t>
            </a:r>
            <a:r>
              <a:rPr lang="en-US" sz="2400" dirty="0" smtClean="0"/>
              <a:t>.</a:t>
            </a:r>
          </a:p>
          <a:p>
            <a:r>
              <a:rPr lang="en-US" sz="2400" dirty="0"/>
              <a:t>Requirements validation with regard to the quality aspect “agreement” is successful when requirements validation has been applied to the error types and no significant shortcomings have been detected.</a:t>
            </a:r>
          </a:p>
          <a:p>
            <a:endParaRPr lang="en-AU" sz="2400" dirty="0"/>
          </a:p>
        </p:txBody>
      </p:sp>
    </p:spTree>
    <p:extLst>
      <p:ext uri="{BB962C8B-B14F-4D97-AF65-F5344CB8AC3E}">
        <p14:creationId xmlns:p14="http://schemas.microsoft.com/office/powerpoint/2010/main" val="3781453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Quality Aspect “Agreement” (</a:t>
            </a:r>
            <a:r>
              <a:rPr lang="en-AU" b="1" dirty="0" err="1"/>
              <a:t>Contd</a:t>
            </a:r>
            <a:r>
              <a:rPr lang="en-AU" b="1" dirty="0"/>
              <a:t>…)</a:t>
            </a:r>
            <a:endParaRPr lang="en-AU" dirty="0"/>
          </a:p>
        </p:txBody>
      </p:sp>
      <p:sp>
        <p:nvSpPr>
          <p:cNvPr id="3" name="Content Placeholder 2"/>
          <p:cNvSpPr>
            <a:spLocks noGrp="1"/>
          </p:cNvSpPr>
          <p:nvPr>
            <p:ph idx="1"/>
          </p:nvPr>
        </p:nvSpPr>
        <p:spPr/>
        <p:txBody>
          <a:bodyPr>
            <a:normAutofit/>
          </a:bodyPr>
          <a:lstStyle/>
          <a:p>
            <a:r>
              <a:rPr lang="en-US" sz="3600" b="1" i="1" dirty="0"/>
              <a:t>Three test criteria of the quality aspect “agreement</a:t>
            </a:r>
            <a:r>
              <a:rPr lang="en-US" sz="3600" i="1" dirty="0"/>
              <a:t>”</a:t>
            </a:r>
          </a:p>
          <a:p>
            <a:pPr marL="749808" lvl="1" indent="-457200">
              <a:buFont typeface="+mj-lt"/>
              <a:buAutoNum type="arabicPeriod"/>
            </a:pPr>
            <a:r>
              <a:rPr lang="en-US" sz="3200" b="1" i="1" dirty="0" smtClean="0"/>
              <a:t>Agreed</a:t>
            </a:r>
            <a:r>
              <a:rPr lang="en-US" sz="3200" i="1" dirty="0"/>
              <a:t>: </a:t>
            </a:r>
            <a:r>
              <a:rPr lang="en-US" sz="3200" dirty="0"/>
              <a:t>Is every requirement agreed upon with all relevant stakeholders?</a:t>
            </a:r>
          </a:p>
          <a:p>
            <a:pPr marL="749808" lvl="1" indent="-457200">
              <a:buFont typeface="+mj-lt"/>
              <a:buAutoNum type="arabicPeriod"/>
            </a:pPr>
            <a:r>
              <a:rPr lang="en-US" sz="3200" b="1" i="1" dirty="0" smtClean="0"/>
              <a:t>Agreed </a:t>
            </a:r>
            <a:r>
              <a:rPr lang="en-US" sz="3200" b="1" i="1" dirty="0"/>
              <a:t>after changes</a:t>
            </a:r>
            <a:r>
              <a:rPr lang="en-US" sz="3200" i="1" dirty="0"/>
              <a:t>: </a:t>
            </a:r>
            <a:r>
              <a:rPr lang="en-US" sz="3200" dirty="0"/>
              <a:t>Is every requirement agreed upon with all </a:t>
            </a:r>
            <a:r>
              <a:rPr lang="en-US" sz="3200" dirty="0" smtClean="0"/>
              <a:t>relevant stakeholders </a:t>
            </a:r>
            <a:r>
              <a:rPr lang="en-US" sz="3200" dirty="0"/>
              <a:t>after it has been changed?</a:t>
            </a:r>
          </a:p>
          <a:p>
            <a:pPr marL="749808" lvl="1" indent="-457200">
              <a:buFont typeface="+mj-lt"/>
              <a:buAutoNum type="arabicPeriod"/>
            </a:pPr>
            <a:r>
              <a:rPr lang="en-US" sz="3200" b="1" i="1" dirty="0" smtClean="0"/>
              <a:t>Conflicts </a:t>
            </a:r>
            <a:r>
              <a:rPr lang="en-US" sz="3200" b="1" i="1" dirty="0"/>
              <a:t>resolved</a:t>
            </a:r>
            <a:r>
              <a:rPr lang="en-US" sz="3200" i="1" dirty="0"/>
              <a:t>: </a:t>
            </a:r>
            <a:r>
              <a:rPr lang="en-US" sz="3200" dirty="0"/>
              <a:t>Have all known conflicts with regard to the </a:t>
            </a:r>
            <a:r>
              <a:rPr lang="en-US" sz="3200" dirty="0" smtClean="0"/>
              <a:t>requirements </a:t>
            </a:r>
            <a:r>
              <a:rPr lang="en-AU" sz="3200" dirty="0" smtClean="0"/>
              <a:t>been </a:t>
            </a:r>
            <a:r>
              <a:rPr lang="en-AU" sz="3200" dirty="0"/>
              <a:t>resolved?</a:t>
            </a:r>
            <a:endParaRPr lang="en-AU" sz="3200" dirty="0"/>
          </a:p>
        </p:txBody>
      </p:sp>
    </p:spTree>
    <p:extLst>
      <p:ext uri="{BB962C8B-B14F-4D97-AF65-F5344CB8AC3E}">
        <p14:creationId xmlns:p14="http://schemas.microsoft.com/office/powerpoint/2010/main" val="2113270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Principles of Requirements Validation</a:t>
            </a:r>
            <a:endParaRPr lang="en-AU" dirty="0"/>
          </a:p>
        </p:txBody>
      </p:sp>
      <p:sp>
        <p:nvSpPr>
          <p:cNvPr id="3" name="Content Placeholder 2"/>
          <p:cNvSpPr>
            <a:spLocks noGrp="1"/>
          </p:cNvSpPr>
          <p:nvPr>
            <p:ph idx="1"/>
          </p:nvPr>
        </p:nvSpPr>
        <p:spPr/>
        <p:txBody>
          <a:bodyPr>
            <a:normAutofit/>
          </a:bodyPr>
          <a:lstStyle/>
          <a:p>
            <a:r>
              <a:rPr lang="en-US" sz="3600" dirty="0" smtClean="0"/>
              <a:t>The </a:t>
            </a:r>
            <a:r>
              <a:rPr lang="en-US" sz="3600" dirty="0"/>
              <a:t>following six principles of requirements validation increases </a:t>
            </a:r>
            <a:r>
              <a:rPr lang="en-US" sz="3600" dirty="0" smtClean="0"/>
              <a:t>the quality </a:t>
            </a:r>
            <a:r>
              <a:rPr lang="en-US" sz="3600" dirty="0"/>
              <a:t>of the validation results:</a:t>
            </a:r>
          </a:p>
          <a:p>
            <a:pPr marL="384048" lvl="2" indent="0">
              <a:buNone/>
            </a:pPr>
            <a:r>
              <a:rPr lang="en-US" sz="2400" i="1" dirty="0"/>
              <a:t>Principle 1: </a:t>
            </a:r>
            <a:r>
              <a:rPr lang="en-US" sz="2400" dirty="0"/>
              <a:t>Involvement of the correct stakeholders</a:t>
            </a:r>
          </a:p>
          <a:p>
            <a:pPr marL="384048" lvl="2" indent="0">
              <a:buNone/>
            </a:pPr>
            <a:r>
              <a:rPr lang="en-US" sz="2400" i="1" dirty="0"/>
              <a:t>Principle 2: </a:t>
            </a:r>
            <a:r>
              <a:rPr lang="en-US" sz="2400" dirty="0"/>
              <a:t>Separating the identification and the correction of errors</a:t>
            </a:r>
          </a:p>
          <a:p>
            <a:pPr marL="384048" lvl="2" indent="0">
              <a:buNone/>
            </a:pPr>
            <a:r>
              <a:rPr lang="en-US" sz="2400" i="1" dirty="0"/>
              <a:t>Principle 3: </a:t>
            </a:r>
            <a:r>
              <a:rPr lang="en-US" sz="2400" dirty="0"/>
              <a:t>Validation from different views</a:t>
            </a:r>
          </a:p>
          <a:p>
            <a:pPr marL="384048" lvl="2" indent="0">
              <a:buNone/>
            </a:pPr>
            <a:r>
              <a:rPr lang="en-US" sz="2400" i="1" dirty="0"/>
              <a:t>Principle 4: </a:t>
            </a:r>
            <a:r>
              <a:rPr lang="en-US" sz="2400" dirty="0"/>
              <a:t>Adequate change of documentation type</a:t>
            </a:r>
          </a:p>
          <a:p>
            <a:pPr marL="384048" lvl="2" indent="0">
              <a:buNone/>
            </a:pPr>
            <a:r>
              <a:rPr lang="en-US" sz="2400" i="1" dirty="0"/>
              <a:t>Principle 5: </a:t>
            </a:r>
            <a:r>
              <a:rPr lang="en-US" sz="2400" dirty="0"/>
              <a:t>Construction of development artifacts</a:t>
            </a:r>
          </a:p>
          <a:p>
            <a:pPr marL="384048" lvl="2" indent="0">
              <a:buNone/>
            </a:pPr>
            <a:r>
              <a:rPr lang="en-AU" sz="2400" i="1" dirty="0"/>
              <a:t>Principle 6: </a:t>
            </a:r>
            <a:r>
              <a:rPr lang="en-AU" sz="2400" dirty="0"/>
              <a:t>Repeated validation</a:t>
            </a:r>
            <a:endParaRPr lang="en-AU" sz="2400" dirty="0"/>
          </a:p>
        </p:txBody>
      </p:sp>
    </p:spTree>
    <p:extLst>
      <p:ext uri="{BB962C8B-B14F-4D97-AF65-F5344CB8AC3E}">
        <p14:creationId xmlns:p14="http://schemas.microsoft.com/office/powerpoint/2010/main" val="3834686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 1: Involvement of the Correct Stakeholders</a:t>
            </a:r>
            <a:endParaRPr lang="en-AU" dirty="0"/>
          </a:p>
        </p:txBody>
      </p:sp>
      <p:sp>
        <p:nvSpPr>
          <p:cNvPr id="3" name="Content Placeholder 2"/>
          <p:cNvSpPr>
            <a:spLocks noGrp="1"/>
          </p:cNvSpPr>
          <p:nvPr>
            <p:ph idx="1"/>
          </p:nvPr>
        </p:nvSpPr>
        <p:spPr/>
        <p:txBody>
          <a:bodyPr>
            <a:noAutofit/>
          </a:bodyPr>
          <a:lstStyle/>
          <a:p>
            <a:r>
              <a:rPr lang="en-US" sz="2700" dirty="0"/>
              <a:t>T</a:t>
            </a:r>
            <a:r>
              <a:rPr lang="en-US" sz="2700" dirty="0" smtClean="0"/>
              <a:t>he </a:t>
            </a:r>
            <a:r>
              <a:rPr lang="en-US" sz="2700" dirty="0"/>
              <a:t>following two aspects ought to </a:t>
            </a:r>
            <a:r>
              <a:rPr lang="en-US" sz="2700" dirty="0" smtClean="0"/>
              <a:t>be </a:t>
            </a:r>
            <a:r>
              <a:rPr lang="en-AU" sz="2700" dirty="0" smtClean="0"/>
              <a:t>considered</a:t>
            </a:r>
            <a:r>
              <a:rPr lang="en-AU" sz="2700" dirty="0"/>
              <a:t> </a:t>
            </a:r>
            <a:r>
              <a:rPr lang="en-AU" sz="2700" dirty="0" smtClean="0"/>
              <a:t>for assembling the audit team:</a:t>
            </a:r>
          </a:p>
          <a:p>
            <a:r>
              <a:rPr lang="en-AU" sz="2700" b="1" i="1" dirty="0" smtClean="0"/>
              <a:t>1. Independence </a:t>
            </a:r>
            <a:r>
              <a:rPr lang="en-AU" sz="2700" b="1" i="1" dirty="0"/>
              <a:t>of the </a:t>
            </a:r>
            <a:r>
              <a:rPr lang="en-AU" sz="2700" b="1" i="1" dirty="0" smtClean="0"/>
              <a:t>auditor</a:t>
            </a:r>
          </a:p>
          <a:p>
            <a:r>
              <a:rPr lang="en-US" sz="2700" dirty="0" smtClean="0"/>
              <a:t>It </a:t>
            </a:r>
            <a:r>
              <a:rPr lang="en-US" sz="2700" dirty="0"/>
              <a:t>should be avoided that the author of a requirement is also the </a:t>
            </a:r>
            <a:r>
              <a:rPr lang="en-US" sz="2700" dirty="0" smtClean="0"/>
              <a:t>person to </a:t>
            </a:r>
            <a:r>
              <a:rPr lang="en-US" sz="2700" dirty="0"/>
              <a:t>validate it. </a:t>
            </a:r>
            <a:endParaRPr lang="en-US" sz="2700" dirty="0" smtClean="0"/>
          </a:p>
          <a:p>
            <a:r>
              <a:rPr lang="en-US" sz="2700" dirty="0" smtClean="0"/>
              <a:t>The </a:t>
            </a:r>
            <a:r>
              <a:rPr lang="en-US" sz="2700" dirty="0"/>
              <a:t>author will make use of his or her prior knowledge when reading </a:t>
            </a:r>
            <a:r>
              <a:rPr lang="en-US" sz="2700" dirty="0" smtClean="0"/>
              <a:t>or reviewing </a:t>
            </a:r>
            <a:r>
              <a:rPr lang="en-US" sz="2700" dirty="0"/>
              <a:t>the requirement. </a:t>
            </a:r>
            <a:endParaRPr lang="en-US" sz="2700" dirty="0" smtClean="0"/>
          </a:p>
          <a:p>
            <a:r>
              <a:rPr lang="en-US" sz="2700" dirty="0" smtClean="0"/>
              <a:t>This </a:t>
            </a:r>
            <a:r>
              <a:rPr lang="en-US" sz="2700" dirty="0"/>
              <a:t>prior knowledge can negatively influence </a:t>
            </a:r>
            <a:r>
              <a:rPr lang="en-US" sz="2700" dirty="0" smtClean="0"/>
              <a:t>the identification </a:t>
            </a:r>
            <a:r>
              <a:rPr lang="en-US" sz="2700" dirty="0"/>
              <a:t>of </a:t>
            </a:r>
            <a:r>
              <a:rPr lang="en-US" sz="2700" dirty="0" smtClean="0"/>
              <a:t>errors.</a:t>
            </a:r>
            <a:endParaRPr lang="en-AU" sz="2700" b="1" dirty="0"/>
          </a:p>
        </p:txBody>
      </p:sp>
    </p:spTree>
    <p:extLst>
      <p:ext uri="{BB962C8B-B14F-4D97-AF65-F5344CB8AC3E}">
        <p14:creationId xmlns:p14="http://schemas.microsoft.com/office/powerpoint/2010/main" val="572545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 1: Involvement of the Correct </a:t>
            </a:r>
            <a:r>
              <a:rPr lang="en-US" b="1" dirty="0" smtClean="0"/>
              <a:t>Stakeholders (</a:t>
            </a:r>
            <a:r>
              <a:rPr lang="en-US" b="1" dirty="0" err="1" smtClean="0"/>
              <a:t>Contd</a:t>
            </a:r>
            <a:r>
              <a:rPr lang="en-US" b="1" dirty="0" smtClean="0"/>
              <a:t>…)</a:t>
            </a:r>
            <a:endParaRPr lang="en-AU" dirty="0"/>
          </a:p>
        </p:txBody>
      </p:sp>
      <p:sp>
        <p:nvSpPr>
          <p:cNvPr id="3" name="Content Placeholder 2"/>
          <p:cNvSpPr>
            <a:spLocks noGrp="1"/>
          </p:cNvSpPr>
          <p:nvPr>
            <p:ph idx="1"/>
          </p:nvPr>
        </p:nvSpPr>
        <p:spPr/>
        <p:txBody>
          <a:bodyPr>
            <a:noAutofit/>
          </a:bodyPr>
          <a:lstStyle/>
          <a:p>
            <a:r>
              <a:rPr lang="en-AU" sz="3000" b="1" i="1" dirty="0" smtClean="0"/>
              <a:t>2. Internal </a:t>
            </a:r>
            <a:r>
              <a:rPr lang="en-AU" sz="3000" b="1" i="1" dirty="0"/>
              <a:t>vs. external auditors</a:t>
            </a:r>
          </a:p>
          <a:p>
            <a:r>
              <a:rPr lang="en-US" sz="3000" dirty="0"/>
              <a:t>Suitable auditors can be identified within or outside of the </a:t>
            </a:r>
            <a:r>
              <a:rPr lang="en-US" sz="3000" dirty="0" smtClean="0"/>
              <a:t>developing organization.</a:t>
            </a:r>
          </a:p>
          <a:p>
            <a:r>
              <a:rPr lang="en-US" sz="3000" dirty="0" smtClean="0"/>
              <a:t>Internal </a:t>
            </a:r>
            <a:r>
              <a:rPr lang="en-US" sz="3000" dirty="0"/>
              <a:t>audits are performed by stakeholders that are members of </a:t>
            </a:r>
            <a:r>
              <a:rPr lang="en-US" sz="3000" dirty="0" smtClean="0"/>
              <a:t>the developing </a:t>
            </a:r>
            <a:r>
              <a:rPr lang="en-US" sz="3000" dirty="0"/>
              <a:t>organization and can be used to validate intermediate results </a:t>
            </a:r>
            <a:r>
              <a:rPr lang="en-US" sz="3000" dirty="0" smtClean="0"/>
              <a:t>or preliminary </a:t>
            </a:r>
            <a:r>
              <a:rPr lang="en-US" sz="3000" dirty="0"/>
              <a:t>requirements. </a:t>
            </a:r>
            <a:endParaRPr lang="en-US" sz="3000" dirty="0" smtClean="0"/>
          </a:p>
          <a:p>
            <a:r>
              <a:rPr lang="en-US" sz="3000" dirty="0" smtClean="0"/>
              <a:t>An </a:t>
            </a:r>
            <a:r>
              <a:rPr lang="en-US" sz="3000" dirty="0"/>
              <a:t>internal validation is easy to coordinate and </a:t>
            </a:r>
            <a:r>
              <a:rPr lang="en-US" sz="3000" dirty="0" smtClean="0"/>
              <a:t>organize because </a:t>
            </a:r>
            <a:r>
              <a:rPr lang="en-US" sz="3000" dirty="0"/>
              <a:t>the stakeholders are available from within the organization. </a:t>
            </a:r>
            <a:endParaRPr lang="en-US" sz="3000" dirty="0" smtClean="0"/>
          </a:p>
        </p:txBody>
      </p:sp>
    </p:spTree>
    <p:extLst>
      <p:ext uri="{BB962C8B-B14F-4D97-AF65-F5344CB8AC3E}">
        <p14:creationId xmlns:p14="http://schemas.microsoft.com/office/powerpoint/2010/main" val="2405082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i="1" dirty="0"/>
              <a:t>Approving requirements</a:t>
            </a:r>
            <a:endParaRPr lang="en-AU" dirty="0"/>
          </a:p>
        </p:txBody>
      </p:sp>
      <p:sp>
        <p:nvSpPr>
          <p:cNvPr id="3" name="Content Placeholder 2"/>
          <p:cNvSpPr>
            <a:spLocks noGrp="1"/>
          </p:cNvSpPr>
          <p:nvPr>
            <p:ph idx="1"/>
          </p:nvPr>
        </p:nvSpPr>
        <p:spPr/>
        <p:txBody>
          <a:bodyPr>
            <a:noAutofit/>
          </a:bodyPr>
          <a:lstStyle/>
          <a:p>
            <a:pPr lvl="1">
              <a:buFont typeface="Wingdings" panose="05000000000000000000" pitchFamily="2" charset="2"/>
              <a:buChar char="§"/>
            </a:pPr>
            <a:r>
              <a:rPr lang="en-US" sz="3600" dirty="0"/>
              <a:t>During requirements validation, the decision of whether a requirement </a:t>
            </a:r>
            <a:r>
              <a:rPr lang="en-US" sz="3600" dirty="0" smtClean="0"/>
              <a:t>possesses the </a:t>
            </a:r>
            <a:r>
              <a:rPr lang="en-US" sz="3600" dirty="0"/>
              <a:t>necessary level of quality is made </a:t>
            </a:r>
            <a:r>
              <a:rPr lang="en-US" sz="3600" dirty="0" smtClean="0"/>
              <a:t>and </a:t>
            </a:r>
            <a:r>
              <a:rPr lang="en-US" sz="3600" dirty="0"/>
              <a:t>whether the requirement </a:t>
            </a:r>
            <a:r>
              <a:rPr lang="en-US" sz="3600" dirty="0" smtClean="0"/>
              <a:t>can be </a:t>
            </a:r>
            <a:r>
              <a:rPr lang="en-US" sz="3600" dirty="0"/>
              <a:t>approved to be used for further development activities (such as </a:t>
            </a:r>
            <a:r>
              <a:rPr lang="en-US" sz="3600" dirty="0" smtClean="0"/>
              <a:t>design, implementation</a:t>
            </a:r>
            <a:r>
              <a:rPr lang="en-US" sz="3600" dirty="0"/>
              <a:t>, and testing</a:t>
            </a:r>
            <a:r>
              <a:rPr lang="en-US" sz="3600" dirty="0" smtClean="0"/>
              <a:t>).</a:t>
            </a:r>
          </a:p>
          <a:p>
            <a:pPr lvl="1">
              <a:buFont typeface="Wingdings" panose="05000000000000000000" pitchFamily="2" charset="2"/>
              <a:buChar char="§"/>
            </a:pPr>
            <a:r>
              <a:rPr lang="en-US" sz="3600" dirty="0" smtClean="0"/>
              <a:t>This </a:t>
            </a:r>
            <a:r>
              <a:rPr lang="en-US" sz="3600" dirty="0"/>
              <a:t>decision should be made on the basis of </a:t>
            </a:r>
            <a:r>
              <a:rPr lang="en-US" sz="3600" dirty="0" smtClean="0"/>
              <a:t>predefined </a:t>
            </a:r>
            <a:r>
              <a:rPr lang="en-AU" sz="3600" dirty="0" smtClean="0"/>
              <a:t>acceptance </a:t>
            </a:r>
            <a:r>
              <a:rPr lang="en-AU" sz="3600" dirty="0"/>
              <a:t>criteria.</a:t>
            </a:r>
          </a:p>
        </p:txBody>
      </p:sp>
    </p:spTree>
    <p:extLst>
      <p:ext uri="{BB962C8B-B14F-4D97-AF65-F5344CB8AC3E}">
        <p14:creationId xmlns:p14="http://schemas.microsoft.com/office/powerpoint/2010/main" val="1796905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 1: Involvement of the Correct Stakeholders (</a:t>
            </a:r>
            <a:r>
              <a:rPr lang="en-US" b="1" dirty="0" err="1"/>
              <a:t>Contd</a:t>
            </a:r>
            <a:r>
              <a:rPr lang="en-US" b="1" dirty="0"/>
              <a:t>…)</a:t>
            </a:r>
            <a:endParaRPr lang="en-AU" dirty="0"/>
          </a:p>
        </p:txBody>
      </p:sp>
      <p:sp>
        <p:nvSpPr>
          <p:cNvPr id="3" name="Content Placeholder 2"/>
          <p:cNvSpPr>
            <a:spLocks noGrp="1"/>
          </p:cNvSpPr>
          <p:nvPr>
            <p:ph idx="1"/>
          </p:nvPr>
        </p:nvSpPr>
        <p:spPr/>
        <p:txBody>
          <a:bodyPr>
            <a:noAutofit/>
          </a:bodyPr>
          <a:lstStyle/>
          <a:p>
            <a:r>
              <a:rPr lang="en-US" sz="3500" dirty="0"/>
              <a:t>An external audit requires a higher degree of effort because it identifies auditors and (potentially) hires them for payment. </a:t>
            </a:r>
          </a:p>
          <a:p>
            <a:r>
              <a:rPr lang="en-US" sz="3500" dirty="0"/>
              <a:t>In addition, external auditors have to become familiar with the context of the system to be developed. Due to the high effort, an external audit should be performed only on requirements that exhibit a high level of quality.</a:t>
            </a:r>
            <a:endParaRPr lang="en-AU" sz="3500" dirty="0"/>
          </a:p>
          <a:p>
            <a:endParaRPr lang="en-AU" sz="3500" dirty="0"/>
          </a:p>
        </p:txBody>
      </p:sp>
    </p:spTree>
    <p:extLst>
      <p:ext uri="{BB962C8B-B14F-4D97-AF65-F5344CB8AC3E}">
        <p14:creationId xmlns:p14="http://schemas.microsoft.com/office/powerpoint/2010/main" val="30838202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Principle 2: Separating the Identification and the </a:t>
            </a:r>
            <a:r>
              <a:rPr lang="en-US" sz="3600" b="1" dirty="0" smtClean="0"/>
              <a:t>Correction </a:t>
            </a:r>
            <a:r>
              <a:rPr lang="en-AU" sz="3600" b="1" dirty="0" smtClean="0"/>
              <a:t>of </a:t>
            </a:r>
            <a:r>
              <a:rPr lang="en-AU" sz="3600" b="1" dirty="0"/>
              <a:t>Errors</a:t>
            </a:r>
            <a:endParaRPr lang="en-AU" sz="3600" dirty="0"/>
          </a:p>
        </p:txBody>
      </p:sp>
      <p:sp>
        <p:nvSpPr>
          <p:cNvPr id="3" name="Content Placeholder 2"/>
          <p:cNvSpPr>
            <a:spLocks noGrp="1"/>
          </p:cNvSpPr>
          <p:nvPr>
            <p:ph idx="1"/>
          </p:nvPr>
        </p:nvSpPr>
        <p:spPr/>
        <p:txBody>
          <a:bodyPr>
            <a:noAutofit/>
          </a:bodyPr>
          <a:lstStyle/>
          <a:p>
            <a:r>
              <a:rPr lang="en-AU" sz="3200" b="1" i="1" dirty="0"/>
              <a:t>Basic principle</a:t>
            </a:r>
          </a:p>
          <a:p>
            <a:r>
              <a:rPr lang="en-US" sz="2800" dirty="0"/>
              <a:t>Separation between identifying errors and actually fixing them has proven itself in </a:t>
            </a:r>
            <a:r>
              <a:rPr lang="en-US" sz="2800" dirty="0" smtClean="0"/>
              <a:t>the domain </a:t>
            </a:r>
            <a:r>
              <a:rPr lang="en-US" sz="2800" dirty="0"/>
              <a:t>of software quality assurance. </a:t>
            </a:r>
            <a:endParaRPr lang="en-US" sz="2800" dirty="0" smtClean="0"/>
          </a:p>
          <a:p>
            <a:r>
              <a:rPr lang="en-US" sz="2800" dirty="0" smtClean="0"/>
              <a:t>The </a:t>
            </a:r>
            <a:r>
              <a:rPr lang="en-US" sz="2800" dirty="0"/>
              <a:t>same principle can be applied </a:t>
            </a:r>
            <a:r>
              <a:rPr lang="en-US" sz="2800" dirty="0" smtClean="0"/>
              <a:t>to requirements </a:t>
            </a:r>
            <a:r>
              <a:rPr lang="en-US" sz="2800" dirty="0"/>
              <a:t>validation. </a:t>
            </a:r>
            <a:endParaRPr lang="en-US" sz="2800" dirty="0" smtClean="0"/>
          </a:p>
          <a:p>
            <a:r>
              <a:rPr lang="en-US" sz="2800" dirty="0" smtClean="0"/>
              <a:t>During </a:t>
            </a:r>
            <a:r>
              <a:rPr lang="en-US" sz="2800" dirty="0"/>
              <a:t>validation, the flaws identified are </a:t>
            </a:r>
            <a:r>
              <a:rPr lang="en-US" sz="2800" dirty="0" smtClean="0"/>
              <a:t>documented immediately</a:t>
            </a:r>
            <a:r>
              <a:rPr lang="en-US" sz="2800" dirty="0"/>
              <a:t>. </a:t>
            </a:r>
            <a:endParaRPr lang="en-US" sz="2800" dirty="0" smtClean="0"/>
          </a:p>
          <a:p>
            <a:r>
              <a:rPr lang="en-US" sz="2800" dirty="0" smtClean="0"/>
              <a:t>After </a:t>
            </a:r>
            <a:r>
              <a:rPr lang="en-US" sz="2800" dirty="0"/>
              <a:t>that, each flaw identified is double-checked to determine </a:t>
            </a:r>
            <a:r>
              <a:rPr lang="en-US" sz="2800" dirty="0" smtClean="0"/>
              <a:t>whether it </a:t>
            </a:r>
            <a:r>
              <a:rPr lang="en-US" sz="2800" dirty="0"/>
              <a:t>really is an error.</a:t>
            </a:r>
            <a:endParaRPr lang="en-AU" sz="2800" dirty="0"/>
          </a:p>
        </p:txBody>
      </p:sp>
    </p:spTree>
    <p:extLst>
      <p:ext uri="{BB962C8B-B14F-4D97-AF65-F5344CB8AC3E}">
        <p14:creationId xmlns:p14="http://schemas.microsoft.com/office/powerpoint/2010/main" val="3255131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 2: Separating the Identification and the Correction </a:t>
            </a:r>
            <a:r>
              <a:rPr lang="en-AU" b="1" dirty="0"/>
              <a:t>of </a:t>
            </a:r>
            <a:r>
              <a:rPr lang="en-AU" b="1" dirty="0" smtClean="0"/>
              <a:t>Errors (Contd..)</a:t>
            </a:r>
            <a:endParaRPr lang="en-AU" dirty="0"/>
          </a:p>
        </p:txBody>
      </p:sp>
      <p:sp>
        <p:nvSpPr>
          <p:cNvPr id="3" name="Content Placeholder 2"/>
          <p:cNvSpPr>
            <a:spLocks noGrp="1"/>
          </p:cNvSpPr>
          <p:nvPr>
            <p:ph idx="1"/>
          </p:nvPr>
        </p:nvSpPr>
        <p:spPr/>
        <p:txBody>
          <a:bodyPr>
            <a:normAutofit/>
          </a:bodyPr>
          <a:lstStyle/>
          <a:p>
            <a:r>
              <a:rPr lang="en-AU" sz="2800" b="1" i="1" dirty="0"/>
              <a:t>Concentrating on error </a:t>
            </a:r>
            <a:r>
              <a:rPr lang="en-AU" sz="2800" b="1" i="1" dirty="0" smtClean="0"/>
              <a:t>identification</a:t>
            </a:r>
          </a:p>
          <a:p>
            <a:r>
              <a:rPr lang="en-US" sz="2800" dirty="0"/>
              <a:t>Separating error identification and error correction allows auditors to </a:t>
            </a:r>
            <a:r>
              <a:rPr lang="en-US" sz="2800" dirty="0" smtClean="0"/>
              <a:t>concentrate on </a:t>
            </a:r>
            <a:r>
              <a:rPr lang="en-US" sz="2800" dirty="0"/>
              <a:t>the identification. </a:t>
            </a:r>
            <a:endParaRPr lang="en-US" sz="2800" dirty="0" smtClean="0"/>
          </a:p>
          <a:p>
            <a:r>
              <a:rPr lang="en-US" sz="2800" dirty="0" smtClean="0"/>
              <a:t>Measures </a:t>
            </a:r>
            <a:r>
              <a:rPr lang="en-US" sz="2800" dirty="0"/>
              <a:t>to correct the errors are taken only after </a:t>
            </a:r>
            <a:r>
              <a:rPr lang="en-US" sz="2800" dirty="0" smtClean="0"/>
              <a:t>identification measures </a:t>
            </a:r>
            <a:r>
              <a:rPr lang="en-US" sz="2800" dirty="0"/>
              <a:t>have been completed. </a:t>
            </a:r>
            <a:endParaRPr lang="en-US" sz="2800" dirty="0" smtClean="0"/>
          </a:p>
          <a:p>
            <a:r>
              <a:rPr lang="en-US" sz="2800" dirty="0" smtClean="0"/>
              <a:t>This </a:t>
            </a:r>
            <a:r>
              <a:rPr lang="en-US" sz="2800" dirty="0"/>
              <a:t>has the advantages that the resources </a:t>
            </a:r>
            <a:r>
              <a:rPr lang="en-US" sz="2800" dirty="0" smtClean="0"/>
              <a:t>available for </a:t>
            </a:r>
            <a:r>
              <a:rPr lang="en-US" sz="2800" dirty="0"/>
              <a:t>error correction can be used purposefully, that premature error identification </a:t>
            </a:r>
            <a:r>
              <a:rPr lang="en-US" sz="2800" dirty="0" smtClean="0"/>
              <a:t>does not </a:t>
            </a:r>
            <a:r>
              <a:rPr lang="en-US" sz="2800" dirty="0"/>
              <a:t>create additional </a:t>
            </a:r>
            <a:r>
              <a:rPr lang="en-US" sz="2800" dirty="0" smtClean="0"/>
              <a:t>errors.</a:t>
            </a:r>
            <a:endParaRPr lang="en-AU" sz="2800" b="1" dirty="0"/>
          </a:p>
        </p:txBody>
      </p:sp>
    </p:spTree>
    <p:extLst>
      <p:ext uri="{BB962C8B-B14F-4D97-AF65-F5344CB8AC3E}">
        <p14:creationId xmlns:p14="http://schemas.microsoft.com/office/powerpoint/2010/main" val="3440769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 3: Validation from Different Views</a:t>
            </a:r>
            <a:endParaRPr lang="en-AU" dirty="0"/>
          </a:p>
        </p:txBody>
      </p:sp>
      <p:sp>
        <p:nvSpPr>
          <p:cNvPr id="3" name="Content Placeholder 2"/>
          <p:cNvSpPr>
            <a:spLocks noGrp="1"/>
          </p:cNvSpPr>
          <p:nvPr>
            <p:ph idx="1"/>
          </p:nvPr>
        </p:nvSpPr>
        <p:spPr/>
        <p:txBody>
          <a:bodyPr>
            <a:normAutofit/>
          </a:bodyPr>
          <a:lstStyle/>
          <a:p>
            <a:r>
              <a:rPr lang="en-AU" sz="3600" b="1" i="1" dirty="0"/>
              <a:t>Perspective-based validation</a:t>
            </a:r>
          </a:p>
          <a:p>
            <a:r>
              <a:rPr lang="en-US" sz="3600" dirty="0" smtClean="0"/>
              <a:t>In </a:t>
            </a:r>
            <a:r>
              <a:rPr lang="en-US" sz="3600" dirty="0"/>
              <a:t>this principle, requirements are validated and agreed upon </a:t>
            </a:r>
            <a:r>
              <a:rPr lang="en-US" sz="3600" dirty="0" smtClean="0"/>
              <a:t>from different </a:t>
            </a:r>
            <a:r>
              <a:rPr lang="en-US" sz="3600" dirty="0"/>
              <a:t>perspectives (e.g., by different </a:t>
            </a:r>
            <a:r>
              <a:rPr lang="en-US" sz="3600" dirty="0" smtClean="0"/>
              <a:t>people.</a:t>
            </a:r>
          </a:p>
          <a:p>
            <a:r>
              <a:rPr lang="en-US" sz="3600" dirty="0" smtClean="0"/>
              <a:t>For </a:t>
            </a:r>
            <a:r>
              <a:rPr lang="en-US" sz="3600" dirty="0"/>
              <a:t>instance, in a legal </a:t>
            </a:r>
            <a:r>
              <a:rPr lang="en-US" sz="3600" dirty="0" smtClean="0"/>
              <a:t>trial, circumstances </a:t>
            </a:r>
            <a:r>
              <a:rPr lang="en-US" sz="3600" dirty="0"/>
              <a:t>are often reported from the perspective of different people so that </a:t>
            </a:r>
            <a:r>
              <a:rPr lang="en-US" sz="3600" dirty="0" smtClean="0"/>
              <a:t>a sound </a:t>
            </a:r>
            <a:r>
              <a:rPr lang="en-US" sz="3600" dirty="0"/>
              <a:t>overall picture can be gained.</a:t>
            </a:r>
            <a:endParaRPr lang="en-AU" sz="3600" dirty="0"/>
          </a:p>
        </p:txBody>
      </p:sp>
    </p:spTree>
    <p:extLst>
      <p:ext uri="{BB962C8B-B14F-4D97-AF65-F5344CB8AC3E}">
        <p14:creationId xmlns:p14="http://schemas.microsoft.com/office/powerpoint/2010/main" val="3163843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 4: Adequate Change of Documentation Type</a:t>
            </a:r>
            <a:endParaRPr lang="en-AU" dirty="0"/>
          </a:p>
        </p:txBody>
      </p:sp>
      <p:sp>
        <p:nvSpPr>
          <p:cNvPr id="3" name="Content Placeholder 2"/>
          <p:cNvSpPr>
            <a:spLocks noGrp="1"/>
          </p:cNvSpPr>
          <p:nvPr>
            <p:ph idx="1"/>
          </p:nvPr>
        </p:nvSpPr>
        <p:spPr/>
        <p:txBody>
          <a:bodyPr>
            <a:normAutofit/>
          </a:bodyPr>
          <a:lstStyle/>
          <a:p>
            <a:r>
              <a:rPr lang="en-US" sz="2400" b="1" i="1" dirty="0"/>
              <a:t>Strengths and weaknesses of documentation types</a:t>
            </a:r>
          </a:p>
          <a:p>
            <a:r>
              <a:rPr lang="en-US" sz="2400" dirty="0"/>
              <a:t>Changing the documentation type during requirements validation uses the strengths </a:t>
            </a:r>
            <a:r>
              <a:rPr lang="en-US" sz="2400" dirty="0" smtClean="0"/>
              <a:t>of one </a:t>
            </a:r>
            <a:r>
              <a:rPr lang="en-US" sz="2400" dirty="0"/>
              <a:t>documentation type to balance out the weaknesses of other documentation types.</a:t>
            </a:r>
          </a:p>
          <a:p>
            <a:r>
              <a:rPr lang="en-US" sz="2400" dirty="0"/>
              <a:t>For instance, good understandability and expressiveness are strengths of </a:t>
            </a:r>
            <a:r>
              <a:rPr lang="en-US" sz="2400" dirty="0" smtClean="0"/>
              <a:t>natural language </a:t>
            </a:r>
            <a:r>
              <a:rPr lang="en-US" sz="2400" dirty="0"/>
              <a:t>texts. However, their weakness is potential ambiguity and difficulty </a:t>
            </a:r>
            <a:r>
              <a:rPr lang="en-US" sz="2400" dirty="0" smtClean="0"/>
              <a:t>in expressing </a:t>
            </a:r>
            <a:r>
              <a:rPr lang="en-US" sz="2400" dirty="0"/>
              <a:t>complex circumstances</a:t>
            </a:r>
            <a:r>
              <a:rPr lang="en-US" sz="2400" dirty="0" smtClean="0"/>
              <a:t>.</a:t>
            </a:r>
          </a:p>
          <a:p>
            <a:r>
              <a:rPr lang="en-US" sz="2400" dirty="0" smtClean="0"/>
              <a:t>Graphic </a:t>
            </a:r>
            <a:r>
              <a:rPr lang="en-US" sz="2400" dirty="0"/>
              <a:t>models are able to depict </a:t>
            </a:r>
            <a:r>
              <a:rPr lang="en-US" sz="2400" dirty="0" smtClean="0"/>
              <a:t>complex circumstances </a:t>
            </a:r>
            <a:r>
              <a:rPr lang="en-US" sz="2400" dirty="0"/>
              <a:t>rather well, but the individual modeling constructs are restricted </a:t>
            </a:r>
            <a:r>
              <a:rPr lang="en-US" sz="2400" dirty="0" smtClean="0"/>
              <a:t>in </a:t>
            </a:r>
            <a:r>
              <a:rPr lang="en-AU" sz="2400" dirty="0" smtClean="0"/>
              <a:t>expressiveness</a:t>
            </a:r>
            <a:r>
              <a:rPr lang="en-AU" sz="2400" dirty="0"/>
              <a:t>.</a:t>
            </a:r>
            <a:endParaRPr lang="en-AU" sz="2400" dirty="0"/>
          </a:p>
        </p:txBody>
      </p:sp>
    </p:spTree>
    <p:extLst>
      <p:ext uri="{BB962C8B-B14F-4D97-AF65-F5344CB8AC3E}">
        <p14:creationId xmlns:p14="http://schemas.microsoft.com/office/powerpoint/2010/main" val="2061339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 4: Adequate Change of Documentation Type</a:t>
            </a:r>
            <a:endParaRPr lang="en-AU" dirty="0"/>
          </a:p>
        </p:txBody>
      </p:sp>
      <p:sp>
        <p:nvSpPr>
          <p:cNvPr id="3" name="Content Placeholder 2"/>
          <p:cNvSpPr>
            <a:spLocks noGrp="1"/>
          </p:cNvSpPr>
          <p:nvPr>
            <p:ph idx="1"/>
          </p:nvPr>
        </p:nvSpPr>
        <p:spPr/>
        <p:txBody>
          <a:bodyPr>
            <a:normAutofit/>
          </a:bodyPr>
          <a:lstStyle/>
          <a:p>
            <a:r>
              <a:rPr lang="en-AU" sz="3600" b="1" i="1" dirty="0"/>
              <a:t>Simpler identification of errors</a:t>
            </a:r>
          </a:p>
          <a:p>
            <a:pPr algn="just"/>
            <a:r>
              <a:rPr lang="en-US" sz="3600" dirty="0"/>
              <a:t>Transcribing a requirement that is already documented in another form </a:t>
            </a:r>
            <a:r>
              <a:rPr lang="en-US" sz="3600" dirty="0" smtClean="0"/>
              <a:t>of </a:t>
            </a:r>
            <a:r>
              <a:rPr lang="en-AU" sz="3600" dirty="0" smtClean="0"/>
              <a:t>documentation </a:t>
            </a:r>
            <a:r>
              <a:rPr lang="en-AU" sz="3600" dirty="0"/>
              <a:t>simplifies finding errors. For instance, ambiguities in natural </a:t>
            </a:r>
            <a:r>
              <a:rPr lang="en-AU" sz="3600" dirty="0" smtClean="0"/>
              <a:t>language </a:t>
            </a:r>
            <a:r>
              <a:rPr lang="en-US" sz="3600" dirty="0" smtClean="0"/>
              <a:t>requirements </a:t>
            </a:r>
            <a:r>
              <a:rPr lang="en-US" sz="3600" dirty="0"/>
              <a:t>can be identified much easier by transcribing them into a </a:t>
            </a:r>
            <a:r>
              <a:rPr lang="en-US" sz="3600" dirty="0" smtClean="0"/>
              <a:t>model-based </a:t>
            </a:r>
            <a:r>
              <a:rPr lang="en-AU" sz="3600" dirty="0" smtClean="0"/>
              <a:t>representation</a:t>
            </a:r>
            <a:r>
              <a:rPr lang="en-AU" sz="3600" dirty="0"/>
              <a:t>.</a:t>
            </a:r>
            <a:endParaRPr lang="en-AU" sz="3600" dirty="0"/>
          </a:p>
        </p:txBody>
      </p:sp>
    </p:spTree>
    <p:extLst>
      <p:ext uri="{BB962C8B-B14F-4D97-AF65-F5344CB8AC3E}">
        <p14:creationId xmlns:p14="http://schemas.microsoft.com/office/powerpoint/2010/main" val="20020375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 5: Construction of Development Artifacts</a:t>
            </a:r>
            <a:endParaRPr lang="en-AU" dirty="0"/>
          </a:p>
        </p:txBody>
      </p:sp>
      <p:sp>
        <p:nvSpPr>
          <p:cNvPr id="3" name="Content Placeholder 2"/>
          <p:cNvSpPr>
            <a:spLocks noGrp="1"/>
          </p:cNvSpPr>
          <p:nvPr>
            <p:ph idx="1"/>
          </p:nvPr>
        </p:nvSpPr>
        <p:spPr/>
        <p:txBody>
          <a:bodyPr>
            <a:noAutofit/>
          </a:bodyPr>
          <a:lstStyle/>
          <a:p>
            <a:r>
              <a:rPr lang="en-US" sz="2200" b="1" i="1" dirty="0"/>
              <a:t>Suitability of the requirements for design, test, and manual creation</a:t>
            </a:r>
          </a:p>
          <a:p>
            <a:r>
              <a:rPr lang="en-US" sz="2200" dirty="0"/>
              <a:t>Constructing development artifacts aims at validating the quality of requirements </a:t>
            </a:r>
            <a:r>
              <a:rPr lang="en-US" sz="2200" dirty="0" smtClean="0"/>
              <a:t>that are </a:t>
            </a:r>
            <a:r>
              <a:rPr lang="en-US" sz="2200" dirty="0"/>
              <a:t>meant to be the basis of creating design artifacts, test artifacts, or the user manual.</a:t>
            </a:r>
          </a:p>
          <a:p>
            <a:r>
              <a:rPr lang="en-US" sz="2200" dirty="0"/>
              <a:t>During the course of the validation, the activities usually carried out during </a:t>
            </a:r>
            <a:r>
              <a:rPr lang="en-US" sz="2200" dirty="0" smtClean="0"/>
              <a:t>subsequent phases </a:t>
            </a:r>
            <a:r>
              <a:rPr lang="en-US" sz="2200" dirty="0"/>
              <a:t>to construct respective development artifacts are carried out for small samples.</a:t>
            </a:r>
          </a:p>
          <a:p>
            <a:r>
              <a:rPr lang="en-US" sz="2200" dirty="0"/>
              <a:t>For instance, the auditor intensively deals with a requirement by creating a test case.</a:t>
            </a:r>
          </a:p>
          <a:p>
            <a:r>
              <a:rPr lang="en-US" sz="2200" dirty="0"/>
              <a:t>This way, errors (e.g., ambiguity) can be identified in the requirement. </a:t>
            </a:r>
            <a:endParaRPr lang="en-US" sz="2200" dirty="0" smtClean="0"/>
          </a:p>
          <a:p>
            <a:r>
              <a:rPr lang="en-US" sz="2200" dirty="0" smtClean="0"/>
              <a:t>This </a:t>
            </a:r>
            <a:r>
              <a:rPr lang="en-US" sz="2200" dirty="0"/>
              <a:t>kind </a:t>
            </a:r>
            <a:r>
              <a:rPr lang="en-US" sz="2200" dirty="0" smtClean="0"/>
              <a:t>of validation</a:t>
            </a:r>
            <a:r>
              <a:rPr lang="en-US" sz="2200" dirty="0"/>
              <a:t>, however, demands a lot of resources because subsequent </a:t>
            </a:r>
            <a:r>
              <a:rPr lang="en-US" sz="2200" dirty="0" smtClean="0"/>
              <a:t>development activities </a:t>
            </a:r>
            <a:r>
              <a:rPr lang="en-US" sz="2200" dirty="0"/>
              <a:t>must be executed at least in part.</a:t>
            </a:r>
            <a:endParaRPr lang="en-AU" sz="2200" dirty="0"/>
          </a:p>
        </p:txBody>
      </p:sp>
    </p:spTree>
    <p:extLst>
      <p:ext uri="{BB962C8B-B14F-4D97-AF65-F5344CB8AC3E}">
        <p14:creationId xmlns:p14="http://schemas.microsoft.com/office/powerpoint/2010/main" val="2288939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Principle 6: Repeated Validation</a:t>
            </a:r>
            <a:endParaRPr lang="en-AU" dirty="0"/>
          </a:p>
        </p:txBody>
      </p:sp>
      <p:sp>
        <p:nvSpPr>
          <p:cNvPr id="3" name="Content Placeholder 2"/>
          <p:cNvSpPr>
            <a:spLocks noGrp="1"/>
          </p:cNvSpPr>
          <p:nvPr>
            <p:ph idx="1"/>
          </p:nvPr>
        </p:nvSpPr>
        <p:spPr/>
        <p:txBody>
          <a:bodyPr>
            <a:noAutofit/>
          </a:bodyPr>
          <a:lstStyle/>
          <a:p>
            <a:r>
              <a:rPr lang="en-US" sz="3200" dirty="0"/>
              <a:t>Validation occurs at a distinct point in time during the development process and </a:t>
            </a:r>
            <a:r>
              <a:rPr lang="en-US" sz="3200" dirty="0" smtClean="0"/>
              <a:t>relies on </a:t>
            </a:r>
            <a:r>
              <a:rPr lang="en-US" sz="3200" dirty="0"/>
              <a:t>the level of knowledge of the auditors at that point in time. </a:t>
            </a:r>
            <a:endParaRPr lang="en-US" sz="3200" dirty="0" smtClean="0"/>
          </a:p>
          <a:p>
            <a:r>
              <a:rPr lang="en-US" sz="3200" dirty="0" smtClean="0"/>
              <a:t>During requirements engineering</a:t>
            </a:r>
            <a:r>
              <a:rPr lang="en-US" sz="3200" dirty="0"/>
              <a:t>, the stakeholders gain additional knowledge about the planned system.</a:t>
            </a:r>
          </a:p>
          <a:p>
            <a:r>
              <a:rPr lang="en-US" sz="3200" dirty="0"/>
              <a:t>Therefore, a positive validation of requirements does not guarantee that </a:t>
            </a:r>
            <a:r>
              <a:rPr lang="en-US" sz="3200" dirty="0" smtClean="0"/>
              <a:t>requirements are </a:t>
            </a:r>
            <a:r>
              <a:rPr lang="en-US" sz="3200" dirty="0"/>
              <a:t>still valid at a later point in time. </a:t>
            </a:r>
            <a:endParaRPr lang="en-US" sz="3200" dirty="0" smtClean="0"/>
          </a:p>
        </p:txBody>
      </p:sp>
    </p:spTree>
    <p:extLst>
      <p:ext uri="{BB962C8B-B14F-4D97-AF65-F5344CB8AC3E}">
        <p14:creationId xmlns:p14="http://schemas.microsoft.com/office/powerpoint/2010/main" val="19326967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Principle 6: Repeated Validation</a:t>
            </a:r>
            <a:endParaRPr lang="en-AU" dirty="0"/>
          </a:p>
        </p:txBody>
      </p:sp>
      <p:sp>
        <p:nvSpPr>
          <p:cNvPr id="3" name="Content Placeholder 2"/>
          <p:cNvSpPr>
            <a:spLocks noGrp="1"/>
          </p:cNvSpPr>
          <p:nvPr>
            <p:ph idx="1"/>
          </p:nvPr>
        </p:nvSpPr>
        <p:spPr/>
        <p:txBody>
          <a:bodyPr>
            <a:normAutofit/>
          </a:bodyPr>
          <a:lstStyle/>
          <a:p>
            <a:r>
              <a:rPr lang="en-US" sz="3200" dirty="0"/>
              <a:t>Requirements validation should occur multiple times in the following cases (among others</a:t>
            </a:r>
            <a:r>
              <a:rPr lang="en-US" sz="3200" dirty="0" smtClean="0"/>
              <a:t>):</a:t>
            </a:r>
          </a:p>
          <a:p>
            <a:pPr marL="749808" lvl="1" indent="-457200">
              <a:buFont typeface="+mj-lt"/>
              <a:buAutoNum type="arabicPeriod"/>
            </a:pPr>
            <a:r>
              <a:rPr lang="en-US" sz="2800" dirty="0"/>
              <a:t>Lots of innovative ideas and technology used in the system</a:t>
            </a:r>
          </a:p>
          <a:p>
            <a:pPr marL="749808" lvl="1" indent="-457200">
              <a:buFont typeface="+mj-lt"/>
              <a:buAutoNum type="arabicPeriod"/>
            </a:pPr>
            <a:r>
              <a:rPr lang="en-US" sz="2800" dirty="0"/>
              <a:t>Significant gain of knowledge during requirements engineering</a:t>
            </a:r>
          </a:p>
          <a:p>
            <a:pPr marL="749808" lvl="1" indent="-457200">
              <a:buFont typeface="+mj-lt"/>
              <a:buAutoNum type="arabicPeriod"/>
            </a:pPr>
            <a:r>
              <a:rPr lang="en-AU" sz="2800" dirty="0"/>
              <a:t>Long-lasting projects</a:t>
            </a:r>
          </a:p>
          <a:p>
            <a:pPr marL="749808" lvl="1" indent="-457200">
              <a:buFont typeface="+mj-lt"/>
              <a:buAutoNum type="arabicPeriod"/>
            </a:pPr>
            <a:r>
              <a:rPr lang="en-AU" sz="2800" dirty="0"/>
              <a:t>Very early requirements validation</a:t>
            </a:r>
          </a:p>
          <a:p>
            <a:pPr marL="749808" lvl="1" indent="-457200">
              <a:buFont typeface="+mj-lt"/>
              <a:buAutoNum type="arabicPeriod"/>
            </a:pPr>
            <a:r>
              <a:rPr lang="en-AU" sz="2800" dirty="0"/>
              <a:t>Unknown domain</a:t>
            </a:r>
          </a:p>
          <a:p>
            <a:pPr marL="749808" lvl="1" indent="-457200">
              <a:buFont typeface="+mj-lt"/>
              <a:buAutoNum type="arabicPeriod"/>
            </a:pPr>
            <a:r>
              <a:rPr lang="en-US" sz="2800" dirty="0"/>
              <a:t>Requirements that are to be reused</a:t>
            </a:r>
            <a:endParaRPr lang="en-AU" sz="2800" dirty="0"/>
          </a:p>
          <a:p>
            <a:endParaRPr lang="en-AU" sz="3200" dirty="0"/>
          </a:p>
        </p:txBody>
      </p:sp>
    </p:spTree>
    <p:extLst>
      <p:ext uri="{BB962C8B-B14F-4D97-AF65-F5344CB8AC3E}">
        <p14:creationId xmlns:p14="http://schemas.microsoft.com/office/powerpoint/2010/main" val="659765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i="1" dirty="0"/>
              <a:t>Goal of validation</a:t>
            </a:r>
            <a:endParaRPr lang="en-AU"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sz="4400" dirty="0"/>
              <a:t>The goal of requirements validation is therefore to discover errors in </a:t>
            </a:r>
            <a:r>
              <a:rPr lang="en-US" sz="4400" dirty="0" smtClean="0"/>
              <a:t>the documented </a:t>
            </a:r>
            <a:r>
              <a:rPr lang="en-US" sz="4400" dirty="0"/>
              <a:t>requirements. </a:t>
            </a:r>
            <a:endParaRPr lang="en-US" sz="4400" dirty="0" smtClean="0"/>
          </a:p>
          <a:p>
            <a:pPr lvl="1">
              <a:buFont typeface="Wingdings" panose="05000000000000000000" pitchFamily="2" charset="2"/>
              <a:buChar char="§"/>
            </a:pPr>
            <a:r>
              <a:rPr lang="en-US" sz="4400" dirty="0" smtClean="0"/>
              <a:t>Typical </a:t>
            </a:r>
            <a:r>
              <a:rPr lang="en-US" sz="4400" dirty="0"/>
              <a:t>examples of errors in requirements are </a:t>
            </a:r>
            <a:r>
              <a:rPr lang="en-US" sz="4400" dirty="0" smtClean="0"/>
              <a:t>ambiguity, incompleteness</a:t>
            </a:r>
            <a:r>
              <a:rPr lang="en-US" sz="4400" dirty="0"/>
              <a:t>, and </a:t>
            </a:r>
            <a:r>
              <a:rPr lang="en-US" sz="4400" dirty="0" smtClean="0"/>
              <a:t>contradictions etc.</a:t>
            </a:r>
            <a:endParaRPr lang="en-AU" sz="4400" dirty="0"/>
          </a:p>
        </p:txBody>
      </p:sp>
    </p:spTree>
    <p:extLst>
      <p:ext uri="{BB962C8B-B14F-4D97-AF65-F5344CB8AC3E}">
        <p14:creationId xmlns:p14="http://schemas.microsoft.com/office/powerpoint/2010/main" val="3194792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i="1" dirty="0"/>
              <a:t>Error proliferation</a:t>
            </a:r>
            <a:endParaRPr lang="en-AU"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sz="2800" dirty="0"/>
              <a:t>Requirements documents are reference documents for all further </a:t>
            </a:r>
            <a:r>
              <a:rPr lang="en-US" sz="2800" dirty="0" smtClean="0"/>
              <a:t>development activities</a:t>
            </a:r>
            <a:r>
              <a:rPr lang="en-US" sz="2800" dirty="0"/>
              <a:t>. </a:t>
            </a:r>
            <a:endParaRPr lang="en-US" sz="2800" dirty="0" smtClean="0"/>
          </a:p>
          <a:p>
            <a:pPr lvl="1">
              <a:buFont typeface="Wingdings" panose="05000000000000000000" pitchFamily="2" charset="2"/>
              <a:buChar char="§"/>
            </a:pPr>
            <a:r>
              <a:rPr lang="en-US" sz="2800" dirty="0" smtClean="0"/>
              <a:t>Errors </a:t>
            </a:r>
            <a:r>
              <a:rPr lang="en-US" sz="2800" dirty="0"/>
              <a:t>negatively affect all further development activities. </a:t>
            </a:r>
            <a:endParaRPr lang="en-US" sz="2800" dirty="0" smtClean="0"/>
          </a:p>
          <a:p>
            <a:pPr lvl="1">
              <a:buFont typeface="Wingdings" panose="05000000000000000000" pitchFamily="2" charset="2"/>
              <a:buChar char="§"/>
            </a:pPr>
            <a:r>
              <a:rPr lang="en-US" sz="2800" dirty="0" smtClean="0"/>
              <a:t>A requirements </a:t>
            </a:r>
            <a:r>
              <a:rPr lang="en-US" sz="2800" dirty="0"/>
              <a:t>error that is discovered when the system is already deployed </a:t>
            </a:r>
            <a:r>
              <a:rPr lang="en-US" sz="2800" dirty="0" smtClean="0"/>
              <a:t>and operating </a:t>
            </a:r>
            <a:r>
              <a:rPr lang="en-US" sz="2800" dirty="0"/>
              <a:t>requires all artifacts affected by the error to be revised, such as </a:t>
            </a:r>
            <a:r>
              <a:rPr lang="en-US" sz="2800" dirty="0" smtClean="0"/>
              <a:t>source code</a:t>
            </a:r>
            <a:r>
              <a:rPr lang="en-US" sz="2800" dirty="0"/>
              <a:t>, test artifacts, and architectural descriptions. </a:t>
            </a:r>
            <a:endParaRPr lang="en-US" sz="2800" dirty="0" smtClean="0"/>
          </a:p>
          <a:p>
            <a:pPr lvl="1">
              <a:buFont typeface="Wingdings" panose="05000000000000000000" pitchFamily="2" charset="2"/>
              <a:buChar char="§"/>
            </a:pPr>
            <a:r>
              <a:rPr lang="en-US" sz="2800" dirty="0" smtClean="0"/>
              <a:t>Correcting </a:t>
            </a:r>
            <a:r>
              <a:rPr lang="en-US" sz="2800" dirty="0"/>
              <a:t>errors in </a:t>
            </a:r>
            <a:r>
              <a:rPr lang="en-US" sz="2800" dirty="0" smtClean="0"/>
              <a:t>requirements once </a:t>
            </a:r>
            <a:r>
              <a:rPr lang="en-US" sz="2800" dirty="0"/>
              <a:t>the system is in operation therefore entails significant costs.</a:t>
            </a:r>
            <a:endParaRPr lang="en-AU" sz="2800" dirty="0"/>
          </a:p>
        </p:txBody>
      </p:sp>
    </p:spTree>
    <p:extLst>
      <p:ext uri="{BB962C8B-B14F-4D97-AF65-F5344CB8AC3E}">
        <p14:creationId xmlns:p14="http://schemas.microsoft.com/office/powerpoint/2010/main" val="1864611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i="1" dirty="0"/>
              <a:t>Legal risks</a:t>
            </a:r>
            <a:endParaRPr lang="en-AU"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sz="4000" dirty="0"/>
              <a:t>A contract between client and contractor is often based on </a:t>
            </a:r>
            <a:r>
              <a:rPr lang="en-US" sz="4000" dirty="0" smtClean="0"/>
              <a:t>requirements documents</a:t>
            </a:r>
            <a:r>
              <a:rPr lang="en-US" sz="4000" dirty="0"/>
              <a:t>. </a:t>
            </a:r>
            <a:endParaRPr lang="en-US" sz="4000" dirty="0" smtClean="0"/>
          </a:p>
          <a:p>
            <a:pPr lvl="1">
              <a:buFont typeface="Wingdings" panose="05000000000000000000" pitchFamily="2" charset="2"/>
              <a:buChar char="§"/>
            </a:pPr>
            <a:r>
              <a:rPr lang="en-US" sz="4000" dirty="0" smtClean="0"/>
              <a:t>Critical </a:t>
            </a:r>
            <a:r>
              <a:rPr lang="en-US" sz="4000" dirty="0"/>
              <a:t>errors in requirements can lead to the fact that </a:t>
            </a:r>
            <a:r>
              <a:rPr lang="en-US" sz="4000" dirty="0" smtClean="0"/>
              <a:t>contractual agreements </a:t>
            </a:r>
            <a:r>
              <a:rPr lang="en-US" sz="4000" dirty="0"/>
              <a:t>cannot be met, e.g., scope of supply and services, expected quality, </a:t>
            </a:r>
            <a:r>
              <a:rPr lang="en-US" sz="4000" dirty="0" smtClean="0"/>
              <a:t>or </a:t>
            </a:r>
            <a:r>
              <a:rPr lang="en-AU" sz="4000" dirty="0" smtClean="0"/>
              <a:t>completion </a:t>
            </a:r>
            <a:r>
              <a:rPr lang="en-AU" sz="4000" dirty="0"/>
              <a:t>deadlines.</a:t>
            </a:r>
          </a:p>
        </p:txBody>
      </p:sp>
    </p:spTree>
    <p:extLst>
      <p:ext uri="{BB962C8B-B14F-4D97-AF65-F5344CB8AC3E}">
        <p14:creationId xmlns:p14="http://schemas.microsoft.com/office/powerpoint/2010/main" val="3331314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Fundamentals of Requirements Negotiation</a:t>
            </a:r>
            <a:endParaRPr lang="en-AU" dirty="0"/>
          </a:p>
        </p:txBody>
      </p:sp>
      <p:sp>
        <p:nvSpPr>
          <p:cNvPr id="3" name="Content Placeholder 2"/>
          <p:cNvSpPr>
            <a:spLocks noGrp="1"/>
          </p:cNvSpPr>
          <p:nvPr>
            <p:ph idx="1"/>
          </p:nvPr>
        </p:nvSpPr>
        <p:spPr/>
        <p:txBody>
          <a:bodyPr>
            <a:normAutofit/>
          </a:bodyPr>
          <a:lstStyle/>
          <a:p>
            <a:r>
              <a:rPr lang="en-AU" sz="4400" b="1" i="1" dirty="0"/>
              <a:t>Goal of requirements </a:t>
            </a:r>
            <a:r>
              <a:rPr lang="en-AU" sz="4400" b="1" i="1" dirty="0" smtClean="0"/>
              <a:t>negotiation</a:t>
            </a:r>
          </a:p>
          <a:p>
            <a:r>
              <a:rPr lang="en-US" sz="4400" dirty="0"/>
              <a:t>The goal of negotiation is to gain a common and agreed-upon understanding of </a:t>
            </a:r>
            <a:r>
              <a:rPr lang="en-US" sz="4400" dirty="0" smtClean="0"/>
              <a:t>the requirements </a:t>
            </a:r>
            <a:r>
              <a:rPr lang="en-US" sz="4400" dirty="0"/>
              <a:t>of the system to be developed among all relevant stakeholders</a:t>
            </a:r>
            <a:r>
              <a:rPr lang="en-US" sz="4400" dirty="0" smtClean="0"/>
              <a:t>.</a:t>
            </a:r>
            <a:endParaRPr lang="en-AU" sz="4400" b="1" i="1" dirty="0" smtClean="0"/>
          </a:p>
        </p:txBody>
      </p:sp>
    </p:spTree>
    <p:extLst>
      <p:ext uri="{BB962C8B-B14F-4D97-AF65-F5344CB8AC3E}">
        <p14:creationId xmlns:p14="http://schemas.microsoft.com/office/powerpoint/2010/main" val="1003403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i="1" dirty="0"/>
              <a:t>Contradictory requirements cause </a:t>
            </a:r>
            <a:r>
              <a:rPr lang="en-AU" b="1" i="1" dirty="0" smtClean="0"/>
              <a:t>conflicts</a:t>
            </a:r>
            <a:endParaRPr lang="en-AU" dirty="0"/>
          </a:p>
        </p:txBody>
      </p:sp>
      <p:sp>
        <p:nvSpPr>
          <p:cNvPr id="3" name="Content Placeholder 2"/>
          <p:cNvSpPr>
            <a:spLocks noGrp="1"/>
          </p:cNvSpPr>
          <p:nvPr>
            <p:ph idx="1"/>
          </p:nvPr>
        </p:nvSpPr>
        <p:spPr/>
        <p:txBody>
          <a:bodyPr>
            <a:noAutofit/>
          </a:bodyPr>
          <a:lstStyle/>
          <a:p>
            <a:pPr lvl="1">
              <a:buFont typeface="Wingdings" panose="05000000000000000000" pitchFamily="2" charset="2"/>
              <a:buChar char="§"/>
            </a:pPr>
            <a:r>
              <a:rPr lang="en-US" sz="3200" dirty="0"/>
              <a:t>If there is no consent among the stakeholders regarding the requirements and thus the requirements cannot be implemented collectively in the system, a conflict arises between the contradictory requirements as well as between the stakeholders that demand contradictory requirements.</a:t>
            </a:r>
          </a:p>
          <a:p>
            <a:pPr lvl="1">
              <a:buFont typeface="Wingdings" panose="05000000000000000000" pitchFamily="2" charset="2"/>
              <a:buChar char="§"/>
            </a:pPr>
            <a:r>
              <a:rPr lang="en-US" sz="3200" dirty="0"/>
              <a:t>For example, one stakeholder could demand the system to shut down in case of a failure, whereas another stakeholder could require </a:t>
            </a:r>
            <a:r>
              <a:rPr lang="en-AU" sz="3200" dirty="0"/>
              <a:t>the system to restart.</a:t>
            </a:r>
            <a:endParaRPr lang="en-AU" sz="3200" b="1" dirty="0"/>
          </a:p>
          <a:p>
            <a:endParaRPr lang="en-AU" sz="2400" dirty="0"/>
          </a:p>
        </p:txBody>
      </p:sp>
    </p:spTree>
    <p:extLst>
      <p:ext uri="{BB962C8B-B14F-4D97-AF65-F5344CB8AC3E}">
        <p14:creationId xmlns:p14="http://schemas.microsoft.com/office/powerpoint/2010/main" val="2743777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Risks and opportunities of conflicts</a:t>
            </a:r>
            <a:endParaRPr lang="en-AU"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sz="2400" dirty="0"/>
              <a:t>The acceptance of a system is threatened by unresolved conflicts </a:t>
            </a:r>
            <a:r>
              <a:rPr lang="en-US" sz="2400" dirty="0" smtClean="0"/>
              <a:t>because unresolved </a:t>
            </a:r>
            <a:r>
              <a:rPr lang="en-US" sz="2400" dirty="0"/>
              <a:t>conflicts cause the requirements of at least one group of stakeholders to </a:t>
            </a:r>
            <a:r>
              <a:rPr lang="en-US" sz="2400" dirty="0" smtClean="0"/>
              <a:t>not be </a:t>
            </a:r>
            <a:r>
              <a:rPr lang="en-US" sz="2400" dirty="0"/>
              <a:t>implemented</a:t>
            </a:r>
            <a:r>
              <a:rPr lang="en-US" sz="2400" dirty="0" smtClean="0"/>
              <a:t>.</a:t>
            </a:r>
          </a:p>
          <a:p>
            <a:pPr lvl="1">
              <a:buFont typeface="Wingdings" panose="05000000000000000000" pitchFamily="2" charset="2"/>
              <a:buChar char="§"/>
            </a:pPr>
            <a:r>
              <a:rPr lang="en-US" sz="2400" dirty="0" smtClean="0"/>
              <a:t> </a:t>
            </a:r>
            <a:r>
              <a:rPr lang="en-US" sz="2400" dirty="0"/>
              <a:t>In the worst case, a conflict causes stakeholder support to </a:t>
            </a:r>
            <a:r>
              <a:rPr lang="en-US" sz="2400" dirty="0" smtClean="0"/>
              <a:t>cease, causing </a:t>
            </a:r>
            <a:r>
              <a:rPr lang="en-US" sz="2400" dirty="0"/>
              <a:t>the development project to </a:t>
            </a:r>
            <a:r>
              <a:rPr lang="en-US" sz="2400" dirty="0" smtClean="0"/>
              <a:t>fail.</a:t>
            </a:r>
          </a:p>
          <a:p>
            <a:pPr lvl="1">
              <a:buFont typeface="Wingdings" panose="05000000000000000000" pitchFamily="2" charset="2"/>
              <a:buChar char="§"/>
            </a:pPr>
            <a:r>
              <a:rPr lang="en-US" sz="2400" dirty="0" smtClean="0"/>
              <a:t>Other </a:t>
            </a:r>
            <a:r>
              <a:rPr lang="en-US" sz="2400" dirty="0"/>
              <a:t>than </a:t>
            </a:r>
            <a:r>
              <a:rPr lang="en-US" sz="2400" dirty="0" smtClean="0"/>
              <a:t>posing risks</a:t>
            </a:r>
            <a:r>
              <a:rPr lang="en-US" sz="2400" dirty="0"/>
              <a:t>, conflicts can also be an opportunity for requirements engineering </a:t>
            </a:r>
            <a:r>
              <a:rPr lang="en-US" sz="2400" dirty="0" smtClean="0"/>
              <a:t>because conflicts </a:t>
            </a:r>
            <a:r>
              <a:rPr lang="en-US" sz="2400" dirty="0"/>
              <a:t>between stakeholders require a solution that can potentially help </a:t>
            </a:r>
            <a:r>
              <a:rPr lang="en-US" sz="2400" dirty="0" smtClean="0"/>
              <a:t>discover new </a:t>
            </a:r>
            <a:r>
              <a:rPr lang="en-US" sz="2400" dirty="0"/>
              <a:t>ideas for development and can illustrate different </a:t>
            </a:r>
            <a:r>
              <a:rPr lang="en-US" sz="2400" dirty="0" smtClean="0"/>
              <a:t>options.</a:t>
            </a:r>
          </a:p>
          <a:p>
            <a:pPr lvl="1">
              <a:buFont typeface="Wingdings" panose="05000000000000000000" pitchFamily="2" charset="2"/>
              <a:buChar char="§"/>
            </a:pPr>
            <a:r>
              <a:rPr lang="en-US" sz="2400" dirty="0" smtClean="0"/>
              <a:t>Treating </a:t>
            </a:r>
            <a:r>
              <a:rPr lang="en-US" sz="2400" dirty="0"/>
              <a:t>and resolving conflicts openly </a:t>
            </a:r>
            <a:r>
              <a:rPr lang="en-US" sz="2400" dirty="0" smtClean="0"/>
              <a:t>during requirements </a:t>
            </a:r>
            <a:r>
              <a:rPr lang="en-US" sz="2400" dirty="0"/>
              <a:t>engineering can increase acceptance.</a:t>
            </a:r>
            <a:endParaRPr lang="en-AU" sz="2400" dirty="0"/>
          </a:p>
        </p:txBody>
      </p:sp>
    </p:spTree>
    <p:extLst>
      <p:ext uri="{BB962C8B-B14F-4D97-AF65-F5344CB8AC3E}">
        <p14:creationId xmlns:p14="http://schemas.microsoft.com/office/powerpoint/2010/main" val="361062450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3211</TotalTime>
  <Words>2463</Words>
  <Application>Microsoft Office PowerPoint</Application>
  <PresentationFormat>Widescreen</PresentationFormat>
  <Paragraphs>171</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Calibri</vt:lpstr>
      <vt:lpstr>Calibri Light</vt:lpstr>
      <vt:lpstr>Wingdings</vt:lpstr>
      <vt:lpstr>Retrospect</vt:lpstr>
      <vt:lpstr>Requirements Validation and Negotiation</vt:lpstr>
      <vt:lpstr>Fundamentals of Requirements Validation</vt:lpstr>
      <vt:lpstr>Approving requirements</vt:lpstr>
      <vt:lpstr>Goal of validation</vt:lpstr>
      <vt:lpstr>Error proliferation</vt:lpstr>
      <vt:lpstr>Legal risks</vt:lpstr>
      <vt:lpstr>Fundamentals of Requirements Negotiation</vt:lpstr>
      <vt:lpstr>Contradictory requirements cause conflicts</vt:lpstr>
      <vt:lpstr>Risks and opportunities of conflicts</vt:lpstr>
      <vt:lpstr>Reducing costs and risks in late phases</vt:lpstr>
      <vt:lpstr>Quality Aspects of Requirements</vt:lpstr>
      <vt:lpstr>Quality Aspects of Requirements (Contd..)</vt:lpstr>
      <vt:lpstr>Quality Aspect “Content”</vt:lpstr>
      <vt:lpstr>Test criteria of the quality aspect “content”</vt:lpstr>
      <vt:lpstr>Error types</vt:lpstr>
      <vt:lpstr>Error types (Contd….)</vt:lpstr>
      <vt:lpstr>Error types (Contd….)</vt:lpstr>
      <vt:lpstr>Quality Aspect “Documentation”</vt:lpstr>
      <vt:lpstr>Implications of the violation of documentation guidelines</vt:lpstr>
      <vt:lpstr>Test criteria of the quality aspect “documentation”</vt:lpstr>
      <vt:lpstr>Four test criteria of the quality aspect “documentation”</vt:lpstr>
      <vt:lpstr>Four test criteria of the quality aspect “documentation” (Contd..)</vt:lpstr>
      <vt:lpstr>Four test criteria of the quality aspect “documentation” (Contd..)</vt:lpstr>
      <vt:lpstr>Quality Aspect “Agreement”</vt:lpstr>
      <vt:lpstr>Quality Aspect “Agreement” (Contd…)</vt:lpstr>
      <vt:lpstr>Quality Aspect “Agreement” (Contd…)</vt:lpstr>
      <vt:lpstr>Principles of Requirements Validation</vt:lpstr>
      <vt:lpstr>Principle 1: Involvement of the Correct Stakeholders</vt:lpstr>
      <vt:lpstr>Principle 1: Involvement of the Correct Stakeholders (Contd…)</vt:lpstr>
      <vt:lpstr>Principle 1: Involvement of the Correct Stakeholders (Contd…)</vt:lpstr>
      <vt:lpstr>Principle 2: Separating the Identification and the Correction of Errors</vt:lpstr>
      <vt:lpstr>Principle 2: Separating the Identification and the Correction of Errors (Contd..)</vt:lpstr>
      <vt:lpstr>Principle 3: Validation from Different Views</vt:lpstr>
      <vt:lpstr>Principle 4: Adequate Change of Documentation Type</vt:lpstr>
      <vt:lpstr>Principle 4: Adequate Change of Documentation Type</vt:lpstr>
      <vt:lpstr>Principle 5: Construction of Development Artifacts</vt:lpstr>
      <vt:lpstr>Principle 6: Repeated Validation</vt:lpstr>
      <vt:lpstr>Principle 6: Repeated Validation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 Engineering</dc:title>
  <dc:creator>Fazal Wahab</dc:creator>
  <cp:lastModifiedBy>Fazal Wahab</cp:lastModifiedBy>
  <cp:revision>144</cp:revision>
  <dcterms:created xsi:type="dcterms:W3CDTF">2015-09-09T14:05:49Z</dcterms:created>
  <dcterms:modified xsi:type="dcterms:W3CDTF">2015-12-17T08:07:02Z</dcterms:modified>
</cp:coreProperties>
</file>