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6"/>
  </p:notesMasterIdLst>
  <p:sldIdLst>
    <p:sldId id="296" r:id="rId3"/>
    <p:sldId id="256" r:id="rId4"/>
    <p:sldId id="257" r:id="rId5"/>
    <p:sldId id="258" r:id="rId6"/>
    <p:sldId id="259" r:id="rId7"/>
    <p:sldId id="260" r:id="rId8"/>
    <p:sldId id="261" r:id="rId9"/>
    <p:sldId id="29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99" r:id="rId25"/>
    <p:sldId id="298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4" r:id="rId34"/>
    <p:sldId id="283" r:id="rId35"/>
    <p:sldId id="284" r:id="rId36"/>
    <p:sldId id="285" r:id="rId37"/>
    <p:sldId id="286" r:id="rId38"/>
    <p:sldId id="295" r:id="rId39"/>
    <p:sldId id="287" r:id="rId40"/>
    <p:sldId id="288" r:id="rId41"/>
    <p:sldId id="289" r:id="rId42"/>
    <p:sldId id="290" r:id="rId43"/>
    <p:sldId id="291" r:id="rId44"/>
    <p:sldId id="292" r:id="rId45"/>
  </p:sldIdLst>
  <p:sldSz cx="10058400" cy="7772400"/>
  <p:notesSz cx="10058400" cy="7772400"/>
  <p:defaultTextStyle>
    <a:defPPr>
      <a:defRPr lang="en-US"/>
    </a:defPPr>
    <a:lvl1pPr marL="0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3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66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49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33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16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98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82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65" algn="l" defTabSz="914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84" y="-1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1506B-BDC0-4840-9322-EFCA78BA8B9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26697-6678-4F0F-AE6D-DF3D2E2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43250" y="582613"/>
            <a:ext cx="3771900" cy="2914650"/>
          </a:xfrm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54057">
              <a:defRPr>
                <a:solidFill>
                  <a:schemeClr val="tx1"/>
                </a:solidFill>
                <a:latin typeface="Arial" charset="0"/>
              </a:defRPr>
            </a:lvl1pPr>
            <a:lvl2pPr marL="830470" indent="-319411" defTabSz="1054057">
              <a:defRPr>
                <a:solidFill>
                  <a:schemeClr val="tx1"/>
                </a:solidFill>
                <a:latin typeface="Arial" charset="0"/>
              </a:defRPr>
            </a:lvl2pPr>
            <a:lvl3pPr marL="1277645" indent="-255529" defTabSz="1054057">
              <a:defRPr>
                <a:solidFill>
                  <a:schemeClr val="tx1"/>
                </a:solidFill>
                <a:latin typeface="Arial" charset="0"/>
              </a:defRPr>
            </a:lvl3pPr>
            <a:lvl4pPr marL="1788704" indent="-255529" defTabSz="1054057">
              <a:defRPr>
                <a:solidFill>
                  <a:schemeClr val="tx1"/>
                </a:solidFill>
                <a:latin typeface="Arial" charset="0"/>
              </a:defRPr>
            </a:lvl4pPr>
            <a:lvl5pPr marL="2299762" indent="-255529" defTabSz="1054057">
              <a:defRPr>
                <a:solidFill>
                  <a:schemeClr val="tx1"/>
                </a:solidFill>
                <a:latin typeface="Arial" charset="0"/>
              </a:defRPr>
            </a:lvl5pPr>
            <a:lvl6pPr marL="2810820" indent="-255529" defTabSz="1054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21878" indent="-255529" defTabSz="1054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32936" indent="-255529" defTabSz="1054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43994" indent="-255529" defTabSz="1054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588606-F6FA-4510-8259-7CF26B92CDE0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6697-6678-4F0F-AE6D-DF3D2E2372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6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6697-6678-4F0F-AE6D-DF3D2E2372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6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7"/>
            <a:ext cx="704088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309457"/>
            <a:ext cx="8968740" cy="98594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70561" y="2763520"/>
            <a:ext cx="4274820" cy="4058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80661" y="2763520"/>
            <a:ext cx="4274820" cy="4058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70561" y="1986281"/>
            <a:ext cx="4274820" cy="725424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80661" y="1986281"/>
            <a:ext cx="4274820" cy="725424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6C4F8AB-E70D-437B-969E-38D827778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C357A-53EF-4AA9-9942-3B121330CE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9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7081521"/>
            <a:ext cx="586740" cy="431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12D8718-E97D-49EB-A592-F0A7386D22FA}" type="slidenum">
              <a:rPr lang="en-US">
                <a:solidFill>
                  <a:srgbClr val="775F55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93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309457"/>
            <a:ext cx="8884920" cy="985943"/>
          </a:xfrm>
        </p:spPr>
        <p:txBody>
          <a:bodyPr/>
          <a:lstStyle>
            <a:lvl1pPr algn="l">
              <a:buNone/>
              <a:defRPr sz="49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0561" y="1986281"/>
            <a:ext cx="1760220" cy="492252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2827" tIns="203769" rIns="152827" bIns="101884"/>
          <a:lstStyle>
            <a:lvl1pPr marL="0" indent="0">
              <a:spcAft>
                <a:spcPts val="1114"/>
              </a:spcAft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98420" y="1986281"/>
            <a:ext cx="7040880" cy="500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8CFFC-64CB-4EB3-97FD-7A49650F2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3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0478" y="5181601"/>
            <a:ext cx="10058400" cy="100573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0476" y="5285952"/>
            <a:ext cx="1610042" cy="80782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9102" y="5275157"/>
            <a:ext cx="8359299" cy="80782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92581" y="0"/>
            <a:ext cx="110014" cy="778319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220" y="6217920"/>
            <a:ext cx="8046720" cy="777240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220" y="5267959"/>
            <a:ext cx="8046720" cy="777240"/>
          </a:xfrm>
        </p:spPr>
        <p:txBody>
          <a:bodyPr/>
          <a:lstStyle>
            <a:lvl1pPr algn="l">
              <a:buNone/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6634" y="0"/>
            <a:ext cx="8341766" cy="5178146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873240" y="7081521"/>
            <a:ext cx="2933700" cy="413809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5289552"/>
            <a:ext cx="1592580" cy="752051"/>
          </a:xfrm>
        </p:spPr>
        <p:txBody>
          <a:bodyPr rtlCol="0"/>
          <a:lstStyle>
            <a:lvl1pPr>
              <a:defRPr sz="3100"/>
            </a:lvl1pPr>
          </a:lstStyle>
          <a:p>
            <a:pPr>
              <a:defRPr/>
            </a:pPr>
            <a:fld id="{BABFE245-D618-4A2A-8A2C-CADB4EA3E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60220" y="7081521"/>
            <a:ext cx="5029200" cy="413809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35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E3CBB-7FF9-4D15-9321-DD480756A3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4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705600" y="0"/>
            <a:ext cx="352742" cy="77724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6243" y="690880"/>
            <a:ext cx="251460" cy="708152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6243" y="0"/>
            <a:ext cx="251460" cy="604519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8521" y="690882"/>
            <a:ext cx="2263140" cy="62521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90880"/>
            <a:ext cx="6118860" cy="62521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208521" y="7081521"/>
            <a:ext cx="2430780" cy="4138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1" y="7081521"/>
            <a:ext cx="6131084" cy="4138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79712" y="167798"/>
            <a:ext cx="604519" cy="26892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DFBA6-884E-4540-9E9D-2029A5B09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3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72720"/>
            <a:ext cx="9471660" cy="690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036320"/>
            <a:ext cx="4526280" cy="6217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920" y="1036320"/>
            <a:ext cx="4526280" cy="6217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99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605" y="694943"/>
            <a:ext cx="8537193" cy="682714"/>
          </a:xfrm>
        </p:spPr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8704" y="2233677"/>
            <a:ext cx="7731759" cy="3851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605" y="694943"/>
            <a:ext cx="8537193" cy="682714"/>
          </a:xfrm>
        </p:spPr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2" y="1787655"/>
            <a:ext cx="4375404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8" y="1787655"/>
            <a:ext cx="4375404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605" y="694943"/>
            <a:ext cx="8537193" cy="682714"/>
          </a:xfrm>
        </p:spPr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6766667"/>
            <a:ext cx="10058400" cy="100573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476" y="6860224"/>
            <a:ext cx="2474436" cy="8078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4928" y="6849429"/>
            <a:ext cx="7463473" cy="80962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98421" y="4577081"/>
            <a:ext cx="7124700" cy="207264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98421" y="6856708"/>
            <a:ext cx="7376160" cy="777240"/>
          </a:xfrm>
        </p:spPr>
        <p:txBody>
          <a:bodyPr anchor="ctr">
            <a:normAutofit/>
          </a:bodyPr>
          <a:lstStyle>
            <a:lvl1pPr marL="0" indent="0" algn="l">
              <a:buNone/>
              <a:defRPr sz="2900">
                <a:solidFill>
                  <a:srgbClr val="FFFFFF"/>
                </a:solidFill>
              </a:defRPr>
            </a:lvl1pPr>
            <a:lvl2pPr marL="509423" indent="0" algn="ctr">
              <a:buNone/>
            </a:lvl2pPr>
            <a:lvl3pPr marL="1018846" indent="0" algn="ctr">
              <a:buNone/>
            </a:lvl3pPr>
            <a:lvl4pPr marL="1528268" indent="0" algn="ctr">
              <a:buNone/>
            </a:lvl4pPr>
            <a:lvl5pPr marL="2037691" indent="0" algn="ctr">
              <a:buNone/>
            </a:lvl5pPr>
            <a:lvl6pPr marL="2547114" indent="0" algn="ctr">
              <a:buNone/>
            </a:lvl6pPr>
            <a:lvl7pPr marL="3056537" indent="0" algn="ctr">
              <a:buNone/>
            </a:lvl7pPr>
            <a:lvl8pPr marL="3565960" indent="0" algn="ctr">
              <a:buNone/>
            </a:lvl8pPr>
            <a:lvl9pPr marL="4075383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83820" y="6878215"/>
            <a:ext cx="2263140" cy="777240"/>
          </a:xfrm>
        </p:spPr>
        <p:txBody>
          <a:bodyPr>
            <a:noAutofit/>
          </a:bodyPr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August 25, 2013</a:t>
            </a:r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94572" y="268077"/>
            <a:ext cx="6454140" cy="413809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EBDDC3"/>
              </a:solidFill>
            </a:endParaRP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801100" y="259080"/>
            <a:ext cx="922020" cy="431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1A9244A-4F02-4677-B1B0-8C1AFCBEA1E0}" type="slidenum">
              <a:rPr lang="en-US">
                <a:solidFill>
                  <a:srgbClr val="EBDDC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13" y="259080"/>
            <a:ext cx="8968740" cy="11226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73913" y="1813560"/>
            <a:ext cx="8968740" cy="5095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8FA7-F5C4-4812-951B-D370C0709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2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727200"/>
            <a:ext cx="10058400" cy="12954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13560"/>
            <a:ext cx="1424940" cy="11226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8760" y="1813560"/>
            <a:ext cx="8549640" cy="11226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108960"/>
            <a:ext cx="7835425" cy="1896322"/>
          </a:xfrm>
        </p:spPr>
        <p:txBody>
          <a:bodyPr/>
          <a:lstStyle>
            <a:lvl1pPr marL="0" indent="0">
              <a:buNone/>
              <a:defRPr sz="310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13560"/>
            <a:ext cx="8382000" cy="1122680"/>
          </a:xfrm>
        </p:spPr>
        <p:txBody>
          <a:bodyPr/>
          <a:lstStyle>
            <a:lvl1pPr algn="l">
              <a:buNone/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986280"/>
            <a:ext cx="1424940" cy="795231"/>
          </a:xfrm>
        </p:spPr>
        <p:txBody>
          <a:bodyPr>
            <a:no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0BD821-A7E8-4FEA-A099-D64FF3619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69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70561" y="1801510"/>
            <a:ext cx="427482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29392" y="1801510"/>
            <a:ext cx="427482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48CA04E-1CC1-481A-B75B-A7DF8FCBC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605" y="694943"/>
            <a:ext cx="853719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8704" y="2233679"/>
            <a:ext cx="7731759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800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2800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2800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083">
        <a:defRPr>
          <a:latin typeface="+mn-lt"/>
          <a:ea typeface="+mn-ea"/>
          <a:cs typeface="+mn-cs"/>
        </a:defRPr>
      </a:lvl2pPr>
      <a:lvl3pPr marL="914166">
        <a:defRPr>
          <a:latin typeface="+mn-lt"/>
          <a:ea typeface="+mn-ea"/>
          <a:cs typeface="+mn-cs"/>
        </a:defRPr>
      </a:lvl3pPr>
      <a:lvl4pPr marL="1371249">
        <a:defRPr>
          <a:latin typeface="+mn-lt"/>
          <a:ea typeface="+mn-ea"/>
          <a:cs typeface="+mn-cs"/>
        </a:defRPr>
      </a:lvl4pPr>
      <a:lvl5pPr marL="1828333">
        <a:defRPr>
          <a:latin typeface="+mn-lt"/>
          <a:ea typeface="+mn-ea"/>
          <a:cs typeface="+mn-cs"/>
        </a:defRPr>
      </a:lvl5pPr>
      <a:lvl6pPr marL="2285416">
        <a:defRPr>
          <a:latin typeface="+mn-lt"/>
          <a:ea typeface="+mn-ea"/>
          <a:cs typeface="+mn-cs"/>
        </a:defRPr>
      </a:lvl6pPr>
      <a:lvl7pPr marL="2742498">
        <a:defRPr>
          <a:latin typeface="+mn-lt"/>
          <a:ea typeface="+mn-ea"/>
          <a:cs typeface="+mn-cs"/>
        </a:defRPr>
      </a:lvl7pPr>
      <a:lvl8pPr marL="3199582">
        <a:defRPr>
          <a:latin typeface="+mn-lt"/>
          <a:ea typeface="+mn-ea"/>
          <a:cs typeface="+mn-cs"/>
        </a:defRPr>
      </a:lvl8pPr>
      <a:lvl9pPr marL="365666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083">
        <a:defRPr>
          <a:latin typeface="+mn-lt"/>
          <a:ea typeface="+mn-ea"/>
          <a:cs typeface="+mn-cs"/>
        </a:defRPr>
      </a:lvl2pPr>
      <a:lvl3pPr marL="914166">
        <a:defRPr>
          <a:latin typeface="+mn-lt"/>
          <a:ea typeface="+mn-ea"/>
          <a:cs typeface="+mn-cs"/>
        </a:defRPr>
      </a:lvl3pPr>
      <a:lvl4pPr marL="1371249">
        <a:defRPr>
          <a:latin typeface="+mn-lt"/>
          <a:ea typeface="+mn-ea"/>
          <a:cs typeface="+mn-cs"/>
        </a:defRPr>
      </a:lvl4pPr>
      <a:lvl5pPr marL="1828333">
        <a:defRPr>
          <a:latin typeface="+mn-lt"/>
          <a:ea typeface="+mn-ea"/>
          <a:cs typeface="+mn-cs"/>
        </a:defRPr>
      </a:lvl5pPr>
      <a:lvl6pPr marL="2285416">
        <a:defRPr>
          <a:latin typeface="+mn-lt"/>
          <a:ea typeface="+mn-ea"/>
          <a:cs typeface="+mn-cs"/>
        </a:defRPr>
      </a:lvl6pPr>
      <a:lvl7pPr marL="2742498">
        <a:defRPr>
          <a:latin typeface="+mn-lt"/>
          <a:ea typeface="+mn-ea"/>
          <a:cs typeface="+mn-cs"/>
        </a:defRPr>
      </a:lvl7pPr>
      <a:lvl8pPr marL="3199582">
        <a:defRPr>
          <a:latin typeface="+mn-lt"/>
          <a:ea typeface="+mn-ea"/>
          <a:cs typeface="+mn-cs"/>
        </a:defRPr>
      </a:lvl8pPr>
      <a:lvl9pPr marL="3656665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21"/>
          <p:cNvSpPr>
            <a:spLocks noGrp="1"/>
          </p:cNvSpPr>
          <p:nvPr>
            <p:ph type="title"/>
          </p:nvPr>
        </p:nvSpPr>
        <p:spPr bwMode="auto">
          <a:xfrm>
            <a:off x="670559" y="259080"/>
            <a:ext cx="8968740" cy="112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4" tIns="50943" rIns="101884" bIns="509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74053" y="1813561"/>
            <a:ext cx="8968740" cy="51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4" tIns="50943" rIns="101884" bIns="509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05601" y="7081521"/>
            <a:ext cx="2933700" cy="413809"/>
          </a:xfrm>
          <a:prstGeom prst="rect">
            <a:avLst/>
          </a:prstGeom>
        </p:spPr>
        <p:txBody>
          <a:bodyPr vert="horz" lIns="101884" tIns="50943" rIns="101884" bIns="50943" anchor="ctr" anchorCtr="0"/>
          <a:lstStyle>
            <a:lvl1pPr algn="l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pPr defTabSz="102189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775F55"/>
                </a:solidFill>
                <a:latin typeface="Arial" charset="0"/>
              </a:rPr>
              <a:t>August 25, 2013</a:t>
            </a:r>
            <a:endParaRPr lang="en-US" dirty="0">
              <a:solidFill>
                <a:srgbClr val="775F55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0560" y="7081521"/>
            <a:ext cx="5963445" cy="413809"/>
          </a:xfrm>
          <a:prstGeom prst="rect">
            <a:avLst/>
          </a:prstGeom>
        </p:spPr>
        <p:txBody>
          <a:bodyPr vert="horz" lIns="101884" tIns="50943" rIns="101884" bIns="50943" anchor="ctr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pPr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775F55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399752"/>
            <a:ext cx="10058400" cy="36163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50129"/>
            <a:ext cx="586740" cy="259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9605" y="1450129"/>
            <a:ext cx="9408795" cy="2590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4" tIns="50943" rIns="101884" bIns="50943" anchor="ctr"/>
          <a:lstStyle/>
          <a:p>
            <a:pPr algn="ctr" defTabSz="102189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41134"/>
            <a:ext cx="586740" cy="277072"/>
          </a:xfrm>
          <a:prstGeom prst="rect">
            <a:avLst/>
          </a:prstGeom>
        </p:spPr>
        <p:txBody>
          <a:bodyPr vert="horz" lIns="101884" tIns="50943" rIns="101884" bIns="50943" anchor="ctr" anchorCtr="0">
            <a:norm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</a:defRPr>
            </a:lvl1pPr>
          </a:lstStyle>
          <a:p>
            <a:pPr defTabSz="1021892" fontAlgn="base">
              <a:spcBef>
                <a:spcPct val="0"/>
              </a:spcBef>
              <a:spcAft>
                <a:spcPct val="0"/>
              </a:spcAft>
              <a:defRPr/>
            </a:pPr>
            <a:fld id="{AE78AE56-2044-42F2-B78D-18B0A544DAC2}" type="slidenum">
              <a:rPr lang="en-US">
                <a:latin typeface="Arial" charset="0"/>
              </a:rPr>
              <a:pPr defTabSz="102189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5pPr>
      <a:lvl6pPr marL="509423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6pPr>
      <a:lvl7pPr marL="1018846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7pPr>
      <a:lvl8pPr marL="1528268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8pPr>
      <a:lvl9pPr marL="2037691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9pPr>
    </p:titleStyle>
    <p:bodyStyle>
      <a:lvl1pPr marL="355535" indent="-355535" algn="l" rtl="0" eaLnBrk="0" fontAlgn="base" hangingPunct="0">
        <a:spcBef>
          <a:spcPts val="78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2839" indent="-304238" algn="l" rtl="0" eaLnBrk="0" fontAlgn="base" hangingPunct="0">
        <a:spcBef>
          <a:spcPts val="6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46" indent="-254711" algn="l" rtl="0" eaLnBrk="0" fontAlgn="base" hangingPunct="0">
        <a:spcBef>
          <a:spcPts val="557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68" indent="-254711" algn="l" rtl="0" eaLnBrk="0" fontAlgn="base" hangingPunct="0">
        <a:spcBef>
          <a:spcPts val="446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91" indent="-254711" algn="l" rtl="0" eaLnBrk="0" fontAlgn="base" hangingPunct="0">
        <a:spcBef>
          <a:spcPts val="446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43345" indent="-254711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48998" indent="-254711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54652" indent="-254711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60306" indent="-254711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5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3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6" y="1209044"/>
            <a:ext cx="8498999" cy="2849880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ADVANCE THEORY AND DESIGN OF ALGORITHM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4000" b="1" cap="non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571689"/>
            <a:ext cx="8465820" cy="1500505"/>
          </a:xfrm>
          <a:prstGeom prst="rect">
            <a:avLst/>
          </a:prstGeom>
          <a:noFill/>
        </p:spPr>
        <p:txBody>
          <a:bodyPr lIns="101836" tIns="50919" rIns="101836" bIns="50919">
            <a:spAutoFit/>
          </a:bodyPr>
          <a:lstStyle/>
          <a:p>
            <a:pPr algn="ctr" defTabSz="10217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500" b="1">
                <a:solidFill>
                  <a:srgbClr val="968C8C">
                    <a:lumMod val="50000"/>
                  </a:srgbClr>
                </a:solidFill>
              </a:rPr>
              <a:t>Lecture 3</a:t>
            </a:r>
            <a:r>
              <a:rPr lang="en-US" sz="4500" b="1" smtClean="0">
                <a:solidFill>
                  <a:srgbClr val="968C8C">
                    <a:lumMod val="50000"/>
                  </a:srgbClr>
                </a:solidFill>
              </a:rPr>
              <a:t>b: </a:t>
            </a:r>
            <a:r>
              <a:rPr lang="en-US" sz="4500" b="1" dirty="0" smtClean="0">
                <a:solidFill>
                  <a:srgbClr val="968C8C">
                    <a:lumMod val="50000"/>
                  </a:srgbClr>
                </a:solidFill>
              </a:rPr>
              <a:t>SET THEORY</a:t>
            </a:r>
            <a:endParaRPr lang="en-US" sz="4500" b="1" dirty="0">
              <a:solidFill>
                <a:srgbClr val="968C8C">
                  <a:lumMod val="50000"/>
                </a:srgbClr>
              </a:solidFill>
            </a:endParaRPr>
          </a:p>
          <a:p>
            <a:pPr algn="ctr" defTabSz="10217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500" dirty="0">
                <a:solidFill>
                  <a:srgbClr val="968C8C">
                    <a:lumMod val="50000"/>
                  </a:srgbClr>
                </a:solidFill>
              </a:rPr>
              <a:t>Instructor: </a:t>
            </a:r>
            <a:r>
              <a:rPr lang="en-US" sz="4500" dirty="0" err="1">
                <a:solidFill>
                  <a:srgbClr val="968C8C">
                    <a:lumMod val="50000"/>
                  </a:srgbClr>
                </a:solidFill>
              </a:rPr>
              <a:t>Aqib</a:t>
            </a:r>
            <a:r>
              <a:rPr lang="en-US" sz="4500" dirty="0">
                <a:solidFill>
                  <a:srgbClr val="968C8C">
                    <a:lumMod val="50000"/>
                  </a:srgbClr>
                </a:solidFill>
              </a:rPr>
              <a:t> </a:t>
            </a:r>
            <a:r>
              <a:rPr lang="en-US" sz="4500" dirty="0" err="1">
                <a:solidFill>
                  <a:srgbClr val="968C8C">
                    <a:lumMod val="50000"/>
                  </a:srgbClr>
                </a:solidFill>
              </a:rPr>
              <a:t>Perwaiz</a:t>
            </a:r>
            <a:endParaRPr lang="en-US" sz="4500" dirty="0">
              <a:solidFill>
                <a:srgbClr val="968C8C">
                  <a:lumMod val="5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2245" y="6838639"/>
            <a:ext cx="2650882" cy="379831"/>
          </a:xfrm>
          <a:prstGeom prst="rect">
            <a:avLst/>
          </a:prstGeom>
          <a:noFill/>
        </p:spPr>
        <p:txBody>
          <a:bodyPr wrap="none" lIns="101836" tIns="50919" rIns="101836" bIns="50919">
            <a:spAutoFit/>
          </a:bodyPr>
          <a:lstStyle/>
          <a:p>
            <a:pPr defTabSz="10217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cap="all" dirty="0" smtClean="0">
                <a:solidFill>
                  <a:prstClr val="white"/>
                </a:solidFill>
                <a:latin typeface="Arial" charset="0"/>
              </a:rPr>
              <a:t>ABASYN University </a:t>
            </a:r>
            <a:endParaRPr lang="en-US" cap="all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36" tIns="50919" rIns="101836" bIns="50919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27435" indent="-318245">
              <a:defRPr>
                <a:solidFill>
                  <a:schemeClr val="tx1"/>
                </a:solidFill>
                <a:latin typeface="Arial" charset="0"/>
              </a:defRPr>
            </a:lvl2pPr>
            <a:lvl3pPr marL="1272974" indent="-254595">
              <a:defRPr>
                <a:solidFill>
                  <a:schemeClr val="tx1"/>
                </a:solidFill>
                <a:latin typeface="Arial" charset="0"/>
              </a:defRPr>
            </a:lvl3pPr>
            <a:lvl4pPr marL="1782163" indent="-254595">
              <a:defRPr>
                <a:solidFill>
                  <a:schemeClr val="tx1"/>
                </a:solidFill>
                <a:latin typeface="Arial" charset="0"/>
              </a:defRPr>
            </a:lvl4pPr>
            <a:lvl5pPr marL="2291353" indent="-254595">
              <a:defRPr>
                <a:solidFill>
                  <a:schemeClr val="tx1"/>
                </a:solidFill>
                <a:latin typeface="Arial" charset="0"/>
              </a:defRPr>
            </a:lvl5pPr>
            <a:lvl6pPr marL="2800543" indent="-2545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09732" indent="-2545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8923" indent="-2545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28113" indent="-2545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D6F7C0-560E-4068-B0ED-DA78AE800E3F}" type="slidenum">
              <a:rPr lang="en-US" altLang="en-US" smtClean="0">
                <a:solidFill>
                  <a:srgbClr val="EBDDC3"/>
                </a:solidFill>
              </a:rPr>
              <a:pPr/>
              <a:t>1</a:t>
            </a:fld>
            <a:endParaRPr lang="en-US" altLang="en-US" smtClean="0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2" y="12954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599" y="0"/>
                </a:move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600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7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4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599" y="1219200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7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4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4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7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199" y="609600"/>
                </a:ln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4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7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599" y="0"/>
                </a:lnTo>
                <a:close/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2402" y="12954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599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7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4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600" y="1219199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7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4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4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7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200" y="609599"/>
                </a:ln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4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7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600" y="0"/>
                </a:lnTo>
                <a:close/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0666" y="1415036"/>
            <a:ext cx="2139316" cy="189864"/>
          </a:xfrm>
          <a:custGeom>
            <a:avLst/>
            <a:gdLst/>
            <a:ahLst/>
            <a:cxnLst/>
            <a:rect l="l" t="t" r="r" b="b"/>
            <a:pathLst>
              <a:path w="2139315" h="189865">
                <a:moveTo>
                  <a:pt x="2063442" y="42784"/>
                </a:moveTo>
                <a:lnTo>
                  <a:pt x="2062802" y="33631"/>
                </a:lnTo>
                <a:lnTo>
                  <a:pt x="5333" y="180594"/>
                </a:lnTo>
                <a:lnTo>
                  <a:pt x="2285" y="180594"/>
                </a:lnTo>
                <a:lnTo>
                  <a:pt x="0" y="182880"/>
                </a:lnTo>
                <a:lnTo>
                  <a:pt x="761" y="185166"/>
                </a:lnTo>
                <a:lnTo>
                  <a:pt x="761" y="188214"/>
                </a:lnTo>
                <a:lnTo>
                  <a:pt x="3047" y="189738"/>
                </a:lnTo>
                <a:lnTo>
                  <a:pt x="5333" y="189738"/>
                </a:lnTo>
                <a:lnTo>
                  <a:pt x="2063442" y="42784"/>
                </a:lnTo>
                <a:close/>
              </a:path>
              <a:path w="2139315" h="189865">
                <a:moveTo>
                  <a:pt x="2138934" y="32766"/>
                </a:moveTo>
                <a:lnTo>
                  <a:pt x="2060447" y="0"/>
                </a:lnTo>
                <a:lnTo>
                  <a:pt x="2062802" y="33631"/>
                </a:lnTo>
                <a:lnTo>
                  <a:pt x="2074925" y="32766"/>
                </a:lnTo>
                <a:lnTo>
                  <a:pt x="2077973" y="32004"/>
                </a:lnTo>
                <a:lnTo>
                  <a:pt x="2080259" y="34290"/>
                </a:lnTo>
                <a:lnTo>
                  <a:pt x="2080259" y="67603"/>
                </a:lnTo>
                <a:lnTo>
                  <a:pt x="2138934" y="32766"/>
                </a:lnTo>
                <a:close/>
              </a:path>
              <a:path w="2139315" h="189865">
                <a:moveTo>
                  <a:pt x="2080259" y="39624"/>
                </a:moveTo>
                <a:lnTo>
                  <a:pt x="2080259" y="34290"/>
                </a:lnTo>
                <a:lnTo>
                  <a:pt x="2077973" y="32004"/>
                </a:lnTo>
                <a:lnTo>
                  <a:pt x="2074925" y="32766"/>
                </a:lnTo>
                <a:lnTo>
                  <a:pt x="2062802" y="33631"/>
                </a:lnTo>
                <a:lnTo>
                  <a:pt x="2063442" y="42784"/>
                </a:lnTo>
                <a:lnTo>
                  <a:pt x="2074925" y="41964"/>
                </a:lnTo>
                <a:lnTo>
                  <a:pt x="2078735" y="41910"/>
                </a:lnTo>
                <a:lnTo>
                  <a:pt x="2080259" y="39624"/>
                </a:lnTo>
                <a:close/>
              </a:path>
              <a:path w="2139315" h="189865">
                <a:moveTo>
                  <a:pt x="2080259" y="67603"/>
                </a:moveTo>
                <a:lnTo>
                  <a:pt x="2080259" y="39624"/>
                </a:lnTo>
                <a:lnTo>
                  <a:pt x="2078735" y="41910"/>
                </a:lnTo>
                <a:lnTo>
                  <a:pt x="2074925" y="41964"/>
                </a:lnTo>
                <a:lnTo>
                  <a:pt x="2063442" y="42784"/>
                </a:lnTo>
                <a:lnTo>
                  <a:pt x="2065782" y="76200"/>
                </a:lnTo>
                <a:lnTo>
                  <a:pt x="2080259" y="676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1427" y="1976628"/>
            <a:ext cx="2138680" cy="116205"/>
          </a:xfrm>
          <a:custGeom>
            <a:avLst/>
            <a:gdLst/>
            <a:ahLst/>
            <a:cxnLst/>
            <a:rect l="l" t="t" r="r" b="b"/>
            <a:pathLst>
              <a:path w="2138679" h="116205">
                <a:moveTo>
                  <a:pt x="2079498" y="81533"/>
                </a:moveTo>
                <a:lnTo>
                  <a:pt x="2079498" y="76199"/>
                </a:lnTo>
                <a:lnTo>
                  <a:pt x="2077212" y="73913"/>
                </a:lnTo>
                <a:lnTo>
                  <a:pt x="2074164" y="73886"/>
                </a:lnTo>
                <a:lnTo>
                  <a:pt x="4572" y="0"/>
                </a:lnTo>
                <a:lnTo>
                  <a:pt x="2286" y="0"/>
                </a:lnTo>
                <a:lnTo>
                  <a:pt x="0" y="1524"/>
                </a:lnTo>
                <a:lnTo>
                  <a:pt x="0" y="6858"/>
                </a:lnTo>
                <a:lnTo>
                  <a:pt x="1524" y="9144"/>
                </a:lnTo>
                <a:lnTo>
                  <a:pt x="4572" y="9144"/>
                </a:lnTo>
                <a:lnTo>
                  <a:pt x="2061776" y="82615"/>
                </a:lnTo>
                <a:lnTo>
                  <a:pt x="2062142" y="73457"/>
                </a:lnTo>
                <a:lnTo>
                  <a:pt x="2062142" y="82628"/>
                </a:lnTo>
                <a:lnTo>
                  <a:pt x="2074164" y="83057"/>
                </a:lnTo>
                <a:lnTo>
                  <a:pt x="2077212" y="83057"/>
                </a:lnTo>
                <a:lnTo>
                  <a:pt x="2079498" y="81533"/>
                </a:lnTo>
                <a:close/>
              </a:path>
              <a:path w="2138679" h="116205">
                <a:moveTo>
                  <a:pt x="2079498" y="107232"/>
                </a:moveTo>
                <a:lnTo>
                  <a:pt x="2079498" y="81533"/>
                </a:lnTo>
                <a:lnTo>
                  <a:pt x="2077212" y="83057"/>
                </a:lnTo>
                <a:lnTo>
                  <a:pt x="2074164" y="83057"/>
                </a:lnTo>
                <a:lnTo>
                  <a:pt x="2061776" y="82615"/>
                </a:lnTo>
                <a:lnTo>
                  <a:pt x="2060448" y="115823"/>
                </a:lnTo>
                <a:lnTo>
                  <a:pt x="2079498" y="107232"/>
                </a:lnTo>
                <a:close/>
              </a:path>
              <a:path w="2138679" h="116205">
                <a:moveTo>
                  <a:pt x="2062142" y="82628"/>
                </a:moveTo>
                <a:lnTo>
                  <a:pt x="2062142" y="73457"/>
                </a:lnTo>
                <a:lnTo>
                  <a:pt x="2061776" y="82615"/>
                </a:lnTo>
                <a:lnTo>
                  <a:pt x="2062142" y="82628"/>
                </a:lnTo>
                <a:close/>
              </a:path>
              <a:path w="2138679" h="116205">
                <a:moveTo>
                  <a:pt x="2138172" y="80771"/>
                </a:moveTo>
                <a:lnTo>
                  <a:pt x="2063496" y="39623"/>
                </a:lnTo>
                <a:lnTo>
                  <a:pt x="2062142" y="73457"/>
                </a:lnTo>
                <a:lnTo>
                  <a:pt x="2074164" y="73886"/>
                </a:lnTo>
                <a:lnTo>
                  <a:pt x="2077212" y="73913"/>
                </a:lnTo>
                <a:lnTo>
                  <a:pt x="2079498" y="76199"/>
                </a:lnTo>
                <a:lnTo>
                  <a:pt x="2079498" y="107232"/>
                </a:lnTo>
                <a:lnTo>
                  <a:pt x="2138172" y="8077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1427" y="2281429"/>
            <a:ext cx="2138680" cy="116205"/>
          </a:xfrm>
          <a:custGeom>
            <a:avLst/>
            <a:gdLst/>
            <a:ahLst/>
            <a:cxnLst/>
            <a:rect l="l" t="t" r="r" b="b"/>
            <a:pathLst>
              <a:path w="2138679" h="116205">
                <a:moveTo>
                  <a:pt x="2079498" y="81533"/>
                </a:moveTo>
                <a:lnTo>
                  <a:pt x="2079498" y="76199"/>
                </a:lnTo>
                <a:lnTo>
                  <a:pt x="2077212" y="73913"/>
                </a:lnTo>
                <a:lnTo>
                  <a:pt x="2074164" y="73886"/>
                </a:lnTo>
                <a:lnTo>
                  <a:pt x="4572" y="0"/>
                </a:lnTo>
                <a:lnTo>
                  <a:pt x="2286" y="0"/>
                </a:lnTo>
                <a:lnTo>
                  <a:pt x="0" y="1524"/>
                </a:lnTo>
                <a:lnTo>
                  <a:pt x="0" y="6858"/>
                </a:lnTo>
                <a:lnTo>
                  <a:pt x="1524" y="9144"/>
                </a:lnTo>
                <a:lnTo>
                  <a:pt x="4572" y="9144"/>
                </a:lnTo>
                <a:lnTo>
                  <a:pt x="2061776" y="82615"/>
                </a:lnTo>
                <a:lnTo>
                  <a:pt x="2062142" y="73457"/>
                </a:lnTo>
                <a:lnTo>
                  <a:pt x="2062142" y="82628"/>
                </a:lnTo>
                <a:lnTo>
                  <a:pt x="2074164" y="83057"/>
                </a:lnTo>
                <a:lnTo>
                  <a:pt x="2077212" y="83057"/>
                </a:lnTo>
                <a:lnTo>
                  <a:pt x="2079498" y="81533"/>
                </a:lnTo>
                <a:close/>
              </a:path>
              <a:path w="2138679" h="116205">
                <a:moveTo>
                  <a:pt x="2079498" y="107232"/>
                </a:moveTo>
                <a:lnTo>
                  <a:pt x="2079498" y="81533"/>
                </a:lnTo>
                <a:lnTo>
                  <a:pt x="2077212" y="83057"/>
                </a:lnTo>
                <a:lnTo>
                  <a:pt x="2074164" y="83057"/>
                </a:lnTo>
                <a:lnTo>
                  <a:pt x="2061776" y="82615"/>
                </a:lnTo>
                <a:lnTo>
                  <a:pt x="2060448" y="115823"/>
                </a:lnTo>
                <a:lnTo>
                  <a:pt x="2079498" y="107232"/>
                </a:lnTo>
                <a:close/>
              </a:path>
              <a:path w="2138679" h="116205">
                <a:moveTo>
                  <a:pt x="2062142" y="82628"/>
                </a:moveTo>
                <a:lnTo>
                  <a:pt x="2062142" y="73457"/>
                </a:lnTo>
                <a:lnTo>
                  <a:pt x="2061776" y="82615"/>
                </a:lnTo>
                <a:lnTo>
                  <a:pt x="2062142" y="82628"/>
                </a:lnTo>
                <a:close/>
              </a:path>
              <a:path w="2138679" h="116205">
                <a:moveTo>
                  <a:pt x="2138172" y="80771"/>
                </a:moveTo>
                <a:lnTo>
                  <a:pt x="2063496" y="39623"/>
                </a:lnTo>
                <a:lnTo>
                  <a:pt x="2062142" y="73457"/>
                </a:lnTo>
                <a:lnTo>
                  <a:pt x="2074164" y="73886"/>
                </a:lnTo>
                <a:lnTo>
                  <a:pt x="2077212" y="73913"/>
                </a:lnTo>
                <a:lnTo>
                  <a:pt x="2079498" y="76199"/>
                </a:lnTo>
                <a:lnTo>
                  <a:pt x="2079498" y="107232"/>
                </a:lnTo>
                <a:lnTo>
                  <a:pt x="2138172" y="8077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2" y="37338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600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7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4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600" y="1219200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7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4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4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7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200" y="609600"/>
                </a:ln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4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7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600" y="0"/>
                </a:lnTo>
                <a:close/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402" y="37338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600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7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4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600" y="1219200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7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4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4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7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200" y="609600"/>
                </a:ln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4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7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600" y="0"/>
                </a:lnTo>
                <a:close/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68502" y="822962"/>
            <a:ext cx="271145" cy="1677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 indent="-42535" algn="ctr">
              <a:lnSpc>
                <a:spcPct val="125000"/>
              </a:lnSpc>
            </a:pPr>
            <a:r>
              <a:rPr sz="2300" dirty="0">
                <a:latin typeface="Arial"/>
                <a:cs typeface="Arial"/>
              </a:rPr>
              <a:t>A  </a:t>
            </a:r>
            <a:r>
              <a:rPr sz="2300" spc="-4" dirty="0"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76180" algn="ctr">
              <a:lnSpc>
                <a:spcPts val="2868"/>
              </a:lnSpc>
            </a:pPr>
            <a:r>
              <a:rPr sz="2300" spc="-4" dirty="0"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  <a:p>
            <a:pPr marL="76180" algn="ctr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2902" y="874777"/>
            <a:ext cx="243204" cy="164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  <a:p>
            <a:pPr marL="88877" marR="5078" algn="just">
              <a:spcBef>
                <a:spcPts val="140"/>
              </a:spcBef>
            </a:pPr>
            <a:r>
              <a:rPr sz="2000" spc="-4" dirty="0">
                <a:latin typeface="Arial"/>
                <a:cs typeface="Arial"/>
              </a:rPr>
              <a:t>a  b  x  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3300" y="1166696"/>
            <a:ext cx="2296160" cy="15398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696">
              <a:spcBef>
                <a:spcPts val="10"/>
              </a:spcBef>
            </a:pPr>
            <a:r>
              <a:rPr sz="2800" spc="-4" dirty="0">
                <a:latin typeface="Arial"/>
                <a:cs typeface="Arial"/>
              </a:rPr>
              <a:t>“A into</a:t>
            </a:r>
            <a:r>
              <a:rPr sz="2800" spc="-91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B”</a:t>
            </a:r>
            <a:endParaRPr sz="2800">
              <a:latin typeface="Arial"/>
              <a:cs typeface="Arial"/>
            </a:endParaRPr>
          </a:p>
          <a:p>
            <a:pPr marL="12696" marR="5078">
              <a:spcBef>
                <a:spcPts val="40"/>
              </a:spcBef>
            </a:pPr>
            <a:r>
              <a:rPr sz="2300" spc="-4" dirty="0">
                <a:latin typeface="Arial"/>
                <a:cs typeface="Arial"/>
              </a:rPr>
              <a:t>Domain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Arial"/>
                <a:cs typeface="Arial"/>
              </a:rPr>
              <a:t>=A  </a:t>
            </a:r>
            <a:r>
              <a:rPr sz="2300" spc="-4" dirty="0">
                <a:latin typeface="Arial"/>
                <a:cs typeface="Arial"/>
              </a:rPr>
              <a:t>Range </a:t>
            </a:r>
            <a:r>
              <a:rPr sz="2300" spc="-4" dirty="0">
                <a:latin typeface="Symbol"/>
                <a:cs typeface="Symbol"/>
              </a:rPr>
              <a:t></a:t>
            </a:r>
            <a:r>
              <a:rPr sz="2300" spc="-4" dirty="0">
                <a:latin typeface="Arial"/>
                <a:cs typeface="Arial"/>
              </a:rPr>
              <a:t>B  (Range </a:t>
            </a:r>
            <a:r>
              <a:rPr sz="2300" spc="-4" dirty="0">
                <a:latin typeface="Symbol"/>
                <a:cs typeface="Symbol"/>
              </a:rPr>
              <a:t>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image)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1427" y="3959352"/>
            <a:ext cx="2138680" cy="76200"/>
          </a:xfrm>
          <a:custGeom>
            <a:avLst/>
            <a:gdLst/>
            <a:ahLst/>
            <a:cxnLst/>
            <a:rect l="l" t="t" r="r" b="b"/>
            <a:pathLst>
              <a:path w="2138679" h="76200">
                <a:moveTo>
                  <a:pt x="2079497" y="40386"/>
                </a:moveTo>
                <a:lnTo>
                  <a:pt x="2079497" y="35051"/>
                </a:lnTo>
                <a:lnTo>
                  <a:pt x="2077211" y="33527"/>
                </a:lnTo>
                <a:lnTo>
                  <a:pt x="2286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2077211" y="42672"/>
                </a:lnTo>
                <a:lnTo>
                  <a:pt x="2079497" y="40386"/>
                </a:lnTo>
                <a:close/>
              </a:path>
              <a:path w="2138679" h="76200">
                <a:moveTo>
                  <a:pt x="2138172" y="38100"/>
                </a:moveTo>
                <a:lnTo>
                  <a:pt x="2061971" y="0"/>
                </a:lnTo>
                <a:lnTo>
                  <a:pt x="2061971" y="33527"/>
                </a:lnTo>
                <a:lnTo>
                  <a:pt x="2077211" y="33527"/>
                </a:lnTo>
                <a:lnTo>
                  <a:pt x="2079497" y="35051"/>
                </a:lnTo>
                <a:lnTo>
                  <a:pt x="2079497" y="67437"/>
                </a:lnTo>
                <a:lnTo>
                  <a:pt x="2138172" y="38100"/>
                </a:lnTo>
                <a:close/>
              </a:path>
              <a:path w="2138679" h="76200">
                <a:moveTo>
                  <a:pt x="2079497" y="67437"/>
                </a:moveTo>
                <a:lnTo>
                  <a:pt x="2079497" y="40386"/>
                </a:lnTo>
                <a:lnTo>
                  <a:pt x="2077211" y="42672"/>
                </a:lnTo>
                <a:lnTo>
                  <a:pt x="2061971" y="42672"/>
                </a:lnTo>
                <a:lnTo>
                  <a:pt x="2061971" y="76200"/>
                </a:lnTo>
                <a:lnTo>
                  <a:pt x="2079497" y="6743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1427" y="4232147"/>
            <a:ext cx="2138680" cy="116205"/>
          </a:xfrm>
          <a:custGeom>
            <a:avLst/>
            <a:gdLst/>
            <a:ahLst/>
            <a:cxnLst/>
            <a:rect l="l" t="t" r="r" b="b"/>
            <a:pathLst>
              <a:path w="2138679" h="116204">
                <a:moveTo>
                  <a:pt x="2062142" y="42366"/>
                </a:moveTo>
                <a:lnTo>
                  <a:pt x="2061776" y="33208"/>
                </a:lnTo>
                <a:lnTo>
                  <a:pt x="4572" y="106679"/>
                </a:lnTo>
                <a:lnTo>
                  <a:pt x="1524" y="106679"/>
                </a:lnTo>
                <a:lnTo>
                  <a:pt x="0" y="108965"/>
                </a:lnTo>
                <a:lnTo>
                  <a:pt x="0" y="114300"/>
                </a:lnTo>
                <a:lnTo>
                  <a:pt x="2286" y="115824"/>
                </a:lnTo>
                <a:lnTo>
                  <a:pt x="4572" y="115824"/>
                </a:lnTo>
                <a:lnTo>
                  <a:pt x="2062142" y="42366"/>
                </a:lnTo>
                <a:close/>
              </a:path>
              <a:path w="2138679" h="116204">
                <a:moveTo>
                  <a:pt x="2138172" y="35051"/>
                </a:moveTo>
                <a:lnTo>
                  <a:pt x="2060447" y="0"/>
                </a:lnTo>
                <a:lnTo>
                  <a:pt x="2061776" y="33208"/>
                </a:lnTo>
                <a:lnTo>
                  <a:pt x="2074163" y="32765"/>
                </a:lnTo>
                <a:lnTo>
                  <a:pt x="2077211" y="32765"/>
                </a:lnTo>
                <a:lnTo>
                  <a:pt x="2079497" y="34289"/>
                </a:lnTo>
                <a:lnTo>
                  <a:pt x="2079497" y="67382"/>
                </a:lnTo>
                <a:lnTo>
                  <a:pt x="2138172" y="35051"/>
                </a:lnTo>
                <a:close/>
              </a:path>
              <a:path w="2138679" h="116204">
                <a:moveTo>
                  <a:pt x="2079497" y="39624"/>
                </a:moveTo>
                <a:lnTo>
                  <a:pt x="2079497" y="34289"/>
                </a:lnTo>
                <a:lnTo>
                  <a:pt x="2077211" y="32765"/>
                </a:lnTo>
                <a:lnTo>
                  <a:pt x="2074163" y="32765"/>
                </a:lnTo>
                <a:lnTo>
                  <a:pt x="2061776" y="33208"/>
                </a:lnTo>
                <a:lnTo>
                  <a:pt x="2062142" y="42366"/>
                </a:lnTo>
                <a:lnTo>
                  <a:pt x="2074163" y="41937"/>
                </a:lnTo>
                <a:lnTo>
                  <a:pt x="2077211" y="41910"/>
                </a:lnTo>
                <a:lnTo>
                  <a:pt x="2079497" y="39624"/>
                </a:lnTo>
                <a:close/>
              </a:path>
              <a:path w="2138679" h="116204">
                <a:moveTo>
                  <a:pt x="2079497" y="67382"/>
                </a:moveTo>
                <a:lnTo>
                  <a:pt x="2079497" y="39624"/>
                </a:lnTo>
                <a:lnTo>
                  <a:pt x="2077211" y="41910"/>
                </a:lnTo>
                <a:lnTo>
                  <a:pt x="2074163" y="41937"/>
                </a:lnTo>
                <a:lnTo>
                  <a:pt x="2062142" y="42366"/>
                </a:lnTo>
                <a:lnTo>
                  <a:pt x="2063495" y="76200"/>
                </a:lnTo>
                <a:lnTo>
                  <a:pt x="2079497" y="6738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6866" y="4395980"/>
            <a:ext cx="2063114" cy="410209"/>
          </a:xfrm>
          <a:custGeom>
            <a:avLst/>
            <a:gdLst/>
            <a:ahLst/>
            <a:cxnLst/>
            <a:rect l="l" t="t" r="r" b="b"/>
            <a:pathLst>
              <a:path w="2063114" h="410210">
                <a:moveTo>
                  <a:pt x="1988890" y="41869"/>
                </a:moveTo>
                <a:lnTo>
                  <a:pt x="1987215" y="32753"/>
                </a:lnTo>
                <a:lnTo>
                  <a:pt x="4571" y="400050"/>
                </a:lnTo>
                <a:lnTo>
                  <a:pt x="1523" y="400050"/>
                </a:lnTo>
                <a:lnTo>
                  <a:pt x="0" y="403098"/>
                </a:lnTo>
                <a:lnTo>
                  <a:pt x="761" y="405384"/>
                </a:lnTo>
                <a:lnTo>
                  <a:pt x="761" y="408432"/>
                </a:lnTo>
                <a:lnTo>
                  <a:pt x="3809" y="409956"/>
                </a:lnTo>
                <a:lnTo>
                  <a:pt x="6095" y="409194"/>
                </a:lnTo>
                <a:lnTo>
                  <a:pt x="1988890" y="41869"/>
                </a:lnTo>
                <a:close/>
              </a:path>
              <a:path w="2063114" h="410210">
                <a:moveTo>
                  <a:pt x="2062733" y="23622"/>
                </a:moveTo>
                <a:lnTo>
                  <a:pt x="1981199" y="0"/>
                </a:lnTo>
                <a:lnTo>
                  <a:pt x="1987215" y="32753"/>
                </a:lnTo>
                <a:lnTo>
                  <a:pt x="1999487" y="30480"/>
                </a:lnTo>
                <a:lnTo>
                  <a:pt x="2001773" y="29718"/>
                </a:lnTo>
                <a:lnTo>
                  <a:pt x="2004821" y="32004"/>
                </a:lnTo>
                <a:lnTo>
                  <a:pt x="2004821" y="34289"/>
                </a:lnTo>
                <a:lnTo>
                  <a:pt x="2005583" y="36575"/>
                </a:lnTo>
                <a:lnTo>
                  <a:pt x="2005583" y="66645"/>
                </a:lnTo>
                <a:lnTo>
                  <a:pt x="2062733" y="23622"/>
                </a:lnTo>
                <a:close/>
              </a:path>
              <a:path w="2063114" h="410210">
                <a:moveTo>
                  <a:pt x="2005583" y="36575"/>
                </a:moveTo>
                <a:lnTo>
                  <a:pt x="2004821" y="34289"/>
                </a:lnTo>
                <a:lnTo>
                  <a:pt x="2004821" y="32004"/>
                </a:lnTo>
                <a:lnTo>
                  <a:pt x="2001773" y="29718"/>
                </a:lnTo>
                <a:lnTo>
                  <a:pt x="1999487" y="30480"/>
                </a:lnTo>
                <a:lnTo>
                  <a:pt x="1987215" y="32753"/>
                </a:lnTo>
                <a:lnTo>
                  <a:pt x="1988890" y="41869"/>
                </a:lnTo>
                <a:lnTo>
                  <a:pt x="2001011" y="39624"/>
                </a:lnTo>
                <a:lnTo>
                  <a:pt x="2004059" y="39624"/>
                </a:lnTo>
                <a:lnTo>
                  <a:pt x="2005583" y="36575"/>
                </a:lnTo>
                <a:close/>
              </a:path>
              <a:path w="2063114" h="410210">
                <a:moveTo>
                  <a:pt x="2005583" y="66645"/>
                </a:moveTo>
                <a:lnTo>
                  <a:pt x="2005583" y="36575"/>
                </a:lnTo>
                <a:lnTo>
                  <a:pt x="2004059" y="39624"/>
                </a:lnTo>
                <a:lnTo>
                  <a:pt x="2001011" y="39624"/>
                </a:lnTo>
                <a:lnTo>
                  <a:pt x="1988890" y="41869"/>
                </a:lnTo>
                <a:lnTo>
                  <a:pt x="1994915" y="74675"/>
                </a:lnTo>
                <a:lnTo>
                  <a:pt x="2005583" y="666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44700" y="3182234"/>
            <a:ext cx="238760" cy="1758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 indent="9523">
              <a:lnSpc>
                <a:spcPct val="135800"/>
              </a:lnSpc>
            </a:pPr>
            <a:r>
              <a:rPr sz="2300" dirty="0">
                <a:latin typeface="Arial"/>
                <a:cs typeface="Arial"/>
              </a:rPr>
              <a:t>A  </a:t>
            </a:r>
            <a:r>
              <a:rPr sz="2300" spc="-4" dirty="0"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68"/>
              </a:lnSpc>
            </a:pPr>
            <a:r>
              <a:rPr sz="2300" spc="-4" dirty="0">
                <a:latin typeface="Arial"/>
                <a:cs typeface="Arial"/>
              </a:rPr>
              <a:t>4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6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9105" y="3221738"/>
            <a:ext cx="229235" cy="1677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>
              <a:lnSpc>
                <a:spcPct val="125000"/>
              </a:lnSpc>
            </a:pPr>
            <a:r>
              <a:rPr sz="2300" dirty="0">
                <a:latin typeface="Arial"/>
                <a:cs typeface="Arial"/>
              </a:rPr>
              <a:t>B  </a:t>
            </a:r>
            <a:r>
              <a:rPr sz="2300" spc="-4" dirty="0">
                <a:latin typeface="Arial"/>
                <a:cs typeface="Arial"/>
              </a:rPr>
              <a:t>1</a:t>
            </a:r>
            <a:endParaRPr sz="2300" dirty="0">
              <a:latin typeface="Arial"/>
              <a:cs typeface="Arial"/>
            </a:endParaRPr>
          </a:p>
          <a:p>
            <a:pPr marL="12696">
              <a:lnSpc>
                <a:spcPts val="2868"/>
              </a:lnSpc>
            </a:pPr>
            <a:r>
              <a:rPr sz="2300" spc="-4" dirty="0">
                <a:latin typeface="Arial"/>
                <a:cs typeface="Arial"/>
              </a:rPr>
              <a:t>3</a:t>
            </a:r>
            <a:endParaRPr sz="2300" dirty="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5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9302" y="3313430"/>
            <a:ext cx="2540635" cy="1590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spc="-4" dirty="0">
                <a:latin typeface="Arial"/>
                <a:cs typeface="Arial"/>
              </a:rPr>
              <a:t>“A into</a:t>
            </a:r>
            <a:r>
              <a:rPr sz="2800" spc="-91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B”</a:t>
            </a:r>
            <a:endParaRPr sz="28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  <a:spcBef>
                <a:spcPts val="40"/>
              </a:spcBef>
            </a:pPr>
            <a:r>
              <a:rPr sz="2300" spc="-4" dirty="0">
                <a:latin typeface="Arial"/>
                <a:cs typeface="Arial"/>
              </a:rPr>
              <a:t>Domain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={2, 4,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6}</a:t>
            </a:r>
            <a:endParaRPr sz="2300">
              <a:latin typeface="Arial"/>
              <a:cs typeface="Arial"/>
            </a:endParaRPr>
          </a:p>
          <a:p>
            <a:pPr marL="12696" marR="249490">
              <a:lnSpc>
                <a:spcPts val="2868"/>
              </a:lnSpc>
              <a:spcBef>
                <a:spcPts val="99"/>
              </a:spcBef>
            </a:pPr>
            <a:r>
              <a:rPr sz="2300" spc="-4" dirty="0">
                <a:latin typeface="Arial"/>
                <a:cs typeface="Arial"/>
              </a:rPr>
              <a:t>Range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={1, </a:t>
            </a:r>
            <a:r>
              <a:rPr sz="2300" spc="-10" dirty="0">
                <a:latin typeface="Arial"/>
                <a:cs typeface="Arial"/>
              </a:rPr>
              <a:t>3}  </a:t>
            </a:r>
            <a:r>
              <a:rPr sz="2300" spc="-4" dirty="0">
                <a:latin typeface="Arial"/>
                <a:cs typeface="Arial"/>
              </a:rPr>
              <a:t>(Range </a:t>
            </a:r>
            <a:r>
              <a:rPr sz="2300" spc="-4" dirty="0">
                <a:latin typeface="Symbol"/>
                <a:cs typeface="Symbol"/>
              </a:rPr>
              <a:t>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image)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4500" y="5375909"/>
            <a:ext cx="2860040" cy="1152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lnSpc>
                <a:spcPts val="2875"/>
              </a:lnSpc>
            </a:pP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={(2,1), (4,3), {6,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3)}</a:t>
            </a:r>
            <a:endParaRPr sz="2300">
              <a:latin typeface="Arial"/>
              <a:cs typeface="Arial"/>
            </a:endParaRPr>
          </a:p>
          <a:p>
            <a:pPr marL="12696" marR="1000504">
              <a:lnSpc>
                <a:spcPts val="2868"/>
              </a:lnSpc>
              <a:spcBef>
                <a:spcPts val="99"/>
              </a:spcBef>
            </a:pPr>
            <a:r>
              <a:rPr sz="2300" spc="-4" dirty="0">
                <a:latin typeface="Arial"/>
                <a:cs typeface="Arial"/>
              </a:rPr>
              <a:t>Domain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= A  </a:t>
            </a:r>
            <a:r>
              <a:rPr sz="2300" spc="-4" dirty="0">
                <a:latin typeface="Arial"/>
                <a:cs typeface="Arial"/>
              </a:rPr>
              <a:t>Range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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502" y="1636778"/>
            <a:ext cx="296546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spc="-10" dirty="0">
                <a:latin typeface="Arial"/>
                <a:cs typeface="Arial"/>
              </a:rPr>
              <a:t>(i)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1502" y="4151378"/>
            <a:ext cx="36512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spc="-4" dirty="0">
                <a:latin typeface="Arial"/>
                <a:cs typeface="Arial"/>
              </a:rPr>
              <a:t>(ii)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4" y="1406397"/>
            <a:ext cx="4939665" cy="50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3200" u="heavy" spc="-10" dirty="0"/>
              <a:t>Surjective function</a:t>
            </a:r>
            <a:r>
              <a:rPr sz="3200" u="heavy" spc="4" dirty="0"/>
              <a:t> </a:t>
            </a:r>
            <a:r>
              <a:rPr sz="3200" u="heavy" spc="-10" dirty="0"/>
              <a:t>(onto)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32101" y="4424934"/>
            <a:ext cx="2860040" cy="1152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lnSpc>
                <a:spcPts val="2875"/>
              </a:lnSpc>
            </a:pP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={(2,1), (4,3), (6,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5)}</a:t>
            </a:r>
            <a:endParaRPr sz="2300">
              <a:latin typeface="Arial"/>
              <a:cs typeface="Arial"/>
            </a:endParaRPr>
          </a:p>
          <a:p>
            <a:pPr marL="12696" marR="999869">
              <a:lnSpc>
                <a:spcPts val="2868"/>
              </a:lnSpc>
              <a:spcBef>
                <a:spcPts val="99"/>
              </a:spcBef>
            </a:pPr>
            <a:r>
              <a:rPr sz="2300" spc="-4" dirty="0">
                <a:latin typeface="Arial"/>
                <a:cs typeface="Arial"/>
              </a:rPr>
              <a:t>Domain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= A  </a:t>
            </a:r>
            <a:r>
              <a:rPr sz="2300" spc="-4" dirty="0">
                <a:latin typeface="Arial"/>
                <a:cs typeface="Arial"/>
              </a:rPr>
              <a:t>Range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502" y="3276601"/>
            <a:ext cx="296546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spc="-10" dirty="0">
                <a:latin typeface="Arial"/>
                <a:cs typeface="Arial"/>
              </a:rPr>
              <a:t>(i)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7602" y="29718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600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7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4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600" y="1219200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7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4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4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7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200" y="609600"/>
                </a:ln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4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7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600" y="0"/>
                </a:lnTo>
                <a:close/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6004" y="29718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600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7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4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600" y="1219200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7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4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4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7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200" y="609600"/>
                </a:ln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4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7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600" y="0"/>
                </a:lnTo>
                <a:close/>
              </a:path>
            </a:pathLst>
          </a:custGeom>
          <a:ln w="1904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8303" y="3048001"/>
            <a:ext cx="194945" cy="1137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4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6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5030" y="3197351"/>
            <a:ext cx="2138680" cy="76200"/>
          </a:xfrm>
          <a:custGeom>
            <a:avLst/>
            <a:gdLst/>
            <a:ahLst/>
            <a:cxnLst/>
            <a:rect l="l" t="t" r="r" b="b"/>
            <a:pathLst>
              <a:path w="2138679" h="76200">
                <a:moveTo>
                  <a:pt x="2079497" y="40385"/>
                </a:moveTo>
                <a:lnTo>
                  <a:pt x="2079497" y="35051"/>
                </a:lnTo>
                <a:lnTo>
                  <a:pt x="2077211" y="33527"/>
                </a:lnTo>
                <a:lnTo>
                  <a:pt x="1524" y="33528"/>
                </a:lnTo>
                <a:lnTo>
                  <a:pt x="0" y="35052"/>
                </a:lnTo>
                <a:lnTo>
                  <a:pt x="0" y="40386"/>
                </a:lnTo>
                <a:lnTo>
                  <a:pt x="1524" y="42672"/>
                </a:lnTo>
                <a:lnTo>
                  <a:pt x="2077211" y="42671"/>
                </a:lnTo>
                <a:lnTo>
                  <a:pt x="2079497" y="40385"/>
                </a:lnTo>
                <a:close/>
              </a:path>
              <a:path w="2138679" h="76200">
                <a:moveTo>
                  <a:pt x="2138171" y="38099"/>
                </a:moveTo>
                <a:lnTo>
                  <a:pt x="2061971" y="0"/>
                </a:lnTo>
                <a:lnTo>
                  <a:pt x="2061971" y="33527"/>
                </a:lnTo>
                <a:lnTo>
                  <a:pt x="2077211" y="33527"/>
                </a:lnTo>
                <a:lnTo>
                  <a:pt x="2079497" y="35051"/>
                </a:lnTo>
                <a:lnTo>
                  <a:pt x="2079497" y="67437"/>
                </a:lnTo>
                <a:lnTo>
                  <a:pt x="2138171" y="38099"/>
                </a:lnTo>
                <a:close/>
              </a:path>
              <a:path w="2138679" h="76200">
                <a:moveTo>
                  <a:pt x="2079497" y="67437"/>
                </a:moveTo>
                <a:lnTo>
                  <a:pt x="2079497" y="40385"/>
                </a:lnTo>
                <a:lnTo>
                  <a:pt x="2077211" y="42671"/>
                </a:lnTo>
                <a:lnTo>
                  <a:pt x="2061971" y="42671"/>
                </a:lnTo>
                <a:lnTo>
                  <a:pt x="2061971" y="76200"/>
                </a:lnTo>
                <a:lnTo>
                  <a:pt x="2079497" y="6743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1230" y="3543300"/>
            <a:ext cx="2062481" cy="76200"/>
          </a:xfrm>
          <a:custGeom>
            <a:avLst/>
            <a:gdLst/>
            <a:ahLst/>
            <a:cxnLst/>
            <a:rect l="l" t="t" r="r" b="b"/>
            <a:pathLst>
              <a:path w="2062479" h="76200">
                <a:moveTo>
                  <a:pt x="2003297" y="40386"/>
                </a:moveTo>
                <a:lnTo>
                  <a:pt x="2003297" y="35813"/>
                </a:lnTo>
                <a:lnTo>
                  <a:pt x="2001011" y="33527"/>
                </a:lnTo>
                <a:lnTo>
                  <a:pt x="1524" y="33527"/>
                </a:lnTo>
                <a:lnTo>
                  <a:pt x="0" y="35813"/>
                </a:lnTo>
                <a:lnTo>
                  <a:pt x="0" y="40386"/>
                </a:lnTo>
                <a:lnTo>
                  <a:pt x="1524" y="42672"/>
                </a:lnTo>
                <a:lnTo>
                  <a:pt x="2001011" y="42672"/>
                </a:lnTo>
                <a:lnTo>
                  <a:pt x="2003297" y="40386"/>
                </a:lnTo>
                <a:close/>
              </a:path>
              <a:path w="2062479" h="76200">
                <a:moveTo>
                  <a:pt x="2061971" y="38100"/>
                </a:moveTo>
                <a:lnTo>
                  <a:pt x="1985771" y="0"/>
                </a:lnTo>
                <a:lnTo>
                  <a:pt x="1985771" y="33527"/>
                </a:lnTo>
                <a:lnTo>
                  <a:pt x="2001011" y="33527"/>
                </a:lnTo>
                <a:lnTo>
                  <a:pt x="2003297" y="35813"/>
                </a:lnTo>
                <a:lnTo>
                  <a:pt x="2003297" y="67437"/>
                </a:lnTo>
                <a:lnTo>
                  <a:pt x="2061971" y="38100"/>
                </a:lnTo>
                <a:close/>
              </a:path>
              <a:path w="2062479" h="76200">
                <a:moveTo>
                  <a:pt x="2003297" y="67437"/>
                </a:moveTo>
                <a:lnTo>
                  <a:pt x="2003297" y="40386"/>
                </a:lnTo>
                <a:lnTo>
                  <a:pt x="2001011" y="42672"/>
                </a:lnTo>
                <a:lnTo>
                  <a:pt x="1985771" y="42672"/>
                </a:lnTo>
                <a:lnTo>
                  <a:pt x="1985771" y="76200"/>
                </a:lnTo>
                <a:lnTo>
                  <a:pt x="2003297" y="6743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1231" y="3903726"/>
            <a:ext cx="1986280" cy="76200"/>
          </a:xfrm>
          <a:custGeom>
            <a:avLst/>
            <a:gdLst/>
            <a:ahLst/>
            <a:cxnLst/>
            <a:rect l="l" t="t" r="r" b="b"/>
            <a:pathLst>
              <a:path w="1986279" h="76200">
                <a:moveTo>
                  <a:pt x="1927097" y="40386"/>
                </a:moveTo>
                <a:lnTo>
                  <a:pt x="1927097" y="35051"/>
                </a:lnTo>
                <a:lnTo>
                  <a:pt x="1924811" y="33527"/>
                </a:lnTo>
                <a:lnTo>
                  <a:pt x="1524" y="33527"/>
                </a:lnTo>
                <a:lnTo>
                  <a:pt x="0" y="35051"/>
                </a:lnTo>
                <a:lnTo>
                  <a:pt x="0" y="40386"/>
                </a:lnTo>
                <a:lnTo>
                  <a:pt x="1524" y="42672"/>
                </a:lnTo>
                <a:lnTo>
                  <a:pt x="1924811" y="42672"/>
                </a:lnTo>
                <a:lnTo>
                  <a:pt x="1927097" y="40386"/>
                </a:lnTo>
                <a:close/>
              </a:path>
              <a:path w="1986279" h="76200">
                <a:moveTo>
                  <a:pt x="1985771" y="38100"/>
                </a:moveTo>
                <a:lnTo>
                  <a:pt x="1909571" y="0"/>
                </a:lnTo>
                <a:lnTo>
                  <a:pt x="1909571" y="33527"/>
                </a:lnTo>
                <a:lnTo>
                  <a:pt x="1924811" y="33527"/>
                </a:lnTo>
                <a:lnTo>
                  <a:pt x="1927097" y="35051"/>
                </a:lnTo>
                <a:lnTo>
                  <a:pt x="1927097" y="67437"/>
                </a:lnTo>
                <a:lnTo>
                  <a:pt x="1985771" y="38100"/>
                </a:lnTo>
                <a:close/>
              </a:path>
              <a:path w="1986279" h="76200">
                <a:moveTo>
                  <a:pt x="1927097" y="67437"/>
                </a:moveTo>
                <a:lnTo>
                  <a:pt x="1927097" y="40386"/>
                </a:lnTo>
                <a:lnTo>
                  <a:pt x="1924811" y="42672"/>
                </a:lnTo>
                <a:lnTo>
                  <a:pt x="1909571" y="42672"/>
                </a:lnTo>
                <a:lnTo>
                  <a:pt x="1909571" y="76200"/>
                </a:lnTo>
                <a:lnTo>
                  <a:pt x="1927097" y="6743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17447" y="2551177"/>
            <a:ext cx="22923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2705" y="2459739"/>
            <a:ext cx="229235" cy="1677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>
              <a:lnSpc>
                <a:spcPct val="125000"/>
              </a:lnSpc>
            </a:pPr>
            <a:r>
              <a:rPr sz="2300" dirty="0">
                <a:latin typeface="Arial"/>
                <a:cs typeface="Arial"/>
              </a:rPr>
              <a:t>B  </a:t>
            </a:r>
            <a:r>
              <a:rPr sz="2300" spc="-4" dirty="0"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68"/>
              </a:lnSpc>
            </a:pPr>
            <a:r>
              <a:rPr sz="2300" spc="-4" dirty="0"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3102" y="2743455"/>
            <a:ext cx="2653030" cy="2474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877"/>
            <a:r>
              <a:rPr sz="2800" spc="-4" dirty="0">
                <a:latin typeface="Arial"/>
                <a:cs typeface="Arial"/>
              </a:rPr>
              <a:t>“A onto</a:t>
            </a:r>
            <a:r>
              <a:rPr sz="2800" spc="-91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B”</a:t>
            </a:r>
            <a:endParaRPr sz="2800">
              <a:latin typeface="Arial"/>
              <a:cs typeface="Arial"/>
            </a:endParaRPr>
          </a:p>
          <a:p>
            <a:pPr marL="88877">
              <a:lnSpc>
                <a:spcPts val="2875"/>
              </a:lnSpc>
              <a:spcBef>
                <a:spcPts val="40"/>
              </a:spcBef>
            </a:pPr>
            <a:r>
              <a:rPr sz="2300" spc="-4" dirty="0">
                <a:latin typeface="Arial"/>
                <a:cs typeface="Arial"/>
              </a:rPr>
              <a:t>Domain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={2, 4,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6}</a:t>
            </a:r>
            <a:endParaRPr sz="2300">
              <a:latin typeface="Arial"/>
              <a:cs typeface="Arial"/>
            </a:endParaRPr>
          </a:p>
          <a:p>
            <a:pPr marL="88877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Range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={1, 3,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5}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( </a:t>
            </a:r>
            <a:r>
              <a:rPr sz="2300" spc="-4" dirty="0">
                <a:latin typeface="Symbol"/>
                <a:cs typeface="Symbol"/>
              </a:rPr>
              <a:t></a:t>
            </a:r>
            <a:r>
              <a:rPr sz="2300" spc="-4" dirty="0">
                <a:latin typeface="Arial"/>
                <a:cs typeface="Arial"/>
              </a:rPr>
              <a:t>Range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image)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3101" y="4043935"/>
            <a:ext cx="2860040" cy="1137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lnSpc>
                <a:spcPts val="2875"/>
              </a:lnSpc>
            </a:pP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={(2,2), (3,5), (5,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3)}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Domain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= </a:t>
            </a:r>
            <a:r>
              <a:rPr sz="2300" spc="-4" dirty="0">
                <a:latin typeface="Arial"/>
                <a:cs typeface="Arial"/>
              </a:rPr>
              <a:t>{2, 3,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5}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Range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Arial"/>
                <a:cs typeface="Arial"/>
              </a:rPr>
              <a:t>= </a:t>
            </a:r>
            <a:r>
              <a:rPr sz="2300" spc="-4" dirty="0">
                <a:latin typeface="Arial"/>
                <a:cs typeface="Arial"/>
              </a:rPr>
              <a:t>{2, 3,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5}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4" y="2895601"/>
            <a:ext cx="36512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spc="-4" dirty="0">
                <a:latin typeface="Arial"/>
                <a:cs typeface="Arial"/>
              </a:rPr>
              <a:t>(ii)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8603" y="2590801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599" y="0"/>
                </a:move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600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7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4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600" y="1219200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7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4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4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7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200" y="609599"/>
                </a:ln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4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7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599" y="0"/>
                </a:lnTo>
                <a:close/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7002" y="2590801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599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7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4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600" y="1219200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7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4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4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7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200" y="609599"/>
                </a:ln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4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7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600" y="0"/>
                </a:lnTo>
                <a:close/>
              </a:path>
            </a:pathLst>
          </a:custGeom>
          <a:ln w="1904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9301" y="2667001"/>
            <a:ext cx="194945" cy="1137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6029" y="2816351"/>
            <a:ext cx="2138680" cy="76200"/>
          </a:xfrm>
          <a:custGeom>
            <a:avLst/>
            <a:gdLst/>
            <a:ahLst/>
            <a:cxnLst/>
            <a:rect l="l" t="t" r="r" b="b"/>
            <a:pathLst>
              <a:path w="2138679" h="76200">
                <a:moveTo>
                  <a:pt x="2079497" y="40385"/>
                </a:moveTo>
                <a:lnTo>
                  <a:pt x="2079497" y="35051"/>
                </a:lnTo>
                <a:lnTo>
                  <a:pt x="2077211" y="33527"/>
                </a:lnTo>
                <a:lnTo>
                  <a:pt x="1524" y="33528"/>
                </a:lnTo>
                <a:lnTo>
                  <a:pt x="0" y="35052"/>
                </a:lnTo>
                <a:lnTo>
                  <a:pt x="0" y="40386"/>
                </a:lnTo>
                <a:lnTo>
                  <a:pt x="1524" y="42672"/>
                </a:lnTo>
                <a:lnTo>
                  <a:pt x="2077211" y="42671"/>
                </a:lnTo>
                <a:lnTo>
                  <a:pt x="2079497" y="40385"/>
                </a:lnTo>
                <a:close/>
              </a:path>
              <a:path w="2138679" h="76200">
                <a:moveTo>
                  <a:pt x="2138172" y="38099"/>
                </a:moveTo>
                <a:lnTo>
                  <a:pt x="2061971" y="0"/>
                </a:lnTo>
                <a:lnTo>
                  <a:pt x="2061971" y="33527"/>
                </a:lnTo>
                <a:lnTo>
                  <a:pt x="2077211" y="33527"/>
                </a:lnTo>
                <a:lnTo>
                  <a:pt x="2079497" y="35051"/>
                </a:lnTo>
                <a:lnTo>
                  <a:pt x="2079497" y="67436"/>
                </a:lnTo>
                <a:lnTo>
                  <a:pt x="2138172" y="38099"/>
                </a:lnTo>
                <a:close/>
              </a:path>
              <a:path w="2138679" h="76200">
                <a:moveTo>
                  <a:pt x="2079497" y="67436"/>
                </a:moveTo>
                <a:lnTo>
                  <a:pt x="2079497" y="40385"/>
                </a:lnTo>
                <a:lnTo>
                  <a:pt x="2077211" y="42671"/>
                </a:lnTo>
                <a:lnTo>
                  <a:pt x="2061971" y="42671"/>
                </a:lnTo>
                <a:lnTo>
                  <a:pt x="2061971" y="76199"/>
                </a:lnTo>
                <a:lnTo>
                  <a:pt x="2079497" y="6743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1469" y="3176018"/>
            <a:ext cx="2047239" cy="390525"/>
          </a:xfrm>
          <a:custGeom>
            <a:avLst/>
            <a:gdLst/>
            <a:ahLst/>
            <a:cxnLst/>
            <a:rect l="l" t="t" r="r" b="b"/>
            <a:pathLst>
              <a:path w="2047239" h="390525">
                <a:moveTo>
                  <a:pt x="1972511" y="42590"/>
                </a:moveTo>
                <a:lnTo>
                  <a:pt x="1970816" y="32719"/>
                </a:lnTo>
                <a:lnTo>
                  <a:pt x="4571" y="380238"/>
                </a:lnTo>
                <a:lnTo>
                  <a:pt x="1524" y="380238"/>
                </a:lnTo>
                <a:lnTo>
                  <a:pt x="0" y="383286"/>
                </a:lnTo>
                <a:lnTo>
                  <a:pt x="762" y="385572"/>
                </a:lnTo>
                <a:lnTo>
                  <a:pt x="762" y="387858"/>
                </a:lnTo>
                <a:lnTo>
                  <a:pt x="3048" y="390144"/>
                </a:lnTo>
                <a:lnTo>
                  <a:pt x="6095" y="389382"/>
                </a:lnTo>
                <a:lnTo>
                  <a:pt x="1972511" y="42590"/>
                </a:lnTo>
                <a:close/>
              </a:path>
              <a:path w="2047239" h="390525">
                <a:moveTo>
                  <a:pt x="2046731" y="24383"/>
                </a:moveTo>
                <a:lnTo>
                  <a:pt x="1965197" y="0"/>
                </a:lnTo>
                <a:lnTo>
                  <a:pt x="1970816" y="32719"/>
                </a:lnTo>
                <a:lnTo>
                  <a:pt x="1983485" y="30479"/>
                </a:lnTo>
                <a:lnTo>
                  <a:pt x="1985771" y="30479"/>
                </a:lnTo>
                <a:lnTo>
                  <a:pt x="1988057" y="32003"/>
                </a:lnTo>
                <a:lnTo>
                  <a:pt x="1988819" y="34289"/>
                </a:lnTo>
                <a:lnTo>
                  <a:pt x="1989581" y="37337"/>
                </a:lnTo>
                <a:lnTo>
                  <a:pt x="1989581" y="66928"/>
                </a:lnTo>
                <a:lnTo>
                  <a:pt x="2046731" y="24383"/>
                </a:lnTo>
                <a:close/>
              </a:path>
              <a:path w="2047239" h="390525">
                <a:moveTo>
                  <a:pt x="1989581" y="37337"/>
                </a:moveTo>
                <a:lnTo>
                  <a:pt x="1988819" y="34289"/>
                </a:lnTo>
                <a:lnTo>
                  <a:pt x="1988057" y="32003"/>
                </a:lnTo>
                <a:lnTo>
                  <a:pt x="1985771" y="30479"/>
                </a:lnTo>
                <a:lnTo>
                  <a:pt x="1983485" y="30479"/>
                </a:lnTo>
                <a:lnTo>
                  <a:pt x="1970816" y="32719"/>
                </a:lnTo>
                <a:lnTo>
                  <a:pt x="1972511" y="42590"/>
                </a:lnTo>
                <a:lnTo>
                  <a:pt x="1985009" y="40385"/>
                </a:lnTo>
                <a:lnTo>
                  <a:pt x="1987295" y="39623"/>
                </a:lnTo>
                <a:lnTo>
                  <a:pt x="1989581" y="37337"/>
                </a:lnTo>
                <a:close/>
              </a:path>
              <a:path w="2047239" h="390525">
                <a:moveTo>
                  <a:pt x="1989581" y="66928"/>
                </a:moveTo>
                <a:lnTo>
                  <a:pt x="1989581" y="37337"/>
                </a:lnTo>
                <a:lnTo>
                  <a:pt x="1987295" y="39623"/>
                </a:lnTo>
                <a:lnTo>
                  <a:pt x="1985009" y="40385"/>
                </a:lnTo>
                <a:lnTo>
                  <a:pt x="1972511" y="42590"/>
                </a:lnTo>
                <a:lnTo>
                  <a:pt x="1978152" y="75437"/>
                </a:lnTo>
                <a:lnTo>
                  <a:pt x="1989581" y="6692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8448" y="2170178"/>
            <a:ext cx="22923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3705" y="2078738"/>
            <a:ext cx="229235" cy="1677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>
              <a:lnSpc>
                <a:spcPct val="125000"/>
              </a:lnSpc>
            </a:pPr>
            <a:r>
              <a:rPr sz="2300" dirty="0">
                <a:latin typeface="Arial"/>
                <a:cs typeface="Arial"/>
              </a:rPr>
              <a:t>A  </a:t>
            </a:r>
            <a:r>
              <a:rPr sz="2300" spc="-4" dirty="0"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68"/>
              </a:lnSpc>
            </a:pPr>
            <a:r>
              <a:rPr sz="2300" spc="-4" dirty="0"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0302" y="2360322"/>
            <a:ext cx="169672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 algn="just">
              <a:lnSpc>
                <a:spcPct val="100499"/>
              </a:lnSpc>
            </a:pPr>
            <a:r>
              <a:rPr sz="2800" spc="-4" dirty="0">
                <a:latin typeface="Arial"/>
                <a:cs typeface="Arial"/>
              </a:rPr>
              <a:t>“A onto A”  </a:t>
            </a:r>
            <a:r>
              <a:rPr sz="2300" spc="-4" dirty="0">
                <a:latin typeface="Arial"/>
                <a:cs typeface="Arial"/>
              </a:rPr>
              <a:t>Domain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Arial"/>
                <a:cs typeface="Arial"/>
              </a:rPr>
              <a:t>=A  </a:t>
            </a:r>
            <a:r>
              <a:rPr sz="2300" spc="-4" dirty="0">
                <a:latin typeface="Arial"/>
                <a:cs typeface="Arial"/>
              </a:rPr>
              <a:t>Range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Arial"/>
                <a:cs typeface="Arial"/>
              </a:rPr>
              <a:t>=A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5466" y="3195067"/>
            <a:ext cx="1986914" cy="336550"/>
          </a:xfrm>
          <a:custGeom>
            <a:avLst/>
            <a:gdLst/>
            <a:ahLst/>
            <a:cxnLst/>
            <a:rect l="l" t="t" r="r" b="b"/>
            <a:pathLst>
              <a:path w="1986914" h="336550">
                <a:moveTo>
                  <a:pt x="1912175" y="293713"/>
                </a:moveTo>
                <a:lnTo>
                  <a:pt x="6095" y="761"/>
                </a:lnTo>
                <a:lnTo>
                  <a:pt x="3809" y="0"/>
                </a:lnTo>
                <a:lnTo>
                  <a:pt x="761" y="2285"/>
                </a:lnTo>
                <a:lnTo>
                  <a:pt x="761" y="4571"/>
                </a:lnTo>
                <a:lnTo>
                  <a:pt x="0" y="6857"/>
                </a:lnTo>
                <a:lnTo>
                  <a:pt x="2285" y="9905"/>
                </a:lnTo>
                <a:lnTo>
                  <a:pt x="4571" y="9905"/>
                </a:lnTo>
                <a:lnTo>
                  <a:pt x="1910786" y="302878"/>
                </a:lnTo>
                <a:lnTo>
                  <a:pt x="1912175" y="293713"/>
                </a:lnTo>
                <a:close/>
              </a:path>
              <a:path w="1986914" h="336550">
                <a:moveTo>
                  <a:pt x="1928621" y="328709"/>
                </a:moveTo>
                <a:lnTo>
                  <a:pt x="1928621" y="300989"/>
                </a:lnTo>
                <a:lnTo>
                  <a:pt x="1927859" y="304037"/>
                </a:lnTo>
                <a:lnTo>
                  <a:pt x="1925573" y="305561"/>
                </a:lnTo>
                <a:lnTo>
                  <a:pt x="1923287" y="304799"/>
                </a:lnTo>
                <a:lnTo>
                  <a:pt x="1910786" y="302878"/>
                </a:lnTo>
                <a:lnTo>
                  <a:pt x="1905761" y="336041"/>
                </a:lnTo>
                <a:lnTo>
                  <a:pt x="1928621" y="328709"/>
                </a:lnTo>
                <a:close/>
              </a:path>
              <a:path w="1986914" h="336550">
                <a:moveTo>
                  <a:pt x="1928621" y="300989"/>
                </a:moveTo>
                <a:lnTo>
                  <a:pt x="1928621" y="298703"/>
                </a:lnTo>
                <a:lnTo>
                  <a:pt x="1927097" y="296417"/>
                </a:lnTo>
                <a:lnTo>
                  <a:pt x="1924811" y="295655"/>
                </a:lnTo>
                <a:lnTo>
                  <a:pt x="1912175" y="293713"/>
                </a:lnTo>
                <a:lnTo>
                  <a:pt x="1910786" y="302878"/>
                </a:lnTo>
                <a:lnTo>
                  <a:pt x="1923287" y="304799"/>
                </a:lnTo>
                <a:lnTo>
                  <a:pt x="1925573" y="305561"/>
                </a:lnTo>
                <a:lnTo>
                  <a:pt x="1927859" y="304037"/>
                </a:lnTo>
                <a:lnTo>
                  <a:pt x="1928621" y="300989"/>
                </a:lnTo>
                <a:close/>
              </a:path>
              <a:path w="1986914" h="336550">
                <a:moveTo>
                  <a:pt x="1986533" y="310133"/>
                </a:moveTo>
                <a:lnTo>
                  <a:pt x="1917191" y="260603"/>
                </a:lnTo>
                <a:lnTo>
                  <a:pt x="1912175" y="293713"/>
                </a:lnTo>
                <a:lnTo>
                  <a:pt x="1924811" y="295655"/>
                </a:lnTo>
                <a:lnTo>
                  <a:pt x="1927097" y="296417"/>
                </a:lnTo>
                <a:lnTo>
                  <a:pt x="1928621" y="298703"/>
                </a:lnTo>
                <a:lnTo>
                  <a:pt x="1928621" y="328709"/>
                </a:lnTo>
                <a:lnTo>
                  <a:pt x="1986533" y="31013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78502" y="4343400"/>
            <a:ext cx="265366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( </a:t>
            </a:r>
            <a:r>
              <a:rPr sz="2300" spc="-4" dirty="0">
                <a:latin typeface="Symbol"/>
                <a:cs typeface="Symbol"/>
              </a:rPr>
              <a:t></a:t>
            </a:r>
            <a:r>
              <a:rPr sz="2300" spc="-4" dirty="0">
                <a:latin typeface="Arial"/>
                <a:cs typeface="Arial"/>
              </a:rPr>
              <a:t>Range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image)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4" y="1138173"/>
            <a:ext cx="4175760" cy="50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607" indent="-453908">
              <a:buFont typeface="Arial"/>
              <a:buChar char="•"/>
              <a:tabLst>
                <a:tab pos="466607" algn="l"/>
                <a:tab pos="467240" algn="l"/>
                <a:tab pos="2314617" algn="l"/>
              </a:tabLst>
            </a:pPr>
            <a:r>
              <a:rPr sz="3200" spc="-10" dirty="0"/>
              <a:t>Bijective	Function: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404358" y="1188975"/>
            <a:ext cx="382651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405661" algn="l"/>
                <a:tab pos="1036053" algn="l"/>
                <a:tab pos="1448700" algn="l"/>
                <a:tab pos="2887875" algn="l"/>
                <a:tab pos="3221801" algn="l"/>
                <a:tab pos="3555725" algn="l"/>
              </a:tabLst>
            </a:pPr>
            <a:r>
              <a:rPr sz="2800" dirty="0">
                <a:latin typeface="Arial"/>
                <a:cs typeface="Arial"/>
              </a:rPr>
              <a:t>A	</a:t>
            </a:r>
            <a:r>
              <a:rPr sz="2800" spc="-4" dirty="0">
                <a:latin typeface="Arial"/>
                <a:cs typeface="Arial"/>
              </a:rPr>
              <a:t>se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4" dirty="0">
                <a:latin typeface="Arial"/>
                <a:cs typeface="Arial"/>
              </a:rPr>
              <a:t>bijectiv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f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4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853" y="1582942"/>
            <a:ext cx="4399280" cy="1403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dirty="0">
                <a:latin typeface="Arial"/>
                <a:cs typeface="Arial"/>
              </a:rPr>
              <a:t>both injective and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surjective</a:t>
            </a:r>
            <a:endParaRPr sz="2800">
              <a:latin typeface="Arial"/>
              <a:cs typeface="Arial"/>
            </a:endParaRPr>
          </a:p>
          <a:p>
            <a:pPr marL="111096">
              <a:spcBef>
                <a:spcPts val="734"/>
              </a:spcBef>
            </a:pP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7" baseline="24305" dirty="0">
                <a:latin typeface="Arial"/>
                <a:cs typeface="Arial"/>
              </a:rPr>
              <a:t>-1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inverse</a:t>
            </a:r>
            <a:endParaRPr sz="2300">
              <a:latin typeface="Arial"/>
              <a:cs typeface="Arial"/>
            </a:endParaRPr>
          </a:p>
          <a:p>
            <a:pPr marL="97130">
              <a:spcBef>
                <a:spcPts val="455"/>
              </a:spcBef>
            </a:pP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(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7" baseline="24305" dirty="0">
                <a:latin typeface="Arial"/>
                <a:cs typeface="Arial"/>
              </a:rPr>
              <a:t>-1 </a:t>
            </a:r>
            <a:r>
              <a:rPr sz="2300" dirty="0">
                <a:latin typeface="Arial"/>
                <a:cs typeface="Arial"/>
              </a:rPr>
              <a:t>(y)) = y for </a:t>
            </a:r>
            <a:r>
              <a:rPr sz="2300" spc="-4" dirty="0">
                <a:latin typeface="Arial"/>
                <a:cs typeface="Arial"/>
              </a:rPr>
              <a:t>all </a:t>
            </a:r>
            <a:r>
              <a:rPr sz="2300" dirty="0">
                <a:latin typeface="Arial"/>
                <a:cs typeface="Arial"/>
              </a:rPr>
              <a:t>y </a:t>
            </a:r>
            <a:r>
              <a:rPr sz="2800" spc="-4" dirty="0">
                <a:latin typeface="Symbol"/>
                <a:cs typeface="Symbol"/>
              </a:rPr>
              <a:t>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Y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901" y="5034534"/>
            <a:ext cx="2860040" cy="1137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lnSpc>
                <a:spcPts val="2875"/>
              </a:lnSpc>
            </a:pP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={(2,2), (3,5), (5,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3)}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Domain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= </a:t>
            </a:r>
            <a:r>
              <a:rPr sz="2300" spc="-4" dirty="0">
                <a:latin typeface="Arial"/>
                <a:cs typeface="Arial"/>
              </a:rPr>
              <a:t>{2, 3,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5}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Range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Arial"/>
                <a:cs typeface="Arial"/>
              </a:rPr>
              <a:t>= </a:t>
            </a:r>
            <a:r>
              <a:rPr sz="2300" spc="-4" dirty="0">
                <a:latin typeface="Arial"/>
                <a:cs typeface="Arial"/>
              </a:rPr>
              <a:t>{2, 3,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5}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2402" y="35814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600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7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4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600" y="1219200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7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4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4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7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200" y="609600"/>
                </a:ln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4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7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600" y="0"/>
                </a:lnTo>
                <a:close/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0802" y="35814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600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7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4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600" y="1219200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7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4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4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7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200" y="609600"/>
                </a:ln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4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7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600" y="0"/>
                </a:lnTo>
                <a:close/>
              </a:path>
            </a:pathLst>
          </a:custGeom>
          <a:ln w="1905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9829" y="3806952"/>
            <a:ext cx="2138680" cy="76200"/>
          </a:xfrm>
          <a:custGeom>
            <a:avLst/>
            <a:gdLst/>
            <a:ahLst/>
            <a:cxnLst/>
            <a:rect l="l" t="t" r="r" b="b"/>
            <a:pathLst>
              <a:path w="2138679" h="76200">
                <a:moveTo>
                  <a:pt x="2079497" y="40386"/>
                </a:moveTo>
                <a:lnTo>
                  <a:pt x="2079497" y="35051"/>
                </a:lnTo>
                <a:lnTo>
                  <a:pt x="2077211" y="33527"/>
                </a:lnTo>
                <a:lnTo>
                  <a:pt x="1524" y="33527"/>
                </a:lnTo>
                <a:lnTo>
                  <a:pt x="0" y="35051"/>
                </a:lnTo>
                <a:lnTo>
                  <a:pt x="0" y="40386"/>
                </a:lnTo>
                <a:lnTo>
                  <a:pt x="1524" y="42672"/>
                </a:lnTo>
                <a:lnTo>
                  <a:pt x="2077211" y="42672"/>
                </a:lnTo>
                <a:lnTo>
                  <a:pt x="2079497" y="40386"/>
                </a:lnTo>
                <a:close/>
              </a:path>
              <a:path w="2138679" h="76200">
                <a:moveTo>
                  <a:pt x="2138171" y="38100"/>
                </a:moveTo>
                <a:lnTo>
                  <a:pt x="2061971" y="0"/>
                </a:lnTo>
                <a:lnTo>
                  <a:pt x="2061971" y="33527"/>
                </a:lnTo>
                <a:lnTo>
                  <a:pt x="2077211" y="33527"/>
                </a:lnTo>
                <a:lnTo>
                  <a:pt x="2079497" y="35051"/>
                </a:lnTo>
                <a:lnTo>
                  <a:pt x="2079497" y="67437"/>
                </a:lnTo>
                <a:lnTo>
                  <a:pt x="2138171" y="38100"/>
                </a:lnTo>
                <a:close/>
              </a:path>
              <a:path w="2138679" h="76200">
                <a:moveTo>
                  <a:pt x="2079497" y="67437"/>
                </a:moveTo>
                <a:lnTo>
                  <a:pt x="2079497" y="40386"/>
                </a:lnTo>
                <a:lnTo>
                  <a:pt x="2077211" y="42672"/>
                </a:lnTo>
                <a:lnTo>
                  <a:pt x="2061971" y="42672"/>
                </a:lnTo>
                <a:lnTo>
                  <a:pt x="2061971" y="76200"/>
                </a:lnTo>
                <a:lnTo>
                  <a:pt x="2079497" y="6743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5270" y="4166617"/>
            <a:ext cx="2047239" cy="390525"/>
          </a:xfrm>
          <a:custGeom>
            <a:avLst/>
            <a:gdLst/>
            <a:ahLst/>
            <a:cxnLst/>
            <a:rect l="l" t="t" r="r" b="b"/>
            <a:pathLst>
              <a:path w="2047239" h="390525">
                <a:moveTo>
                  <a:pt x="1972511" y="42590"/>
                </a:moveTo>
                <a:lnTo>
                  <a:pt x="1970816" y="32719"/>
                </a:lnTo>
                <a:lnTo>
                  <a:pt x="4571" y="380238"/>
                </a:lnTo>
                <a:lnTo>
                  <a:pt x="1524" y="380238"/>
                </a:lnTo>
                <a:lnTo>
                  <a:pt x="0" y="383286"/>
                </a:lnTo>
                <a:lnTo>
                  <a:pt x="762" y="385572"/>
                </a:lnTo>
                <a:lnTo>
                  <a:pt x="762" y="387858"/>
                </a:lnTo>
                <a:lnTo>
                  <a:pt x="3048" y="390144"/>
                </a:lnTo>
                <a:lnTo>
                  <a:pt x="6095" y="389382"/>
                </a:lnTo>
                <a:lnTo>
                  <a:pt x="1972511" y="42590"/>
                </a:lnTo>
                <a:close/>
              </a:path>
              <a:path w="2047239" h="390525">
                <a:moveTo>
                  <a:pt x="2046731" y="24384"/>
                </a:moveTo>
                <a:lnTo>
                  <a:pt x="1965197" y="0"/>
                </a:lnTo>
                <a:lnTo>
                  <a:pt x="1970816" y="32719"/>
                </a:lnTo>
                <a:lnTo>
                  <a:pt x="1983485" y="30480"/>
                </a:lnTo>
                <a:lnTo>
                  <a:pt x="1985771" y="30480"/>
                </a:lnTo>
                <a:lnTo>
                  <a:pt x="1988057" y="32004"/>
                </a:lnTo>
                <a:lnTo>
                  <a:pt x="1988819" y="34289"/>
                </a:lnTo>
                <a:lnTo>
                  <a:pt x="1989581" y="37337"/>
                </a:lnTo>
                <a:lnTo>
                  <a:pt x="1989581" y="66928"/>
                </a:lnTo>
                <a:lnTo>
                  <a:pt x="2046731" y="24384"/>
                </a:lnTo>
                <a:close/>
              </a:path>
              <a:path w="2047239" h="390525">
                <a:moveTo>
                  <a:pt x="1989581" y="37337"/>
                </a:moveTo>
                <a:lnTo>
                  <a:pt x="1988819" y="34289"/>
                </a:lnTo>
                <a:lnTo>
                  <a:pt x="1988057" y="32004"/>
                </a:lnTo>
                <a:lnTo>
                  <a:pt x="1985771" y="30480"/>
                </a:lnTo>
                <a:lnTo>
                  <a:pt x="1983485" y="30480"/>
                </a:lnTo>
                <a:lnTo>
                  <a:pt x="1970816" y="32719"/>
                </a:lnTo>
                <a:lnTo>
                  <a:pt x="1972511" y="42590"/>
                </a:lnTo>
                <a:lnTo>
                  <a:pt x="1985009" y="40386"/>
                </a:lnTo>
                <a:lnTo>
                  <a:pt x="1987295" y="39624"/>
                </a:lnTo>
                <a:lnTo>
                  <a:pt x="1989581" y="37337"/>
                </a:lnTo>
                <a:close/>
              </a:path>
              <a:path w="2047239" h="390525">
                <a:moveTo>
                  <a:pt x="1989581" y="66928"/>
                </a:moveTo>
                <a:lnTo>
                  <a:pt x="1989581" y="37337"/>
                </a:lnTo>
                <a:lnTo>
                  <a:pt x="1987295" y="39624"/>
                </a:lnTo>
                <a:lnTo>
                  <a:pt x="1985009" y="40386"/>
                </a:lnTo>
                <a:lnTo>
                  <a:pt x="1972511" y="42590"/>
                </a:lnTo>
                <a:lnTo>
                  <a:pt x="1978152" y="75437"/>
                </a:lnTo>
                <a:lnTo>
                  <a:pt x="1989581" y="6692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13103" y="3029834"/>
            <a:ext cx="238125" cy="1758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 indent="8888">
              <a:lnSpc>
                <a:spcPct val="135800"/>
              </a:lnSpc>
            </a:pPr>
            <a:r>
              <a:rPr sz="2300" dirty="0">
                <a:latin typeface="Arial"/>
                <a:cs typeface="Arial"/>
              </a:rPr>
              <a:t>A  </a:t>
            </a:r>
            <a:r>
              <a:rPr sz="2300" spc="-4" dirty="0"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68"/>
              </a:lnSpc>
            </a:pPr>
            <a:r>
              <a:rPr sz="2300" spc="-4" dirty="0"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7505" y="3069339"/>
            <a:ext cx="229235" cy="1677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>
              <a:lnSpc>
                <a:spcPct val="125000"/>
              </a:lnSpc>
            </a:pPr>
            <a:r>
              <a:rPr sz="2300" dirty="0">
                <a:latin typeface="Arial"/>
                <a:cs typeface="Arial"/>
              </a:rPr>
              <a:t>A  </a:t>
            </a:r>
            <a:r>
              <a:rPr sz="2300" spc="-4" dirty="0"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68"/>
              </a:lnSpc>
            </a:pPr>
            <a:r>
              <a:rPr sz="2300" spc="-4" dirty="0"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  <a:p>
            <a:pPr marL="12696">
              <a:lnSpc>
                <a:spcPts val="2875"/>
              </a:lnSpc>
            </a:pPr>
            <a:r>
              <a:rPr sz="2300" spc="-4" dirty="0"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4102" y="3353053"/>
            <a:ext cx="1696720" cy="190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lnSpc>
                <a:spcPts val="3360"/>
              </a:lnSpc>
            </a:pPr>
            <a:r>
              <a:rPr sz="2800" spc="-4" dirty="0">
                <a:latin typeface="Arial"/>
                <a:cs typeface="Arial"/>
              </a:rPr>
              <a:t>“A onto</a:t>
            </a:r>
            <a:r>
              <a:rPr sz="2800" spc="-91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A”</a:t>
            </a:r>
            <a:endParaRPr sz="2800">
              <a:latin typeface="Arial"/>
              <a:cs typeface="Arial"/>
            </a:endParaRPr>
          </a:p>
          <a:p>
            <a:pPr marL="12696" marR="406296" indent="589130"/>
            <a:r>
              <a:rPr sz="2300" spc="-4" dirty="0">
                <a:latin typeface="Arial"/>
                <a:cs typeface="Arial"/>
              </a:rPr>
              <a:t>and  “A into</a:t>
            </a:r>
            <a:r>
              <a:rPr sz="2300" spc="-9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A”</a:t>
            </a:r>
            <a:endParaRPr sz="2300">
              <a:latin typeface="Arial"/>
              <a:cs typeface="Arial"/>
            </a:endParaRPr>
          </a:p>
          <a:p>
            <a:pPr marL="12696" marR="5078">
              <a:spcBef>
                <a:spcPts val="35"/>
              </a:spcBef>
            </a:pPr>
            <a:r>
              <a:rPr sz="2300" spc="-4" dirty="0">
                <a:latin typeface="Arial"/>
                <a:cs typeface="Arial"/>
              </a:rPr>
              <a:t>Domain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Arial"/>
                <a:cs typeface="Arial"/>
              </a:rPr>
              <a:t>=A  </a:t>
            </a:r>
            <a:r>
              <a:rPr sz="2300" spc="-4" dirty="0">
                <a:latin typeface="Arial"/>
                <a:cs typeface="Arial"/>
              </a:rPr>
              <a:t>Range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Arial"/>
                <a:cs typeface="Arial"/>
              </a:rPr>
              <a:t>=A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09266" y="4185665"/>
            <a:ext cx="1986914" cy="336550"/>
          </a:xfrm>
          <a:custGeom>
            <a:avLst/>
            <a:gdLst/>
            <a:ahLst/>
            <a:cxnLst/>
            <a:rect l="l" t="t" r="r" b="b"/>
            <a:pathLst>
              <a:path w="1986914" h="336550">
                <a:moveTo>
                  <a:pt x="1912175" y="293713"/>
                </a:moveTo>
                <a:lnTo>
                  <a:pt x="6095" y="762"/>
                </a:lnTo>
                <a:lnTo>
                  <a:pt x="3809" y="0"/>
                </a:lnTo>
                <a:lnTo>
                  <a:pt x="761" y="2286"/>
                </a:lnTo>
                <a:lnTo>
                  <a:pt x="761" y="4572"/>
                </a:lnTo>
                <a:lnTo>
                  <a:pt x="0" y="6858"/>
                </a:lnTo>
                <a:lnTo>
                  <a:pt x="2285" y="9906"/>
                </a:lnTo>
                <a:lnTo>
                  <a:pt x="4571" y="9906"/>
                </a:lnTo>
                <a:lnTo>
                  <a:pt x="1910786" y="302878"/>
                </a:lnTo>
                <a:lnTo>
                  <a:pt x="1912175" y="293713"/>
                </a:lnTo>
                <a:close/>
              </a:path>
              <a:path w="1986914" h="336550">
                <a:moveTo>
                  <a:pt x="1928621" y="328709"/>
                </a:moveTo>
                <a:lnTo>
                  <a:pt x="1928621" y="300989"/>
                </a:lnTo>
                <a:lnTo>
                  <a:pt x="1927859" y="304038"/>
                </a:lnTo>
                <a:lnTo>
                  <a:pt x="1925573" y="305562"/>
                </a:lnTo>
                <a:lnTo>
                  <a:pt x="1923287" y="304800"/>
                </a:lnTo>
                <a:lnTo>
                  <a:pt x="1910786" y="302878"/>
                </a:lnTo>
                <a:lnTo>
                  <a:pt x="1905761" y="336042"/>
                </a:lnTo>
                <a:lnTo>
                  <a:pt x="1928621" y="328709"/>
                </a:lnTo>
                <a:close/>
              </a:path>
              <a:path w="1986914" h="336550">
                <a:moveTo>
                  <a:pt x="1928621" y="300989"/>
                </a:moveTo>
                <a:lnTo>
                  <a:pt x="1928621" y="298704"/>
                </a:lnTo>
                <a:lnTo>
                  <a:pt x="1927097" y="296418"/>
                </a:lnTo>
                <a:lnTo>
                  <a:pt x="1924811" y="295656"/>
                </a:lnTo>
                <a:lnTo>
                  <a:pt x="1912175" y="293713"/>
                </a:lnTo>
                <a:lnTo>
                  <a:pt x="1910786" y="302878"/>
                </a:lnTo>
                <a:lnTo>
                  <a:pt x="1923287" y="304800"/>
                </a:lnTo>
                <a:lnTo>
                  <a:pt x="1925573" y="305562"/>
                </a:lnTo>
                <a:lnTo>
                  <a:pt x="1927859" y="304038"/>
                </a:lnTo>
                <a:lnTo>
                  <a:pt x="1928621" y="300989"/>
                </a:lnTo>
                <a:close/>
              </a:path>
              <a:path w="1986914" h="336550">
                <a:moveTo>
                  <a:pt x="1986533" y="310134"/>
                </a:moveTo>
                <a:lnTo>
                  <a:pt x="1917191" y="260604"/>
                </a:lnTo>
                <a:lnTo>
                  <a:pt x="1912175" y="293713"/>
                </a:lnTo>
                <a:lnTo>
                  <a:pt x="1924811" y="295656"/>
                </a:lnTo>
                <a:lnTo>
                  <a:pt x="1927097" y="296418"/>
                </a:lnTo>
                <a:lnTo>
                  <a:pt x="1928621" y="298704"/>
                </a:lnTo>
                <a:lnTo>
                  <a:pt x="1928621" y="328709"/>
                </a:lnTo>
                <a:lnTo>
                  <a:pt x="1986533" y="31013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903" y="798831"/>
            <a:ext cx="8559165" cy="437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876" indent="-455178">
              <a:lnSpc>
                <a:spcPts val="3333"/>
              </a:lnSpc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2800" dirty="0"/>
              <a:t>Predicate: </a:t>
            </a:r>
            <a:r>
              <a:rPr sz="2000" b="0" spc="-4" dirty="0"/>
              <a:t>A </a:t>
            </a:r>
            <a:r>
              <a:rPr sz="2000" b="0" spc="-10" dirty="0"/>
              <a:t>function </a:t>
            </a:r>
            <a:r>
              <a:rPr sz="2000" b="0" spc="-4" dirty="0"/>
              <a:t>P: </a:t>
            </a:r>
            <a:r>
              <a:rPr sz="2000" b="0" spc="-10" dirty="0"/>
              <a:t>X</a:t>
            </a:r>
            <a:r>
              <a:rPr sz="2000" b="0" spc="-10" dirty="0">
                <a:latin typeface="Symbol"/>
                <a:cs typeface="Symbol"/>
              </a:rPr>
              <a:t>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spc="-4" dirty="0"/>
              <a:t>{true, false} is </a:t>
            </a:r>
            <a:r>
              <a:rPr sz="2000" b="0" spc="-10" dirty="0"/>
              <a:t>called </a:t>
            </a:r>
            <a:r>
              <a:rPr sz="2000" b="0" spc="-4" dirty="0"/>
              <a:t>a </a:t>
            </a:r>
            <a:r>
              <a:rPr sz="2000" b="0" spc="-10" dirty="0"/>
              <a:t>predicate </a:t>
            </a:r>
            <a:r>
              <a:rPr sz="2000" b="0" spc="-4" dirty="0"/>
              <a:t>on</a:t>
            </a:r>
            <a:r>
              <a:rPr sz="2000" b="0" spc="165" dirty="0"/>
              <a:t> </a:t>
            </a:r>
            <a:r>
              <a:rPr sz="2000" b="0" spc="-10" dirty="0"/>
              <a:t>X.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138689" y="3995648"/>
            <a:ext cx="2057400" cy="68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000" spc="-4" dirty="0">
                <a:latin typeface="Arial"/>
                <a:cs typeface="Arial"/>
              </a:rPr>
              <a:t>(</a:t>
            </a:r>
            <a:r>
              <a:rPr sz="2000" spc="-4" dirty="0">
                <a:latin typeface="Symbol"/>
                <a:cs typeface="Symbol"/>
              </a:rPr>
              <a:t>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 </a:t>
            </a:r>
            <a:r>
              <a:rPr sz="2000" spc="-4" dirty="0">
                <a:latin typeface="Symbol"/>
                <a:cs typeface="Symbol"/>
              </a:rPr>
              <a:t>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X) [P(x)]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4" dirty="0">
                <a:latin typeface="Symbol"/>
                <a:cs typeface="Symbol"/>
              </a:rPr>
              <a:t></a:t>
            </a:r>
            <a:endParaRPr sz="2000">
              <a:latin typeface="Symbol"/>
              <a:cs typeface="Symbol"/>
            </a:endParaRPr>
          </a:p>
          <a:p>
            <a:pPr marL="12696">
              <a:spcBef>
                <a:spcPts val="469"/>
              </a:spcBef>
            </a:pPr>
            <a:r>
              <a:rPr sz="2000" spc="-4" dirty="0">
                <a:latin typeface="Arial"/>
                <a:cs typeface="Arial"/>
              </a:rPr>
              <a:t>(</a:t>
            </a:r>
            <a:r>
              <a:rPr sz="2000" spc="-4" dirty="0">
                <a:latin typeface="Symbol"/>
                <a:cs typeface="Symbol"/>
              </a:rPr>
              <a:t>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 </a:t>
            </a:r>
            <a:r>
              <a:rPr sz="2000" spc="-4" dirty="0">
                <a:latin typeface="Symbol"/>
                <a:cs typeface="Symbol"/>
              </a:rPr>
              <a:t>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X) [P(x)]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4" dirty="0">
                <a:latin typeface="Symbol"/>
                <a:cs typeface="Symbol"/>
              </a:rPr>
              <a:t>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6102" y="3995648"/>
            <a:ext cx="5689600" cy="68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000" spc="-10" dirty="0">
                <a:latin typeface="Arial"/>
                <a:cs typeface="Arial"/>
              </a:rPr>
              <a:t>every </a:t>
            </a:r>
            <a:r>
              <a:rPr sz="2000" spc="-4" dirty="0">
                <a:latin typeface="Arial"/>
                <a:cs typeface="Arial"/>
              </a:rPr>
              <a:t>x in X has </a:t>
            </a:r>
            <a:r>
              <a:rPr sz="2000" spc="-10" dirty="0">
                <a:latin typeface="Arial"/>
                <a:cs typeface="Arial"/>
              </a:rPr>
              <a:t>property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P.</a:t>
            </a:r>
            <a:endParaRPr sz="2000">
              <a:latin typeface="Arial"/>
              <a:cs typeface="Arial"/>
            </a:endParaRPr>
          </a:p>
          <a:p>
            <a:pPr marL="12696">
              <a:spcBef>
                <a:spcPts val="469"/>
              </a:spcBef>
            </a:pPr>
            <a:r>
              <a:rPr sz="2000" spc="-4" dirty="0">
                <a:latin typeface="Arial"/>
                <a:cs typeface="Arial"/>
              </a:rPr>
              <a:t>there exists at least one x in X that has </a:t>
            </a:r>
            <a:r>
              <a:rPr sz="2000" spc="-10" dirty="0">
                <a:latin typeface="Arial"/>
                <a:cs typeface="Arial"/>
              </a:rPr>
              <a:t>property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579" y="4725633"/>
            <a:ext cx="79521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2299382" algn="l"/>
              </a:tabLst>
            </a:pPr>
            <a:r>
              <a:rPr sz="2000" spc="-4" dirty="0">
                <a:latin typeface="Arial"/>
                <a:cs typeface="Arial"/>
              </a:rPr>
              <a:t>(</a:t>
            </a:r>
            <a:r>
              <a:rPr sz="2000" spc="-4" dirty="0">
                <a:latin typeface="Symbol"/>
                <a:cs typeface="Symbol"/>
              </a:rPr>
              <a:t>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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 </a:t>
            </a:r>
            <a:r>
              <a:rPr sz="2000" spc="-4" dirty="0">
                <a:latin typeface="Symbol"/>
                <a:cs typeface="Symbol"/>
              </a:rPr>
              <a:t>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X)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[P(x)]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4" dirty="0">
                <a:latin typeface="Symbol"/>
                <a:cs typeface="Symbol"/>
              </a:rPr>
              <a:t></a:t>
            </a:r>
            <a:r>
              <a:rPr sz="2000" spc="-4" dirty="0">
                <a:latin typeface="Times New Roman"/>
                <a:cs typeface="Times New Roman"/>
              </a:rPr>
              <a:t>	</a:t>
            </a:r>
            <a:r>
              <a:rPr sz="2000" spc="-4" dirty="0">
                <a:latin typeface="Arial"/>
                <a:cs typeface="Arial"/>
              </a:rPr>
              <a:t>there exists </a:t>
            </a:r>
            <a:r>
              <a:rPr sz="2000" spc="-10" dirty="0">
                <a:latin typeface="Arial"/>
                <a:cs typeface="Arial"/>
              </a:rPr>
              <a:t>exactly </a:t>
            </a:r>
            <a:r>
              <a:rPr sz="2000" spc="-4" dirty="0">
                <a:latin typeface="Arial"/>
                <a:cs typeface="Arial"/>
              </a:rPr>
              <a:t>one x in X that has </a:t>
            </a:r>
            <a:r>
              <a:rPr sz="2000" spc="-10" dirty="0">
                <a:latin typeface="Arial"/>
                <a:cs typeface="Arial"/>
              </a:rPr>
              <a:t>property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578" y="5090617"/>
            <a:ext cx="2058035" cy="68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000" spc="-4" dirty="0">
                <a:latin typeface="Arial"/>
                <a:cs typeface="Arial"/>
              </a:rPr>
              <a:t>(</a:t>
            </a:r>
            <a:r>
              <a:rPr sz="2000" spc="-4" dirty="0">
                <a:latin typeface="Symbol"/>
                <a:cs typeface="Symbol"/>
              </a:rPr>
              <a:t>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 </a:t>
            </a:r>
            <a:r>
              <a:rPr sz="2000" spc="-4" dirty="0">
                <a:latin typeface="Symbol"/>
                <a:cs typeface="Symbol"/>
              </a:rPr>
              <a:t>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X) [P(x)]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4" dirty="0">
                <a:latin typeface="Symbol"/>
                <a:cs typeface="Symbol"/>
              </a:rPr>
              <a:t></a:t>
            </a:r>
            <a:endParaRPr sz="2000">
              <a:latin typeface="Symbol"/>
              <a:cs typeface="Symbol"/>
            </a:endParaRPr>
          </a:p>
          <a:p>
            <a:pPr marL="12696">
              <a:spcBef>
                <a:spcPts val="480"/>
              </a:spcBef>
            </a:pPr>
            <a:r>
              <a:rPr sz="2000" spc="-4" dirty="0">
                <a:latin typeface="Arial"/>
                <a:cs typeface="Arial"/>
              </a:rPr>
              <a:t>(</a:t>
            </a:r>
            <a:r>
              <a:rPr sz="2000" spc="-4" dirty="0">
                <a:latin typeface="Symbol"/>
                <a:cs typeface="Symbol"/>
              </a:rPr>
              <a:t>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 </a:t>
            </a:r>
            <a:r>
              <a:rPr sz="2000" spc="-4" dirty="0">
                <a:latin typeface="Symbol"/>
                <a:cs typeface="Symbol"/>
              </a:rPr>
              <a:t>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X) [P(x)]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4" dirty="0">
                <a:latin typeface="Symbol"/>
                <a:cs typeface="Symbol"/>
              </a:rPr>
              <a:t>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6102" y="5029659"/>
            <a:ext cx="3945254" cy="756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>
              <a:lnSpc>
                <a:spcPct val="120000"/>
              </a:lnSpc>
            </a:pPr>
            <a:r>
              <a:rPr sz="2000" spc="-4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always </a:t>
            </a:r>
            <a:r>
              <a:rPr sz="2000" spc="-4" dirty="0">
                <a:latin typeface="Arial"/>
                <a:cs typeface="Arial"/>
              </a:rPr>
              <a:t>true if X is an </a:t>
            </a:r>
            <a:r>
              <a:rPr sz="2000" spc="-10" dirty="0">
                <a:latin typeface="Arial"/>
                <a:cs typeface="Arial"/>
              </a:rPr>
              <a:t>empty set.  </a:t>
            </a:r>
            <a:r>
              <a:rPr sz="2000" spc="-4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always </a:t>
            </a:r>
            <a:r>
              <a:rPr sz="2000" spc="-4" dirty="0">
                <a:latin typeface="Arial"/>
                <a:cs typeface="Arial"/>
              </a:rPr>
              <a:t>false if X is an </a:t>
            </a:r>
            <a:r>
              <a:rPr sz="2000" spc="-10" dirty="0">
                <a:latin typeface="Arial"/>
                <a:cs typeface="Arial"/>
              </a:rPr>
              <a:t>empty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901" y="1222122"/>
            <a:ext cx="8025130" cy="2786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685">
              <a:lnSpc>
                <a:spcPts val="2795"/>
              </a:lnSpc>
            </a:pPr>
            <a:r>
              <a:rPr sz="2300" i="1" spc="50" dirty="0">
                <a:latin typeface="Times New Roman"/>
                <a:cs typeface="Times New Roman"/>
              </a:rPr>
              <a:t>P</a:t>
            </a:r>
            <a:r>
              <a:rPr sz="2300" spc="50" dirty="0">
                <a:latin typeface="Times New Roman"/>
                <a:cs typeface="Times New Roman"/>
              </a:rPr>
              <a:t>(</a:t>
            </a:r>
            <a:r>
              <a:rPr sz="2300" spc="-235" dirty="0">
                <a:latin typeface="Times New Roman"/>
                <a:cs typeface="Times New Roman"/>
              </a:rPr>
              <a:t> </a:t>
            </a:r>
            <a:r>
              <a:rPr sz="2300" i="1" spc="25" dirty="0">
                <a:latin typeface="Times New Roman"/>
                <a:cs typeface="Times New Roman"/>
              </a:rPr>
              <a:t>p</a:t>
            </a:r>
            <a:r>
              <a:rPr sz="2300" spc="25" dirty="0">
                <a:latin typeface="Times New Roman"/>
                <a:cs typeface="Times New Roman"/>
              </a:rPr>
              <a:t>,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i="1" spc="25" dirty="0">
                <a:latin typeface="Times New Roman"/>
                <a:cs typeface="Times New Roman"/>
              </a:rPr>
              <a:t>q</a:t>
            </a:r>
            <a:r>
              <a:rPr sz="2300" spc="25" dirty="0">
                <a:latin typeface="Times New Roman"/>
                <a:cs typeface="Times New Roman"/>
              </a:rPr>
              <a:t>,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i="1" spc="85" dirty="0">
                <a:latin typeface="Times New Roman"/>
                <a:cs typeface="Times New Roman"/>
              </a:rPr>
              <a:t>r</a:t>
            </a:r>
            <a:r>
              <a:rPr sz="2300" spc="85" dirty="0">
                <a:latin typeface="Times New Roman"/>
                <a:cs typeface="Times New Roman"/>
              </a:rPr>
              <a:t>)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(</a:t>
            </a:r>
            <a:r>
              <a:rPr sz="2300" spc="-235" dirty="0">
                <a:latin typeface="Times New Roman"/>
                <a:cs typeface="Times New Roman"/>
              </a:rPr>
              <a:t> </a:t>
            </a:r>
            <a:r>
              <a:rPr sz="2300" i="1" spc="15" dirty="0">
                <a:latin typeface="Times New Roman"/>
                <a:cs typeface="Times New Roman"/>
              </a:rPr>
              <a:t>p</a:t>
            </a:r>
            <a:r>
              <a:rPr sz="2300" i="1" spc="-14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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i="1" spc="50" dirty="0">
                <a:latin typeface="Times New Roman"/>
                <a:cs typeface="Times New Roman"/>
              </a:rPr>
              <a:t>q</a:t>
            </a:r>
            <a:r>
              <a:rPr sz="2300" spc="50" dirty="0">
                <a:latin typeface="Times New Roman"/>
                <a:cs typeface="Times New Roman"/>
              </a:rPr>
              <a:t>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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(</a:t>
            </a:r>
            <a:r>
              <a:rPr sz="2300" spc="25" dirty="0">
                <a:latin typeface="Symbol"/>
                <a:cs typeface="Symbol"/>
              </a:rPr>
              <a:t></a:t>
            </a:r>
            <a:r>
              <a:rPr sz="2300" i="1" spc="25" dirty="0">
                <a:latin typeface="Times New Roman"/>
                <a:cs typeface="Times New Roman"/>
              </a:rPr>
              <a:t>q</a:t>
            </a:r>
            <a:r>
              <a:rPr sz="2300" i="1" spc="-14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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2300" i="1" spc="85" dirty="0">
                <a:latin typeface="Times New Roman"/>
                <a:cs typeface="Times New Roman"/>
              </a:rPr>
              <a:t>r</a:t>
            </a:r>
            <a:r>
              <a:rPr sz="2300" spc="8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467876">
              <a:spcBef>
                <a:spcPts val="605"/>
              </a:spcBef>
            </a:pPr>
            <a:r>
              <a:rPr sz="2000" spc="-4" dirty="0">
                <a:latin typeface="Arial"/>
                <a:cs typeface="Arial"/>
              </a:rPr>
              <a:t>so</a:t>
            </a:r>
            <a:endParaRPr sz="2000">
              <a:latin typeface="Arial"/>
              <a:cs typeface="Arial"/>
            </a:endParaRPr>
          </a:p>
          <a:p>
            <a:pPr marL="467876">
              <a:spcBef>
                <a:spcPts val="469"/>
              </a:spcBef>
            </a:pPr>
            <a:r>
              <a:rPr sz="2000" spc="-10" dirty="0">
                <a:latin typeface="Arial"/>
                <a:cs typeface="Arial"/>
              </a:rPr>
              <a:t>P(true, </a:t>
            </a:r>
            <a:r>
              <a:rPr sz="2000" spc="-4" dirty="0">
                <a:latin typeface="Arial"/>
                <a:cs typeface="Arial"/>
              </a:rPr>
              <a:t>false, true) =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467876"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when </a:t>
            </a:r>
            <a:r>
              <a:rPr sz="2000" spc="-4" dirty="0">
                <a:latin typeface="Arial"/>
                <a:cs typeface="Arial"/>
              </a:rPr>
              <a:t>P is a </a:t>
            </a:r>
            <a:r>
              <a:rPr sz="2000" spc="-10" dirty="0">
                <a:latin typeface="Arial"/>
                <a:cs typeface="Arial"/>
              </a:rPr>
              <a:t>predicate </a:t>
            </a:r>
            <a:r>
              <a:rPr sz="2000" spc="-4" dirty="0">
                <a:latin typeface="Arial"/>
                <a:cs typeface="Arial"/>
              </a:rPr>
              <a:t>on X, we sometimes say P is a </a:t>
            </a:r>
            <a:r>
              <a:rPr sz="2000" spc="-10" dirty="0">
                <a:latin typeface="Arial"/>
                <a:cs typeface="Arial"/>
              </a:rPr>
              <a:t>property </a:t>
            </a:r>
            <a:r>
              <a:rPr sz="2000" spc="-4" dirty="0">
                <a:latin typeface="Arial"/>
                <a:cs typeface="Arial"/>
              </a:rPr>
              <a:t>of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 marL="467876" indent="-455178">
              <a:spcBef>
                <a:spcPts val="645"/>
              </a:spcBef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2800" b="1" dirty="0">
                <a:latin typeface="Arial"/>
                <a:cs typeface="Arial"/>
              </a:rPr>
              <a:t>Quantifiers</a:t>
            </a:r>
            <a:endParaRPr sz="2800">
              <a:latin typeface="Arial"/>
              <a:cs typeface="Arial"/>
            </a:endParaRPr>
          </a:p>
          <a:p>
            <a:pPr marL="467876">
              <a:spcBef>
                <a:spcPts val="530"/>
              </a:spcBef>
              <a:tabLst>
                <a:tab pos="1109061" algn="l"/>
              </a:tabLst>
            </a:pPr>
            <a:r>
              <a:rPr sz="2000" spc="-4" dirty="0">
                <a:latin typeface="Symbol"/>
                <a:cs typeface="Symbol"/>
              </a:rPr>
              <a:t>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</a:t>
            </a:r>
            <a:r>
              <a:rPr sz="2000" spc="-4" dirty="0">
                <a:latin typeface="Times New Roman"/>
                <a:cs typeface="Times New Roman"/>
              </a:rPr>
              <a:t>	</a:t>
            </a:r>
            <a:r>
              <a:rPr sz="2000" spc="-4" dirty="0">
                <a:latin typeface="Arial"/>
                <a:cs typeface="Arial"/>
              </a:rPr>
              <a:t>“for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all”</a:t>
            </a:r>
            <a:endParaRPr sz="2000">
              <a:latin typeface="Arial"/>
              <a:cs typeface="Arial"/>
            </a:endParaRPr>
          </a:p>
          <a:p>
            <a:pPr marL="467876">
              <a:spcBef>
                <a:spcPts val="469"/>
              </a:spcBef>
              <a:tabLst>
                <a:tab pos="1068432" algn="l"/>
              </a:tabLst>
            </a:pPr>
            <a:r>
              <a:rPr sz="2000" spc="-4" dirty="0">
                <a:latin typeface="Symbol"/>
                <a:cs typeface="Symbol"/>
              </a:rPr>
              <a:t>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</a:t>
            </a:r>
            <a:r>
              <a:rPr sz="2000" spc="-4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Arial"/>
                <a:cs typeface="Arial"/>
              </a:rPr>
              <a:t>“there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exists”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5"/>
            <a:ext cx="8537193" cy="743522"/>
          </a:xfrm>
          <a:prstGeom prst="rect">
            <a:avLst/>
          </a:prstGeom>
        </p:spPr>
        <p:txBody>
          <a:bodyPr vert="horz" wrap="square" lIns="0" tIns="59166" rIns="0" bIns="0" rtlCol="0">
            <a:spAutoFit/>
          </a:bodyPr>
          <a:lstStyle/>
          <a:p>
            <a:pPr marL="936386"/>
            <a:r>
              <a:rPr spc="-4" dirty="0"/>
              <a:t>Alternation of</a:t>
            </a:r>
            <a:r>
              <a:rPr dirty="0"/>
              <a:t> </a:t>
            </a:r>
            <a:r>
              <a:rPr spc="-4" dirty="0"/>
              <a:t>Quantifiers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668" y="1870204"/>
            <a:ext cx="8452485" cy="440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spc="-4" dirty="0">
                <a:latin typeface="Arial"/>
                <a:cs typeface="Arial"/>
              </a:rPr>
              <a:t>(</a:t>
            </a:r>
            <a:r>
              <a:rPr sz="2800" spc="-4" dirty="0">
                <a:latin typeface="Symbol"/>
                <a:cs typeface="Symbol"/>
              </a:rPr>
              <a:t>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 </a:t>
            </a:r>
            <a:r>
              <a:rPr sz="2800" spc="-4" dirty="0">
                <a:latin typeface="Symbol"/>
                <a:cs typeface="Symbol"/>
              </a:rPr>
              <a:t>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N) </a:t>
            </a:r>
            <a:r>
              <a:rPr sz="2800" spc="-4" dirty="0">
                <a:latin typeface="Arial"/>
                <a:cs typeface="Arial"/>
              </a:rPr>
              <a:t>(</a:t>
            </a:r>
            <a:r>
              <a:rPr sz="2800" spc="-4" dirty="0">
                <a:latin typeface="Symbol"/>
                <a:cs typeface="Symbol"/>
              </a:rPr>
              <a:t>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 </a:t>
            </a:r>
            <a:r>
              <a:rPr sz="2800" spc="-4" dirty="0">
                <a:latin typeface="Symbol"/>
                <a:cs typeface="Symbol"/>
              </a:rPr>
              <a:t>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N) [ m &gt;</a:t>
            </a:r>
            <a:r>
              <a:rPr sz="2800" spc="2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n]</a:t>
            </a:r>
            <a:endParaRPr sz="2800">
              <a:latin typeface="Arial"/>
              <a:cs typeface="Arial"/>
            </a:endParaRPr>
          </a:p>
          <a:p>
            <a:pPr marL="12696" marR="5078">
              <a:spcBef>
                <a:spcPts val="639"/>
              </a:spcBef>
              <a:tabLst>
                <a:tab pos="830368" algn="l"/>
                <a:tab pos="1983232" algn="l"/>
                <a:tab pos="3353846" algn="l"/>
                <a:tab pos="4942210" algn="l"/>
                <a:tab pos="6036035" algn="l"/>
                <a:tab pos="7228895" algn="l"/>
              </a:tabLst>
            </a:pPr>
            <a:r>
              <a:rPr sz="2800" dirty="0">
                <a:latin typeface="Arial"/>
                <a:cs typeface="Arial"/>
              </a:rPr>
              <a:t>For	every	natural	number,	there	exists	another  natural number (m) greater than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(n).</a:t>
            </a:r>
            <a:endParaRPr sz="2800">
              <a:latin typeface="Arial"/>
              <a:cs typeface="Arial"/>
            </a:endParaRPr>
          </a:p>
          <a:p>
            <a:pPr marL="12696">
              <a:spcBef>
                <a:spcPts val="715"/>
              </a:spcBef>
            </a:pPr>
            <a:r>
              <a:rPr sz="2800" spc="-4" dirty="0">
                <a:latin typeface="Arial"/>
                <a:cs typeface="Arial"/>
              </a:rPr>
              <a:t>(</a:t>
            </a:r>
            <a:r>
              <a:rPr sz="2800" spc="-4" dirty="0">
                <a:latin typeface="Symbol"/>
                <a:cs typeface="Symbol"/>
              </a:rPr>
              <a:t>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 </a:t>
            </a:r>
            <a:r>
              <a:rPr sz="2800" spc="-4" dirty="0">
                <a:latin typeface="Symbol"/>
                <a:cs typeface="Symbol"/>
              </a:rPr>
              <a:t>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N) (</a:t>
            </a:r>
            <a:r>
              <a:rPr sz="2800" spc="-4" dirty="0">
                <a:latin typeface="Symbol"/>
                <a:cs typeface="Symbol"/>
              </a:rPr>
              <a:t>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 </a:t>
            </a:r>
            <a:r>
              <a:rPr sz="2800" spc="-4" dirty="0">
                <a:latin typeface="Symbol"/>
                <a:cs typeface="Symbol"/>
              </a:rPr>
              <a:t>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N) [ m &gt;</a:t>
            </a:r>
            <a:r>
              <a:rPr sz="2800" spc="25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n]</a:t>
            </a:r>
            <a:endParaRPr sz="2800">
              <a:latin typeface="Arial"/>
              <a:cs typeface="Arial"/>
            </a:endParaRPr>
          </a:p>
          <a:p>
            <a:pPr marL="12696" marR="6983" indent="914166">
              <a:spcBef>
                <a:spcPts val="639"/>
              </a:spcBef>
            </a:pPr>
            <a:r>
              <a:rPr sz="2800" dirty="0">
                <a:latin typeface="Arial"/>
                <a:cs typeface="Arial"/>
              </a:rPr>
              <a:t>There is an integer m that is larger that every  natural number including m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itself.</a:t>
            </a:r>
            <a:endParaRPr sz="2800">
              <a:latin typeface="Arial"/>
              <a:cs typeface="Arial"/>
            </a:endParaRPr>
          </a:p>
          <a:p>
            <a:pPr marL="926228"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It is obviously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false</a:t>
            </a:r>
            <a:endParaRPr sz="2800">
              <a:latin typeface="Arial"/>
              <a:cs typeface="Arial"/>
            </a:endParaRPr>
          </a:p>
          <a:p>
            <a:pPr marL="12696" marR="6983">
              <a:lnSpc>
                <a:spcPts val="3329"/>
              </a:lnSpc>
              <a:spcBef>
                <a:spcPts val="850"/>
              </a:spcBef>
            </a:pPr>
            <a:r>
              <a:rPr sz="2800" spc="-4" dirty="0">
                <a:latin typeface="Symbol"/>
                <a:cs typeface="Symbol"/>
              </a:rPr>
              <a:t></a:t>
            </a:r>
            <a:r>
              <a:rPr sz="2800" spc="-4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order in which the quantifiers are presented is  important.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5"/>
            <a:ext cx="8537193" cy="743522"/>
          </a:xfrm>
          <a:prstGeom prst="rect">
            <a:avLst/>
          </a:prstGeom>
        </p:spPr>
        <p:txBody>
          <a:bodyPr vert="horz" wrap="square" lIns="0" tIns="59166" rIns="0" bIns="0" rtlCol="0">
            <a:spAutoFit/>
          </a:bodyPr>
          <a:lstStyle/>
          <a:p>
            <a:pPr marL="1681050"/>
            <a:r>
              <a:rPr spc="-4" dirty="0"/>
              <a:t>Sums and</a:t>
            </a:r>
            <a:r>
              <a:rPr spc="-40" dirty="0"/>
              <a:t> </a:t>
            </a:r>
            <a:r>
              <a:rPr spc="-4" dirty="0"/>
              <a:t>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830578"/>
            <a:ext cx="99186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b="1" u="heavy" spc="-4" dirty="0">
                <a:latin typeface="Arial"/>
                <a:cs typeface="Arial"/>
              </a:rPr>
              <a:t>Sums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6484" y="1790702"/>
            <a:ext cx="4667885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12">
              <a:lnSpc>
                <a:spcPts val="1705"/>
              </a:lnSpc>
            </a:pPr>
            <a:r>
              <a:rPr sz="1700" i="1" spc="1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  <a:p>
            <a:pPr marL="40629">
              <a:lnSpc>
                <a:spcPts val="3143"/>
              </a:lnSpc>
              <a:tabLst>
                <a:tab pos="412009" algn="l"/>
                <a:tab pos="1396643" algn="l"/>
                <a:tab pos="2352074" algn="l"/>
                <a:tab pos="4125174" algn="l"/>
              </a:tabLst>
            </a:pPr>
            <a:r>
              <a:rPr sz="2800" i="1" spc="15" dirty="0">
                <a:latin typeface="Times New Roman"/>
                <a:cs typeface="Times New Roman"/>
              </a:rPr>
              <a:t>Σ	</a:t>
            </a:r>
            <a:r>
              <a:rPr sz="2800" i="1" spc="4" dirty="0">
                <a:latin typeface="Times New Roman"/>
                <a:cs typeface="Times New Roman"/>
              </a:rPr>
              <a:t>f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(</a:t>
            </a:r>
            <a:r>
              <a:rPr sz="2800" i="1" spc="99" dirty="0">
                <a:latin typeface="Times New Roman"/>
                <a:cs typeface="Times New Roman"/>
              </a:rPr>
              <a:t>i</a:t>
            </a:r>
            <a:r>
              <a:rPr sz="2800" spc="10" dirty="0">
                <a:latin typeface="Times New Roman"/>
                <a:cs typeface="Times New Roman"/>
              </a:rPr>
              <a:t>)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Symbol"/>
                <a:cs typeface="Symbol"/>
              </a:rPr>
              <a:t>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spc="4" dirty="0">
                <a:latin typeface="Times New Roman"/>
                <a:cs typeface="Times New Roman"/>
              </a:rPr>
              <a:t>f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spc="-229" dirty="0">
                <a:latin typeface="Times New Roman"/>
                <a:cs typeface="Times New Roman"/>
              </a:rPr>
              <a:t>(</a:t>
            </a:r>
            <a:r>
              <a:rPr sz="2800" spc="-210" dirty="0">
                <a:latin typeface="Times New Roman"/>
                <a:cs typeface="Times New Roman"/>
              </a:rPr>
              <a:t>1</a:t>
            </a:r>
            <a:r>
              <a:rPr sz="2800" spc="10" dirty="0">
                <a:latin typeface="Times New Roman"/>
                <a:cs typeface="Times New Roman"/>
              </a:rPr>
              <a:t>)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spc="4" dirty="0">
                <a:latin typeface="Times New Roman"/>
                <a:cs typeface="Times New Roman"/>
              </a:rPr>
              <a:t>f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(</a:t>
            </a:r>
            <a:r>
              <a:rPr sz="2800" spc="10" dirty="0">
                <a:latin typeface="Times New Roman"/>
                <a:cs typeface="Times New Roman"/>
              </a:rPr>
              <a:t>2)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4" dirty="0">
                <a:latin typeface="Times New Roman"/>
                <a:cs typeface="Times New Roman"/>
              </a:rPr>
              <a:t>....</a:t>
            </a:r>
            <a:r>
              <a:rPr sz="2800" i="1" spc="229" dirty="0">
                <a:latin typeface="Times New Roman"/>
                <a:cs typeface="Times New Roman"/>
              </a:rPr>
              <a:t>.</a:t>
            </a:r>
            <a:r>
              <a:rPr sz="2800" spc="10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spc="10" dirty="0">
                <a:latin typeface="Times New Roman"/>
                <a:cs typeface="Times New Roman"/>
              </a:rPr>
              <a:t>f(n)</a:t>
            </a:r>
            <a:endParaRPr sz="2800">
              <a:latin typeface="Times New Roman"/>
              <a:cs typeface="Times New Roman"/>
            </a:endParaRPr>
          </a:p>
          <a:p>
            <a:pPr marL="12696">
              <a:spcBef>
                <a:spcPts val="900"/>
              </a:spcBef>
            </a:pPr>
            <a:r>
              <a:rPr sz="2800" i="1" spc="4" dirty="0">
                <a:latin typeface="Times New Roman"/>
                <a:cs typeface="Times New Roman"/>
              </a:rPr>
              <a:t>i </a:t>
            </a:r>
            <a:r>
              <a:rPr sz="2800" spc="10" dirty="0">
                <a:latin typeface="Symbol"/>
                <a:cs typeface="Symbol"/>
              </a:rPr>
              <a:t>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1" y="3505200"/>
            <a:ext cx="685800" cy="498475"/>
          </a:xfrm>
          <a:custGeom>
            <a:avLst/>
            <a:gdLst/>
            <a:ahLst/>
            <a:cxnLst/>
            <a:rect l="l" t="t" r="r" b="b"/>
            <a:pathLst>
              <a:path w="685800" h="498475">
                <a:moveTo>
                  <a:pt x="0" y="0"/>
                </a:moveTo>
                <a:lnTo>
                  <a:pt x="0" y="498348"/>
                </a:lnTo>
                <a:lnTo>
                  <a:pt x="685800" y="498348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6627" y="3096006"/>
            <a:ext cx="8813800" cy="39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02"/>
            <a:r>
              <a:rPr sz="2300" spc="-4" dirty="0">
                <a:latin typeface="Arial"/>
                <a:cs typeface="Arial"/>
              </a:rPr>
              <a:t>Sum </a:t>
            </a:r>
            <a:r>
              <a:rPr sz="2300" dirty="0">
                <a:latin typeface="Arial"/>
                <a:cs typeface="Arial"/>
              </a:rPr>
              <a:t>of the </a:t>
            </a:r>
            <a:r>
              <a:rPr sz="2300" spc="-4" dirty="0">
                <a:latin typeface="Arial"/>
                <a:cs typeface="Arial"/>
              </a:rPr>
              <a:t>values taken by </a:t>
            </a:r>
            <a:r>
              <a:rPr sz="2000" spc="-4" dirty="0">
                <a:latin typeface="Symbol"/>
                <a:cs typeface="Symbol"/>
              </a:rPr>
              <a:t>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on the first n </a:t>
            </a:r>
            <a:r>
              <a:rPr sz="2000" spc="-10" dirty="0">
                <a:latin typeface="Arial"/>
                <a:cs typeface="Arial"/>
              </a:rPr>
              <a:t>positive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integers</a:t>
            </a:r>
            <a:endParaRPr sz="2000" dirty="0">
              <a:latin typeface="Arial"/>
              <a:cs typeface="Arial"/>
            </a:endParaRPr>
          </a:p>
          <a:p>
            <a:pPr marL="51422">
              <a:lnSpc>
                <a:spcPts val="1185"/>
              </a:lnSpc>
              <a:spcBef>
                <a:spcPts val="509"/>
              </a:spcBef>
            </a:pPr>
            <a:r>
              <a:rPr sz="1100" i="1" spc="-4" dirty="0">
                <a:latin typeface="Times New Roman"/>
                <a:cs typeface="Times New Roman"/>
              </a:rPr>
              <a:t>n</a:t>
            </a:r>
            <a:endParaRPr sz="1100" dirty="0">
              <a:latin typeface="Times New Roman"/>
              <a:cs typeface="Times New Roman"/>
            </a:endParaRPr>
          </a:p>
          <a:p>
            <a:pPr marL="12696">
              <a:lnSpc>
                <a:spcPts val="1945"/>
              </a:lnSpc>
            </a:pPr>
            <a:r>
              <a:rPr sz="1900" spc="4" dirty="0">
                <a:latin typeface="Symbol"/>
                <a:cs typeface="Symbol"/>
              </a:rPr>
              <a:t></a:t>
            </a:r>
            <a:r>
              <a:rPr sz="1900" spc="4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4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(</a:t>
            </a:r>
            <a:r>
              <a:rPr sz="1900" i="1" spc="20" dirty="0">
                <a:latin typeface="Times New Roman"/>
                <a:cs typeface="Times New Roman"/>
              </a:rPr>
              <a:t>i</a:t>
            </a:r>
            <a:r>
              <a:rPr sz="1900" spc="20" dirty="0">
                <a:latin typeface="Times New Roman"/>
                <a:cs typeface="Times New Roman"/>
              </a:rPr>
              <a:t>)</a:t>
            </a:r>
            <a:endParaRPr sz="1900" dirty="0">
              <a:latin typeface="Times New Roman"/>
              <a:cs typeface="Times New Roman"/>
            </a:endParaRPr>
          </a:p>
          <a:p>
            <a:pPr marL="71102">
              <a:lnSpc>
                <a:spcPts val="2678"/>
              </a:lnSpc>
            </a:pPr>
            <a:r>
              <a:rPr sz="2300" spc="-4" dirty="0">
                <a:latin typeface="Arial"/>
                <a:cs typeface="Arial"/>
              </a:rPr>
              <a:t>i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9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1</a:t>
            </a:r>
            <a:endParaRPr sz="2300" dirty="0">
              <a:latin typeface="Arial"/>
              <a:cs typeface="Arial"/>
            </a:endParaRPr>
          </a:p>
          <a:p>
            <a:pPr marL="71102">
              <a:spcBef>
                <a:spcPts val="279"/>
              </a:spcBef>
            </a:pPr>
            <a:r>
              <a:rPr sz="2300" spc="-4" dirty="0">
                <a:latin typeface="Arial"/>
                <a:cs typeface="Arial"/>
              </a:rPr>
              <a:t>P(i)</a:t>
            </a:r>
            <a:endParaRPr sz="2300" dirty="0">
              <a:latin typeface="Arial"/>
              <a:cs typeface="Arial"/>
            </a:endParaRPr>
          </a:p>
          <a:p>
            <a:pPr marL="71102" marR="5078">
              <a:lnSpc>
                <a:spcPts val="2590"/>
              </a:lnSpc>
              <a:spcBef>
                <a:spcPts val="610"/>
              </a:spcBef>
            </a:pPr>
            <a:r>
              <a:rPr sz="2300" spc="-4" dirty="0">
                <a:latin typeface="Arial"/>
                <a:cs typeface="Arial"/>
              </a:rPr>
              <a:t>Sum of the values taken by </a:t>
            </a:r>
            <a:r>
              <a:rPr sz="2300" dirty="0">
                <a:latin typeface="Arial"/>
                <a:cs typeface="Arial"/>
              </a:rPr>
              <a:t>f </a:t>
            </a:r>
            <a:r>
              <a:rPr sz="2300" spc="-4" dirty="0">
                <a:latin typeface="Arial"/>
                <a:cs typeface="Arial"/>
              </a:rPr>
              <a:t>on those integers between 1 and n  </a:t>
            </a:r>
            <a:r>
              <a:rPr sz="2300" dirty="0">
                <a:latin typeface="Arial"/>
                <a:cs typeface="Arial"/>
              </a:rPr>
              <a:t>for </a:t>
            </a:r>
            <a:r>
              <a:rPr sz="2300" spc="-4" dirty="0">
                <a:latin typeface="Arial"/>
                <a:cs typeface="Arial"/>
              </a:rPr>
              <a:t>which property </a:t>
            </a:r>
            <a:r>
              <a:rPr sz="2300" dirty="0">
                <a:latin typeface="Arial"/>
                <a:cs typeface="Arial"/>
              </a:rPr>
              <a:t>P </a:t>
            </a:r>
            <a:r>
              <a:rPr sz="2300" spc="-4" dirty="0">
                <a:latin typeface="Arial"/>
                <a:cs typeface="Arial"/>
              </a:rPr>
              <a:t>holds.</a:t>
            </a:r>
            <a:endParaRPr sz="2300" dirty="0">
              <a:latin typeface="Arial"/>
              <a:cs typeface="Arial"/>
            </a:endParaRPr>
          </a:p>
          <a:p>
            <a:pPr marL="71102">
              <a:spcBef>
                <a:spcPts val="250"/>
              </a:spcBef>
            </a:pPr>
            <a:r>
              <a:rPr sz="2300" spc="-4" dirty="0">
                <a:latin typeface="Arial"/>
                <a:cs typeface="Arial"/>
              </a:rPr>
              <a:t>If n </a:t>
            </a:r>
            <a:r>
              <a:rPr sz="2300" dirty="0">
                <a:latin typeface="Arial"/>
                <a:cs typeface="Arial"/>
              </a:rPr>
              <a:t>= </a:t>
            </a:r>
            <a:r>
              <a:rPr sz="2300" spc="-4" dirty="0">
                <a:latin typeface="Arial"/>
                <a:cs typeface="Arial"/>
              </a:rPr>
              <a:t>10 and P(i) is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odd</a:t>
            </a:r>
            <a:endParaRPr sz="23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R="8182422" algn="ctr">
              <a:lnSpc>
                <a:spcPts val="1185"/>
              </a:lnSpc>
            </a:pPr>
            <a:r>
              <a:rPr sz="1100" spc="-4" dirty="0">
                <a:latin typeface="Times New Roman"/>
                <a:cs typeface="Times New Roman"/>
              </a:rPr>
              <a:t>10</a:t>
            </a:r>
            <a:endParaRPr sz="1100" dirty="0">
              <a:latin typeface="Times New Roman"/>
              <a:cs typeface="Times New Roman"/>
            </a:endParaRPr>
          </a:p>
          <a:p>
            <a:pPr marL="240603"/>
            <a:r>
              <a:rPr sz="1900" spc="4" dirty="0" smtClean="0">
                <a:latin typeface="Symbol"/>
                <a:cs typeface="Symbol"/>
              </a:rPr>
              <a:t></a:t>
            </a:r>
            <a:r>
              <a:rPr sz="1900" spc="-275" dirty="0" smtClean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i </a:t>
            </a:r>
            <a:r>
              <a:rPr sz="1900" spc="4" dirty="0">
                <a:latin typeface="Symbol"/>
                <a:cs typeface="Symbol"/>
              </a:rPr>
              <a:t></a:t>
            </a:r>
            <a:r>
              <a:rPr sz="1900" spc="-250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1</a:t>
            </a:r>
            <a:r>
              <a:rPr sz="1900" spc="80" dirty="0">
                <a:latin typeface="Symbol"/>
                <a:cs typeface="Symbol"/>
              </a:rPr>
              <a:t></a:t>
            </a:r>
            <a:r>
              <a:rPr sz="1900" spc="-190" dirty="0">
                <a:latin typeface="Times New Roman"/>
                <a:cs typeface="Times New Roman"/>
              </a:rPr>
              <a:t> </a:t>
            </a:r>
            <a:r>
              <a:rPr sz="1900" spc="4" dirty="0">
                <a:latin typeface="Times New Roman"/>
                <a:cs typeface="Times New Roman"/>
              </a:rPr>
              <a:t>3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spc="4" dirty="0">
                <a:latin typeface="Symbol"/>
                <a:cs typeface="Symbol"/>
              </a:rPr>
              <a:t></a:t>
            </a:r>
            <a:r>
              <a:rPr sz="1900" spc="-194" dirty="0">
                <a:latin typeface="Times New Roman"/>
                <a:cs typeface="Times New Roman"/>
              </a:rPr>
              <a:t> </a:t>
            </a:r>
            <a:r>
              <a:rPr sz="1900" spc="4" dirty="0">
                <a:latin typeface="Times New Roman"/>
                <a:cs typeface="Times New Roman"/>
              </a:rPr>
              <a:t>5</a:t>
            </a:r>
            <a:r>
              <a:rPr sz="1900" spc="-220" dirty="0">
                <a:latin typeface="Times New Roman"/>
                <a:cs typeface="Times New Roman"/>
              </a:rPr>
              <a:t> </a:t>
            </a:r>
            <a:r>
              <a:rPr sz="1900" spc="4" dirty="0">
                <a:latin typeface="Symbol"/>
                <a:cs typeface="Symbol"/>
              </a:rPr>
              <a:t></a:t>
            </a:r>
            <a:r>
              <a:rPr sz="1900" spc="-165" dirty="0">
                <a:latin typeface="Times New Roman"/>
                <a:cs typeface="Times New Roman"/>
              </a:rPr>
              <a:t> </a:t>
            </a:r>
            <a:r>
              <a:rPr sz="1900" spc="4" dirty="0">
                <a:latin typeface="Times New Roman"/>
                <a:cs typeface="Times New Roman"/>
              </a:rPr>
              <a:t>7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spc="4" dirty="0">
                <a:latin typeface="Symbol"/>
                <a:cs typeface="Symbol"/>
              </a:rPr>
              <a:t></a:t>
            </a:r>
            <a:r>
              <a:rPr sz="1900" spc="-194" dirty="0">
                <a:latin typeface="Times New Roman"/>
                <a:cs typeface="Times New Roman"/>
              </a:rPr>
              <a:t> </a:t>
            </a:r>
            <a:r>
              <a:rPr sz="1900" spc="4" dirty="0">
                <a:latin typeface="Times New Roman"/>
                <a:cs typeface="Times New Roman"/>
              </a:rPr>
              <a:t>9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4" dirty="0">
                <a:latin typeface="Symbol"/>
                <a:cs typeface="Symbol"/>
              </a:rPr>
              <a:t>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4" dirty="0">
                <a:latin typeface="Times New Roman"/>
                <a:cs typeface="Times New Roman"/>
              </a:rPr>
              <a:t>25</a:t>
            </a:r>
            <a:endParaRPr sz="1900" dirty="0">
              <a:latin typeface="Times New Roman"/>
              <a:cs typeface="Times New Roman"/>
            </a:endParaRPr>
          </a:p>
          <a:p>
            <a:pPr marL="71102">
              <a:spcBef>
                <a:spcPts val="765"/>
              </a:spcBef>
              <a:tabLst>
                <a:tab pos="1657561" algn="l"/>
                <a:tab pos="2300650" algn="l"/>
              </a:tabLst>
            </a:pP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dirty="0" smtClean="0">
                <a:latin typeface="Arial"/>
                <a:cs typeface="Arial"/>
              </a:rPr>
              <a:t> = </a:t>
            </a:r>
            <a:r>
              <a:rPr sz="1200" spc="-4" dirty="0" smtClean="0">
                <a:latin typeface="Arial"/>
                <a:cs typeface="Arial"/>
              </a:rPr>
              <a:t>1</a:t>
            </a:r>
            <a:r>
              <a:rPr sz="2300" spc="-4" dirty="0">
                <a:latin typeface="Arial"/>
                <a:cs typeface="Arial"/>
              </a:rPr>
              <a:t>	P(i)	is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odd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10" rIns="0" bIns="0" rtlCol="0">
            <a:spAutoFit/>
          </a:bodyPr>
          <a:lstStyle/>
          <a:p>
            <a:pPr marL="931306"/>
            <a:r>
              <a:rPr sz="4000" b="0" dirty="0"/>
              <a:t>Products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5303" y="1390651"/>
            <a:ext cx="6401435" cy="2473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723"/>
            <a:r>
              <a:rPr sz="2300" spc="-4" dirty="0">
                <a:latin typeface="Arial"/>
                <a:cs typeface="Arial"/>
              </a:rPr>
              <a:t>n</a:t>
            </a:r>
            <a:endParaRPr sz="2300" dirty="0">
              <a:latin typeface="Arial"/>
              <a:cs typeface="Arial"/>
            </a:endParaRPr>
          </a:p>
          <a:p>
            <a:pPr marL="926228" marR="436768">
              <a:lnSpc>
                <a:spcPct val="108700"/>
              </a:lnSpc>
              <a:spcBef>
                <a:spcPts val="65"/>
              </a:spcBef>
            </a:pPr>
            <a:r>
              <a:rPr sz="2300" spc="-4" dirty="0">
                <a:latin typeface="Symbol"/>
                <a:cs typeface="Symbol"/>
              </a:rPr>
              <a:t>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(i)</a:t>
            </a:r>
            <a:r>
              <a:rPr sz="2300" spc="-229" dirty="0">
                <a:latin typeface="Arial"/>
                <a:cs typeface="Arial"/>
              </a:rPr>
              <a:t> </a:t>
            </a:r>
            <a:r>
              <a:rPr sz="2300" baseline="-20833" dirty="0">
                <a:latin typeface="Arial"/>
                <a:cs typeface="Arial"/>
              </a:rPr>
              <a:t>=</a:t>
            </a:r>
            <a:r>
              <a:rPr sz="2300" spc="-225" baseline="-20833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</a:t>
            </a:r>
            <a:r>
              <a:rPr sz="2300" dirty="0">
                <a:latin typeface="Arial"/>
                <a:cs typeface="Arial"/>
              </a:rPr>
              <a:t>(1)</a:t>
            </a:r>
            <a:r>
              <a:rPr sz="2300" spc="-2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x</a:t>
            </a:r>
            <a:r>
              <a:rPr sz="2300" spc="-225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(2)</a:t>
            </a:r>
            <a:r>
              <a:rPr sz="2300" spc="-22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x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(3)</a:t>
            </a:r>
            <a:r>
              <a:rPr sz="2300" spc="-2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x</a:t>
            </a:r>
            <a:r>
              <a:rPr sz="2300" spc="-4" dirty="0">
                <a:latin typeface="Arial"/>
                <a:cs typeface="Arial"/>
              </a:rPr>
              <a:t> …….. </a:t>
            </a:r>
            <a:r>
              <a:rPr sz="2300" dirty="0">
                <a:latin typeface="Arial"/>
                <a:cs typeface="Arial"/>
              </a:rPr>
              <a:t>x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(n) </a:t>
            </a:r>
            <a:r>
              <a:rPr lang="en-US" sz="2300" spc="-4" dirty="0" smtClean="0">
                <a:latin typeface="Arial"/>
                <a:cs typeface="Arial"/>
              </a:rPr>
              <a:t> </a:t>
            </a:r>
            <a:r>
              <a:rPr sz="2300" spc="-4" dirty="0" smtClean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i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9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1</a:t>
            </a:r>
            <a:endParaRPr sz="2300" dirty="0">
              <a:latin typeface="Arial"/>
              <a:cs typeface="Arial"/>
            </a:endParaRPr>
          </a:p>
          <a:p>
            <a:pPr marL="12696">
              <a:spcBef>
                <a:spcPts val="315"/>
              </a:spcBef>
            </a:pPr>
            <a:r>
              <a:rPr sz="2300" spc="-4" dirty="0">
                <a:latin typeface="Arial"/>
                <a:cs typeface="Arial"/>
              </a:rPr>
              <a:t>Product of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(i) as i goes from 1 to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n.</a:t>
            </a:r>
            <a:endParaRPr sz="2300" dirty="0">
              <a:latin typeface="Arial"/>
              <a:cs typeface="Arial"/>
            </a:endParaRPr>
          </a:p>
          <a:p>
            <a:pPr marL="926863">
              <a:spcBef>
                <a:spcPts val="245"/>
              </a:spcBef>
            </a:pPr>
            <a:r>
              <a:rPr sz="2300" spc="-4" dirty="0">
                <a:latin typeface="Arial"/>
                <a:cs typeface="Arial"/>
              </a:rPr>
              <a:t>If n </a:t>
            </a:r>
            <a:r>
              <a:rPr sz="2300" dirty="0">
                <a:latin typeface="Arial"/>
                <a:cs typeface="Arial"/>
              </a:rPr>
              <a:t>= </a:t>
            </a:r>
            <a:r>
              <a:rPr sz="2300" spc="-4" dirty="0">
                <a:latin typeface="Arial"/>
                <a:cs typeface="Arial"/>
              </a:rPr>
              <a:t>0, the product is defined to be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one.</a:t>
            </a:r>
            <a:endParaRPr sz="2300" dirty="0">
              <a:latin typeface="Arial"/>
              <a:cs typeface="Arial"/>
            </a:endParaRPr>
          </a:p>
          <a:p>
            <a:pPr marL="12696">
              <a:spcBef>
                <a:spcPts val="335"/>
              </a:spcBef>
            </a:pPr>
            <a:r>
              <a:rPr sz="2800" b="1" dirty="0">
                <a:latin typeface="Arial"/>
                <a:cs typeface="Arial"/>
              </a:rPr>
              <a:t>Miscellaneous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Notations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703" y="3832099"/>
            <a:ext cx="1938655" cy="117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811323">
              <a:lnSpc>
                <a:spcPct val="110000"/>
              </a:lnSpc>
            </a:pPr>
            <a:r>
              <a:rPr sz="2300" spc="-4" dirty="0">
                <a:latin typeface="Arial"/>
                <a:cs typeface="Arial"/>
              </a:rPr>
              <a:t>Lo</a:t>
            </a:r>
            <a:r>
              <a:rPr sz="2300" spc="-10" dirty="0">
                <a:latin typeface="Arial"/>
                <a:cs typeface="Arial"/>
              </a:rPr>
              <a:t>g</a:t>
            </a:r>
            <a:r>
              <a:rPr sz="2300" spc="-7" baseline="-20833" dirty="0">
                <a:latin typeface="Arial"/>
                <a:cs typeface="Arial"/>
              </a:rPr>
              <a:t>b</a:t>
            </a:r>
            <a:r>
              <a:rPr sz="2300" dirty="0">
                <a:latin typeface="Arial"/>
                <a:cs typeface="Arial"/>
              </a:rPr>
              <a:t>x=y  </a:t>
            </a:r>
            <a:r>
              <a:rPr sz="2300" spc="-4" dirty="0">
                <a:latin typeface="Arial"/>
                <a:cs typeface="Arial"/>
              </a:rPr>
              <a:t>b</a:t>
            </a:r>
            <a:r>
              <a:rPr sz="2300" spc="-7" baseline="24305" dirty="0">
                <a:latin typeface="Arial"/>
                <a:cs typeface="Arial"/>
              </a:rPr>
              <a:t>y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2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x</a:t>
            </a:r>
            <a:endParaRPr sz="2300">
              <a:latin typeface="Arial"/>
              <a:cs typeface="Arial"/>
            </a:endParaRPr>
          </a:p>
          <a:p>
            <a:pPr marL="12696">
              <a:spcBef>
                <a:spcPts val="279"/>
              </a:spcBef>
            </a:pPr>
            <a:r>
              <a:rPr sz="2300" spc="-4" dirty="0">
                <a:latin typeface="Arial"/>
                <a:cs typeface="Arial"/>
              </a:rPr>
              <a:t>log</a:t>
            </a:r>
            <a:r>
              <a:rPr sz="2300" spc="-7" baseline="-20833" dirty="0">
                <a:latin typeface="Arial"/>
                <a:cs typeface="Arial"/>
              </a:rPr>
              <a:t>10 </a:t>
            </a:r>
            <a:r>
              <a:rPr sz="2300" spc="-4" dirty="0">
                <a:latin typeface="Arial"/>
                <a:cs typeface="Arial"/>
              </a:rPr>
              <a:t>1000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1" y="5115816"/>
            <a:ext cx="8449945" cy="1073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>
              <a:lnSpc>
                <a:spcPts val="2590"/>
              </a:lnSpc>
              <a:tabLst>
                <a:tab pos="1058275" algn="l"/>
                <a:tab pos="1375693" algn="l"/>
                <a:tab pos="1743899" algn="l"/>
                <a:tab pos="2315887" algn="l"/>
                <a:tab pos="3751890" algn="l"/>
                <a:tab pos="4052168" algn="l"/>
                <a:tab pos="4421009" algn="l"/>
                <a:tab pos="5314226" algn="l"/>
                <a:tab pos="5784640" algn="l"/>
                <a:tab pos="6271561" algn="l"/>
                <a:tab pos="6930521" algn="l"/>
                <a:tab pos="8010382" algn="l"/>
              </a:tabLst>
            </a:pPr>
            <a:r>
              <a:rPr sz="2300" spc="-4" dirty="0">
                <a:latin typeface="Arial"/>
                <a:cs typeface="Arial"/>
              </a:rPr>
              <a:t>Where	b	is	not	specified,	it	is	taken	as	10	and	denote	the  natural logarithm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(ln)</a:t>
            </a:r>
            <a:endParaRPr sz="2300" dirty="0">
              <a:latin typeface="Arial"/>
              <a:cs typeface="Arial"/>
            </a:endParaRPr>
          </a:p>
          <a:p>
            <a:pPr marL="926863">
              <a:spcBef>
                <a:spcPts val="645"/>
              </a:spcBef>
            </a:pPr>
            <a:r>
              <a:rPr sz="2000" spc="-4" dirty="0">
                <a:latin typeface="Arial"/>
                <a:cs typeface="Arial"/>
              </a:rPr>
              <a:t>Log</a:t>
            </a:r>
            <a:r>
              <a:rPr sz="1900" spc="-7" baseline="-21367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(xy) = log</a:t>
            </a:r>
            <a:r>
              <a:rPr sz="1900" spc="-7" baseline="-21367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x +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log</a:t>
            </a:r>
            <a:r>
              <a:rPr sz="1900" spc="-7" baseline="-21367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692" y="6171351"/>
            <a:ext cx="2719069" cy="693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 indent="-635">
              <a:lnSpc>
                <a:spcPct val="109700"/>
              </a:lnSpc>
            </a:pPr>
            <a:r>
              <a:rPr sz="2000" spc="-4" dirty="0">
                <a:latin typeface="Arial"/>
                <a:cs typeface="Arial"/>
              </a:rPr>
              <a:t>Log</a:t>
            </a:r>
            <a:r>
              <a:rPr sz="1900" spc="-7" baseline="-21367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(x/y) = log</a:t>
            </a:r>
            <a:r>
              <a:rPr sz="1900" spc="-7" baseline="-21367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x – log</a:t>
            </a:r>
            <a:r>
              <a:rPr sz="1900" spc="-7" baseline="-21367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y  Log</a:t>
            </a:r>
            <a:r>
              <a:rPr sz="1900" spc="-7" baseline="-21367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1900" spc="-7" baseline="25641" dirty="0">
                <a:latin typeface="Arial"/>
                <a:cs typeface="Arial"/>
              </a:rPr>
              <a:t>y </a:t>
            </a:r>
            <a:r>
              <a:rPr sz="2000" spc="-4" dirty="0">
                <a:latin typeface="Arial"/>
                <a:cs typeface="Arial"/>
              </a:rPr>
              <a:t>=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ylog</a:t>
            </a:r>
            <a:r>
              <a:rPr sz="1900" spc="-7" baseline="-21367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2" y="3886202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29587" y="831234"/>
                </a:lnTo>
                <a:lnTo>
                  <a:pt x="53816" y="812196"/>
                </a:lnTo>
                <a:lnTo>
                  <a:pt x="70187" y="783871"/>
                </a:lnTo>
                <a:lnTo>
                  <a:pt x="76200" y="749046"/>
                </a:lnTo>
                <a:lnTo>
                  <a:pt x="76200" y="489203"/>
                </a:lnTo>
                <a:lnTo>
                  <a:pt x="82212" y="454378"/>
                </a:lnTo>
                <a:lnTo>
                  <a:pt x="98583" y="426053"/>
                </a:lnTo>
                <a:lnTo>
                  <a:pt x="122812" y="407015"/>
                </a:lnTo>
                <a:lnTo>
                  <a:pt x="152400" y="400050"/>
                </a:lnTo>
                <a:lnTo>
                  <a:pt x="122812" y="393096"/>
                </a:lnTo>
                <a:lnTo>
                  <a:pt x="98583" y="374141"/>
                </a:lnTo>
                <a:lnTo>
                  <a:pt x="82212" y="346043"/>
                </a:lnTo>
                <a:lnTo>
                  <a:pt x="76200" y="311658"/>
                </a:lnTo>
                <a:lnTo>
                  <a:pt x="76200" y="88391"/>
                </a:lnTo>
                <a:lnTo>
                  <a:pt x="70187" y="54006"/>
                </a:lnTo>
                <a:lnTo>
                  <a:pt x="53816" y="25908"/>
                </a:lnTo>
                <a:lnTo>
                  <a:pt x="29587" y="6953"/>
                </a:ln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1902" y="4017009"/>
            <a:ext cx="3510279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>
              <a:lnSpc>
                <a:spcPts val="2380"/>
              </a:lnSpc>
            </a:pPr>
            <a:r>
              <a:rPr sz="2000" i="1" spc="-10" dirty="0">
                <a:latin typeface="Arial"/>
                <a:cs typeface="Arial"/>
              </a:rPr>
              <a:t>Where </a:t>
            </a:r>
            <a:r>
              <a:rPr sz="2000" i="1" spc="-4" dirty="0">
                <a:latin typeface="Arial"/>
                <a:cs typeface="Arial"/>
              </a:rPr>
              <a:t>b </a:t>
            </a:r>
            <a:r>
              <a:rPr sz="2100" i="1" spc="-60" dirty="0">
                <a:latin typeface="Symbol"/>
                <a:cs typeface="Symbol"/>
              </a:rPr>
              <a:t>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000" i="1" spc="-4" dirty="0">
                <a:latin typeface="Arial"/>
                <a:cs typeface="Arial"/>
              </a:rPr>
              <a:t>1 and x are +ve </a:t>
            </a:r>
            <a:r>
              <a:rPr sz="2000" i="1" spc="-10" dirty="0">
                <a:latin typeface="Arial"/>
                <a:cs typeface="Arial"/>
              </a:rPr>
              <a:t>real  numbers </a:t>
            </a:r>
            <a:r>
              <a:rPr sz="2000" i="1" spc="-4" dirty="0">
                <a:latin typeface="Arial"/>
                <a:cs typeface="Arial"/>
              </a:rPr>
              <a:t>(b&amp;x must be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+ve)</a:t>
            </a:r>
            <a:endParaRPr sz="2000">
              <a:latin typeface="Arial"/>
              <a:cs typeface="Arial"/>
            </a:endParaRPr>
          </a:p>
          <a:p>
            <a:pPr marL="392965">
              <a:spcBef>
                <a:spcPts val="405"/>
              </a:spcBef>
              <a:tabLst>
                <a:tab pos="1307130" algn="l"/>
              </a:tabLst>
            </a:pPr>
            <a:r>
              <a:rPr sz="2300" spc="-4" dirty="0">
                <a:latin typeface="Arial"/>
                <a:cs typeface="Arial"/>
              </a:rPr>
              <a:t>or	</a:t>
            </a:r>
            <a:r>
              <a:rPr sz="2300" dirty="0">
                <a:latin typeface="Arial"/>
                <a:cs typeface="Arial"/>
              </a:rPr>
              <a:t>10</a:t>
            </a:r>
            <a:r>
              <a:rPr sz="2300" baseline="24305" dirty="0">
                <a:latin typeface="Arial"/>
                <a:cs typeface="Arial"/>
              </a:rPr>
              <a:t>3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9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1000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6692" y="6796280"/>
            <a:ext cx="93345" cy="157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1000" i="1" spc="4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9697" y="6468619"/>
            <a:ext cx="599440" cy="157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331385" algn="l"/>
                <a:tab pos="585955" algn="l"/>
              </a:tabLst>
            </a:pPr>
            <a:r>
              <a:rPr sz="1000" i="1" u="sng" dirty="0">
                <a:latin typeface="Times New Roman"/>
                <a:cs typeface="Times New Roman"/>
              </a:rPr>
              <a:t> 	</a:t>
            </a:r>
            <a:r>
              <a:rPr sz="1000" i="1" u="sng" spc="4" dirty="0">
                <a:latin typeface="Times New Roman"/>
                <a:cs typeface="Times New Roman"/>
              </a:rPr>
              <a:t>b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8116" y="6615673"/>
            <a:ext cx="93345" cy="157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1000" i="1" spc="4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1892" y="6643116"/>
            <a:ext cx="57086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441845" algn="l"/>
              </a:tabLst>
            </a:pPr>
            <a:r>
              <a:rPr spc="4" dirty="0">
                <a:latin typeface="Times New Roman"/>
                <a:cs typeface="Times New Roman"/>
              </a:rPr>
              <a:t>log	</a:t>
            </a:r>
            <a:r>
              <a:rPr i="1" spc="1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3417" y="6316217"/>
            <a:ext cx="56959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453273" algn="l"/>
              </a:tabLst>
            </a:pPr>
            <a:r>
              <a:rPr spc="4" dirty="0">
                <a:latin typeface="Times New Roman"/>
                <a:cs typeface="Times New Roman"/>
              </a:rPr>
              <a:t>log	</a:t>
            </a:r>
            <a:r>
              <a:rPr i="1" spc="4" dirty="0">
                <a:latin typeface="Times New Roman"/>
                <a:cs typeface="Times New Roman"/>
              </a:rPr>
              <a:t>x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8743" y="6462523"/>
            <a:ext cx="75882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459623" algn="l"/>
              </a:tabLst>
            </a:pPr>
            <a:r>
              <a:rPr spc="4" dirty="0">
                <a:latin typeface="Times New Roman"/>
                <a:cs typeface="Times New Roman"/>
              </a:rPr>
              <a:t>log	</a:t>
            </a:r>
            <a:r>
              <a:rPr i="1" spc="4" dirty="0">
                <a:latin typeface="Times New Roman"/>
                <a:cs typeface="Times New Roman"/>
              </a:rPr>
              <a:t>x</a:t>
            </a:r>
            <a:r>
              <a:rPr i="1" spc="-10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Symbol"/>
                <a:cs typeface="Symbol"/>
              </a:rPr>
              <a:t></a:t>
            </a:r>
            <a:endParaRPr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98348"/>
            <a:ext cx="4191000" cy="2819400"/>
          </a:xfrm>
          <a:custGeom>
            <a:avLst/>
            <a:gdLst/>
            <a:ahLst/>
            <a:cxnLst/>
            <a:rect l="l" t="t" r="r" b="b"/>
            <a:pathLst>
              <a:path w="4191000" h="2819400">
                <a:moveTo>
                  <a:pt x="0" y="0"/>
                </a:moveTo>
                <a:lnTo>
                  <a:pt x="0" y="2819400"/>
                </a:lnTo>
                <a:lnTo>
                  <a:pt x="4191000" y="281940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8310" y="1136140"/>
            <a:ext cx="1045209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0" y="0"/>
                </a:moveTo>
                <a:lnTo>
                  <a:pt x="1044701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0533" y="1146810"/>
            <a:ext cx="705484" cy="379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68"/>
              </a:lnSpc>
              <a:tabLst>
                <a:tab pos="551040" algn="l"/>
              </a:tabLst>
            </a:pPr>
            <a:r>
              <a:rPr sz="2300" spc="4" dirty="0">
                <a:latin typeface="Times New Roman"/>
                <a:cs typeface="Times New Roman"/>
              </a:rPr>
              <a:t>log	9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5144" y="1350772"/>
            <a:ext cx="89535" cy="218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3"/>
              </a:lnSpc>
            </a:pPr>
            <a:r>
              <a:rPr sz="1500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7920" y="1111517"/>
            <a:ext cx="89535" cy="218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3"/>
              </a:lnSpc>
            </a:pPr>
            <a:r>
              <a:rPr sz="1500" dirty="0">
                <a:latin typeface="Times New Roman"/>
                <a:cs typeface="Times New Roman"/>
              </a:rPr>
              <a:t>9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8336" y="907548"/>
            <a:ext cx="3302634" cy="379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68"/>
              </a:lnSpc>
              <a:tabLst>
                <a:tab pos="934480" algn="l"/>
                <a:tab pos="1496313" algn="l"/>
              </a:tabLst>
            </a:pPr>
            <a:r>
              <a:rPr sz="2300" spc="25" dirty="0">
                <a:latin typeface="Times New Roman"/>
                <a:cs typeface="Times New Roman"/>
              </a:rPr>
              <a:t>(</a:t>
            </a:r>
            <a:r>
              <a:rPr sz="2300" i="1" spc="25" dirty="0">
                <a:latin typeface="Times New Roman"/>
                <a:cs typeface="Times New Roman"/>
              </a:rPr>
              <a:t>i</a:t>
            </a:r>
            <a:r>
              <a:rPr sz="2300" spc="25" dirty="0">
                <a:latin typeface="Times New Roman"/>
                <a:cs typeface="Times New Roman"/>
              </a:rPr>
              <a:t>)	</a:t>
            </a:r>
            <a:r>
              <a:rPr sz="2300" spc="4" dirty="0">
                <a:latin typeface="Times New Roman"/>
                <a:cs typeface="Times New Roman"/>
              </a:rPr>
              <a:t>log	729 </a:t>
            </a:r>
            <a:r>
              <a:rPr sz="2300" spc="4" dirty="0">
                <a:latin typeface="Symbol"/>
                <a:cs typeface="Symbol"/>
              </a:rPr>
              <a:t></a:t>
            </a:r>
            <a:r>
              <a:rPr sz="2300" spc="4" dirty="0">
                <a:latin typeface="Times New Roman"/>
                <a:cs typeface="Times New Roman"/>
              </a:rPr>
              <a:t> </a:t>
            </a:r>
            <a:r>
              <a:rPr sz="3600" spc="44" baseline="35879" dirty="0">
                <a:latin typeface="Times New Roman"/>
                <a:cs typeface="Times New Roman"/>
              </a:rPr>
              <a:t>log</a:t>
            </a:r>
            <a:r>
              <a:rPr sz="2100" spc="44" baseline="35714" dirty="0">
                <a:latin typeface="Times New Roman"/>
                <a:cs typeface="Times New Roman"/>
              </a:rPr>
              <a:t>3</a:t>
            </a:r>
            <a:r>
              <a:rPr sz="2100" spc="-150" baseline="35714" dirty="0">
                <a:latin typeface="Times New Roman"/>
                <a:cs typeface="Times New Roman"/>
              </a:rPr>
              <a:t> </a:t>
            </a:r>
            <a:r>
              <a:rPr sz="3600" spc="7" baseline="35879" dirty="0">
                <a:latin typeface="Times New Roman"/>
                <a:cs typeface="Times New Roman"/>
              </a:rPr>
              <a:t>729</a:t>
            </a:r>
            <a:endParaRPr sz="3600" baseline="3587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0084" y="1941576"/>
            <a:ext cx="803276" cy="0"/>
          </a:xfrm>
          <a:custGeom>
            <a:avLst/>
            <a:gdLst/>
            <a:ahLst/>
            <a:cxnLst/>
            <a:rect l="l" t="t" r="r" b="b"/>
            <a:pathLst>
              <a:path w="803275">
                <a:moveTo>
                  <a:pt x="0" y="0"/>
                </a:moveTo>
                <a:lnTo>
                  <a:pt x="803148" y="0"/>
                </a:lnTo>
              </a:path>
            </a:pathLst>
          </a:custGeom>
          <a:ln w="11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90188" y="1953260"/>
            <a:ext cx="668020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  <a:tabLst>
                <a:tab pos="526279" algn="l"/>
              </a:tabLst>
            </a:pPr>
            <a:r>
              <a:rPr sz="2200" spc="10" dirty="0">
                <a:latin typeface="Times New Roman"/>
                <a:cs typeface="Times New Roman"/>
              </a:rPr>
              <a:t>log	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1985" y="1917447"/>
            <a:ext cx="82550" cy="204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300" spc="-4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4795" y="1733031"/>
            <a:ext cx="185864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  <a:tabLst>
                <a:tab pos="495808" algn="l"/>
              </a:tabLst>
            </a:pPr>
            <a:r>
              <a:rPr sz="2200" spc="10" dirty="0">
                <a:latin typeface="Times New Roman"/>
                <a:cs typeface="Times New Roman"/>
              </a:rPr>
              <a:t>log	16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3400" spc="53" baseline="35353" dirty="0">
                <a:latin typeface="Times New Roman"/>
                <a:cs typeface="Times New Roman"/>
              </a:rPr>
              <a:t>log</a:t>
            </a:r>
            <a:r>
              <a:rPr sz="1900" spc="53" baseline="36324" dirty="0">
                <a:latin typeface="Times New Roman"/>
                <a:cs typeface="Times New Roman"/>
              </a:rPr>
              <a:t>2</a:t>
            </a:r>
            <a:r>
              <a:rPr sz="1900" spc="-315" baseline="36324" dirty="0">
                <a:latin typeface="Times New Roman"/>
                <a:cs typeface="Times New Roman"/>
              </a:rPr>
              <a:t> </a:t>
            </a:r>
            <a:r>
              <a:rPr sz="3400" spc="15" baseline="35353" dirty="0">
                <a:latin typeface="Times New Roman"/>
                <a:cs typeface="Times New Roman"/>
              </a:rPr>
              <a:t>16</a:t>
            </a:r>
            <a:endParaRPr sz="3400" baseline="3535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4476" y="1733031"/>
            <a:ext cx="35496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4" dirty="0">
                <a:latin typeface="Times New Roman"/>
                <a:cs typeface="Times New Roman"/>
              </a:rPr>
              <a:t>(</a:t>
            </a:r>
            <a:r>
              <a:rPr sz="2200" i="1" spc="4" dirty="0">
                <a:latin typeface="Times New Roman"/>
                <a:cs typeface="Times New Roman"/>
              </a:rPr>
              <a:t>i</a:t>
            </a:r>
            <a:r>
              <a:rPr sz="2200" i="1" spc="85" dirty="0">
                <a:latin typeface="Times New Roman"/>
                <a:cs typeface="Times New Roman"/>
              </a:rPr>
              <a:t>i</a:t>
            </a:r>
            <a:r>
              <a:rPr sz="2200" spc="4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7596" y="2138428"/>
            <a:ext cx="1718310" cy="554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7907" algn="r">
              <a:lnSpc>
                <a:spcPts val="1325"/>
              </a:lnSpc>
            </a:pPr>
            <a:r>
              <a:rPr sz="1300" spc="-4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ts val="2943"/>
              </a:lnSpc>
            </a:pPr>
            <a:r>
              <a:rPr sz="4000" i="1" spc="217" baseline="-26205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lo</a:t>
            </a:r>
            <a:r>
              <a:rPr sz="1600" spc="65" dirty="0">
                <a:latin typeface="Times New Roman"/>
                <a:cs typeface="Times New Roman"/>
              </a:rPr>
              <a:t>g</a:t>
            </a:r>
            <a:r>
              <a:rPr sz="1700" i="1" spc="7" baseline="-20202" dirty="0">
                <a:latin typeface="Times New Roman"/>
                <a:cs typeface="Times New Roman"/>
              </a:rPr>
              <a:t>b</a:t>
            </a:r>
            <a:r>
              <a:rPr sz="1700" i="1" spc="120" baseline="-20202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y</a:t>
            </a:r>
            <a:r>
              <a:rPr sz="1600" i="1" spc="165" dirty="0">
                <a:latin typeface="Times New Roman"/>
                <a:cs typeface="Times New Roman"/>
              </a:rPr>
              <a:t> </a:t>
            </a:r>
            <a:r>
              <a:rPr sz="4000" spc="15" baseline="-26205" dirty="0">
                <a:latin typeface="Symbol"/>
                <a:cs typeface="Symbol"/>
              </a:rPr>
              <a:t></a:t>
            </a:r>
            <a:r>
              <a:rPr sz="4000" spc="307" baseline="-26205" dirty="0">
                <a:latin typeface="Times New Roman"/>
                <a:cs typeface="Times New Roman"/>
              </a:rPr>
              <a:t> </a:t>
            </a:r>
            <a:r>
              <a:rPr sz="4000" i="1" spc="284" baseline="-26205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lo</a:t>
            </a:r>
            <a:r>
              <a:rPr sz="1600" spc="65" dirty="0">
                <a:latin typeface="Times New Roman"/>
                <a:cs typeface="Times New Roman"/>
              </a:rPr>
              <a:t>g</a:t>
            </a:r>
            <a:r>
              <a:rPr sz="1700" i="1" spc="7" baseline="-20202" dirty="0">
                <a:latin typeface="Times New Roman"/>
                <a:cs typeface="Times New Roman"/>
              </a:rPr>
              <a:t>b</a:t>
            </a:r>
            <a:r>
              <a:rPr sz="1700" i="1" spc="44" baseline="-20202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502" y="3397503"/>
            <a:ext cx="2583180" cy="50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607" indent="-453908">
              <a:buFont typeface="Arial"/>
              <a:buChar char="•"/>
              <a:tabLst>
                <a:tab pos="466607" algn="l"/>
                <a:tab pos="467240" algn="l"/>
                <a:tab pos="1653117" algn="l"/>
                <a:tab pos="2208600" algn="l"/>
              </a:tabLst>
            </a:pPr>
            <a:r>
              <a:rPr sz="3200" b="1" spc="-10" dirty="0">
                <a:latin typeface="Arial"/>
                <a:cs typeface="Arial"/>
              </a:rPr>
              <a:t>Floo</a:t>
            </a:r>
            <a:r>
              <a:rPr sz="3200" b="1" spc="-4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0" dirty="0">
                <a:latin typeface="Arial"/>
                <a:cs typeface="Arial"/>
              </a:rPr>
              <a:t>o</a:t>
            </a:r>
            <a:r>
              <a:rPr sz="3200" b="1" spc="-4" dirty="0">
                <a:latin typeface="Arial"/>
                <a:cs typeface="Arial"/>
              </a:rPr>
              <a:t>f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0" dirty="0">
                <a:latin typeface="Arial"/>
                <a:cs typeface="Arial"/>
              </a:rPr>
              <a:t>x: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9576" y="3448305"/>
            <a:ext cx="543560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358683" algn="l"/>
                <a:tab pos="684989" algn="l"/>
                <a:tab pos="1090017" algn="l"/>
                <a:tab pos="1436637" algn="l"/>
                <a:tab pos="2178128" algn="l"/>
                <a:tab pos="3631272" algn="l"/>
                <a:tab pos="4155011" algn="l"/>
              </a:tabLst>
            </a:pP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f	x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a	</a:t>
            </a:r>
            <a:r>
              <a:rPr sz="2800" spc="-4" dirty="0">
                <a:latin typeface="Arial"/>
                <a:cs typeface="Arial"/>
              </a:rPr>
              <a:t>rea</a:t>
            </a:r>
            <a:r>
              <a:rPr sz="2800" dirty="0">
                <a:latin typeface="Arial"/>
                <a:cs typeface="Arial"/>
              </a:rPr>
              <a:t>l	</a:t>
            </a:r>
            <a:r>
              <a:rPr sz="2800" spc="-4" dirty="0">
                <a:latin typeface="Arial"/>
                <a:cs typeface="Arial"/>
              </a:rPr>
              <a:t>number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-4" dirty="0">
                <a:latin typeface="Arial"/>
                <a:cs typeface="Arial"/>
              </a:rPr>
              <a:t>[x</a:t>
            </a:r>
            <a:r>
              <a:rPr sz="2800" dirty="0">
                <a:latin typeface="Arial"/>
                <a:cs typeface="Arial"/>
              </a:rPr>
              <a:t>]	</a:t>
            </a:r>
            <a:r>
              <a:rPr sz="2800" spc="-4" dirty="0">
                <a:latin typeface="Arial"/>
                <a:cs typeface="Arial"/>
              </a:rPr>
              <a:t>denotes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05760" y="467563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6453" y="5091684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9333" y="5091684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62733" y="586435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46453" y="6280403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9333" y="6280403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5773" y="6946394"/>
            <a:ext cx="34290" cy="20320"/>
          </a:xfrm>
          <a:custGeom>
            <a:avLst/>
            <a:gdLst/>
            <a:ahLst/>
            <a:cxnLst/>
            <a:rect l="l" t="t" r="r" b="b"/>
            <a:pathLst>
              <a:path w="34289" h="20320">
                <a:moveTo>
                  <a:pt x="0" y="19811"/>
                </a:moveTo>
                <a:lnTo>
                  <a:pt x="34289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0064" y="6952487"/>
            <a:ext cx="50801" cy="91441"/>
          </a:xfrm>
          <a:custGeom>
            <a:avLst/>
            <a:gdLst/>
            <a:ahLst/>
            <a:cxnLst/>
            <a:rect l="l" t="t" r="r" b="b"/>
            <a:pathLst>
              <a:path w="50800" h="91440">
                <a:moveTo>
                  <a:pt x="0" y="0"/>
                </a:moveTo>
                <a:lnTo>
                  <a:pt x="50291" y="91439"/>
                </a:lnTo>
              </a:path>
            </a:pathLst>
          </a:custGeom>
          <a:ln w="22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16454" y="6769608"/>
            <a:ext cx="216535" cy="274320"/>
          </a:xfrm>
          <a:custGeom>
            <a:avLst/>
            <a:gdLst/>
            <a:ahLst/>
            <a:cxnLst/>
            <a:rect l="l" t="t" r="r" b="b"/>
            <a:pathLst>
              <a:path w="216535" h="274320">
                <a:moveTo>
                  <a:pt x="0" y="274320"/>
                </a:moveTo>
                <a:lnTo>
                  <a:pt x="66294" y="0"/>
                </a:lnTo>
                <a:lnTo>
                  <a:pt x="216408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87673" y="6741413"/>
            <a:ext cx="0" cy="439421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8911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9529" y="6741413"/>
            <a:ext cx="0" cy="439421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8911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99026" y="6797802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9858" y="6797802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47944" y="6797802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27014" y="6797802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78402" y="6761990"/>
            <a:ext cx="258826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100" spc="15" dirty="0">
                <a:latin typeface="Times New Roman"/>
                <a:cs typeface="Times New Roman"/>
              </a:rPr>
              <a:t>5 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2,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8.5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dirty="0">
                <a:latin typeface="Times New Roman"/>
                <a:cs typeface="Times New Roman"/>
              </a:rPr>
              <a:t>9</a:t>
            </a:r>
            <a:r>
              <a:rPr sz="2100" dirty="0" smtClean="0">
                <a:latin typeface="Times New Roman"/>
                <a:cs typeface="Times New Roman"/>
              </a:rPr>
              <a:t>, </a:t>
            </a:r>
            <a:r>
              <a:rPr sz="2100" spc="15" dirty="0">
                <a:latin typeface="Times New Roman"/>
                <a:cs typeface="Times New Roman"/>
              </a:rPr>
              <a:t>7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7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2245" y="6761900"/>
            <a:ext cx="212407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100" i="1" spc="15" dirty="0">
                <a:latin typeface="Times New Roman"/>
                <a:cs typeface="Times New Roman"/>
              </a:rPr>
              <a:t>Floor</a:t>
            </a:r>
            <a:r>
              <a:rPr sz="2100" i="1" spc="-4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Symbol"/>
                <a:cs typeface="Symbol"/>
              </a:rPr>
              <a:t></a:t>
            </a:r>
            <a:r>
              <a:rPr sz="2100" spc="-21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[3.14]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3,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4916" y="5877293"/>
            <a:ext cx="854710" cy="70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78" algn="r"/>
            <a:r>
              <a:rPr sz="2100" spc="1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12696">
              <a:spcBef>
                <a:spcPts val="364"/>
              </a:spcBef>
            </a:pPr>
            <a:r>
              <a:rPr sz="2100" i="1" spc="15" dirty="0">
                <a:latin typeface="Times New Roman"/>
                <a:cs typeface="Times New Roman"/>
              </a:rPr>
              <a:t>x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6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1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5641" y="3841484"/>
            <a:ext cx="6698615" cy="221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dirty="0">
                <a:latin typeface="Arial"/>
                <a:cs typeface="Arial"/>
              </a:rPr>
              <a:t>the largest integer that is not larger than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x.</a:t>
            </a:r>
            <a:endParaRPr sz="2800">
              <a:latin typeface="Arial"/>
              <a:cs typeface="Arial"/>
            </a:endParaRPr>
          </a:p>
          <a:p>
            <a:pPr marL="53327">
              <a:lnSpc>
                <a:spcPts val="2095"/>
              </a:lnSpc>
              <a:spcBef>
                <a:spcPts val="1639"/>
              </a:spcBef>
            </a:pPr>
            <a:r>
              <a:rPr sz="2100" i="1" spc="15" dirty="0">
                <a:latin typeface="Times New Roman"/>
                <a:cs typeface="Times New Roman"/>
              </a:rPr>
              <a:t>x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3</a:t>
            </a:r>
            <a:r>
              <a:rPr sz="2100" spc="-390" dirty="0">
                <a:latin typeface="Times New Roman"/>
                <a:cs typeface="Times New Roman"/>
              </a:rPr>
              <a:t> </a:t>
            </a:r>
            <a:r>
              <a:rPr sz="3100" spc="22" baseline="35714" dirty="0">
                <a:latin typeface="Times New Roman"/>
                <a:cs typeface="Times New Roman"/>
              </a:rPr>
              <a:t>1</a:t>
            </a:r>
            <a:endParaRPr sz="3100" baseline="35714">
              <a:latin typeface="Times New Roman"/>
              <a:cs typeface="Times New Roman"/>
            </a:endParaRPr>
          </a:p>
          <a:p>
            <a:pPr marL="627854">
              <a:lnSpc>
                <a:spcPts val="2095"/>
              </a:lnSpc>
            </a:pPr>
            <a:r>
              <a:rPr sz="2100" spc="1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91416">
              <a:spcBef>
                <a:spcPts val="364"/>
              </a:spcBef>
            </a:pPr>
            <a:r>
              <a:rPr sz="2100" i="1" spc="15" dirty="0">
                <a:latin typeface="Times New Roman"/>
                <a:cs typeface="Times New Roman"/>
              </a:rPr>
              <a:t>x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99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53327"/>
            <a:r>
              <a:rPr sz="2100" i="1" spc="15" dirty="0">
                <a:latin typeface="Times New Roman"/>
                <a:cs typeface="Times New Roman"/>
              </a:rPr>
              <a:t>x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15" dirty="0">
                <a:latin typeface="Times New Roman"/>
                <a:cs typeface="Times New Roman"/>
              </a:rPr>
              <a:t>3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3100" spc="22" baseline="35714" dirty="0">
                <a:latin typeface="Times New Roman"/>
                <a:cs typeface="Times New Roman"/>
              </a:rPr>
              <a:t>1</a:t>
            </a:r>
            <a:endParaRPr sz="3100" baseline="35714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000" y="889000"/>
            <a:ext cx="2856865" cy="50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607" indent="-453908">
              <a:buFont typeface="Arial"/>
              <a:buChar char="•"/>
              <a:tabLst>
                <a:tab pos="466607" algn="l"/>
                <a:tab pos="467240" algn="l"/>
              </a:tabLst>
            </a:pPr>
            <a:r>
              <a:rPr sz="3200" spc="-4" dirty="0"/>
              <a:t>Ceiling of</a:t>
            </a:r>
            <a:r>
              <a:rPr sz="3200" spc="345" dirty="0"/>
              <a:t> </a:t>
            </a:r>
            <a:r>
              <a:rPr sz="3200" spc="-10" dirty="0"/>
              <a:t>x: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709670" y="939802"/>
            <a:ext cx="522414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dirty="0">
                <a:latin typeface="Arial"/>
                <a:cs typeface="Arial"/>
              </a:rPr>
              <a:t>If x is a real number, [x] </a:t>
            </a:r>
            <a:r>
              <a:rPr sz="2800" spc="18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denotes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9561" y="2964179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0253" y="3380234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3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3132" y="3380234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3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6533" y="4152900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0253" y="4568954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3132" y="4568954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6266" y="5234940"/>
            <a:ext cx="35559" cy="20320"/>
          </a:xfrm>
          <a:custGeom>
            <a:avLst/>
            <a:gdLst/>
            <a:ahLst/>
            <a:cxnLst/>
            <a:rect l="l" t="t" r="r" b="b"/>
            <a:pathLst>
              <a:path w="35560" h="20320">
                <a:moveTo>
                  <a:pt x="0" y="19812"/>
                </a:moveTo>
                <a:lnTo>
                  <a:pt x="35051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71316" y="5241036"/>
            <a:ext cx="50801" cy="91441"/>
          </a:xfrm>
          <a:custGeom>
            <a:avLst/>
            <a:gdLst/>
            <a:ahLst/>
            <a:cxnLst/>
            <a:rect l="l" t="t" r="r" b="b"/>
            <a:pathLst>
              <a:path w="50800" h="91439">
                <a:moveTo>
                  <a:pt x="0" y="0"/>
                </a:moveTo>
                <a:lnTo>
                  <a:pt x="50292" y="91439"/>
                </a:lnTo>
              </a:path>
            </a:pathLst>
          </a:custGeom>
          <a:ln w="22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943" y="5058157"/>
            <a:ext cx="216535" cy="274320"/>
          </a:xfrm>
          <a:custGeom>
            <a:avLst/>
            <a:gdLst/>
            <a:ahLst/>
            <a:cxnLst/>
            <a:rect l="l" t="t" r="r" b="b"/>
            <a:pathLst>
              <a:path w="216535" h="274320">
                <a:moveTo>
                  <a:pt x="0" y="274320"/>
                </a:moveTo>
                <a:lnTo>
                  <a:pt x="66294" y="0"/>
                </a:lnTo>
                <a:lnTo>
                  <a:pt x="216408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8164" y="5029962"/>
            <a:ext cx="0" cy="439421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0782" y="5029962"/>
            <a:ext cx="0" cy="439421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2752" y="5086350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3584" y="5086350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7859" y="5086350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6167" y="5086350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74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89643" y="5050535"/>
            <a:ext cx="2567306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100" spc="15" dirty="0">
                <a:latin typeface="Times New Roman"/>
                <a:cs typeface="Times New Roman"/>
              </a:rPr>
              <a:t>5 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3,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8.5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</a:t>
            </a:r>
            <a:r>
              <a:rPr sz="2100" spc="-10" dirty="0">
                <a:latin typeface="Times New Roman"/>
                <a:cs typeface="Times New Roman"/>
              </a:rPr>
              <a:t>8, </a:t>
            </a:r>
            <a:r>
              <a:rPr sz="2100" spc="15" dirty="0">
                <a:latin typeface="Times New Roman"/>
                <a:cs typeface="Times New Roman"/>
              </a:rPr>
              <a:t>7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7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9284" y="5050459"/>
            <a:ext cx="232791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100" i="1" spc="15" dirty="0">
                <a:latin typeface="Times New Roman"/>
                <a:cs typeface="Times New Roman"/>
              </a:rPr>
              <a:t>Ceiling </a:t>
            </a:r>
            <a:r>
              <a:rPr sz="2100" spc="35" dirty="0">
                <a:latin typeface="Symbol"/>
                <a:cs typeface="Symbol"/>
              </a:rPr>
              <a:t></a:t>
            </a:r>
            <a:r>
              <a:rPr sz="2100" spc="-40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[3.14]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4,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8714" y="4165842"/>
            <a:ext cx="854710" cy="70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78" algn="r"/>
            <a:r>
              <a:rPr sz="2100" spc="1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12696">
              <a:spcBef>
                <a:spcPts val="364"/>
              </a:spcBef>
            </a:pPr>
            <a:r>
              <a:rPr sz="2100" i="1" spc="15" dirty="0">
                <a:latin typeface="Times New Roman"/>
                <a:cs typeface="Times New Roman"/>
              </a:rPr>
              <a:t>x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6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15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3148" y="1333766"/>
            <a:ext cx="7170421" cy="3066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dirty="0">
                <a:latin typeface="Arial"/>
                <a:cs typeface="Arial"/>
              </a:rPr>
              <a:t>the smallest integer that is not smaller than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marL="199973">
              <a:lnSpc>
                <a:spcPts val="2095"/>
              </a:lnSpc>
              <a:spcBef>
                <a:spcPts val="4"/>
              </a:spcBef>
            </a:pPr>
            <a:r>
              <a:rPr sz="2100" i="1" spc="15" dirty="0">
                <a:latin typeface="Times New Roman"/>
                <a:cs typeface="Times New Roman"/>
              </a:rPr>
              <a:t>x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3</a:t>
            </a:r>
            <a:r>
              <a:rPr sz="2100" spc="-390" dirty="0">
                <a:latin typeface="Times New Roman"/>
                <a:cs typeface="Times New Roman"/>
              </a:rPr>
              <a:t> </a:t>
            </a:r>
            <a:r>
              <a:rPr sz="3100" spc="22" baseline="35714" dirty="0">
                <a:latin typeface="Times New Roman"/>
                <a:cs typeface="Times New Roman"/>
              </a:rPr>
              <a:t>1</a:t>
            </a:r>
            <a:endParaRPr sz="3100" baseline="35714">
              <a:latin typeface="Times New Roman"/>
              <a:cs typeface="Times New Roman"/>
            </a:endParaRPr>
          </a:p>
          <a:p>
            <a:pPr marL="773867">
              <a:lnSpc>
                <a:spcPts val="2095"/>
              </a:lnSpc>
            </a:pPr>
            <a:r>
              <a:rPr sz="2100" spc="1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238065">
              <a:spcBef>
                <a:spcPts val="364"/>
              </a:spcBef>
            </a:pPr>
            <a:r>
              <a:rPr sz="2100" i="1" spc="15" dirty="0">
                <a:latin typeface="Times New Roman"/>
                <a:cs typeface="Times New Roman"/>
              </a:rPr>
              <a:t>x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6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99973"/>
            <a:r>
              <a:rPr sz="2100" i="1" spc="15" dirty="0">
                <a:latin typeface="Times New Roman"/>
                <a:cs typeface="Times New Roman"/>
              </a:rPr>
              <a:t>x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15" dirty="0">
                <a:latin typeface="Times New Roman"/>
                <a:cs typeface="Times New Roman"/>
              </a:rPr>
              <a:t>3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3100" spc="22" baseline="35714" dirty="0">
                <a:latin typeface="Times New Roman"/>
                <a:cs typeface="Times New Roman"/>
              </a:rPr>
              <a:t>1</a:t>
            </a:r>
            <a:endParaRPr sz="3100" baseline="35714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10" y="627126"/>
            <a:ext cx="48945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algn="ctr"/>
            <a:r>
              <a:rPr sz="4000" dirty="0">
                <a:solidFill>
                  <a:schemeClr val="bg2">
                    <a:lumMod val="25000"/>
                  </a:schemeClr>
                </a:solidFill>
              </a:rPr>
              <a:t>SET</a:t>
            </a:r>
            <a:r>
              <a:rPr sz="4000" spc="-105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sz="4000" dirty="0">
                <a:solidFill>
                  <a:schemeClr val="bg2">
                    <a:lumMod val="25000"/>
                  </a:schemeClr>
                </a:solidFill>
              </a:rPr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0" y="1747773"/>
            <a:ext cx="15206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876" indent="-455178">
              <a:buChar char="•"/>
              <a:tabLst>
                <a:tab pos="467876" algn="l"/>
                <a:tab pos="468511" algn="l"/>
              </a:tabLst>
            </a:pPr>
            <a:r>
              <a:rPr sz="3200" b="1" spc="-4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1004" y="1798574"/>
            <a:ext cx="6873240" cy="437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457718" algn="l"/>
                <a:tab pos="961779" algn="l"/>
                <a:tab pos="1604870" algn="l"/>
                <a:tab pos="3475100" algn="l"/>
                <a:tab pos="5205669" algn="l"/>
                <a:tab pos="5750359" algn="l"/>
              </a:tabLst>
            </a:pPr>
            <a:r>
              <a:rPr sz="2800" dirty="0">
                <a:latin typeface="Arial"/>
                <a:cs typeface="Arial"/>
              </a:rPr>
              <a:t>It	is	an	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unordered	collection</a:t>
            </a:r>
            <a:r>
              <a:rPr sz="2800" dirty="0">
                <a:latin typeface="Arial"/>
                <a:cs typeface="Arial"/>
              </a:rPr>
              <a:t>	of	distinct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303" y="2192542"/>
            <a:ext cx="8298815" cy="3311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876"/>
            <a:r>
              <a:rPr sz="2800" dirty="0">
                <a:latin typeface="Arial"/>
                <a:cs typeface="Arial"/>
              </a:rPr>
              <a:t>elements.</a:t>
            </a:r>
          </a:p>
          <a:p>
            <a:pPr marL="467876" marR="5078" indent="-455178">
              <a:lnSpc>
                <a:spcPts val="3100"/>
              </a:lnSpc>
              <a:spcBef>
                <a:spcPts val="1100"/>
              </a:spcBef>
              <a:buChar char="•"/>
              <a:tabLst>
                <a:tab pos="467876" algn="l"/>
                <a:tab pos="468511" algn="l"/>
                <a:tab pos="1656290" algn="l"/>
                <a:tab pos="2550143" algn="l"/>
                <a:tab pos="2960247" algn="l"/>
                <a:tab pos="3607781" algn="l"/>
                <a:tab pos="4037567" algn="l"/>
                <a:tab pos="4961892" algn="l"/>
                <a:tab pos="5312956" algn="l"/>
                <a:tab pos="5663386" algn="l"/>
                <a:tab pos="7161602" algn="l"/>
                <a:tab pos="7532348" algn="l"/>
              </a:tabLst>
            </a:pPr>
            <a:r>
              <a:rPr sz="3200" b="1" spc="-4" dirty="0">
                <a:latin typeface="Arial"/>
                <a:cs typeface="Arial"/>
              </a:rPr>
              <a:t>F</a:t>
            </a:r>
            <a:r>
              <a:rPr sz="3200" b="1" spc="-10" dirty="0">
                <a:latin typeface="Arial"/>
                <a:cs typeface="Arial"/>
              </a:rPr>
              <a:t>init</a:t>
            </a:r>
            <a:r>
              <a:rPr sz="3200" b="1" spc="-4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0" dirty="0">
                <a:latin typeface="Arial"/>
                <a:cs typeface="Arial"/>
              </a:rPr>
              <a:t>Set</a:t>
            </a:r>
            <a:r>
              <a:rPr sz="3200" spc="-4" dirty="0">
                <a:latin typeface="Arial"/>
                <a:cs typeface="Arial"/>
              </a:rPr>
              <a:t>: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-4" dirty="0">
                <a:latin typeface="Arial"/>
                <a:cs typeface="Arial"/>
              </a:rPr>
              <a:t>se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4" dirty="0">
                <a:latin typeface="Arial"/>
                <a:cs typeface="Arial"/>
              </a:rPr>
              <a:t>finit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f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4" dirty="0">
                <a:latin typeface="Arial"/>
                <a:cs typeface="Arial"/>
              </a:rPr>
              <a:t>contain</a:t>
            </a:r>
            <a:r>
              <a:rPr sz="2800" dirty="0">
                <a:latin typeface="Arial"/>
                <a:cs typeface="Arial"/>
              </a:rPr>
              <a:t>s	a	</a:t>
            </a:r>
            <a:r>
              <a:rPr sz="2800" spc="-4" dirty="0">
                <a:solidFill>
                  <a:srgbClr val="FF0000"/>
                </a:solidFill>
                <a:latin typeface="Arial"/>
                <a:cs typeface="Arial"/>
              </a:rPr>
              <a:t>finite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number of</a:t>
            </a:r>
            <a:r>
              <a:rPr sz="2800" spc="-9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elements</a:t>
            </a:r>
          </a:p>
          <a:p>
            <a:pPr marL="926863">
              <a:spcBef>
                <a:spcPts val="279"/>
              </a:spcBef>
            </a:pPr>
            <a:r>
              <a:rPr sz="2800" dirty="0">
                <a:latin typeface="Arial"/>
                <a:cs typeface="Arial"/>
              </a:rPr>
              <a:t>A = </a:t>
            </a:r>
            <a:r>
              <a:rPr sz="2800" spc="-4" dirty="0">
                <a:latin typeface="Arial"/>
                <a:cs typeface="Arial"/>
              </a:rPr>
              <a:t>{1, 3, 5, 7, 9, 11, 15, 17,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19}</a:t>
            </a:r>
            <a:endParaRPr sz="2800" dirty="0">
              <a:latin typeface="Arial"/>
              <a:cs typeface="Arial"/>
            </a:endParaRPr>
          </a:p>
          <a:p>
            <a:pPr marL="467876" marR="6348" indent="-455178">
              <a:lnSpc>
                <a:spcPts val="3100"/>
              </a:lnSpc>
              <a:spcBef>
                <a:spcPts val="1100"/>
              </a:spcBef>
              <a:buChar char="•"/>
              <a:tabLst>
                <a:tab pos="467876" algn="l"/>
                <a:tab pos="468511" algn="l"/>
                <a:tab pos="1888006" algn="l"/>
                <a:tab pos="2810425" algn="l"/>
                <a:tab pos="3247828" algn="l"/>
                <a:tab pos="3922025" algn="l"/>
                <a:tab pos="4378475" algn="l"/>
                <a:tab pos="5606251" algn="l"/>
                <a:tab pos="5983979" algn="l"/>
                <a:tab pos="6361707" algn="l"/>
                <a:tab pos="7885953" algn="l"/>
              </a:tabLst>
            </a:pPr>
            <a:r>
              <a:rPr sz="3200" b="1" spc="-4" dirty="0">
                <a:latin typeface="Arial"/>
                <a:cs typeface="Arial"/>
              </a:rPr>
              <a:t>I</a:t>
            </a:r>
            <a:r>
              <a:rPr sz="3200" b="1" spc="-10" dirty="0">
                <a:latin typeface="Arial"/>
                <a:cs typeface="Arial"/>
              </a:rPr>
              <a:t>nfinit</a:t>
            </a:r>
            <a:r>
              <a:rPr sz="3200" b="1" spc="-4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0" dirty="0">
                <a:latin typeface="Arial"/>
                <a:cs typeface="Arial"/>
              </a:rPr>
              <a:t>Set</a:t>
            </a:r>
            <a:r>
              <a:rPr sz="3200" spc="-4" dirty="0">
                <a:latin typeface="Arial"/>
                <a:cs typeface="Arial"/>
              </a:rPr>
              <a:t>: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-4" dirty="0">
                <a:latin typeface="Arial"/>
                <a:cs typeface="Arial"/>
              </a:rPr>
              <a:t>se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4" dirty="0">
                <a:solidFill>
                  <a:srgbClr val="FF0000"/>
                </a:solidFill>
                <a:latin typeface="Arial"/>
                <a:cs typeface="Arial"/>
              </a:rPr>
              <a:t>infinit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f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4" dirty="0">
                <a:latin typeface="Arial"/>
                <a:cs typeface="Arial"/>
              </a:rPr>
              <a:t>contain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4" dirty="0">
                <a:latin typeface="Arial"/>
                <a:cs typeface="Arial"/>
              </a:rPr>
              <a:t>an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infinite</a:t>
            </a:r>
            <a:r>
              <a:rPr sz="2800" dirty="0">
                <a:latin typeface="Arial"/>
                <a:cs typeface="Arial"/>
              </a:rPr>
              <a:t> number of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elements</a:t>
            </a:r>
          </a:p>
          <a:p>
            <a:pPr marL="926863">
              <a:spcBef>
                <a:spcPts val="275"/>
              </a:spcBef>
            </a:pPr>
            <a:r>
              <a:rPr sz="2800" dirty="0">
                <a:latin typeface="Arial"/>
                <a:cs typeface="Arial"/>
              </a:rPr>
              <a:t>B = </a:t>
            </a:r>
            <a:r>
              <a:rPr sz="2800" spc="-4" dirty="0">
                <a:latin typeface="Arial"/>
                <a:cs typeface="Arial"/>
              </a:rPr>
              <a:t>{0, 1, 2, 3, 4,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……………….}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303" y="5445761"/>
            <a:ext cx="2816097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876" indent="-455178">
              <a:lnSpc>
                <a:spcPts val="3670"/>
              </a:lnSpc>
              <a:buChar char="•"/>
              <a:tabLst>
                <a:tab pos="467876" algn="l"/>
                <a:tab pos="468511" algn="l"/>
                <a:tab pos="1875944" algn="l"/>
              </a:tabLst>
            </a:pPr>
            <a:r>
              <a:rPr sz="3200" b="1" spc="-4" dirty="0">
                <a:latin typeface="Arial"/>
                <a:cs typeface="Arial"/>
              </a:rPr>
              <a:t>E</a:t>
            </a:r>
            <a:r>
              <a:rPr sz="3200" b="1" spc="-10" dirty="0">
                <a:latin typeface="Arial"/>
                <a:cs typeface="Arial"/>
              </a:rPr>
              <a:t>mpt</a:t>
            </a:r>
            <a:r>
              <a:rPr sz="3200" b="1" spc="-4" dirty="0">
                <a:latin typeface="Arial"/>
                <a:cs typeface="Arial"/>
              </a:rPr>
              <a:t>y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0" dirty="0">
                <a:latin typeface="Arial"/>
                <a:cs typeface="Arial"/>
              </a:rPr>
              <a:t>Set</a:t>
            </a:r>
            <a:r>
              <a:rPr sz="3200" spc="-10" dirty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467876">
              <a:lnSpc>
                <a:spcPts val="3189"/>
              </a:lnSpc>
            </a:pPr>
            <a:r>
              <a:rPr sz="2800" dirty="0">
                <a:latin typeface="Arial"/>
                <a:cs typeface="Arial"/>
              </a:rPr>
              <a:t>elements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08516" y="5496561"/>
            <a:ext cx="5554345" cy="1330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73">
              <a:tabLst>
                <a:tab pos="555483" algn="l"/>
                <a:tab pos="1260788" algn="l"/>
                <a:tab pos="1748978" algn="l"/>
                <a:tab pos="2948821" algn="l"/>
                <a:tab pos="3357657" algn="l"/>
                <a:tab pos="3766491" algn="l"/>
                <a:tab pos="5144089" algn="l"/>
              </a:tabLst>
            </a:pPr>
            <a:r>
              <a:rPr sz="2800" dirty="0">
                <a:latin typeface="Arial"/>
                <a:cs typeface="Arial"/>
              </a:rPr>
              <a:t>A	</a:t>
            </a:r>
            <a:r>
              <a:rPr sz="2800" spc="-4" dirty="0">
                <a:latin typeface="Arial"/>
                <a:cs typeface="Arial"/>
              </a:rPr>
              <a:t>se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4" dirty="0">
                <a:latin typeface="Arial"/>
                <a:cs typeface="Arial"/>
              </a:rPr>
              <a:t>empt</a:t>
            </a:r>
            <a:r>
              <a:rPr sz="2800" dirty="0">
                <a:latin typeface="Arial"/>
                <a:cs typeface="Arial"/>
              </a:rPr>
              <a:t>y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f	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4" dirty="0">
                <a:latin typeface="Arial"/>
                <a:cs typeface="Arial"/>
              </a:rPr>
              <a:t>contai</a:t>
            </a:r>
            <a:r>
              <a:rPr sz="2800" dirty="0">
                <a:latin typeface="Arial"/>
                <a:cs typeface="Arial"/>
              </a:rPr>
              <a:t>n	</a:t>
            </a:r>
            <a:r>
              <a:rPr sz="2800" spc="-4" dirty="0">
                <a:latin typeface="Arial"/>
                <a:cs typeface="Arial"/>
              </a:rPr>
              <a:t>no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696">
              <a:spcBef>
                <a:spcPts val="4"/>
              </a:spcBef>
            </a:pPr>
            <a:r>
              <a:rPr sz="2800" dirty="0">
                <a:latin typeface="Arial"/>
                <a:cs typeface="Arial"/>
              </a:rPr>
              <a:t>Ø = {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5"/>
            <a:ext cx="8537193" cy="112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2682" marR="5078" indent="-2539985"/>
            <a:r>
              <a:rPr sz="3600" dirty="0"/>
              <a:t>Algorithm to Find </a:t>
            </a:r>
            <a:r>
              <a:rPr sz="3600" spc="-4" dirty="0"/>
              <a:t>a </a:t>
            </a:r>
            <a:r>
              <a:rPr sz="3600" dirty="0"/>
              <a:t>New </a:t>
            </a:r>
            <a:r>
              <a:rPr sz="3600" spc="-4" dirty="0"/>
              <a:t>Prime</a:t>
            </a:r>
            <a:r>
              <a:rPr sz="3600" spc="-65" dirty="0"/>
              <a:t> </a:t>
            </a:r>
            <a:r>
              <a:rPr sz="3600" dirty="0"/>
              <a:t>Number  (Euclid</a:t>
            </a:r>
            <a:r>
              <a:rPr sz="3600" spc="-105" dirty="0"/>
              <a:t> </a:t>
            </a:r>
            <a:r>
              <a:rPr sz="3600" dirty="0"/>
              <a:t>Method)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7704" y="3581400"/>
            <a:ext cx="7914640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874" indent="-342178">
              <a:buChar char="•"/>
              <a:tabLst>
                <a:tab pos="354874" algn="l"/>
                <a:tab pos="355508" algn="l"/>
              </a:tabLst>
            </a:pPr>
            <a:r>
              <a:rPr sz="3200" spc="-4" dirty="0">
                <a:latin typeface="Arial"/>
                <a:cs typeface="Arial"/>
              </a:rPr>
              <a:t>Function </a:t>
            </a:r>
            <a:r>
              <a:rPr sz="3200" spc="-10" dirty="0">
                <a:latin typeface="Arial"/>
                <a:cs typeface="Arial"/>
              </a:rPr>
              <a:t>NewPrime </a:t>
            </a:r>
            <a:r>
              <a:rPr sz="3200" spc="-4" dirty="0">
                <a:latin typeface="Arial"/>
                <a:cs typeface="Arial"/>
              </a:rPr>
              <a:t>(P 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spc="-4" dirty="0">
                <a:latin typeface="Arial"/>
                <a:cs typeface="Arial"/>
              </a:rPr>
              <a:t>set of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integers)</a:t>
            </a:r>
            <a:endParaRPr sz="3200" dirty="0">
              <a:latin typeface="Arial"/>
              <a:cs typeface="Arial"/>
            </a:endParaRPr>
          </a:p>
          <a:p>
            <a:pPr marL="355508" marR="5078">
              <a:lnSpc>
                <a:spcPct val="105800"/>
              </a:lnSpc>
              <a:spcBef>
                <a:spcPts val="1395"/>
              </a:spcBef>
            </a:pPr>
            <a:r>
              <a:rPr sz="2300" b="1" spc="-4" dirty="0">
                <a:latin typeface="Arial"/>
                <a:cs typeface="Arial"/>
              </a:rPr>
              <a:t>{The argument </a:t>
            </a:r>
            <a:r>
              <a:rPr sz="2300" b="1" dirty="0">
                <a:latin typeface="Arial"/>
                <a:cs typeface="Arial"/>
              </a:rPr>
              <a:t>P </a:t>
            </a:r>
            <a:r>
              <a:rPr sz="2300" b="1" spc="-4" dirty="0">
                <a:latin typeface="Arial"/>
                <a:cs typeface="Arial"/>
              </a:rPr>
              <a:t>should be a non-empty finite set of  primes}</a:t>
            </a:r>
            <a:endParaRPr sz="2300" dirty="0">
              <a:latin typeface="Arial"/>
              <a:cs typeface="Arial"/>
            </a:endParaRPr>
          </a:p>
          <a:p>
            <a:pPr marL="355508" marR="2798999">
              <a:lnSpc>
                <a:spcPct val="119800"/>
              </a:lnSpc>
              <a:spcBef>
                <a:spcPts val="40"/>
              </a:spcBef>
            </a:pPr>
            <a:r>
              <a:rPr sz="2300" b="1" spc="-4" dirty="0">
                <a:latin typeface="Arial"/>
                <a:cs typeface="Arial"/>
              </a:rPr>
              <a:t>x </a:t>
            </a:r>
            <a:r>
              <a:rPr sz="2300" spc="-4" dirty="0">
                <a:latin typeface="Symbol"/>
                <a:cs typeface="Symbol"/>
              </a:rPr>
              <a:t>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b="1" spc="-4" dirty="0">
                <a:latin typeface="Arial"/>
                <a:cs typeface="Arial"/>
              </a:rPr>
              <a:t>Product of the elements in </a:t>
            </a:r>
            <a:r>
              <a:rPr sz="2300" b="1" dirty="0">
                <a:latin typeface="Arial"/>
                <a:cs typeface="Arial"/>
              </a:rPr>
              <a:t>P  </a:t>
            </a:r>
            <a:r>
              <a:rPr sz="2300" b="1" spc="-4" dirty="0">
                <a:latin typeface="Arial"/>
                <a:cs typeface="Arial"/>
              </a:rPr>
              <a:t>y </a:t>
            </a:r>
            <a:r>
              <a:rPr sz="2300" spc="-4" dirty="0">
                <a:latin typeface="Symbol"/>
                <a:cs typeface="Symbol"/>
              </a:rPr>
              <a:t>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b="1" spc="-4" dirty="0">
                <a:latin typeface="Arial"/>
                <a:cs typeface="Arial"/>
              </a:rPr>
              <a:t>x </a:t>
            </a:r>
            <a:r>
              <a:rPr sz="2300" b="1" dirty="0">
                <a:latin typeface="Arial"/>
                <a:cs typeface="Arial"/>
              </a:rPr>
              <a:t>+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1</a:t>
            </a:r>
            <a:endParaRPr sz="2300" dirty="0">
              <a:latin typeface="Arial"/>
              <a:cs typeface="Arial"/>
            </a:endParaRPr>
          </a:p>
          <a:p>
            <a:pPr marL="355508">
              <a:spcBef>
                <a:spcPts val="570"/>
              </a:spcBef>
            </a:pPr>
            <a:r>
              <a:rPr sz="2300" b="1" dirty="0">
                <a:latin typeface="Arial"/>
                <a:cs typeface="Arial"/>
              </a:rPr>
              <a:t>d </a:t>
            </a:r>
            <a:r>
              <a:rPr sz="2300" spc="-4" dirty="0">
                <a:latin typeface="Symbol"/>
                <a:cs typeface="Symbol"/>
              </a:rPr>
              <a:t>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b="1" spc="-4" dirty="0">
                <a:latin typeface="Arial"/>
                <a:cs typeface="Arial"/>
              </a:rPr>
              <a:t>1</a:t>
            </a:r>
            <a:endParaRPr sz="2300" dirty="0">
              <a:latin typeface="Arial"/>
              <a:cs typeface="Arial"/>
            </a:endParaRPr>
          </a:p>
          <a:p>
            <a:pPr marL="349795" marR="2877719" indent="5078">
              <a:lnSpc>
                <a:spcPct val="118300"/>
              </a:lnSpc>
              <a:spcBef>
                <a:spcPts val="40"/>
              </a:spcBef>
            </a:pPr>
            <a:r>
              <a:rPr sz="2300" b="1" spc="-4" dirty="0">
                <a:latin typeface="Arial"/>
                <a:cs typeface="Arial"/>
              </a:rPr>
              <a:t>Repeat </a:t>
            </a:r>
            <a:r>
              <a:rPr sz="2300" b="1" dirty="0">
                <a:latin typeface="Arial"/>
                <a:cs typeface="Arial"/>
              </a:rPr>
              <a:t>d </a:t>
            </a:r>
            <a:r>
              <a:rPr sz="2300" spc="-4" dirty="0">
                <a:latin typeface="Symbol"/>
                <a:cs typeface="Symbol"/>
              </a:rPr>
              <a:t>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b="1" spc="-4" dirty="0">
                <a:latin typeface="Arial"/>
                <a:cs typeface="Arial"/>
              </a:rPr>
              <a:t>d+1 until </a:t>
            </a:r>
            <a:r>
              <a:rPr sz="2300" b="1" dirty="0">
                <a:latin typeface="Arial"/>
                <a:cs typeface="Arial"/>
              </a:rPr>
              <a:t>d </a:t>
            </a:r>
            <a:r>
              <a:rPr sz="2300" b="1" spc="-4" dirty="0">
                <a:latin typeface="Arial"/>
                <a:cs typeface="Arial"/>
              </a:rPr>
              <a:t>divides y  return</a:t>
            </a:r>
            <a:r>
              <a:rPr sz="2300" b="1" spc="-99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d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7704" y="2138065"/>
            <a:ext cx="8378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 prime number is a whole number greater than 1, whose only two whole-number factors are 1 and itself. The first few prime numbers are 2, 3, 5, 7, 11, 13, 17, 19, 23, and 29.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5"/>
            <a:ext cx="8537193" cy="112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4408" marR="5078" indent="-2006088"/>
            <a:r>
              <a:rPr sz="3600" dirty="0"/>
              <a:t>Another Algorithm to Find </a:t>
            </a:r>
            <a:r>
              <a:rPr sz="3600" spc="-4" dirty="0"/>
              <a:t>a</a:t>
            </a:r>
            <a:r>
              <a:rPr sz="3600" spc="-95" dirty="0"/>
              <a:t> </a:t>
            </a:r>
            <a:r>
              <a:rPr sz="3600" dirty="0"/>
              <a:t>New  </a:t>
            </a:r>
            <a:r>
              <a:rPr sz="3600" spc="-4" dirty="0"/>
              <a:t>Prime</a:t>
            </a:r>
            <a:r>
              <a:rPr sz="3600" spc="-80" dirty="0"/>
              <a:t> </a:t>
            </a:r>
            <a:r>
              <a:rPr sz="3600" dirty="0"/>
              <a:t>Number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7704" y="2549398"/>
            <a:ext cx="7914640" cy="276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874" indent="-342178">
              <a:buChar char="•"/>
              <a:tabLst>
                <a:tab pos="354874" algn="l"/>
                <a:tab pos="355508" algn="l"/>
              </a:tabLst>
            </a:pPr>
            <a:r>
              <a:rPr sz="3200" spc="-4" dirty="0">
                <a:latin typeface="Arial"/>
                <a:cs typeface="Arial"/>
              </a:rPr>
              <a:t>Function </a:t>
            </a:r>
            <a:r>
              <a:rPr sz="3200" spc="-10" dirty="0">
                <a:latin typeface="Arial"/>
                <a:cs typeface="Arial"/>
              </a:rPr>
              <a:t>DumpEuclid </a:t>
            </a:r>
            <a:r>
              <a:rPr sz="3200" spc="-4" dirty="0">
                <a:latin typeface="Arial"/>
                <a:cs typeface="Arial"/>
              </a:rPr>
              <a:t>(P 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spc="-4" dirty="0">
                <a:latin typeface="Arial"/>
                <a:cs typeface="Arial"/>
              </a:rPr>
              <a:t>set of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integers)</a:t>
            </a:r>
            <a:endParaRPr sz="3200">
              <a:latin typeface="Arial"/>
              <a:cs typeface="Arial"/>
            </a:endParaRPr>
          </a:p>
          <a:p>
            <a:pPr marL="355508" marR="5078">
              <a:lnSpc>
                <a:spcPct val="105800"/>
              </a:lnSpc>
              <a:spcBef>
                <a:spcPts val="1395"/>
              </a:spcBef>
            </a:pPr>
            <a:r>
              <a:rPr sz="2300" b="1" spc="-4" dirty="0">
                <a:latin typeface="Arial"/>
                <a:cs typeface="Arial"/>
              </a:rPr>
              <a:t>{The argument </a:t>
            </a:r>
            <a:r>
              <a:rPr sz="2300" b="1" dirty="0">
                <a:latin typeface="Arial"/>
                <a:cs typeface="Arial"/>
              </a:rPr>
              <a:t>P </a:t>
            </a:r>
            <a:r>
              <a:rPr sz="2300" b="1" spc="-4" dirty="0">
                <a:latin typeface="Arial"/>
                <a:cs typeface="Arial"/>
              </a:rPr>
              <a:t>should be a non-empty finite set of  primes}</a:t>
            </a:r>
            <a:endParaRPr sz="2300">
              <a:latin typeface="Arial"/>
              <a:cs typeface="Arial"/>
            </a:endParaRPr>
          </a:p>
          <a:p>
            <a:pPr marL="349795" marR="2992624" indent="5078">
              <a:lnSpc>
                <a:spcPct val="119100"/>
              </a:lnSpc>
              <a:spcBef>
                <a:spcPts val="60"/>
              </a:spcBef>
            </a:pPr>
            <a:r>
              <a:rPr sz="2300" b="1" spc="-4" dirty="0">
                <a:latin typeface="Arial"/>
                <a:cs typeface="Arial"/>
              </a:rPr>
              <a:t>x </a:t>
            </a:r>
            <a:r>
              <a:rPr sz="2300" spc="-4" dirty="0">
                <a:latin typeface="Symbol"/>
                <a:cs typeface="Symbol"/>
              </a:rPr>
              <a:t>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b="1" spc="-4" dirty="0">
                <a:latin typeface="Arial"/>
                <a:cs typeface="Arial"/>
              </a:rPr>
              <a:t>The largest element in </a:t>
            </a:r>
            <a:r>
              <a:rPr sz="2300" b="1" dirty="0">
                <a:latin typeface="Arial"/>
                <a:cs typeface="Arial"/>
              </a:rPr>
              <a:t>P  </a:t>
            </a:r>
            <a:r>
              <a:rPr sz="2300" b="1" spc="-4" dirty="0">
                <a:latin typeface="Arial"/>
                <a:cs typeface="Arial"/>
              </a:rPr>
              <a:t>repeat x </a:t>
            </a:r>
            <a:r>
              <a:rPr sz="2300" spc="-4" dirty="0">
                <a:latin typeface="Symbol"/>
                <a:cs typeface="Symbol"/>
              </a:rPr>
              <a:t>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b="1" spc="-4" dirty="0">
                <a:latin typeface="Arial"/>
                <a:cs typeface="Arial"/>
              </a:rPr>
              <a:t>x </a:t>
            </a:r>
            <a:r>
              <a:rPr sz="2300" b="1" dirty="0">
                <a:latin typeface="Arial"/>
                <a:cs typeface="Arial"/>
              </a:rPr>
              <a:t>+ </a:t>
            </a:r>
            <a:r>
              <a:rPr sz="2300" b="1" spc="-4" dirty="0">
                <a:latin typeface="Arial"/>
                <a:cs typeface="Arial"/>
              </a:rPr>
              <a:t>1 until x is prime  return</a:t>
            </a:r>
            <a:r>
              <a:rPr sz="2300" b="1" spc="-99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x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97" y="152400"/>
            <a:ext cx="9525000" cy="608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096" algn="ctr"/>
            <a:r>
              <a:rPr sz="3200" b="1" spc="-4" dirty="0">
                <a:latin typeface="Arial"/>
                <a:cs typeface="Arial"/>
              </a:rPr>
              <a:t>PROOF</a:t>
            </a:r>
            <a:endParaRPr sz="3200" dirty="0">
              <a:latin typeface="Arial"/>
              <a:cs typeface="Arial"/>
            </a:endParaRPr>
          </a:p>
          <a:p>
            <a:pPr marL="1210636" indent="-457083">
              <a:buAutoNum type="arabicParenBoth"/>
              <a:tabLst>
                <a:tab pos="1211270" algn="l"/>
              </a:tabLst>
            </a:pPr>
            <a:r>
              <a:rPr sz="2300" dirty="0" smtClean="0">
                <a:latin typeface="Arial"/>
                <a:cs typeface="Arial"/>
              </a:rPr>
              <a:t>Proof </a:t>
            </a:r>
            <a:r>
              <a:rPr sz="2300" spc="-4" dirty="0">
                <a:latin typeface="Arial"/>
                <a:cs typeface="Arial"/>
              </a:rPr>
              <a:t>by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contradiction</a:t>
            </a:r>
            <a:endParaRPr sz="2300" dirty="0">
              <a:latin typeface="Arial"/>
              <a:cs typeface="Arial"/>
            </a:endParaRPr>
          </a:p>
          <a:p>
            <a:pPr marL="1210636" indent="-457083">
              <a:spcBef>
                <a:spcPts val="279"/>
              </a:spcBef>
              <a:buAutoNum type="arabicParenBoth"/>
              <a:tabLst>
                <a:tab pos="1211270" algn="l"/>
              </a:tabLst>
            </a:pPr>
            <a:r>
              <a:rPr sz="2300" dirty="0">
                <a:latin typeface="Arial"/>
                <a:cs typeface="Arial"/>
              </a:rPr>
              <a:t>Proof </a:t>
            </a:r>
            <a:r>
              <a:rPr sz="2300" spc="-4" dirty="0">
                <a:latin typeface="Arial"/>
                <a:cs typeface="Arial"/>
              </a:rPr>
              <a:t>by Mathematical</a:t>
            </a:r>
            <a:r>
              <a:rPr sz="2300" spc="1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Induction</a:t>
            </a:r>
            <a:endParaRPr sz="2300" dirty="0">
              <a:latin typeface="Arial"/>
              <a:cs typeface="Arial"/>
            </a:endParaRPr>
          </a:p>
          <a:p>
            <a:pPr marL="601826" algn="ctr"/>
            <a:r>
              <a:rPr sz="3600" b="1" dirty="0" smtClean="0">
                <a:latin typeface="Arial"/>
                <a:cs typeface="Arial"/>
              </a:rPr>
              <a:t>Proof </a:t>
            </a:r>
            <a:r>
              <a:rPr sz="3600" b="1" dirty="0">
                <a:latin typeface="Arial"/>
                <a:cs typeface="Arial"/>
              </a:rPr>
              <a:t>by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contradiction</a:t>
            </a:r>
            <a:endParaRPr sz="3600" dirty="0">
              <a:latin typeface="Arial"/>
              <a:cs typeface="Arial"/>
            </a:endParaRPr>
          </a:p>
          <a:p>
            <a:pPr marL="12696">
              <a:spcBef>
                <a:spcPts val="340"/>
              </a:spcBef>
            </a:pPr>
            <a:r>
              <a:rPr sz="2800" dirty="0">
                <a:latin typeface="Arial"/>
                <a:cs typeface="Arial"/>
              </a:rPr>
              <a:t>It is also known as indirect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proof.</a:t>
            </a:r>
          </a:p>
          <a:p>
            <a:pPr marL="12696" marR="5078">
              <a:lnSpc>
                <a:spcPts val="3100"/>
              </a:lnSpc>
              <a:spcBef>
                <a:spcPts val="1100"/>
              </a:spcBef>
            </a:pPr>
            <a:r>
              <a:rPr sz="3200" b="1" spc="-10" dirty="0">
                <a:latin typeface="Arial"/>
                <a:cs typeface="Arial"/>
              </a:rPr>
              <a:t>Theorem </a:t>
            </a:r>
            <a:r>
              <a:rPr sz="2800" b="1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There exist two irrational numbers x  and y such that x</a:t>
            </a:r>
            <a:r>
              <a:rPr sz="2800" baseline="2339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rational.</a:t>
            </a:r>
          </a:p>
          <a:p>
            <a:pPr marL="12696" marR="726255" indent="914166">
              <a:lnSpc>
                <a:spcPts val="3739"/>
              </a:lnSpc>
              <a:spcBef>
                <a:spcPts val="91"/>
              </a:spcBef>
            </a:pPr>
            <a:r>
              <a:rPr sz="2800" dirty="0">
                <a:latin typeface="Arial"/>
                <a:cs typeface="Arial"/>
              </a:rPr>
              <a:t>By contradiction, assume </a:t>
            </a:r>
            <a:r>
              <a:rPr sz="2800" spc="4" dirty="0">
                <a:latin typeface="Arial"/>
                <a:cs typeface="Arial"/>
              </a:rPr>
              <a:t>x</a:t>
            </a:r>
            <a:r>
              <a:rPr sz="2800" spc="7" baseline="2339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=irrational  we know </a:t>
            </a:r>
            <a:r>
              <a:rPr sz="2800" spc="-4" dirty="0">
                <a:latin typeface="Symbol"/>
                <a:cs typeface="Symbol"/>
              </a:rPr>
              <a:t></a:t>
            </a:r>
            <a:r>
              <a:rPr sz="2800" spc="-4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is a irrational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number</a:t>
            </a:r>
            <a:endParaRPr lang="en-US" sz="2800" dirty="0" smtClean="0">
              <a:latin typeface="Arial"/>
              <a:cs typeface="Arial"/>
            </a:endParaRPr>
          </a:p>
          <a:p>
            <a:pPr marL="12696" marR="726255" indent="914166" algn="just">
              <a:lnSpc>
                <a:spcPts val="3739"/>
              </a:lnSpc>
              <a:spcBef>
                <a:spcPts val="91"/>
              </a:spcBef>
            </a:pPr>
            <a:r>
              <a:rPr lang="en-US" sz="2800" dirty="0"/>
              <a:t>a </a:t>
            </a:r>
            <a:r>
              <a:rPr lang="en-US" sz="2800" b="1" dirty="0"/>
              <a:t>rational number</a:t>
            </a:r>
            <a:r>
              <a:rPr lang="en-US" sz="2800" dirty="0"/>
              <a:t> is any number that can be expressed as the quotient or fraction </a:t>
            </a:r>
            <a:r>
              <a:rPr lang="en-US" sz="2800" i="1" dirty="0"/>
              <a:t>p</a:t>
            </a:r>
            <a:r>
              <a:rPr lang="en-US" sz="2800" dirty="0"/>
              <a:t>/</a:t>
            </a:r>
            <a:r>
              <a:rPr lang="en-US" sz="2800" i="1" dirty="0"/>
              <a:t>q</a:t>
            </a:r>
            <a:r>
              <a:rPr lang="en-US" sz="2800" dirty="0"/>
              <a:t> of two integers, a numerator </a:t>
            </a:r>
            <a:r>
              <a:rPr lang="en-US" sz="2800" i="1" dirty="0"/>
              <a:t>p</a:t>
            </a:r>
            <a:r>
              <a:rPr lang="en-US" sz="2800" dirty="0"/>
              <a:t> and a non-zero denominator </a:t>
            </a:r>
            <a:r>
              <a:rPr lang="en-US" sz="2800" i="1" dirty="0" smtClean="0"/>
              <a:t>q</a:t>
            </a:r>
          </a:p>
          <a:p>
            <a:pPr marL="12696" marR="726255" indent="914166" algn="just">
              <a:lnSpc>
                <a:spcPts val="3739"/>
              </a:lnSpc>
              <a:spcBef>
                <a:spcPts val="91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30651" y="6495288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0" y="12191"/>
                </a:moveTo>
                <a:lnTo>
                  <a:pt x="22098" y="0"/>
                </a:lnTo>
              </a:path>
            </a:pathLst>
          </a:custGeom>
          <a:ln w="6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97" y="152400"/>
            <a:ext cx="9525000" cy="3759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726255" indent="914166" algn="just">
              <a:lnSpc>
                <a:spcPts val="3739"/>
              </a:lnSpc>
              <a:spcBef>
                <a:spcPts val="91"/>
              </a:spcBef>
            </a:pPr>
            <a:r>
              <a:rPr lang="en-US" sz="2800" b="1" dirty="0" smtClean="0"/>
              <a:t>If </a:t>
            </a:r>
            <a:r>
              <a:rPr lang="en-US" sz="2800" b="1" dirty="0"/>
              <a:t>we add, subtract, multiply or divide two irrationals, the result may be rational or irrational. For example:</a:t>
            </a:r>
            <a:br>
              <a:rPr lang="en-US" sz="2800" b="1" dirty="0"/>
            </a:br>
            <a:r>
              <a:rPr lang="en-US" sz="2800" b="1" dirty="0"/>
              <a:t>√3 + √3 = 3.4641…., which is an irrational number,</a:t>
            </a:r>
            <a:br>
              <a:rPr lang="en-US" sz="2800" b="1" dirty="0"/>
            </a:br>
            <a:r>
              <a:rPr lang="en-US" sz="2800" b="1" dirty="0"/>
              <a:t>√3 - √3 = 0, which is a rational number,</a:t>
            </a:r>
            <a:br>
              <a:rPr lang="en-US" sz="2800" b="1" dirty="0"/>
            </a:br>
            <a:r>
              <a:rPr lang="en-US" sz="2800" b="1" dirty="0"/>
              <a:t>√3 × √3 = 3, which is a rational number and</a:t>
            </a:r>
            <a:br>
              <a:rPr lang="en-US" sz="2800" b="1" dirty="0"/>
            </a:br>
            <a:r>
              <a:rPr lang="en-US" sz="2800" b="1" dirty="0"/>
              <a:t>√3 ÷ √3 = 1, which is a rational number.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sz="2800" b="1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30651" y="6495288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0" y="12191"/>
                </a:moveTo>
                <a:lnTo>
                  <a:pt x="22098" y="0"/>
                </a:lnTo>
              </a:path>
            </a:pathLst>
          </a:custGeom>
          <a:ln w="6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3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57174"/>
            <a:ext cx="9525000" cy="4160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096" algn="ctr"/>
            <a:r>
              <a:rPr sz="3200" b="1" spc="-4" dirty="0">
                <a:latin typeface="Arial"/>
                <a:cs typeface="Arial"/>
              </a:rPr>
              <a:t>PROOF</a:t>
            </a:r>
            <a:endParaRPr sz="3200" dirty="0">
              <a:latin typeface="Arial"/>
              <a:cs typeface="Arial"/>
            </a:endParaRPr>
          </a:p>
          <a:p>
            <a:pPr marL="1210636" indent="-457083">
              <a:buAutoNum type="arabicParenBoth"/>
              <a:tabLst>
                <a:tab pos="1211270" algn="l"/>
              </a:tabLst>
            </a:pPr>
            <a:r>
              <a:rPr sz="2300" dirty="0" smtClean="0">
                <a:latin typeface="Arial"/>
                <a:cs typeface="Arial"/>
              </a:rPr>
              <a:t>Proof </a:t>
            </a:r>
            <a:r>
              <a:rPr sz="2300" spc="-4" dirty="0">
                <a:latin typeface="Arial"/>
                <a:cs typeface="Arial"/>
              </a:rPr>
              <a:t>by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contradiction</a:t>
            </a:r>
            <a:endParaRPr sz="2300" dirty="0">
              <a:latin typeface="Arial"/>
              <a:cs typeface="Arial"/>
            </a:endParaRPr>
          </a:p>
          <a:p>
            <a:pPr marL="1210636" indent="-457083">
              <a:spcBef>
                <a:spcPts val="279"/>
              </a:spcBef>
              <a:buAutoNum type="arabicParenBoth"/>
              <a:tabLst>
                <a:tab pos="1211270" algn="l"/>
              </a:tabLst>
            </a:pPr>
            <a:r>
              <a:rPr sz="2300" dirty="0">
                <a:latin typeface="Arial"/>
                <a:cs typeface="Arial"/>
              </a:rPr>
              <a:t>Proof </a:t>
            </a:r>
            <a:r>
              <a:rPr sz="2300" spc="-4" dirty="0">
                <a:latin typeface="Arial"/>
                <a:cs typeface="Arial"/>
              </a:rPr>
              <a:t>by Mathematical</a:t>
            </a:r>
            <a:r>
              <a:rPr sz="2300" spc="1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Induction</a:t>
            </a:r>
            <a:endParaRPr sz="2300" dirty="0">
              <a:latin typeface="Arial"/>
              <a:cs typeface="Arial"/>
            </a:endParaRPr>
          </a:p>
          <a:p>
            <a:pPr marL="601826" algn="ctr"/>
            <a:r>
              <a:rPr sz="3600" b="1" dirty="0" smtClean="0">
                <a:latin typeface="Arial"/>
                <a:cs typeface="Arial"/>
              </a:rPr>
              <a:t>Proof </a:t>
            </a:r>
            <a:r>
              <a:rPr sz="3600" b="1" dirty="0">
                <a:latin typeface="Arial"/>
                <a:cs typeface="Arial"/>
              </a:rPr>
              <a:t>by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contradiction</a:t>
            </a:r>
            <a:endParaRPr sz="3600" dirty="0">
              <a:latin typeface="Arial"/>
              <a:cs typeface="Arial"/>
            </a:endParaRPr>
          </a:p>
          <a:p>
            <a:pPr marL="12696">
              <a:spcBef>
                <a:spcPts val="340"/>
              </a:spcBef>
            </a:pPr>
            <a:r>
              <a:rPr sz="2800" dirty="0">
                <a:latin typeface="Arial"/>
                <a:cs typeface="Arial"/>
              </a:rPr>
              <a:t>It is also known as indirect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proof.</a:t>
            </a:r>
          </a:p>
          <a:p>
            <a:pPr marL="12696" marR="5078">
              <a:lnSpc>
                <a:spcPts val="3100"/>
              </a:lnSpc>
              <a:spcBef>
                <a:spcPts val="1100"/>
              </a:spcBef>
            </a:pPr>
            <a:r>
              <a:rPr sz="3200" b="1" spc="-10" dirty="0">
                <a:latin typeface="Arial"/>
                <a:cs typeface="Arial"/>
              </a:rPr>
              <a:t>Theorem </a:t>
            </a:r>
            <a:r>
              <a:rPr sz="2800" b="1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There exist two irrational numbers x  and y such that x</a:t>
            </a:r>
            <a:r>
              <a:rPr sz="2800" baseline="2339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rational.</a:t>
            </a:r>
          </a:p>
          <a:p>
            <a:pPr marL="12696" marR="726255" indent="914166">
              <a:lnSpc>
                <a:spcPts val="3739"/>
              </a:lnSpc>
              <a:spcBef>
                <a:spcPts val="91"/>
              </a:spcBef>
            </a:pPr>
            <a:r>
              <a:rPr sz="2800" dirty="0">
                <a:latin typeface="Arial"/>
                <a:cs typeface="Arial"/>
              </a:rPr>
              <a:t>By contradiction, assume </a:t>
            </a:r>
            <a:r>
              <a:rPr sz="2800" spc="4" dirty="0">
                <a:latin typeface="Arial"/>
                <a:cs typeface="Arial"/>
              </a:rPr>
              <a:t>x</a:t>
            </a:r>
            <a:r>
              <a:rPr sz="2800" spc="7" baseline="2339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=irrational  we know </a:t>
            </a:r>
            <a:r>
              <a:rPr sz="2800" spc="-4" dirty="0">
                <a:latin typeface="Symbol"/>
                <a:cs typeface="Symbol"/>
              </a:rPr>
              <a:t></a:t>
            </a:r>
            <a:r>
              <a:rPr sz="2800" spc="-4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is a irrational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number</a:t>
            </a:r>
            <a:endParaRPr lang="en-US" sz="2800" dirty="0" smtClean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58034" y="6669787"/>
            <a:ext cx="37464" cy="21589"/>
          </a:xfrm>
          <a:custGeom>
            <a:avLst/>
            <a:gdLst/>
            <a:ahLst/>
            <a:cxnLst/>
            <a:rect l="l" t="t" r="r" b="b"/>
            <a:pathLst>
              <a:path w="37464" h="21590">
                <a:moveTo>
                  <a:pt x="0" y="21336"/>
                </a:moveTo>
                <a:lnTo>
                  <a:pt x="37338" y="0"/>
                </a:lnTo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5372" y="6675881"/>
            <a:ext cx="53340" cy="97156"/>
          </a:xfrm>
          <a:custGeom>
            <a:avLst/>
            <a:gdLst/>
            <a:ahLst/>
            <a:cxnLst/>
            <a:rect l="l" t="t" r="r" b="b"/>
            <a:pathLst>
              <a:path w="53339" h="97154">
                <a:moveTo>
                  <a:pt x="0" y="0"/>
                </a:moveTo>
                <a:lnTo>
                  <a:pt x="53339" y="96774"/>
                </a:lnTo>
              </a:path>
            </a:pathLst>
          </a:custGeom>
          <a:ln w="24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4807" y="6483858"/>
            <a:ext cx="245745" cy="288925"/>
          </a:xfrm>
          <a:custGeom>
            <a:avLst/>
            <a:gdLst/>
            <a:ahLst/>
            <a:cxnLst/>
            <a:rect l="l" t="t" r="r" b="b"/>
            <a:pathLst>
              <a:path w="245744" h="288925">
                <a:moveTo>
                  <a:pt x="0" y="288797"/>
                </a:moveTo>
                <a:lnTo>
                  <a:pt x="71628" y="0"/>
                </a:lnTo>
                <a:lnTo>
                  <a:pt x="245364" y="0"/>
                </a:lnTo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0651" y="6495288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0" y="12191"/>
                </a:moveTo>
                <a:lnTo>
                  <a:pt x="22098" y="0"/>
                </a:lnTo>
              </a:path>
            </a:pathLst>
          </a:custGeom>
          <a:ln w="6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2750" y="6499098"/>
            <a:ext cx="32384" cy="56514"/>
          </a:xfrm>
          <a:custGeom>
            <a:avLst/>
            <a:gdLst/>
            <a:ahLst/>
            <a:cxnLst/>
            <a:rect l="l" t="t" r="r" b="b"/>
            <a:pathLst>
              <a:path w="32385" h="56515">
                <a:moveTo>
                  <a:pt x="0" y="0"/>
                </a:moveTo>
                <a:lnTo>
                  <a:pt x="32004" y="56387"/>
                </a:lnTo>
              </a:path>
            </a:pathLst>
          </a:custGeom>
          <a:ln w="13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7803" y="6387084"/>
            <a:ext cx="151765" cy="168910"/>
          </a:xfrm>
          <a:custGeom>
            <a:avLst/>
            <a:gdLst/>
            <a:ahLst/>
            <a:cxnLst/>
            <a:rect l="l" t="t" r="r" b="b"/>
            <a:pathLst>
              <a:path w="151764" h="168909">
                <a:moveTo>
                  <a:pt x="0" y="168401"/>
                </a:moveTo>
                <a:lnTo>
                  <a:pt x="41148" y="0"/>
                </a:lnTo>
                <a:lnTo>
                  <a:pt x="151637" y="0"/>
                </a:lnTo>
              </a:path>
            </a:pathLst>
          </a:custGeom>
          <a:ln w="6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36823" y="6383530"/>
            <a:ext cx="1104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1300" spc="1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451" y="6474715"/>
            <a:ext cx="1795145" cy="350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1020819" algn="l"/>
                <a:tab pos="1635975" algn="l"/>
              </a:tabLst>
            </a:pPr>
            <a:r>
              <a:rPr sz="2200" i="1" spc="10" dirty="0">
                <a:latin typeface="Times New Roman"/>
                <a:cs typeface="Times New Roman"/>
              </a:rPr>
              <a:t>Let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15" dirty="0">
                <a:latin typeface="Times New Roman"/>
                <a:cs typeface="Times New Roman"/>
              </a:rPr>
              <a:t>z</a:t>
            </a:r>
            <a:r>
              <a:rPr sz="2200" i="1" spc="5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5" dirty="0">
                <a:latin typeface="Times New Roman"/>
                <a:cs typeface="Times New Roman"/>
              </a:rPr>
              <a:t>2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88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6911" y="1673351"/>
            <a:ext cx="32384" cy="17780"/>
          </a:xfrm>
          <a:custGeom>
            <a:avLst/>
            <a:gdLst/>
            <a:ahLst/>
            <a:cxnLst/>
            <a:rect l="l" t="t" r="r" b="b"/>
            <a:pathLst>
              <a:path w="32385" h="17780">
                <a:moveTo>
                  <a:pt x="0" y="17525"/>
                </a:moveTo>
                <a:lnTo>
                  <a:pt x="32003" y="0"/>
                </a:lnTo>
              </a:path>
            </a:pathLst>
          </a:custGeom>
          <a:ln w="98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8914" y="1678685"/>
            <a:ext cx="46991" cy="81915"/>
          </a:xfrm>
          <a:custGeom>
            <a:avLst/>
            <a:gdLst/>
            <a:ahLst/>
            <a:cxnLst/>
            <a:rect l="l" t="t" r="r" b="b"/>
            <a:pathLst>
              <a:path w="46989" h="81914">
                <a:moveTo>
                  <a:pt x="0" y="0"/>
                </a:moveTo>
                <a:lnTo>
                  <a:pt x="46482" y="81534"/>
                </a:lnTo>
              </a:path>
            </a:pathLst>
          </a:custGeom>
          <a:ln w="19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9970" y="1515618"/>
            <a:ext cx="222250" cy="245111"/>
          </a:xfrm>
          <a:custGeom>
            <a:avLst/>
            <a:gdLst/>
            <a:ahLst/>
            <a:cxnLst/>
            <a:rect l="l" t="t" r="r" b="b"/>
            <a:pathLst>
              <a:path w="222250" h="245110">
                <a:moveTo>
                  <a:pt x="0" y="244601"/>
                </a:moveTo>
                <a:lnTo>
                  <a:pt x="60197" y="0"/>
                </a:lnTo>
                <a:lnTo>
                  <a:pt x="221741" y="0"/>
                </a:lnTo>
              </a:path>
            </a:pathLst>
          </a:custGeom>
          <a:ln w="98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47947" y="1502665"/>
            <a:ext cx="149225" cy="297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1900" spc="-4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731" y="1551433"/>
            <a:ext cx="2124710" cy="52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1225871" algn="l"/>
              </a:tabLst>
            </a:pPr>
            <a:r>
              <a:rPr sz="3400" i="1" spc="4" dirty="0">
                <a:latin typeface="Times New Roman"/>
                <a:cs typeface="Times New Roman"/>
              </a:rPr>
              <a:t>Let	</a:t>
            </a:r>
            <a:r>
              <a:rPr sz="3400" i="1" spc="15" dirty="0">
                <a:latin typeface="Times New Roman"/>
                <a:cs typeface="Times New Roman"/>
              </a:rPr>
              <a:t>w </a:t>
            </a: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130" dirty="0">
                <a:latin typeface="Times New Roman"/>
                <a:cs typeface="Times New Roman"/>
              </a:rPr>
              <a:t> </a:t>
            </a:r>
            <a:r>
              <a:rPr sz="3400" i="1" spc="10" dirty="0">
                <a:latin typeface="Times New Roman"/>
                <a:cs typeface="Times New Roman"/>
              </a:rPr>
              <a:t>z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6502" y="838201"/>
            <a:ext cx="4347210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By </a:t>
            </a:r>
            <a:r>
              <a:rPr sz="2300" spc="-4" dirty="0">
                <a:latin typeface="Arial"/>
                <a:cs typeface="Arial"/>
              </a:rPr>
              <a:t>our assumption </a:t>
            </a:r>
            <a:r>
              <a:rPr sz="2300" dirty="0">
                <a:latin typeface="Arial"/>
                <a:cs typeface="Arial"/>
              </a:rPr>
              <a:t>z </a:t>
            </a:r>
            <a:r>
              <a:rPr sz="2300" spc="-4" dirty="0">
                <a:latin typeface="Arial"/>
                <a:cs typeface="Arial"/>
              </a:rPr>
              <a:t>is</a:t>
            </a:r>
            <a:r>
              <a:rPr sz="2300" spc="2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irrational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6302" y="2322577"/>
            <a:ext cx="5279390" cy="735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/>
            <a:r>
              <a:rPr sz="2300" dirty="0">
                <a:latin typeface="Arial"/>
                <a:cs typeface="Arial"/>
              </a:rPr>
              <a:t>W </a:t>
            </a:r>
            <a:r>
              <a:rPr sz="2300" spc="-4" dirty="0">
                <a:latin typeface="Arial"/>
                <a:cs typeface="Arial"/>
              </a:rPr>
              <a:t>is again irrational by our assumption  but</a:t>
            </a:r>
            <a:endParaRPr sz="23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8049" y="5029200"/>
            <a:ext cx="8300084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lnSpc>
                <a:spcPts val="2875"/>
              </a:lnSpc>
              <a:spcBef>
                <a:spcPts val="1739"/>
              </a:spcBef>
            </a:pPr>
            <a:r>
              <a:rPr sz="2300" spc="-4" dirty="0" smtClean="0">
                <a:latin typeface="Arial"/>
                <a:cs typeface="Arial"/>
              </a:rPr>
              <a:t>Here </a:t>
            </a:r>
            <a:r>
              <a:rPr sz="2300" spc="-4" dirty="0">
                <a:latin typeface="Arial"/>
                <a:cs typeface="Arial"/>
              </a:rPr>
              <a:t>conclusion </a:t>
            </a:r>
            <a:r>
              <a:rPr sz="2300" dirty="0">
                <a:latin typeface="Arial"/>
                <a:cs typeface="Arial"/>
              </a:rPr>
              <a:t>says that </a:t>
            </a:r>
            <a:r>
              <a:rPr sz="2300" spc="-4" dirty="0">
                <a:latin typeface="Arial"/>
                <a:cs typeface="Arial"/>
              </a:rPr>
              <a:t>2 is irrational which is</a:t>
            </a:r>
            <a:r>
              <a:rPr sz="2300" spc="8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false.</a:t>
            </a:r>
          </a:p>
          <a:p>
            <a:pPr marL="12696" marR="5078" indent="914166" algn="just">
              <a:lnSpc>
                <a:spcPts val="2868"/>
              </a:lnSpc>
              <a:spcBef>
                <a:spcPts val="99"/>
              </a:spcBef>
            </a:pPr>
            <a:r>
              <a:rPr sz="2300" dirty="0">
                <a:latin typeface="Arial"/>
                <a:cs typeface="Arial"/>
              </a:rPr>
              <a:t>Thus, </a:t>
            </a:r>
            <a:r>
              <a:rPr sz="2300" spc="-4" dirty="0">
                <a:latin typeface="Arial"/>
                <a:cs typeface="Arial"/>
              </a:rPr>
              <a:t>our assumption was </a:t>
            </a:r>
            <a:r>
              <a:rPr sz="2300" dirty="0">
                <a:latin typeface="Arial"/>
                <a:cs typeface="Arial"/>
              </a:rPr>
              <a:t>false. </a:t>
            </a:r>
            <a:r>
              <a:rPr sz="2300" spc="-4" dirty="0">
                <a:latin typeface="Arial"/>
                <a:cs typeface="Arial"/>
              </a:rPr>
              <a:t>So it is possible to  obtain a rational number when </a:t>
            </a:r>
            <a:r>
              <a:rPr sz="2300" dirty="0">
                <a:latin typeface="Arial"/>
                <a:cs typeface="Arial"/>
              </a:rPr>
              <a:t>raising </a:t>
            </a:r>
            <a:r>
              <a:rPr sz="2300" spc="-4" dirty="0">
                <a:latin typeface="Arial"/>
                <a:cs typeface="Arial"/>
              </a:rPr>
              <a:t>an irrational number </a:t>
            </a:r>
            <a:r>
              <a:rPr sz="2300" dirty="0">
                <a:latin typeface="Arial"/>
                <a:cs typeface="Arial"/>
              </a:rPr>
              <a:t>to  </a:t>
            </a:r>
            <a:r>
              <a:rPr sz="2300" spc="-4" dirty="0">
                <a:latin typeface="Arial"/>
                <a:cs typeface="Arial"/>
              </a:rPr>
              <a:t>an irrational power. </a:t>
            </a:r>
            <a:r>
              <a:rPr sz="2300" dirty="0">
                <a:latin typeface="Arial"/>
                <a:cs typeface="Arial"/>
              </a:rPr>
              <a:t>It </a:t>
            </a:r>
            <a:r>
              <a:rPr sz="2300" spc="-4" dirty="0">
                <a:latin typeface="Arial"/>
                <a:cs typeface="Arial"/>
              </a:rPr>
              <a:t>is a proof by contradiction and is  avoided in </a:t>
            </a:r>
            <a:r>
              <a:rPr sz="2300" dirty="0">
                <a:latin typeface="Arial"/>
                <a:cs typeface="Arial"/>
              </a:rPr>
              <a:t>the context of</a:t>
            </a:r>
            <a:r>
              <a:rPr sz="2300" spc="1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algorithmics.</a:t>
            </a:r>
            <a:endParaRPr sz="23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57810"/>
            <a:ext cx="6248400" cy="166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5"/>
            <a:ext cx="8537193" cy="723629"/>
          </a:xfrm>
          <a:prstGeom prst="rect">
            <a:avLst/>
          </a:prstGeom>
        </p:spPr>
        <p:txBody>
          <a:bodyPr vert="horz" wrap="square" lIns="0" tIns="90910" rIns="0" bIns="0" rtlCol="0">
            <a:spAutoFit/>
          </a:bodyPr>
          <a:lstStyle/>
          <a:p>
            <a:pPr marL="316785"/>
            <a:r>
              <a:rPr sz="4000" spc="-4" dirty="0"/>
              <a:t>Proof By Mathematical</a:t>
            </a:r>
            <a:r>
              <a:rPr sz="4000" spc="-60" dirty="0"/>
              <a:t> </a:t>
            </a:r>
            <a:r>
              <a:rPr sz="4000" spc="-4" dirty="0"/>
              <a:t>Induction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5303" y="1530858"/>
            <a:ext cx="837501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8809"/>
            <a:r>
              <a:rPr sz="2300" b="1" spc="-4" dirty="0">
                <a:latin typeface="Arial"/>
                <a:cs typeface="Arial"/>
              </a:rPr>
              <a:t>(Very useful tool in</a:t>
            </a:r>
            <a:r>
              <a:rPr sz="2300" b="1" spc="-85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algorithmics)</a:t>
            </a:r>
            <a:endParaRPr sz="2300">
              <a:latin typeface="Arial"/>
              <a:cs typeface="Arial"/>
            </a:endParaRPr>
          </a:p>
          <a:p>
            <a:pPr marL="355508" marR="5078" indent="-342812">
              <a:lnSpc>
                <a:spcPts val="2590"/>
              </a:lnSpc>
              <a:spcBef>
                <a:spcPts val="610"/>
              </a:spcBef>
              <a:buFont typeface="Arial"/>
              <a:buChar char="•"/>
              <a:tabLst>
                <a:tab pos="354874" algn="l"/>
                <a:tab pos="355508" algn="l"/>
                <a:tab pos="2004183" algn="l"/>
                <a:tab pos="3805851" algn="l"/>
                <a:tab pos="5185987" algn="l"/>
                <a:tab pos="5718618" algn="l"/>
                <a:tab pos="7013685" algn="l"/>
                <a:tab pos="7749463" algn="l"/>
              </a:tabLst>
            </a:pPr>
            <a:r>
              <a:rPr sz="2300" b="1" spc="-4" dirty="0">
                <a:latin typeface="Arial"/>
                <a:cs typeface="Arial"/>
              </a:rPr>
              <a:t>Inductio</a:t>
            </a:r>
            <a:r>
              <a:rPr sz="2300" b="1" dirty="0">
                <a:latin typeface="Arial"/>
                <a:cs typeface="Arial"/>
              </a:rPr>
              <a:t>n	</a:t>
            </a:r>
            <a:r>
              <a:rPr sz="2300" b="1" spc="-4" dirty="0">
                <a:latin typeface="Arial"/>
                <a:cs typeface="Arial"/>
              </a:rPr>
              <a:t>Approach</a:t>
            </a:r>
            <a:r>
              <a:rPr sz="2300" b="1" dirty="0">
                <a:latin typeface="Arial"/>
                <a:cs typeface="Arial"/>
              </a:rPr>
              <a:t>:	</a:t>
            </a:r>
            <a:r>
              <a:rPr sz="2300" spc="-4" dirty="0">
                <a:latin typeface="Arial"/>
                <a:cs typeface="Arial"/>
              </a:rPr>
              <a:t>inferring</a:t>
            </a:r>
            <a:r>
              <a:rPr sz="2300" dirty="0">
                <a:latin typeface="Arial"/>
                <a:cs typeface="Arial"/>
              </a:rPr>
              <a:t>	of	</a:t>
            </a:r>
            <a:r>
              <a:rPr sz="2300" spc="-4" dirty="0">
                <a:latin typeface="Arial"/>
                <a:cs typeface="Arial"/>
              </a:rPr>
              <a:t>general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4" dirty="0">
                <a:latin typeface="Arial"/>
                <a:cs typeface="Arial"/>
              </a:rPr>
              <a:t>law</a:t>
            </a:r>
            <a:r>
              <a:rPr sz="2300" dirty="0">
                <a:latin typeface="Arial"/>
                <a:cs typeface="Arial"/>
              </a:rPr>
              <a:t>	from  </a:t>
            </a:r>
            <a:r>
              <a:rPr sz="2300" spc="-4" dirty="0">
                <a:latin typeface="Arial"/>
                <a:cs typeface="Arial"/>
              </a:rPr>
              <a:t>particular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instances.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110" y="2662429"/>
            <a:ext cx="1550034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1281737" algn="l"/>
              </a:tabLst>
            </a:pPr>
            <a:r>
              <a:rPr sz="2300" spc="-4" dirty="0">
                <a:latin typeface="Arial"/>
                <a:cs typeface="Arial"/>
              </a:rPr>
              <a:t>general	to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2" y="2704085"/>
            <a:ext cx="6597650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08" marR="5078" indent="-342812">
              <a:lnSpc>
                <a:spcPts val="2590"/>
              </a:lnSpc>
              <a:buFont typeface="Arial"/>
              <a:buChar char="•"/>
              <a:tabLst>
                <a:tab pos="354874" algn="l"/>
                <a:tab pos="355508" algn="l"/>
                <a:tab pos="2098139" algn="l"/>
                <a:tab pos="3873779" algn="l"/>
                <a:tab pos="4466083" algn="l"/>
                <a:tab pos="5972552" algn="l"/>
              </a:tabLst>
            </a:pPr>
            <a:r>
              <a:rPr sz="2300" b="1" spc="-4" dirty="0">
                <a:latin typeface="Arial"/>
                <a:cs typeface="Arial"/>
              </a:rPr>
              <a:t>Deductio</a:t>
            </a:r>
            <a:r>
              <a:rPr sz="2300" b="1" dirty="0">
                <a:latin typeface="Arial"/>
                <a:cs typeface="Arial"/>
              </a:rPr>
              <a:t>n	</a:t>
            </a:r>
            <a:r>
              <a:rPr sz="2300" b="1" spc="-4" dirty="0">
                <a:latin typeface="Arial"/>
                <a:cs typeface="Arial"/>
              </a:rPr>
              <a:t>Approach</a:t>
            </a:r>
            <a:r>
              <a:rPr sz="2300" b="1" dirty="0">
                <a:latin typeface="Arial"/>
                <a:cs typeface="Arial"/>
              </a:rPr>
              <a:t>:	</a:t>
            </a:r>
            <a:r>
              <a:rPr sz="2300" spc="-4" dirty="0">
                <a:latin typeface="Arial"/>
                <a:cs typeface="Arial"/>
              </a:rPr>
              <a:t>an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4" dirty="0">
                <a:latin typeface="Arial"/>
                <a:cs typeface="Arial"/>
              </a:rPr>
              <a:t>inference</a:t>
            </a:r>
            <a:r>
              <a:rPr sz="2300" dirty="0">
                <a:latin typeface="Arial"/>
                <a:cs typeface="Arial"/>
              </a:rPr>
              <a:t>	from  </a:t>
            </a:r>
            <a:r>
              <a:rPr sz="2300" spc="-4" dirty="0">
                <a:latin typeface="Arial"/>
                <a:cs typeface="Arial"/>
              </a:rPr>
              <a:t>particular (always valid </a:t>
            </a:r>
            <a:r>
              <a:rPr sz="2300" dirty="0">
                <a:latin typeface="Arial"/>
                <a:cs typeface="Arial"/>
              </a:rPr>
              <a:t>if it </a:t>
            </a:r>
            <a:r>
              <a:rPr sz="2300" spc="-4" dirty="0">
                <a:latin typeface="Arial"/>
                <a:cs typeface="Arial"/>
              </a:rPr>
              <a:t>is applied</a:t>
            </a:r>
            <a:r>
              <a:rPr sz="2300" spc="11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properly)</a:t>
            </a:r>
            <a:endParaRPr sz="2300">
              <a:latin typeface="Arial"/>
              <a:cs typeface="Arial"/>
            </a:endParaRPr>
          </a:p>
          <a:p>
            <a:pPr marL="2748847">
              <a:spcBef>
                <a:spcPts val="240"/>
              </a:spcBef>
            </a:pPr>
            <a:r>
              <a:rPr sz="2300" b="1" spc="-4" dirty="0">
                <a:latin typeface="Arial"/>
                <a:cs typeface="Arial"/>
              </a:rPr>
              <a:t>Induction</a:t>
            </a:r>
            <a:r>
              <a:rPr sz="2300" b="1" spc="-99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Approach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202" y="3758915"/>
            <a:ext cx="8032115" cy="267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051" marR="3979161" indent="-571353">
              <a:lnSpc>
                <a:spcPct val="109800"/>
              </a:lnSpc>
              <a:tabLst>
                <a:tab pos="584051" algn="l"/>
              </a:tabLst>
            </a:pPr>
            <a:r>
              <a:rPr sz="2300" spc="-4" dirty="0">
                <a:latin typeface="Arial"/>
                <a:cs typeface="Arial"/>
              </a:rPr>
              <a:t>(i)	Euler’s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Conjecture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(1769)  A</a:t>
            </a:r>
            <a:r>
              <a:rPr sz="2300" spc="-7" baseline="24305" dirty="0">
                <a:latin typeface="Arial"/>
                <a:cs typeface="Arial"/>
              </a:rPr>
              <a:t>4</a:t>
            </a:r>
            <a:r>
              <a:rPr sz="2300" spc="-4" dirty="0">
                <a:latin typeface="Arial"/>
                <a:cs typeface="Arial"/>
              </a:rPr>
              <a:t>+b</a:t>
            </a:r>
            <a:r>
              <a:rPr sz="2300" spc="-7" baseline="24305" dirty="0">
                <a:latin typeface="Arial"/>
                <a:cs typeface="Arial"/>
              </a:rPr>
              <a:t>4</a:t>
            </a:r>
            <a:r>
              <a:rPr sz="2300" spc="-4" dirty="0">
                <a:latin typeface="Arial"/>
                <a:cs typeface="Arial"/>
              </a:rPr>
              <a:t>+C</a:t>
            </a:r>
            <a:r>
              <a:rPr sz="2300" spc="-7" baseline="24305" dirty="0">
                <a:latin typeface="Arial"/>
                <a:cs typeface="Arial"/>
              </a:rPr>
              <a:t>4</a:t>
            </a:r>
            <a:r>
              <a:rPr sz="2300" spc="-4" dirty="0">
                <a:latin typeface="Arial"/>
                <a:cs typeface="Arial"/>
              </a:rPr>
              <a:t>=D</a:t>
            </a:r>
            <a:r>
              <a:rPr sz="2300" spc="-7" baseline="24305" dirty="0">
                <a:latin typeface="Arial"/>
                <a:cs typeface="Arial"/>
              </a:rPr>
              <a:t>4</a:t>
            </a:r>
            <a:endParaRPr sz="2300" baseline="24305">
              <a:latin typeface="Arial"/>
              <a:cs typeface="Arial"/>
            </a:endParaRPr>
          </a:p>
          <a:p>
            <a:pPr marL="12696" marR="5078">
              <a:lnSpc>
                <a:spcPts val="2590"/>
              </a:lnSpc>
              <a:spcBef>
                <a:spcPts val="610"/>
              </a:spcBef>
              <a:tabLst>
                <a:tab pos="1150961" algn="l"/>
                <a:tab pos="2984372" algn="l"/>
                <a:tab pos="3750619" algn="l"/>
                <a:tab pos="4481953" algn="l"/>
                <a:tab pos="5909069" algn="l"/>
                <a:tab pos="6658177" algn="l"/>
                <a:tab pos="7677726" algn="l"/>
              </a:tabLst>
            </a:pPr>
            <a:r>
              <a:rPr sz="2300" spc="-4" dirty="0">
                <a:latin typeface="Arial"/>
                <a:cs typeface="Arial"/>
              </a:rPr>
              <a:t>Enuler	conjectured	that	this	equation	can	never	be  satisfied.</a:t>
            </a:r>
            <a:endParaRPr sz="2300">
              <a:latin typeface="Arial"/>
              <a:cs typeface="Arial"/>
            </a:endParaRPr>
          </a:p>
          <a:p>
            <a:pPr marL="12696" marR="5713">
              <a:lnSpc>
                <a:spcPct val="99800"/>
              </a:lnSpc>
              <a:spcBef>
                <a:spcPts val="250"/>
              </a:spcBef>
              <a:tabLst>
                <a:tab pos="776406" algn="l"/>
                <a:tab pos="1641056" algn="l"/>
                <a:tab pos="2268909" algn="l"/>
                <a:tab pos="3760777" algn="l"/>
                <a:tab pos="4643203" algn="l"/>
                <a:tab pos="6202363" algn="l"/>
                <a:tab pos="7660586" algn="l"/>
              </a:tabLst>
            </a:pPr>
            <a:r>
              <a:rPr sz="2300" dirty="0">
                <a:latin typeface="Arial"/>
                <a:cs typeface="Arial"/>
              </a:rPr>
              <a:t>Frye	(after	two	</a:t>
            </a:r>
            <a:r>
              <a:rPr sz="2300" spc="-4" dirty="0">
                <a:latin typeface="Arial"/>
                <a:cs typeface="Arial"/>
              </a:rPr>
              <a:t>centuries)	using	computing	machines	for  hundreds </a:t>
            </a:r>
            <a:r>
              <a:rPr sz="2300" dirty="0">
                <a:latin typeface="Arial"/>
                <a:cs typeface="Arial"/>
              </a:rPr>
              <a:t>of </a:t>
            </a:r>
            <a:r>
              <a:rPr sz="2300" spc="-4" dirty="0">
                <a:latin typeface="Arial"/>
                <a:cs typeface="Arial"/>
              </a:rPr>
              <a:t>hours found </a:t>
            </a:r>
            <a:r>
              <a:rPr sz="2300" dirty="0">
                <a:latin typeface="Arial"/>
                <a:cs typeface="Arial"/>
              </a:rPr>
              <a:t>that:  </a:t>
            </a:r>
            <a:r>
              <a:rPr sz="2300" spc="-4" dirty="0">
                <a:latin typeface="Arial"/>
                <a:cs typeface="Arial"/>
              </a:rPr>
              <a:t>95800</a:t>
            </a:r>
            <a:r>
              <a:rPr sz="2300" spc="-7" baseline="24305" dirty="0">
                <a:latin typeface="Arial"/>
                <a:cs typeface="Arial"/>
              </a:rPr>
              <a:t>4</a:t>
            </a:r>
            <a:r>
              <a:rPr sz="2300" spc="-4" dirty="0">
                <a:latin typeface="Arial"/>
                <a:cs typeface="Arial"/>
              </a:rPr>
              <a:t>+217519</a:t>
            </a:r>
            <a:r>
              <a:rPr sz="2300" spc="-7" baseline="24305" dirty="0">
                <a:latin typeface="Arial"/>
                <a:cs typeface="Arial"/>
              </a:rPr>
              <a:t>4</a:t>
            </a:r>
            <a:r>
              <a:rPr sz="2300" spc="-4" dirty="0">
                <a:latin typeface="Arial"/>
                <a:cs typeface="Arial"/>
              </a:rPr>
              <a:t>+414560</a:t>
            </a:r>
            <a:r>
              <a:rPr sz="2300" spc="-7" baseline="24305" dirty="0">
                <a:latin typeface="Arial"/>
                <a:cs typeface="Arial"/>
              </a:rPr>
              <a:t>4</a:t>
            </a:r>
            <a:r>
              <a:rPr sz="2300" spc="-4" dirty="0">
                <a:latin typeface="Arial"/>
                <a:cs typeface="Arial"/>
              </a:rPr>
              <a:t>=422481</a:t>
            </a:r>
            <a:r>
              <a:rPr sz="2300" spc="-7" baseline="24305" dirty="0">
                <a:latin typeface="Arial"/>
                <a:cs typeface="Arial"/>
              </a:rPr>
              <a:t>4  </a:t>
            </a:r>
            <a:r>
              <a:rPr sz="2300" baseline="24305" dirty="0">
                <a:latin typeface="Arial"/>
                <a:cs typeface="Arial"/>
              </a:rPr>
              <a:t>(</a:t>
            </a:r>
            <a:r>
              <a:rPr sz="2300" dirty="0">
                <a:latin typeface="Arial"/>
                <a:cs typeface="Arial"/>
              </a:rPr>
              <a:t>23-figure</a:t>
            </a:r>
            <a:r>
              <a:rPr sz="2300" spc="6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number)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5"/>
            <a:ext cx="8537193" cy="723629"/>
          </a:xfrm>
          <a:prstGeom prst="rect">
            <a:avLst/>
          </a:prstGeom>
        </p:spPr>
        <p:txBody>
          <a:bodyPr vert="horz" wrap="square" lIns="0" tIns="90910" rIns="0" bIns="0" rtlCol="0">
            <a:spAutoFit/>
          </a:bodyPr>
          <a:lstStyle/>
          <a:p>
            <a:pPr marL="316785"/>
            <a:r>
              <a:rPr sz="4000" spc="-4" dirty="0"/>
              <a:t>Proof By Mathematical</a:t>
            </a:r>
            <a:r>
              <a:rPr sz="4000" spc="-60" dirty="0"/>
              <a:t> </a:t>
            </a:r>
            <a:r>
              <a:rPr sz="4000" spc="-4" dirty="0"/>
              <a:t>Induction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5301" y="1560831"/>
            <a:ext cx="46037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b="1" dirty="0">
                <a:latin typeface="Arial"/>
                <a:cs typeface="Arial"/>
              </a:rPr>
              <a:t>(ii)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24" y="1560830"/>
            <a:ext cx="8295640" cy="376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2293"/>
            <a:r>
              <a:rPr lang="en-US" sz="2800" b="1" dirty="0">
                <a:latin typeface="Arial"/>
                <a:cs typeface="Arial"/>
              </a:rPr>
              <a:t>p</a:t>
            </a:r>
            <a:r>
              <a:rPr sz="2800" b="1" dirty="0" smtClean="0">
                <a:latin typeface="Arial"/>
                <a:cs typeface="Arial"/>
              </a:rPr>
              <a:t>olynomial </a:t>
            </a:r>
            <a:r>
              <a:rPr sz="2800" b="1" dirty="0">
                <a:latin typeface="Arial"/>
                <a:cs typeface="Arial"/>
              </a:rPr>
              <a:t>p(n) = </a:t>
            </a:r>
            <a:r>
              <a:rPr sz="2800" b="1" spc="-4" dirty="0">
                <a:latin typeface="Arial"/>
                <a:cs typeface="Arial"/>
              </a:rPr>
              <a:t>n</a:t>
            </a:r>
            <a:r>
              <a:rPr sz="2800" b="1" spc="-7" baseline="23391" dirty="0">
                <a:latin typeface="Arial"/>
                <a:cs typeface="Arial"/>
              </a:rPr>
              <a:t>2 </a:t>
            </a:r>
            <a:r>
              <a:rPr sz="2800" b="1" dirty="0">
                <a:latin typeface="Arial"/>
                <a:cs typeface="Arial"/>
              </a:rPr>
              <a:t>+ n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4" dirty="0">
                <a:latin typeface="Arial"/>
                <a:cs typeface="Arial"/>
              </a:rPr>
              <a:t>+41</a:t>
            </a:r>
            <a:endParaRPr sz="2800" dirty="0">
              <a:latin typeface="Arial"/>
              <a:cs typeface="Arial"/>
            </a:endParaRPr>
          </a:p>
          <a:p>
            <a:pPr marL="700861">
              <a:spcBef>
                <a:spcPts val="675"/>
              </a:spcBef>
            </a:pPr>
            <a:r>
              <a:rPr sz="2800" b="1" dirty="0">
                <a:latin typeface="Arial"/>
                <a:cs typeface="Arial"/>
              </a:rPr>
              <a:t>p(0) + p(1) + p(2) + p(3) + p(4) + p(5) +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p(6)</a:t>
            </a:r>
            <a:endParaRPr sz="2800" dirty="0">
              <a:latin typeface="Arial"/>
              <a:cs typeface="Arial"/>
            </a:endParaRPr>
          </a:p>
          <a:p>
            <a:pPr marL="672928">
              <a:tabLst>
                <a:tab pos="5103459" algn="l"/>
              </a:tabLst>
            </a:pPr>
            <a:r>
              <a:rPr sz="2800" b="1" dirty="0">
                <a:latin typeface="Arial"/>
                <a:cs typeface="Arial"/>
              </a:rPr>
              <a:t>+p(7) + p(8) + p(9)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 p(10)	= 41, 43, 47, 53,</a:t>
            </a:r>
            <a:r>
              <a:rPr sz="2800" b="1" spc="-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61,</a:t>
            </a:r>
            <a:endParaRPr sz="2800" dirty="0">
              <a:latin typeface="Arial"/>
              <a:cs typeface="Arial"/>
            </a:endParaRPr>
          </a:p>
          <a:p>
            <a:pPr marL="672928">
              <a:spcBef>
                <a:spcPts val="4"/>
              </a:spcBef>
            </a:pPr>
            <a:r>
              <a:rPr sz="2800" b="1" dirty="0">
                <a:latin typeface="Arial"/>
                <a:cs typeface="Arial"/>
              </a:rPr>
              <a:t>71, 83, 97, 113, 131 and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151.</a:t>
            </a:r>
            <a:endParaRPr sz="2800" dirty="0">
              <a:latin typeface="Arial"/>
              <a:cs typeface="Arial"/>
            </a:endParaRPr>
          </a:p>
          <a:p>
            <a:pPr marL="672928" marR="177755" indent="-660232">
              <a:spcBef>
                <a:spcPts val="675"/>
              </a:spcBef>
              <a:buFont typeface="Arial"/>
              <a:buChar char="•"/>
              <a:tabLst>
                <a:tab pos="771328" algn="l"/>
                <a:tab pos="771963" algn="l"/>
              </a:tabLst>
            </a:pPr>
            <a:r>
              <a:rPr sz="2800" b="1" dirty="0">
                <a:latin typeface="Arial"/>
                <a:cs typeface="Arial"/>
              </a:rPr>
              <a:t>It is natural to infer by induction that p(n)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  </a:t>
            </a:r>
            <a:r>
              <a:rPr sz="2800" b="1" spc="-4" dirty="0">
                <a:latin typeface="Arial"/>
                <a:cs typeface="Arial"/>
              </a:rPr>
              <a:t>prime for all integer values of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4" dirty="0">
                <a:latin typeface="Arial"/>
                <a:cs typeface="Arial"/>
              </a:rPr>
              <a:t>n.</a:t>
            </a:r>
            <a:endParaRPr sz="2800" dirty="0">
              <a:latin typeface="Arial"/>
              <a:cs typeface="Arial"/>
            </a:endParaRPr>
          </a:p>
          <a:p>
            <a:pPr marL="672928" marR="89511" indent="-660232">
              <a:spcBef>
                <a:spcPts val="675"/>
              </a:spcBef>
              <a:buFont typeface="Arial"/>
              <a:buChar char="•"/>
              <a:tabLst>
                <a:tab pos="672928" algn="l"/>
                <a:tab pos="673563" algn="l"/>
              </a:tabLst>
            </a:pPr>
            <a:r>
              <a:rPr sz="2800" b="1" dirty="0">
                <a:latin typeface="Arial"/>
                <a:cs typeface="Arial"/>
              </a:rPr>
              <a:t>But p(40) = 1681 = 41</a:t>
            </a:r>
            <a:r>
              <a:rPr sz="2800" b="1" baseline="23391" dirty="0">
                <a:latin typeface="Arial"/>
                <a:cs typeface="Arial"/>
              </a:rPr>
              <a:t>2 </a:t>
            </a:r>
            <a:r>
              <a:rPr sz="2800" b="1" dirty="0">
                <a:latin typeface="Arial"/>
                <a:cs typeface="Arial"/>
              </a:rPr>
              <a:t>so induction has gone  </a:t>
            </a:r>
            <a:r>
              <a:rPr sz="2800" b="1" spc="-4" dirty="0">
                <a:latin typeface="Arial"/>
                <a:cs typeface="Arial"/>
              </a:rPr>
              <a:t>wrong.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4" y="1863597"/>
            <a:ext cx="8375015" cy="1015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2928" marR="5078" indent="-660867">
              <a:tabLst>
                <a:tab pos="672928" algn="l"/>
                <a:tab pos="1721679" algn="l"/>
                <a:tab pos="2273989" algn="l"/>
                <a:tab pos="3051664" algn="l"/>
                <a:tab pos="4348002" algn="l"/>
                <a:tab pos="4900311" algn="l"/>
                <a:tab pos="5677988" algn="l"/>
                <a:tab pos="6545175" algn="l"/>
                <a:tab pos="6984484" algn="l"/>
              </a:tabLst>
            </a:pPr>
            <a:r>
              <a:rPr sz="3200" spc="-10" dirty="0">
                <a:latin typeface="Arial"/>
                <a:cs typeface="Arial"/>
              </a:rPr>
              <a:t>(i</a:t>
            </a:r>
            <a:r>
              <a:rPr sz="3200" spc="-4" dirty="0">
                <a:latin typeface="Arial"/>
                <a:cs typeface="Arial"/>
              </a:rPr>
              <a:t>)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4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4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th</a:t>
            </a:r>
            <a:r>
              <a:rPr sz="3200" spc="-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cube</a:t>
            </a:r>
            <a:r>
              <a:rPr sz="3200" spc="-4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th</a:t>
            </a:r>
            <a:r>
              <a:rPr sz="3200" spc="-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firs</a:t>
            </a:r>
            <a:r>
              <a:rPr sz="3200" spc="-4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4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positive  integers </a:t>
            </a:r>
            <a:r>
              <a:rPr sz="3200" spc="-4" dirty="0">
                <a:latin typeface="Arial"/>
                <a:cs typeface="Arial"/>
              </a:rPr>
              <a:t>is </a:t>
            </a:r>
            <a:r>
              <a:rPr sz="3200" spc="-10" dirty="0">
                <a:latin typeface="Arial"/>
                <a:cs typeface="Arial"/>
              </a:rPr>
              <a:t>always </a:t>
            </a:r>
            <a:r>
              <a:rPr sz="3200" spc="-4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perfect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square.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5903" y="2807718"/>
            <a:ext cx="2228215" cy="1852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78" algn="r"/>
            <a:r>
              <a:rPr sz="4800" spc="-15" baseline="-17361" dirty="0">
                <a:latin typeface="Arial"/>
                <a:cs typeface="Arial"/>
              </a:rPr>
              <a:t>1</a:t>
            </a:r>
            <a:r>
              <a:rPr sz="2100" spc="-4" dirty="0">
                <a:latin typeface="Arial"/>
                <a:cs typeface="Arial"/>
              </a:rPr>
              <a:t>3</a:t>
            </a:r>
            <a:endParaRPr sz="2100">
              <a:latin typeface="Arial"/>
              <a:cs typeface="Arial"/>
            </a:endParaRPr>
          </a:p>
          <a:p>
            <a:pPr marL="926863">
              <a:spcBef>
                <a:spcPts val="1765"/>
              </a:spcBef>
            </a:pPr>
            <a:r>
              <a:rPr sz="3200" spc="-4" dirty="0">
                <a:latin typeface="Arial"/>
                <a:cs typeface="Arial"/>
              </a:rPr>
              <a:t>1</a:t>
            </a:r>
            <a:r>
              <a:rPr sz="3100" spc="-7" baseline="26455" dirty="0">
                <a:latin typeface="Arial"/>
                <a:cs typeface="Arial"/>
              </a:rPr>
              <a:t>3</a:t>
            </a:r>
            <a:r>
              <a:rPr sz="3200" spc="-4" dirty="0">
                <a:latin typeface="Arial"/>
                <a:cs typeface="Arial"/>
              </a:rPr>
              <a:t>+2</a:t>
            </a:r>
            <a:r>
              <a:rPr sz="3100" spc="-7" baseline="26455" dirty="0">
                <a:latin typeface="Arial"/>
                <a:cs typeface="Arial"/>
              </a:rPr>
              <a:t>3</a:t>
            </a:r>
            <a:endParaRPr sz="3100" baseline="26455">
              <a:latin typeface="Arial"/>
              <a:cs typeface="Arial"/>
            </a:endParaRPr>
          </a:p>
          <a:p>
            <a:pPr marL="12696">
              <a:spcBef>
                <a:spcPts val="760"/>
              </a:spcBef>
            </a:pPr>
            <a:r>
              <a:rPr sz="3200" spc="-4" dirty="0">
                <a:latin typeface="Arial"/>
                <a:cs typeface="Arial"/>
              </a:rPr>
              <a:t>1</a:t>
            </a:r>
            <a:r>
              <a:rPr sz="3100" spc="-7" baseline="26455" dirty="0">
                <a:latin typeface="Arial"/>
                <a:cs typeface="Arial"/>
              </a:rPr>
              <a:t>3</a:t>
            </a:r>
            <a:r>
              <a:rPr sz="3200" spc="-4" dirty="0">
                <a:latin typeface="Arial"/>
                <a:cs typeface="Arial"/>
              </a:rPr>
              <a:t>+2</a:t>
            </a:r>
            <a:r>
              <a:rPr sz="3100" spc="-7" baseline="26455" dirty="0">
                <a:latin typeface="Arial"/>
                <a:cs typeface="Arial"/>
              </a:rPr>
              <a:t>3</a:t>
            </a:r>
            <a:r>
              <a:rPr sz="3200" spc="-4" dirty="0">
                <a:latin typeface="Arial"/>
                <a:cs typeface="Arial"/>
              </a:rPr>
              <a:t>+3</a:t>
            </a:r>
            <a:r>
              <a:rPr sz="3100" spc="-7" baseline="26455" dirty="0">
                <a:latin typeface="Arial"/>
                <a:cs typeface="Arial"/>
              </a:rPr>
              <a:t>3</a:t>
            </a:r>
            <a:endParaRPr sz="3100" baseline="2645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9104" y="2934971"/>
            <a:ext cx="2091689" cy="172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926228" algn="l"/>
                <a:tab pos="1840394" algn="l"/>
              </a:tabLst>
            </a:pPr>
            <a:r>
              <a:rPr sz="3200" spc="-4" dirty="0">
                <a:latin typeface="Arial"/>
                <a:cs typeface="Arial"/>
              </a:rPr>
              <a:t>=	1	=</a:t>
            </a:r>
            <a:endParaRPr sz="3200">
              <a:latin typeface="Arial"/>
              <a:cs typeface="Arial"/>
            </a:endParaRPr>
          </a:p>
          <a:p>
            <a:pPr marL="12696">
              <a:spcBef>
                <a:spcPts val="760"/>
              </a:spcBef>
              <a:tabLst>
                <a:tab pos="926228" algn="l"/>
                <a:tab pos="1840394" algn="l"/>
              </a:tabLst>
            </a:pPr>
            <a:r>
              <a:rPr sz="3200" spc="-4" dirty="0">
                <a:latin typeface="Arial"/>
                <a:cs typeface="Arial"/>
              </a:rPr>
              <a:t>=	9	=</a:t>
            </a:r>
            <a:endParaRPr sz="3200">
              <a:latin typeface="Arial"/>
              <a:cs typeface="Arial"/>
            </a:endParaRPr>
          </a:p>
          <a:p>
            <a:pPr marL="12696">
              <a:spcBef>
                <a:spcPts val="760"/>
              </a:spcBef>
              <a:tabLst>
                <a:tab pos="926228" algn="l"/>
                <a:tab pos="1840394" algn="l"/>
              </a:tabLst>
            </a:pPr>
            <a:r>
              <a:rPr sz="3200" spc="-4" dirty="0">
                <a:latin typeface="Arial"/>
                <a:cs typeface="Arial"/>
              </a:rPr>
              <a:t>=	</a:t>
            </a:r>
            <a:r>
              <a:rPr sz="3200" spc="-10" dirty="0">
                <a:latin typeface="Arial"/>
                <a:cs typeface="Arial"/>
              </a:rPr>
              <a:t>3</a:t>
            </a:r>
            <a:r>
              <a:rPr sz="3200" spc="-4" dirty="0">
                <a:latin typeface="Arial"/>
                <a:cs typeface="Arial"/>
              </a:rPr>
              <a:t>6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4" dirty="0">
                <a:latin typeface="Arial"/>
                <a:cs typeface="Arial"/>
              </a:rPr>
              <a:t>=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2173" y="2807716"/>
            <a:ext cx="399415" cy="170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4800" spc="-15" baseline="-17361" dirty="0">
                <a:latin typeface="Arial"/>
                <a:cs typeface="Arial"/>
              </a:rPr>
              <a:t>1</a:t>
            </a:r>
            <a:r>
              <a:rPr sz="2100" spc="-4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  <a:p>
            <a:pPr marL="12696">
              <a:spcBef>
                <a:spcPts val="760"/>
              </a:spcBef>
            </a:pPr>
            <a:r>
              <a:rPr sz="4800" spc="-15" baseline="-17361" dirty="0">
                <a:latin typeface="Arial"/>
                <a:cs typeface="Arial"/>
              </a:rPr>
              <a:t>3</a:t>
            </a:r>
            <a:r>
              <a:rPr sz="2100" spc="-4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  <a:p>
            <a:pPr marL="12696">
              <a:spcBef>
                <a:spcPts val="760"/>
              </a:spcBef>
            </a:pPr>
            <a:r>
              <a:rPr sz="4800" spc="-15" baseline="-17361" dirty="0">
                <a:latin typeface="Arial"/>
                <a:cs typeface="Arial"/>
              </a:rPr>
              <a:t>6</a:t>
            </a:r>
            <a:r>
              <a:rPr sz="2100" spc="-4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1979" y="4687106"/>
          <a:ext cx="7043875" cy="1131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4956"/>
                <a:gridCol w="970661"/>
                <a:gridCol w="1133959"/>
                <a:gridCol w="694672"/>
                <a:gridCol w="959627"/>
              </a:tblGrid>
              <a:tr h="565929"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200" spc="-7" baseline="2645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+2</a:t>
                      </a:r>
                      <a:r>
                        <a:rPr sz="3200" spc="-7" baseline="2645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+3</a:t>
                      </a:r>
                      <a:r>
                        <a:rPr sz="3200" spc="-7" baseline="2645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+4</a:t>
                      </a:r>
                      <a:r>
                        <a:rPr sz="3200" spc="-7" baseline="26455" dirty="0">
                          <a:latin typeface="Arial"/>
                          <a:cs typeface="Arial"/>
                        </a:rPr>
                        <a:t>3</a:t>
                      </a:r>
                      <a:endParaRPr sz="3200" baseline="26455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83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=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100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=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2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3200" baseline="26455" dirty="0">
                          <a:latin typeface="Arial"/>
                          <a:cs typeface="Arial"/>
                        </a:rPr>
                        <a:t>2</a:t>
                      </a:r>
                      <a:endParaRPr sz="3200" baseline="26455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6592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200" spc="-7" baseline="2645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+2</a:t>
                      </a:r>
                      <a:r>
                        <a:rPr sz="3200" spc="-7" baseline="2645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+3</a:t>
                      </a:r>
                      <a:r>
                        <a:rPr sz="3200" spc="-7" baseline="2645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+4</a:t>
                      </a:r>
                      <a:r>
                        <a:rPr sz="3200" spc="-7" baseline="2645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+5</a:t>
                      </a:r>
                      <a:r>
                        <a:rPr sz="3200" spc="-7" baseline="26455" dirty="0">
                          <a:latin typeface="Arial"/>
                          <a:cs typeface="Arial"/>
                        </a:rPr>
                        <a:t>3</a:t>
                      </a:r>
                      <a:endParaRPr sz="3200" baseline="26455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8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=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225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=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2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3200" baseline="26455" dirty="0">
                          <a:latin typeface="Arial"/>
                          <a:cs typeface="Arial"/>
                        </a:rPr>
                        <a:t>2</a:t>
                      </a:r>
                      <a:endParaRPr sz="3200" baseline="26455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0605" y="694943"/>
            <a:ext cx="8537193" cy="943854"/>
          </a:xfrm>
          <a:prstGeom prst="rect">
            <a:avLst/>
          </a:prstGeom>
        </p:spPr>
        <p:txBody>
          <a:bodyPr vert="horz" wrap="square" lIns="0" tIns="560688" rIns="0" bIns="0" rtlCol="0">
            <a:spAutoFit/>
          </a:bodyPr>
          <a:lstStyle/>
          <a:p>
            <a:pPr marL="1997835"/>
            <a:r>
              <a:rPr sz="2300" spc="-4" dirty="0"/>
              <a:t>Deduction</a:t>
            </a:r>
            <a:r>
              <a:rPr sz="2300" spc="-99" dirty="0"/>
              <a:t> </a:t>
            </a:r>
            <a:r>
              <a:rPr sz="2300" spc="-4" dirty="0"/>
              <a:t>Approach</a:t>
            </a:r>
            <a:endParaRPr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4" y="916180"/>
            <a:ext cx="42100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dirty="0">
                <a:latin typeface="Arial"/>
                <a:cs typeface="Arial"/>
              </a:rPr>
              <a:t>(ii)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1717" y="873509"/>
            <a:ext cx="5805170" cy="1925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 indent="-635">
              <a:lnSpc>
                <a:spcPct val="110000"/>
              </a:lnSpc>
            </a:pPr>
            <a:r>
              <a:rPr sz="2800" dirty="0">
                <a:latin typeface="Arial"/>
                <a:cs typeface="Arial"/>
              </a:rPr>
              <a:t>Algorithm for Mathematical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Induction  function sq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(n)</a:t>
            </a:r>
            <a:endParaRPr sz="2800">
              <a:latin typeface="Arial"/>
              <a:cs typeface="Arial"/>
            </a:endParaRPr>
          </a:p>
          <a:p>
            <a:pPr marL="12696">
              <a:spcBef>
                <a:spcPts val="340"/>
              </a:spcBef>
            </a:pPr>
            <a:r>
              <a:rPr sz="2800" dirty="0">
                <a:latin typeface="Arial"/>
                <a:cs typeface="Arial"/>
              </a:rPr>
              <a:t>if n=0 then return</a:t>
            </a:r>
            <a:r>
              <a:rPr sz="2800" spc="-9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L="12696">
              <a:spcBef>
                <a:spcPts val="340"/>
              </a:spcBef>
            </a:pPr>
            <a:r>
              <a:rPr sz="2800" dirty="0">
                <a:latin typeface="Arial"/>
                <a:cs typeface="Arial"/>
              </a:rPr>
              <a:t>else return 2n +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sq(n-1)-1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504" y="2795297"/>
            <a:ext cx="5580380" cy="4288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b="1" dirty="0">
                <a:latin typeface="Arial"/>
                <a:cs typeface="Arial"/>
              </a:rPr>
              <a:t>Check:</a:t>
            </a:r>
            <a:endParaRPr sz="2800">
              <a:latin typeface="Arial"/>
              <a:cs typeface="Arial"/>
            </a:endParaRPr>
          </a:p>
          <a:p>
            <a:pPr marL="672928" marR="5078">
              <a:lnSpc>
                <a:spcPct val="110100"/>
              </a:lnSpc>
            </a:pPr>
            <a:r>
              <a:rPr sz="2800" dirty="0">
                <a:latin typeface="Arial"/>
                <a:cs typeface="Arial"/>
              </a:rPr>
              <a:t>sq(0)=0, sq(1)=2+0-1=1  sq(2)=4+1-1=4,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sq(3)=6+4-1=9  sq(4)=8+9-1=16</a:t>
            </a:r>
            <a:endParaRPr sz="2800">
              <a:latin typeface="Arial"/>
              <a:cs typeface="Arial"/>
            </a:endParaRPr>
          </a:p>
          <a:p>
            <a:pPr marL="12696">
              <a:spcBef>
                <a:spcPts val="340"/>
              </a:spcBef>
            </a:pPr>
            <a:r>
              <a:rPr sz="2800" b="1" spc="-4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672928" marR="1700094">
              <a:lnSpc>
                <a:spcPct val="110100"/>
              </a:lnSpc>
            </a:pPr>
            <a:r>
              <a:rPr sz="2800" dirty="0">
                <a:latin typeface="Arial"/>
                <a:cs typeface="Arial"/>
              </a:rPr>
              <a:t>sq(n)=2n+sq(n-1)-1  sq(n)=2n+</a:t>
            </a:r>
            <a:r>
              <a:rPr sz="2800" spc="4" dirty="0">
                <a:latin typeface="Arial"/>
                <a:cs typeface="Arial"/>
              </a:rPr>
              <a:t>n</a:t>
            </a:r>
            <a:r>
              <a:rPr sz="2800" baseline="2339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-2n+1-1  sq(n)=2n+n</a:t>
            </a:r>
            <a:r>
              <a:rPr sz="2800" baseline="2339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-2n  sq(n)=n</a:t>
            </a:r>
            <a:r>
              <a:rPr sz="2800" baseline="23391" dirty="0">
                <a:latin typeface="Arial"/>
                <a:cs typeface="Arial"/>
              </a:rPr>
              <a:t>2</a:t>
            </a:r>
            <a:endParaRPr sz="2800" baseline="23391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617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617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801370"/>
            <a:ext cx="9525000" cy="5311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000" spc="-4" dirty="0">
                <a:latin typeface="Arial"/>
                <a:cs typeface="Arial"/>
              </a:rPr>
              <a:t>If X is a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set:</a:t>
            </a:r>
            <a:endParaRPr sz="2000" dirty="0">
              <a:latin typeface="Arial"/>
              <a:cs typeface="Arial"/>
            </a:endParaRPr>
          </a:p>
          <a:p>
            <a:pPr marL="467876">
              <a:spcBef>
                <a:spcPts val="505"/>
              </a:spcBef>
            </a:pPr>
            <a:r>
              <a:rPr sz="2000" spc="-4" dirty="0">
                <a:latin typeface="Arial"/>
                <a:cs typeface="Arial"/>
              </a:rPr>
              <a:t>x </a:t>
            </a:r>
            <a:r>
              <a:rPr sz="2000" spc="-4" dirty="0">
                <a:latin typeface="Symbol"/>
                <a:cs typeface="Symbol"/>
              </a:rPr>
              <a:t>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 </a:t>
            </a:r>
            <a:r>
              <a:rPr sz="2000" spc="-4" dirty="0">
                <a:latin typeface="Symbol"/>
                <a:cs typeface="Symbol"/>
              </a:rPr>
              <a:t>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 </a:t>
            </a:r>
            <a:r>
              <a:rPr sz="2000" spc="-10" dirty="0">
                <a:latin typeface="Arial"/>
                <a:cs typeface="Arial"/>
              </a:rPr>
              <a:t>belongs </a:t>
            </a:r>
            <a:r>
              <a:rPr sz="2000" spc="-4" dirty="0">
                <a:latin typeface="Arial"/>
                <a:cs typeface="Arial"/>
              </a:rPr>
              <a:t>to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  <a:p>
            <a:pPr marL="467876">
              <a:spcBef>
                <a:spcPts val="469"/>
              </a:spcBef>
            </a:pPr>
            <a:r>
              <a:rPr sz="2000" spc="-4" dirty="0">
                <a:latin typeface="Arial"/>
                <a:cs typeface="Arial"/>
              </a:rPr>
              <a:t>x </a:t>
            </a:r>
            <a:r>
              <a:rPr sz="2000" spc="-4" dirty="0">
                <a:latin typeface="Symbol"/>
                <a:cs typeface="Symbol"/>
              </a:rPr>
              <a:t>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 </a:t>
            </a:r>
            <a:r>
              <a:rPr sz="2000" spc="-4" dirty="0">
                <a:latin typeface="Symbol"/>
                <a:cs typeface="Symbol"/>
              </a:rPr>
              <a:t>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 does not </a:t>
            </a:r>
            <a:r>
              <a:rPr sz="2000" spc="-10" dirty="0">
                <a:latin typeface="Arial"/>
                <a:cs typeface="Arial"/>
              </a:rPr>
              <a:t>belong </a:t>
            </a:r>
            <a:r>
              <a:rPr sz="2000" spc="-4" dirty="0">
                <a:latin typeface="Arial"/>
                <a:cs typeface="Arial"/>
              </a:rPr>
              <a:t>to</a:t>
            </a:r>
            <a:r>
              <a:rPr sz="2000" spc="9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  <a:p>
            <a:pPr marL="467876" marR="5078">
              <a:lnSpc>
                <a:spcPts val="2380"/>
              </a:lnSpc>
              <a:spcBef>
                <a:spcPts val="570"/>
              </a:spcBef>
            </a:pPr>
            <a:r>
              <a:rPr sz="2000" spc="-4" dirty="0">
                <a:latin typeface="Arial"/>
                <a:cs typeface="Arial"/>
              </a:rPr>
              <a:t>{ x </a:t>
            </a:r>
            <a:r>
              <a:rPr lang="en-US" sz="2000" spc="-370" dirty="0" smtClean="0">
                <a:latin typeface="Symbol"/>
                <a:cs typeface="Arial"/>
              </a:rPr>
              <a:t>|         </a:t>
            </a:r>
            <a:r>
              <a:rPr sz="2000" spc="-370" dirty="0" smtClean="0">
                <a:latin typeface="Arial"/>
                <a:cs typeface="Arial"/>
              </a:rPr>
              <a:t>x </a:t>
            </a:r>
            <a:r>
              <a:rPr sz="2000" spc="-4" dirty="0">
                <a:latin typeface="Symbol"/>
                <a:cs typeface="Symbol"/>
              </a:rPr>
              <a:t>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N and x is odd } </a:t>
            </a:r>
            <a:r>
              <a:rPr sz="2000" spc="-4" dirty="0">
                <a:latin typeface="Symbol"/>
                <a:cs typeface="Symbol"/>
              </a:rPr>
              <a:t>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The set of all x such that x </a:t>
            </a:r>
            <a:r>
              <a:rPr sz="2000" spc="-10" dirty="0">
                <a:latin typeface="Arial"/>
                <a:cs typeface="Arial"/>
              </a:rPr>
              <a:t>belongs </a:t>
            </a:r>
            <a:r>
              <a:rPr sz="2000" spc="-4" dirty="0">
                <a:latin typeface="Arial"/>
                <a:cs typeface="Arial"/>
              </a:rPr>
              <a:t>to  N and x is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odd</a:t>
            </a:r>
            <a:endParaRPr sz="2000" dirty="0">
              <a:latin typeface="Arial"/>
              <a:cs typeface="Arial"/>
            </a:endParaRPr>
          </a:p>
          <a:p>
            <a:pPr marL="1841030" marR="1674701" indent="-1828333">
              <a:lnSpc>
                <a:spcPts val="3000"/>
              </a:lnSpc>
              <a:spcBef>
                <a:spcPts val="469"/>
              </a:spcBef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2300" b="1" spc="-4" dirty="0">
                <a:latin typeface="Arial"/>
                <a:cs typeface="Arial"/>
              </a:rPr>
              <a:t>Subset: </a:t>
            </a:r>
            <a:r>
              <a:rPr sz="2000" spc="-4" dirty="0">
                <a:latin typeface="Arial"/>
                <a:cs typeface="Arial"/>
              </a:rPr>
              <a:t>If </a:t>
            </a:r>
            <a:r>
              <a:rPr sz="2000" spc="-10" dirty="0">
                <a:latin typeface="Arial"/>
                <a:cs typeface="Arial"/>
              </a:rPr>
              <a:t>every element </a:t>
            </a:r>
            <a:r>
              <a:rPr sz="2000" spc="-4" dirty="0">
                <a:latin typeface="Arial"/>
                <a:cs typeface="Arial"/>
              </a:rPr>
              <a:t>of A is also an </a:t>
            </a:r>
            <a:r>
              <a:rPr sz="2000" spc="-10" dirty="0" smtClean="0">
                <a:latin typeface="Arial"/>
                <a:cs typeface="Arial"/>
              </a:rPr>
              <a:t>element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" dirty="0" err="1" smtClean="0">
                <a:latin typeface="Arial"/>
                <a:cs typeface="Arial"/>
              </a:rPr>
              <a:t>ofB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A </a:t>
            </a:r>
            <a:r>
              <a:rPr sz="2000" spc="-4" dirty="0">
                <a:latin typeface="Symbol"/>
                <a:cs typeface="Symbol"/>
              </a:rPr>
              <a:t>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B</a:t>
            </a:r>
            <a:endParaRPr sz="2000" dirty="0">
              <a:latin typeface="Arial"/>
              <a:cs typeface="Arial"/>
            </a:endParaRPr>
          </a:p>
          <a:p>
            <a:pPr marL="467876" indent="-455178">
              <a:spcBef>
                <a:spcPts val="325"/>
              </a:spcBef>
              <a:buFont typeface="Arial"/>
              <a:buChar char="•"/>
              <a:tabLst>
                <a:tab pos="467876" algn="l"/>
                <a:tab pos="468511" algn="l"/>
                <a:tab pos="2774875" algn="l"/>
              </a:tabLst>
            </a:pPr>
            <a:r>
              <a:rPr sz="2300" b="1" spc="-4" dirty="0">
                <a:latin typeface="Arial"/>
                <a:cs typeface="Arial"/>
              </a:rPr>
              <a:t>Proper Subset</a:t>
            </a:r>
            <a:r>
              <a:rPr sz="2300" spc="-4" dirty="0">
                <a:latin typeface="Arial"/>
                <a:cs typeface="Arial"/>
              </a:rPr>
              <a:t>:	</a:t>
            </a:r>
            <a:r>
              <a:rPr sz="2000" spc="-4" dirty="0">
                <a:latin typeface="Arial"/>
                <a:cs typeface="Arial"/>
              </a:rPr>
              <a:t>A is </a:t>
            </a:r>
            <a:r>
              <a:rPr sz="2000" spc="-10" dirty="0">
                <a:latin typeface="Arial"/>
                <a:cs typeface="Arial"/>
              </a:rPr>
              <a:t>proper subset </a:t>
            </a:r>
            <a:r>
              <a:rPr sz="2000" spc="-4" dirty="0">
                <a:latin typeface="Arial"/>
                <a:cs typeface="Arial"/>
              </a:rPr>
              <a:t>of B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if:</a:t>
            </a:r>
            <a:endParaRPr sz="2000" dirty="0">
              <a:latin typeface="Arial"/>
              <a:cs typeface="Arial"/>
            </a:endParaRPr>
          </a:p>
          <a:p>
            <a:pPr marL="1841030" lvl="1" indent="-1373154">
              <a:spcBef>
                <a:spcPts val="495"/>
              </a:spcBef>
              <a:buAutoNum type="romanLcParenBoth"/>
              <a:tabLst>
                <a:tab pos="926228" algn="l"/>
                <a:tab pos="926863" algn="l"/>
              </a:tabLst>
            </a:pP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A is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subset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841030" marR="1073511" lvl="1" indent="-1373154">
              <a:lnSpc>
                <a:spcPts val="2900"/>
              </a:lnSpc>
              <a:spcBef>
                <a:spcPts val="150"/>
              </a:spcBef>
              <a:buAutoNum type="romanLcParenBoth"/>
              <a:tabLst>
                <a:tab pos="926228" algn="l"/>
                <a:tab pos="926863" algn="l"/>
                <a:tab pos="6707692" algn="l"/>
              </a:tabLst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There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exists at least one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element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in B which</a:t>
            </a:r>
            <a:r>
              <a:rPr sz="20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sz="2000" spc="-4" dirty="0" smtClean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spc="-9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A.  </a:t>
            </a:r>
            <a:endParaRPr lang="en-US" sz="2000" spc="-1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467876" marR="1073511" lvl="1">
              <a:lnSpc>
                <a:spcPts val="2900"/>
              </a:lnSpc>
              <a:spcBef>
                <a:spcPts val="150"/>
              </a:spcBef>
              <a:tabLst>
                <a:tab pos="926228" algn="l"/>
                <a:tab pos="926863" algn="l"/>
                <a:tab pos="6707692" algn="l"/>
              </a:tabLst>
            </a:pPr>
            <a:r>
              <a:rPr lang="en-US"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-10" dirty="0" smtClean="0">
                <a:solidFill>
                  <a:srgbClr val="FF0000"/>
                </a:solidFill>
                <a:latin typeface="Arial"/>
                <a:cs typeface="Arial"/>
              </a:rPr>
              <a:t>                    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000" spc="-4" dirty="0">
                <a:solidFill>
                  <a:srgbClr val="FF0000"/>
                </a:solidFill>
                <a:latin typeface="Symbol"/>
                <a:cs typeface="Symbol"/>
              </a:rPr>
              <a:t>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67876" indent="-455178">
              <a:spcBef>
                <a:spcPts val="345"/>
              </a:spcBef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2300" b="1" spc="-4" dirty="0">
                <a:latin typeface="Arial"/>
                <a:cs typeface="Arial"/>
              </a:rPr>
              <a:t>Improper Subset: </a:t>
            </a:r>
            <a:r>
              <a:rPr sz="2000" spc="-4" dirty="0">
                <a:latin typeface="Arial"/>
                <a:cs typeface="Arial"/>
              </a:rPr>
              <a:t>A is an </a:t>
            </a:r>
            <a:r>
              <a:rPr sz="2000" spc="-10" dirty="0">
                <a:latin typeface="Arial"/>
                <a:cs typeface="Arial"/>
              </a:rPr>
              <a:t>improper subset </a:t>
            </a:r>
            <a:r>
              <a:rPr sz="2000" spc="-4" dirty="0">
                <a:latin typeface="Arial"/>
                <a:cs typeface="Arial"/>
              </a:rPr>
              <a:t>of B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if:-</a:t>
            </a:r>
            <a:endParaRPr sz="2000" dirty="0">
              <a:latin typeface="Arial"/>
              <a:cs typeface="Arial"/>
            </a:endParaRPr>
          </a:p>
          <a:p>
            <a:pPr marL="926863" lvl="1" indent="-458988">
              <a:spcBef>
                <a:spcPts val="495"/>
              </a:spcBef>
              <a:buAutoNum type="romanLcParenBoth"/>
              <a:tabLst>
                <a:tab pos="926228" algn="l"/>
                <a:tab pos="926863" algn="l"/>
              </a:tabLst>
            </a:pP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A is a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subset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26863" marR="6983" lvl="1" indent="-458988">
              <a:spcBef>
                <a:spcPts val="469"/>
              </a:spcBef>
              <a:buAutoNum type="romanLcParenBoth"/>
              <a:tabLst>
                <a:tab pos="926228" algn="l"/>
                <a:tab pos="926863" algn="l"/>
              </a:tabLst>
            </a:pP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There does not exist any element in B which does not belong  to</a:t>
            </a:r>
            <a:r>
              <a:rPr sz="2000" spc="-9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A.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26863">
              <a:spcBef>
                <a:spcPts val="475"/>
              </a:spcBef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“Every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set is an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improper subset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itself”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5"/>
            <a:ext cx="8537193" cy="896636"/>
          </a:xfrm>
          <a:prstGeom prst="rect">
            <a:avLst/>
          </a:prstGeom>
        </p:spPr>
        <p:txBody>
          <a:bodyPr vert="horz" wrap="square" lIns="0" tIns="54850" rIns="0" bIns="0" rtlCol="0">
            <a:spAutoFit/>
          </a:bodyPr>
          <a:lstStyle/>
          <a:p>
            <a:pPr marL="1886737"/>
            <a:r>
              <a:rPr sz="5400" dirty="0"/>
              <a:t>Tiling</a:t>
            </a:r>
            <a:r>
              <a:rPr sz="5400" spc="-95" dirty="0"/>
              <a:t> </a:t>
            </a:r>
            <a:r>
              <a:rPr sz="5400" dirty="0"/>
              <a:t>Problem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41502" y="1711198"/>
            <a:ext cx="8328659" cy="396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08" marR="5078" indent="-342812">
              <a:buChar char="•"/>
              <a:tabLst>
                <a:tab pos="354874" algn="l"/>
                <a:tab pos="355508" algn="l"/>
              </a:tabLst>
            </a:pPr>
            <a:r>
              <a:rPr sz="3200" spc="-4" dirty="0">
                <a:latin typeface="Arial"/>
                <a:cs typeface="Arial"/>
              </a:rPr>
              <a:t>m </a:t>
            </a:r>
            <a:r>
              <a:rPr sz="3200" spc="-10" dirty="0">
                <a:latin typeface="Arial"/>
                <a:cs typeface="Arial"/>
              </a:rPr>
              <a:t>squares </a:t>
            </a:r>
            <a:r>
              <a:rPr sz="3200" spc="-4" dirty="0">
                <a:latin typeface="Arial"/>
                <a:cs typeface="Arial"/>
              </a:rPr>
              <a:t>in </a:t>
            </a:r>
            <a:r>
              <a:rPr sz="3200" spc="-10" dirty="0">
                <a:latin typeface="Arial"/>
                <a:cs typeface="Arial"/>
              </a:rPr>
              <a:t>each </a:t>
            </a:r>
            <a:r>
              <a:rPr sz="3200" spc="-4" dirty="0">
                <a:latin typeface="Arial"/>
                <a:cs typeface="Arial"/>
              </a:rPr>
              <a:t>row and </a:t>
            </a:r>
            <a:r>
              <a:rPr sz="3200" spc="-10" dirty="0">
                <a:latin typeface="Arial"/>
                <a:cs typeface="Arial"/>
              </a:rPr>
              <a:t>column where </a:t>
            </a:r>
            <a:r>
              <a:rPr sz="3200" spc="-4" dirty="0">
                <a:latin typeface="Arial"/>
                <a:cs typeface="Arial"/>
              </a:rPr>
              <a:t>m  is </a:t>
            </a:r>
            <a:r>
              <a:rPr sz="3200" spc="-10" dirty="0">
                <a:latin typeface="Arial"/>
                <a:cs typeface="Arial"/>
              </a:rPr>
              <a:t>power </a:t>
            </a:r>
            <a:r>
              <a:rPr sz="3200" spc="-4" dirty="0">
                <a:latin typeface="Arial"/>
                <a:cs typeface="Arial"/>
              </a:rPr>
              <a:t>of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4" dirty="0">
                <a:latin typeface="Arial"/>
                <a:cs typeface="Arial"/>
              </a:rPr>
              <a:t>2</a:t>
            </a:r>
            <a:endParaRPr sz="3200" dirty="0">
              <a:latin typeface="Arial"/>
              <a:cs typeface="Arial"/>
            </a:endParaRPr>
          </a:p>
          <a:p>
            <a:pPr marL="355508" marR="118714" indent="-342812">
              <a:spcBef>
                <a:spcPts val="755"/>
              </a:spcBef>
              <a:buChar char="•"/>
              <a:tabLst>
                <a:tab pos="354874" algn="l"/>
                <a:tab pos="355508" algn="l"/>
              </a:tabLst>
            </a:pPr>
            <a:r>
              <a:rPr sz="3200" spc="-4" dirty="0">
                <a:latin typeface="Arial"/>
                <a:cs typeface="Arial"/>
              </a:rPr>
              <a:t>1 </a:t>
            </a:r>
            <a:r>
              <a:rPr sz="3200" spc="-10" dirty="0">
                <a:latin typeface="Arial"/>
                <a:cs typeface="Arial"/>
              </a:rPr>
              <a:t>square </a:t>
            </a:r>
            <a:r>
              <a:rPr sz="3200" spc="-4" dirty="0">
                <a:latin typeface="Arial"/>
                <a:cs typeface="Arial"/>
              </a:rPr>
              <a:t>is </a:t>
            </a:r>
            <a:r>
              <a:rPr sz="3200" spc="-10" dirty="0">
                <a:latin typeface="Arial"/>
                <a:cs typeface="Arial"/>
              </a:rPr>
              <a:t>distinguished </a:t>
            </a:r>
            <a:r>
              <a:rPr sz="3200" spc="-4" dirty="0">
                <a:latin typeface="Arial"/>
                <a:cs typeface="Arial"/>
              </a:rPr>
              <a:t>as </a:t>
            </a:r>
            <a:r>
              <a:rPr sz="3200" spc="-10" dirty="0">
                <a:latin typeface="Arial"/>
                <a:cs typeface="Arial"/>
              </a:rPr>
              <a:t>special square.  </a:t>
            </a:r>
            <a:r>
              <a:rPr sz="3200" spc="-4" dirty="0">
                <a:latin typeface="Arial"/>
                <a:cs typeface="Arial"/>
              </a:rPr>
              <a:t>It is not </a:t>
            </a:r>
            <a:r>
              <a:rPr sz="3200" spc="-10" dirty="0">
                <a:latin typeface="Arial"/>
                <a:cs typeface="Arial"/>
              </a:rPr>
              <a:t>covered </a:t>
            </a:r>
            <a:r>
              <a:rPr sz="3200" spc="-4" dirty="0">
                <a:latin typeface="Arial"/>
                <a:cs typeface="Arial"/>
              </a:rPr>
              <a:t>by any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tile.</a:t>
            </a:r>
            <a:endParaRPr sz="3200" dirty="0">
              <a:latin typeface="Arial"/>
              <a:cs typeface="Arial"/>
            </a:endParaRPr>
          </a:p>
          <a:p>
            <a:pPr marL="354874" indent="-342178">
              <a:spcBef>
                <a:spcPts val="760"/>
              </a:spcBef>
              <a:buChar char="•"/>
              <a:tabLst>
                <a:tab pos="354874" algn="l"/>
                <a:tab pos="355508" algn="l"/>
              </a:tabLst>
            </a:pPr>
            <a:r>
              <a:rPr sz="3200" spc="-4" dirty="0">
                <a:latin typeface="Arial"/>
                <a:cs typeface="Arial"/>
              </a:rPr>
              <a:t>1 tile takes 3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squares</a:t>
            </a:r>
            <a:endParaRPr sz="3200" dirty="0">
              <a:latin typeface="Arial"/>
              <a:cs typeface="Arial"/>
            </a:endParaRPr>
          </a:p>
          <a:p>
            <a:pPr marL="354874" indent="-342178">
              <a:spcBef>
                <a:spcPts val="755"/>
              </a:spcBef>
              <a:buChar char="•"/>
              <a:tabLst>
                <a:tab pos="354874" algn="l"/>
                <a:tab pos="355508" algn="l"/>
              </a:tabLst>
            </a:pPr>
            <a:r>
              <a:rPr sz="3200" spc="-4" dirty="0">
                <a:latin typeface="Arial"/>
                <a:cs typeface="Arial"/>
              </a:rPr>
              <a:t>2 x 2 </a:t>
            </a:r>
            <a:r>
              <a:rPr sz="3200" spc="-10" dirty="0">
                <a:latin typeface="Arial"/>
                <a:cs typeface="Arial"/>
              </a:rPr>
              <a:t>board </a:t>
            </a:r>
            <a:r>
              <a:rPr sz="3200" spc="-4" dirty="0">
                <a:latin typeface="Arial"/>
                <a:cs typeface="Arial"/>
              </a:rPr>
              <a:t>is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formed</a:t>
            </a:r>
            <a:endParaRPr sz="3200" dirty="0">
              <a:latin typeface="Arial"/>
              <a:cs typeface="Arial"/>
            </a:endParaRPr>
          </a:p>
          <a:p>
            <a:pPr marL="354874" indent="-342178">
              <a:spcBef>
                <a:spcPts val="760"/>
              </a:spcBef>
              <a:buChar char="•"/>
              <a:tabLst>
                <a:tab pos="354874" algn="l"/>
                <a:tab pos="355508" algn="l"/>
              </a:tabLst>
            </a:pPr>
            <a:r>
              <a:rPr sz="3200" spc="-4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tiling problem </a:t>
            </a:r>
            <a:r>
              <a:rPr sz="3200" spc="-4" dirty="0">
                <a:latin typeface="Arial"/>
                <a:cs typeface="Arial"/>
              </a:rPr>
              <a:t>can </a:t>
            </a:r>
            <a:r>
              <a:rPr sz="3200" spc="-10" dirty="0">
                <a:latin typeface="Arial"/>
                <a:cs typeface="Arial"/>
              </a:rPr>
              <a:t>always </a:t>
            </a:r>
            <a:r>
              <a:rPr sz="3200" spc="-4" dirty="0">
                <a:latin typeface="Arial"/>
                <a:cs typeface="Arial"/>
              </a:rPr>
              <a:t>be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solved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94"/>
          <p:cNvSpPr/>
          <p:nvPr/>
        </p:nvSpPr>
        <p:spPr>
          <a:xfrm>
            <a:off x="5791200" y="2286002"/>
            <a:ext cx="0" cy="992505"/>
          </a:xfrm>
          <a:custGeom>
            <a:avLst/>
            <a:gdLst/>
            <a:ahLst/>
            <a:cxnLst/>
            <a:rect l="l" t="t" r="r" b="b"/>
            <a:pathLst>
              <a:path h="992504">
                <a:moveTo>
                  <a:pt x="0" y="0"/>
                </a:moveTo>
                <a:lnTo>
                  <a:pt x="0" y="9921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03772" y="2286000"/>
            <a:ext cx="0" cy="993139"/>
          </a:xfrm>
          <a:custGeom>
            <a:avLst/>
            <a:gdLst/>
            <a:ahLst/>
            <a:cxnLst/>
            <a:rect l="l" t="t" r="r" b="b"/>
            <a:pathLst>
              <a:path h="993139">
                <a:moveTo>
                  <a:pt x="0" y="0"/>
                </a:moveTo>
                <a:lnTo>
                  <a:pt x="0" y="992886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48984" y="2314196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5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62319" y="2314194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34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07529" y="2795777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3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920866" y="2796539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346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16346" y="2286000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5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16346" y="2300097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546" y="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74893" y="2767583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5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74891" y="2782442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545" y="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16346" y="3249929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16346" y="3264408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09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451105" y="3541777"/>
            <a:ext cx="397573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spc="-4" dirty="0">
                <a:latin typeface="Arial"/>
                <a:cs typeface="Arial"/>
              </a:rPr>
              <a:t>(a) Board with special</a:t>
            </a:r>
            <a:r>
              <a:rPr sz="2300" spc="3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square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298704" y="6742177"/>
            <a:ext cx="302323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(c) </a:t>
            </a:r>
            <a:r>
              <a:rPr sz="2300" spc="-4" dirty="0">
                <a:latin typeface="Arial"/>
                <a:cs typeface="Arial"/>
              </a:rPr>
              <a:t>Placing </a:t>
            </a:r>
            <a:r>
              <a:rPr sz="2300" dirty="0">
                <a:latin typeface="Arial"/>
                <a:cs typeface="Arial"/>
              </a:rPr>
              <a:t>the first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tile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870702" y="3465577"/>
            <a:ext cx="1516380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(c) One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tile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title"/>
          </p:nvPr>
        </p:nvSpPr>
        <p:spPr>
          <a:xfrm>
            <a:off x="760605" y="694943"/>
            <a:ext cx="8537193" cy="661162"/>
          </a:xfrm>
          <a:prstGeom prst="rect">
            <a:avLst/>
          </a:prstGeom>
        </p:spPr>
        <p:txBody>
          <a:bodyPr vert="horz" wrap="square" lIns="0" tIns="98274" rIns="0" bIns="0" rtlCol="0">
            <a:spAutoFit/>
          </a:bodyPr>
          <a:lstStyle/>
          <a:p>
            <a:pPr marL="4664151"/>
            <a:r>
              <a:rPr sz="3600" i="1" spc="-4" dirty="0">
                <a:latin typeface="Times New Roman"/>
                <a:cs typeface="Times New Roman"/>
              </a:rPr>
              <a:t>The tiling</a:t>
            </a:r>
            <a:r>
              <a:rPr sz="3600" i="1" spc="-30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problem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54" y="838199"/>
            <a:ext cx="3672406" cy="241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53" y="4277106"/>
            <a:ext cx="3378059" cy="231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755130" y="4469129"/>
            <a:ext cx="376555" cy="295275"/>
          </a:xfrm>
          <a:custGeom>
            <a:avLst/>
            <a:gdLst/>
            <a:ahLst/>
            <a:cxnLst/>
            <a:rect l="l" t="t" r="r" b="b"/>
            <a:pathLst>
              <a:path w="376554" h="295275">
                <a:moveTo>
                  <a:pt x="0" y="0"/>
                </a:moveTo>
                <a:lnTo>
                  <a:pt x="0" y="294894"/>
                </a:lnTo>
                <a:lnTo>
                  <a:pt x="376427" y="294894"/>
                </a:lnTo>
                <a:lnTo>
                  <a:pt x="37642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9002" y="4191000"/>
            <a:ext cx="2882900" cy="0"/>
          </a:xfrm>
          <a:custGeom>
            <a:avLst/>
            <a:gdLst/>
            <a:ahLst/>
            <a:cxnLst/>
            <a:rect l="l" t="t" r="r" b="b"/>
            <a:pathLst>
              <a:path w="2882900">
                <a:moveTo>
                  <a:pt x="0" y="0"/>
                </a:moveTo>
                <a:lnTo>
                  <a:pt x="2882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9004" y="4199001"/>
            <a:ext cx="2883535" cy="0"/>
          </a:xfrm>
          <a:custGeom>
            <a:avLst/>
            <a:gdLst/>
            <a:ahLst/>
            <a:cxnLst/>
            <a:rect l="l" t="t" r="r" b="b"/>
            <a:pathLst>
              <a:path w="2883534">
                <a:moveTo>
                  <a:pt x="0" y="0"/>
                </a:moveTo>
                <a:lnTo>
                  <a:pt x="2883407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9002" y="4469129"/>
            <a:ext cx="2882900" cy="0"/>
          </a:xfrm>
          <a:custGeom>
            <a:avLst/>
            <a:gdLst/>
            <a:ahLst/>
            <a:cxnLst/>
            <a:rect l="l" t="t" r="r" b="b"/>
            <a:pathLst>
              <a:path w="2882900">
                <a:moveTo>
                  <a:pt x="0" y="0"/>
                </a:moveTo>
                <a:lnTo>
                  <a:pt x="2882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9004" y="4477511"/>
            <a:ext cx="2883535" cy="0"/>
          </a:xfrm>
          <a:custGeom>
            <a:avLst/>
            <a:gdLst/>
            <a:ahLst/>
            <a:cxnLst/>
            <a:rect l="l" t="t" r="r" b="b"/>
            <a:pathLst>
              <a:path w="2883534">
                <a:moveTo>
                  <a:pt x="0" y="0"/>
                </a:moveTo>
                <a:lnTo>
                  <a:pt x="2883407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9002" y="4747259"/>
            <a:ext cx="2882900" cy="0"/>
          </a:xfrm>
          <a:custGeom>
            <a:avLst/>
            <a:gdLst/>
            <a:ahLst/>
            <a:cxnLst/>
            <a:rect l="l" t="t" r="r" b="b"/>
            <a:pathLst>
              <a:path w="2882900">
                <a:moveTo>
                  <a:pt x="0" y="0"/>
                </a:moveTo>
                <a:lnTo>
                  <a:pt x="2882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9004" y="4756021"/>
            <a:ext cx="2883535" cy="0"/>
          </a:xfrm>
          <a:custGeom>
            <a:avLst/>
            <a:gdLst/>
            <a:ahLst/>
            <a:cxnLst/>
            <a:rect l="l" t="t" r="r" b="b"/>
            <a:pathLst>
              <a:path w="2883534">
                <a:moveTo>
                  <a:pt x="0" y="0"/>
                </a:moveTo>
                <a:lnTo>
                  <a:pt x="2883407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9002" y="5026152"/>
            <a:ext cx="2882900" cy="0"/>
          </a:xfrm>
          <a:custGeom>
            <a:avLst/>
            <a:gdLst/>
            <a:ahLst/>
            <a:cxnLst/>
            <a:rect l="l" t="t" r="r" b="b"/>
            <a:pathLst>
              <a:path w="2882900">
                <a:moveTo>
                  <a:pt x="0" y="0"/>
                </a:moveTo>
                <a:lnTo>
                  <a:pt x="2882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9004" y="5034534"/>
            <a:ext cx="2883535" cy="0"/>
          </a:xfrm>
          <a:custGeom>
            <a:avLst/>
            <a:gdLst/>
            <a:ahLst/>
            <a:cxnLst/>
            <a:rect l="l" t="t" r="r" b="b"/>
            <a:pathLst>
              <a:path w="2883534">
                <a:moveTo>
                  <a:pt x="0" y="0"/>
                </a:moveTo>
                <a:lnTo>
                  <a:pt x="2883407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9002" y="5304282"/>
            <a:ext cx="2882900" cy="0"/>
          </a:xfrm>
          <a:custGeom>
            <a:avLst/>
            <a:gdLst/>
            <a:ahLst/>
            <a:cxnLst/>
            <a:rect l="l" t="t" r="r" b="b"/>
            <a:pathLst>
              <a:path w="2882900">
                <a:moveTo>
                  <a:pt x="0" y="0"/>
                </a:moveTo>
                <a:lnTo>
                  <a:pt x="2882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69004" y="5313045"/>
            <a:ext cx="2883535" cy="0"/>
          </a:xfrm>
          <a:custGeom>
            <a:avLst/>
            <a:gdLst/>
            <a:ahLst/>
            <a:cxnLst/>
            <a:rect l="l" t="t" r="r" b="b"/>
            <a:pathLst>
              <a:path w="2883534">
                <a:moveTo>
                  <a:pt x="0" y="0"/>
                </a:moveTo>
                <a:lnTo>
                  <a:pt x="2883407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69002" y="5583172"/>
            <a:ext cx="2882900" cy="0"/>
          </a:xfrm>
          <a:custGeom>
            <a:avLst/>
            <a:gdLst/>
            <a:ahLst/>
            <a:cxnLst/>
            <a:rect l="l" t="t" r="r" b="b"/>
            <a:pathLst>
              <a:path w="2882900">
                <a:moveTo>
                  <a:pt x="0" y="0"/>
                </a:moveTo>
                <a:lnTo>
                  <a:pt x="2882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9004" y="5591555"/>
            <a:ext cx="2883535" cy="0"/>
          </a:xfrm>
          <a:custGeom>
            <a:avLst/>
            <a:gdLst/>
            <a:ahLst/>
            <a:cxnLst/>
            <a:rect l="l" t="t" r="r" b="b"/>
            <a:pathLst>
              <a:path w="2883534">
                <a:moveTo>
                  <a:pt x="0" y="0"/>
                </a:moveTo>
                <a:lnTo>
                  <a:pt x="2883407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9002" y="5861303"/>
            <a:ext cx="2882900" cy="0"/>
          </a:xfrm>
          <a:custGeom>
            <a:avLst/>
            <a:gdLst/>
            <a:ahLst/>
            <a:cxnLst/>
            <a:rect l="l" t="t" r="r" b="b"/>
            <a:pathLst>
              <a:path w="2882900">
                <a:moveTo>
                  <a:pt x="0" y="0"/>
                </a:moveTo>
                <a:lnTo>
                  <a:pt x="2882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69004" y="5870066"/>
            <a:ext cx="2883535" cy="0"/>
          </a:xfrm>
          <a:custGeom>
            <a:avLst/>
            <a:gdLst/>
            <a:ahLst/>
            <a:cxnLst/>
            <a:rect l="l" t="t" r="r" b="b"/>
            <a:pathLst>
              <a:path w="2883534">
                <a:moveTo>
                  <a:pt x="0" y="0"/>
                </a:moveTo>
                <a:lnTo>
                  <a:pt x="2883407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69002" y="6139434"/>
            <a:ext cx="2882900" cy="0"/>
          </a:xfrm>
          <a:custGeom>
            <a:avLst/>
            <a:gdLst/>
            <a:ahLst/>
            <a:cxnLst/>
            <a:rect l="l" t="t" r="r" b="b"/>
            <a:pathLst>
              <a:path w="2882900">
                <a:moveTo>
                  <a:pt x="0" y="0"/>
                </a:moveTo>
                <a:lnTo>
                  <a:pt x="28826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9004" y="6148196"/>
            <a:ext cx="2883535" cy="0"/>
          </a:xfrm>
          <a:custGeom>
            <a:avLst/>
            <a:gdLst/>
            <a:ahLst/>
            <a:cxnLst/>
            <a:rect l="l" t="t" r="r" b="b"/>
            <a:pathLst>
              <a:path w="2883534">
                <a:moveTo>
                  <a:pt x="0" y="0"/>
                </a:moveTo>
                <a:lnTo>
                  <a:pt x="2883407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3000" y="4191000"/>
            <a:ext cx="0" cy="2243455"/>
          </a:xfrm>
          <a:custGeom>
            <a:avLst/>
            <a:gdLst/>
            <a:ahLst/>
            <a:cxnLst/>
            <a:rect l="l" t="t" r="r" b="b"/>
            <a:pathLst>
              <a:path h="2243454">
                <a:moveTo>
                  <a:pt x="0" y="0"/>
                </a:moveTo>
                <a:lnTo>
                  <a:pt x="0" y="22433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61001" y="4191000"/>
            <a:ext cx="0" cy="2244090"/>
          </a:xfrm>
          <a:custGeom>
            <a:avLst/>
            <a:gdLst/>
            <a:ahLst/>
            <a:cxnLst/>
            <a:rect l="l" t="t" r="r" b="b"/>
            <a:pathLst>
              <a:path h="2244090">
                <a:moveTo>
                  <a:pt x="0" y="0"/>
                </a:moveTo>
                <a:lnTo>
                  <a:pt x="0" y="224409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2664" y="4207002"/>
            <a:ext cx="0" cy="2227580"/>
          </a:xfrm>
          <a:custGeom>
            <a:avLst/>
            <a:gdLst/>
            <a:ahLst/>
            <a:cxnLst/>
            <a:rect l="l" t="t" r="r" b="b"/>
            <a:pathLst>
              <a:path h="2227579">
                <a:moveTo>
                  <a:pt x="0" y="0"/>
                </a:moveTo>
                <a:lnTo>
                  <a:pt x="0" y="22273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21427" y="4207004"/>
            <a:ext cx="0" cy="2228215"/>
          </a:xfrm>
          <a:custGeom>
            <a:avLst/>
            <a:gdLst/>
            <a:ahLst/>
            <a:cxnLst/>
            <a:rect l="l" t="t" r="r" b="b"/>
            <a:pathLst>
              <a:path h="2228215">
                <a:moveTo>
                  <a:pt x="0" y="0"/>
                </a:moveTo>
                <a:lnTo>
                  <a:pt x="0" y="2228088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3090" y="4207002"/>
            <a:ext cx="0" cy="2227580"/>
          </a:xfrm>
          <a:custGeom>
            <a:avLst/>
            <a:gdLst/>
            <a:ahLst/>
            <a:cxnLst/>
            <a:rect l="l" t="t" r="r" b="b"/>
            <a:pathLst>
              <a:path h="2227579">
                <a:moveTo>
                  <a:pt x="0" y="0"/>
                </a:moveTo>
                <a:lnTo>
                  <a:pt x="0" y="22273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81853" y="4207004"/>
            <a:ext cx="0" cy="2228215"/>
          </a:xfrm>
          <a:custGeom>
            <a:avLst/>
            <a:gdLst/>
            <a:ahLst/>
            <a:cxnLst/>
            <a:rect l="l" t="t" r="r" b="b"/>
            <a:pathLst>
              <a:path h="2228215">
                <a:moveTo>
                  <a:pt x="0" y="0"/>
                </a:moveTo>
                <a:lnTo>
                  <a:pt x="0" y="2228088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33514" y="4207002"/>
            <a:ext cx="0" cy="2227580"/>
          </a:xfrm>
          <a:custGeom>
            <a:avLst/>
            <a:gdLst/>
            <a:ahLst/>
            <a:cxnLst/>
            <a:rect l="l" t="t" r="r" b="b"/>
            <a:pathLst>
              <a:path h="2227579">
                <a:moveTo>
                  <a:pt x="0" y="0"/>
                </a:moveTo>
                <a:lnTo>
                  <a:pt x="0" y="22273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2278" y="4207004"/>
            <a:ext cx="0" cy="2228215"/>
          </a:xfrm>
          <a:custGeom>
            <a:avLst/>
            <a:gdLst/>
            <a:ahLst/>
            <a:cxnLst/>
            <a:rect l="l" t="t" r="r" b="b"/>
            <a:pathLst>
              <a:path h="2228215">
                <a:moveTo>
                  <a:pt x="0" y="0"/>
                </a:moveTo>
                <a:lnTo>
                  <a:pt x="0" y="2228088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93941" y="4207002"/>
            <a:ext cx="0" cy="2227580"/>
          </a:xfrm>
          <a:custGeom>
            <a:avLst/>
            <a:gdLst/>
            <a:ahLst/>
            <a:cxnLst/>
            <a:rect l="l" t="t" r="r" b="b"/>
            <a:pathLst>
              <a:path h="2227579">
                <a:moveTo>
                  <a:pt x="0" y="0"/>
                </a:moveTo>
                <a:lnTo>
                  <a:pt x="0" y="22273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2704" y="4207004"/>
            <a:ext cx="0" cy="2228215"/>
          </a:xfrm>
          <a:custGeom>
            <a:avLst/>
            <a:gdLst/>
            <a:ahLst/>
            <a:cxnLst/>
            <a:rect l="l" t="t" r="r" b="b"/>
            <a:pathLst>
              <a:path h="2228215">
                <a:moveTo>
                  <a:pt x="0" y="0"/>
                </a:moveTo>
                <a:lnTo>
                  <a:pt x="0" y="2228088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54368" y="4207002"/>
            <a:ext cx="0" cy="2227580"/>
          </a:xfrm>
          <a:custGeom>
            <a:avLst/>
            <a:gdLst/>
            <a:ahLst/>
            <a:cxnLst/>
            <a:rect l="l" t="t" r="r" b="b"/>
            <a:pathLst>
              <a:path h="2227579">
                <a:moveTo>
                  <a:pt x="0" y="0"/>
                </a:moveTo>
                <a:lnTo>
                  <a:pt x="0" y="22273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63131" y="4207004"/>
            <a:ext cx="0" cy="2228215"/>
          </a:xfrm>
          <a:custGeom>
            <a:avLst/>
            <a:gdLst/>
            <a:ahLst/>
            <a:cxnLst/>
            <a:rect l="l" t="t" r="r" b="b"/>
            <a:pathLst>
              <a:path h="2228215">
                <a:moveTo>
                  <a:pt x="0" y="0"/>
                </a:moveTo>
                <a:lnTo>
                  <a:pt x="0" y="2228088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14793" y="4207002"/>
            <a:ext cx="0" cy="2227580"/>
          </a:xfrm>
          <a:custGeom>
            <a:avLst/>
            <a:gdLst/>
            <a:ahLst/>
            <a:cxnLst/>
            <a:rect l="l" t="t" r="r" b="b"/>
            <a:pathLst>
              <a:path h="2227579">
                <a:moveTo>
                  <a:pt x="0" y="0"/>
                </a:moveTo>
                <a:lnTo>
                  <a:pt x="0" y="22273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23556" y="4207004"/>
            <a:ext cx="0" cy="2228215"/>
          </a:xfrm>
          <a:custGeom>
            <a:avLst/>
            <a:gdLst/>
            <a:ahLst/>
            <a:cxnLst/>
            <a:rect l="l" t="t" r="r" b="b"/>
            <a:pathLst>
              <a:path h="2228215">
                <a:moveTo>
                  <a:pt x="0" y="0"/>
                </a:moveTo>
                <a:lnTo>
                  <a:pt x="0" y="2228088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75219" y="4207002"/>
            <a:ext cx="0" cy="2227580"/>
          </a:xfrm>
          <a:custGeom>
            <a:avLst/>
            <a:gdLst/>
            <a:ahLst/>
            <a:cxnLst/>
            <a:rect l="l" t="t" r="r" b="b"/>
            <a:pathLst>
              <a:path h="2227579">
                <a:moveTo>
                  <a:pt x="0" y="0"/>
                </a:moveTo>
                <a:lnTo>
                  <a:pt x="0" y="22273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3602" y="4207004"/>
            <a:ext cx="0" cy="2228215"/>
          </a:xfrm>
          <a:custGeom>
            <a:avLst/>
            <a:gdLst/>
            <a:ahLst/>
            <a:cxnLst/>
            <a:rect l="l" t="t" r="r" b="b"/>
            <a:pathLst>
              <a:path h="2228215">
                <a:moveTo>
                  <a:pt x="0" y="0"/>
                </a:moveTo>
                <a:lnTo>
                  <a:pt x="0" y="2228088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69002" y="6418326"/>
            <a:ext cx="2882900" cy="0"/>
          </a:xfrm>
          <a:custGeom>
            <a:avLst/>
            <a:gdLst/>
            <a:ahLst/>
            <a:cxnLst/>
            <a:rect l="l" t="t" r="r" b="b"/>
            <a:pathLst>
              <a:path w="2882900">
                <a:moveTo>
                  <a:pt x="0" y="0"/>
                </a:moveTo>
                <a:lnTo>
                  <a:pt x="28826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69004" y="6426708"/>
            <a:ext cx="2883535" cy="0"/>
          </a:xfrm>
          <a:custGeom>
            <a:avLst/>
            <a:gdLst/>
            <a:ahLst/>
            <a:cxnLst/>
            <a:rect l="l" t="t" r="r" b="b"/>
            <a:pathLst>
              <a:path w="2883534">
                <a:moveTo>
                  <a:pt x="0" y="0"/>
                </a:moveTo>
                <a:lnTo>
                  <a:pt x="2883407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35645" y="4207002"/>
            <a:ext cx="0" cy="2227580"/>
          </a:xfrm>
          <a:custGeom>
            <a:avLst/>
            <a:gdLst/>
            <a:ahLst/>
            <a:cxnLst/>
            <a:rect l="l" t="t" r="r" b="b"/>
            <a:pathLst>
              <a:path h="2227579">
                <a:moveTo>
                  <a:pt x="0" y="0"/>
                </a:moveTo>
                <a:lnTo>
                  <a:pt x="0" y="22273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44028" y="4207004"/>
            <a:ext cx="0" cy="2228215"/>
          </a:xfrm>
          <a:custGeom>
            <a:avLst/>
            <a:gdLst/>
            <a:ahLst/>
            <a:cxnLst/>
            <a:rect l="l" t="t" r="r" b="b"/>
            <a:pathLst>
              <a:path h="2228215">
                <a:moveTo>
                  <a:pt x="0" y="0"/>
                </a:moveTo>
                <a:lnTo>
                  <a:pt x="0" y="2228088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53000" y="643432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12664" y="643432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73090" y="643432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33514" y="643432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93941" y="643432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54368" y="643432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14793" y="643432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75219" y="643432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35645" y="643432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76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51649" y="419100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51649" y="446912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51649" y="474725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51649" y="5026152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51649" y="53042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51649" y="5583172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51649" y="5861303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51649" y="6139434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51649" y="6418326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16067" y="5975603"/>
            <a:ext cx="360680" cy="295275"/>
          </a:xfrm>
          <a:custGeom>
            <a:avLst/>
            <a:gdLst/>
            <a:ahLst/>
            <a:cxnLst/>
            <a:rect l="l" t="t" r="r" b="b"/>
            <a:pathLst>
              <a:path w="360679" h="295275">
                <a:moveTo>
                  <a:pt x="0" y="0"/>
                </a:moveTo>
                <a:lnTo>
                  <a:pt x="0" y="294894"/>
                </a:lnTo>
                <a:lnTo>
                  <a:pt x="360426" y="294894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74535" y="5975603"/>
            <a:ext cx="360680" cy="295275"/>
          </a:xfrm>
          <a:custGeom>
            <a:avLst/>
            <a:gdLst/>
            <a:ahLst/>
            <a:cxnLst/>
            <a:rect l="l" t="t" r="r" b="b"/>
            <a:pathLst>
              <a:path w="360679" h="295275">
                <a:moveTo>
                  <a:pt x="0" y="0"/>
                </a:moveTo>
                <a:lnTo>
                  <a:pt x="0" y="294894"/>
                </a:lnTo>
                <a:lnTo>
                  <a:pt x="360425" y="294894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6023" y="5664710"/>
            <a:ext cx="360680" cy="295275"/>
          </a:xfrm>
          <a:custGeom>
            <a:avLst/>
            <a:gdLst/>
            <a:ahLst/>
            <a:cxnLst/>
            <a:rect l="l" t="t" r="r" b="b"/>
            <a:pathLst>
              <a:path w="360679" h="295275">
                <a:moveTo>
                  <a:pt x="0" y="0"/>
                </a:moveTo>
                <a:lnTo>
                  <a:pt x="0" y="294893"/>
                </a:lnTo>
                <a:lnTo>
                  <a:pt x="360426" y="294893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86449" y="5419344"/>
            <a:ext cx="360680" cy="295275"/>
          </a:xfrm>
          <a:custGeom>
            <a:avLst/>
            <a:gdLst/>
            <a:ahLst/>
            <a:cxnLst/>
            <a:rect l="l" t="t" r="r" b="b"/>
            <a:pathLst>
              <a:path w="360679" h="295275">
                <a:moveTo>
                  <a:pt x="0" y="0"/>
                </a:moveTo>
                <a:lnTo>
                  <a:pt x="0" y="294893"/>
                </a:lnTo>
                <a:lnTo>
                  <a:pt x="360425" y="294893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30111" y="5124450"/>
            <a:ext cx="360680" cy="295275"/>
          </a:xfrm>
          <a:custGeom>
            <a:avLst/>
            <a:gdLst/>
            <a:ahLst/>
            <a:cxnLst/>
            <a:rect l="l" t="t" r="r" b="b"/>
            <a:pathLst>
              <a:path w="360679" h="295275">
                <a:moveTo>
                  <a:pt x="0" y="0"/>
                </a:moveTo>
                <a:lnTo>
                  <a:pt x="0" y="294894"/>
                </a:lnTo>
                <a:lnTo>
                  <a:pt x="360426" y="294894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90537" y="4829556"/>
            <a:ext cx="360680" cy="295275"/>
          </a:xfrm>
          <a:custGeom>
            <a:avLst/>
            <a:gdLst/>
            <a:ahLst/>
            <a:cxnLst/>
            <a:rect l="l" t="t" r="r" b="b"/>
            <a:pathLst>
              <a:path w="360679" h="295275">
                <a:moveTo>
                  <a:pt x="0" y="0"/>
                </a:moveTo>
                <a:lnTo>
                  <a:pt x="0" y="294894"/>
                </a:lnTo>
                <a:lnTo>
                  <a:pt x="360425" y="294894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16067" y="4845559"/>
            <a:ext cx="360680" cy="295275"/>
          </a:xfrm>
          <a:custGeom>
            <a:avLst/>
            <a:gdLst/>
            <a:ahLst/>
            <a:cxnLst/>
            <a:rect l="l" t="t" r="r" b="b"/>
            <a:pathLst>
              <a:path w="360679" h="295275">
                <a:moveTo>
                  <a:pt x="0" y="0"/>
                </a:moveTo>
                <a:lnTo>
                  <a:pt x="0" y="294893"/>
                </a:lnTo>
                <a:lnTo>
                  <a:pt x="360426" y="294893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32834" y="4305301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294893" y="0"/>
                </a:move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32832" y="4289297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09260" y="4616197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294893" y="0"/>
                </a:move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09259" y="4600194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5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36922" y="4845558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294893" y="0"/>
                </a:move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36920" y="482955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6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32834" y="5435346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294893" y="0"/>
                </a:move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32832" y="5419344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5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74535" y="4289298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294894" y="0"/>
                </a:move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74535" y="4272534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5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95390" y="4354067"/>
            <a:ext cx="360045" cy="295275"/>
          </a:xfrm>
          <a:custGeom>
            <a:avLst/>
            <a:gdLst/>
            <a:ahLst/>
            <a:cxnLst/>
            <a:rect l="l" t="t" r="r" b="b"/>
            <a:pathLst>
              <a:path w="360045" h="295275">
                <a:moveTo>
                  <a:pt x="359663" y="294894"/>
                </a:moveTo>
                <a:lnTo>
                  <a:pt x="359663" y="0"/>
                </a:ln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11390" y="5452109"/>
            <a:ext cx="360680" cy="295275"/>
          </a:xfrm>
          <a:custGeom>
            <a:avLst/>
            <a:gdLst/>
            <a:ahLst/>
            <a:cxnLst/>
            <a:rect l="l" t="t" r="r" b="b"/>
            <a:pathLst>
              <a:path w="360679" h="295275">
                <a:moveTo>
                  <a:pt x="360425" y="294893"/>
                </a:moveTo>
                <a:lnTo>
                  <a:pt x="360425" y="0"/>
                </a:ln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71388" y="4321304"/>
            <a:ext cx="360680" cy="295275"/>
          </a:xfrm>
          <a:custGeom>
            <a:avLst/>
            <a:gdLst/>
            <a:ahLst/>
            <a:cxnLst/>
            <a:rect l="l" t="t" r="r" b="b"/>
            <a:pathLst>
              <a:path w="360679" h="295275">
                <a:moveTo>
                  <a:pt x="360425" y="294894"/>
                </a:moveTo>
                <a:lnTo>
                  <a:pt x="360425" y="0"/>
                </a:ln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95390" y="6336029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93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73518" y="5975603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360425"/>
                </a:move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83730" y="6008370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94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62621" y="5648705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664"/>
                </a:move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40068" y="5730240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93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18197" y="5369814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360425"/>
                </a:move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53684" y="6303264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93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31814" y="5943602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663"/>
                </a:move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60920" y="5222747"/>
            <a:ext cx="294641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131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39050" y="4862320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360425"/>
                </a:move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23047" y="5042153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361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16497" y="4911090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94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95388" y="4550663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360425"/>
                </a:moveTo>
                <a:lnTo>
                  <a:pt x="0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91200" y="2286002"/>
            <a:ext cx="0" cy="992505"/>
          </a:xfrm>
          <a:custGeom>
            <a:avLst/>
            <a:gdLst/>
            <a:ahLst/>
            <a:cxnLst/>
            <a:rect l="l" t="t" r="r" b="b"/>
            <a:pathLst>
              <a:path h="992504">
                <a:moveTo>
                  <a:pt x="0" y="0"/>
                </a:moveTo>
                <a:lnTo>
                  <a:pt x="0" y="9921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03772" y="2286000"/>
            <a:ext cx="0" cy="993139"/>
          </a:xfrm>
          <a:custGeom>
            <a:avLst/>
            <a:gdLst/>
            <a:ahLst/>
            <a:cxnLst/>
            <a:rect l="l" t="t" r="r" b="b"/>
            <a:pathLst>
              <a:path h="993139">
                <a:moveTo>
                  <a:pt x="0" y="0"/>
                </a:moveTo>
                <a:lnTo>
                  <a:pt x="0" y="992886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48984" y="2314196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5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62319" y="2314194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34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07529" y="2795777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3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920866" y="2796539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346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16346" y="2286000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5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16346" y="2300097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546" y="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74893" y="2767583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5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74891" y="2782442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545" y="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16346" y="3249929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>
                <a:moveTo>
                  <a:pt x="0" y="0"/>
                </a:moveTo>
                <a:lnTo>
                  <a:pt x="11163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16346" y="3264408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>
                <a:moveTo>
                  <a:pt x="0" y="0"/>
                </a:moveTo>
                <a:lnTo>
                  <a:pt x="111709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451105" y="3541777"/>
            <a:ext cx="397573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spc="-4" dirty="0">
                <a:latin typeface="Arial"/>
                <a:cs typeface="Arial"/>
              </a:rPr>
              <a:t>(a) Board with special</a:t>
            </a:r>
            <a:r>
              <a:rPr sz="2300" spc="3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square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298704" y="6742177"/>
            <a:ext cx="302323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(c) </a:t>
            </a:r>
            <a:r>
              <a:rPr sz="2300" spc="-4" dirty="0">
                <a:latin typeface="Arial"/>
                <a:cs typeface="Arial"/>
              </a:rPr>
              <a:t>Placing </a:t>
            </a:r>
            <a:r>
              <a:rPr sz="2300" dirty="0">
                <a:latin typeface="Arial"/>
                <a:cs typeface="Arial"/>
              </a:rPr>
              <a:t>the first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tile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413504" y="6589777"/>
            <a:ext cx="153479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spc="-4" dirty="0">
                <a:latin typeface="Arial"/>
                <a:cs typeface="Arial"/>
              </a:rPr>
              <a:t>(d)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solution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870702" y="3465577"/>
            <a:ext cx="1516380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(c) One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tile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title"/>
          </p:nvPr>
        </p:nvSpPr>
        <p:spPr>
          <a:xfrm>
            <a:off x="760605" y="694943"/>
            <a:ext cx="8537193" cy="661162"/>
          </a:xfrm>
          <a:prstGeom prst="rect">
            <a:avLst/>
          </a:prstGeom>
        </p:spPr>
        <p:txBody>
          <a:bodyPr vert="horz" wrap="square" lIns="0" tIns="98274" rIns="0" bIns="0" rtlCol="0">
            <a:spAutoFit/>
          </a:bodyPr>
          <a:lstStyle/>
          <a:p>
            <a:pPr marL="4664151"/>
            <a:r>
              <a:rPr sz="3600" i="1" spc="-4" dirty="0">
                <a:latin typeface="Times New Roman"/>
                <a:cs typeface="Times New Roman"/>
              </a:rPr>
              <a:t>The tiling</a:t>
            </a:r>
            <a:r>
              <a:rPr sz="3600" i="1" spc="-30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problem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54" y="838199"/>
            <a:ext cx="3672406" cy="241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53" y="4277106"/>
            <a:ext cx="3378059" cy="231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946" y="618744"/>
            <a:ext cx="7366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6758" marR="5078" indent="-1714060"/>
            <a:r>
              <a:rPr sz="3600" dirty="0"/>
              <a:t>Proof by </a:t>
            </a:r>
            <a:r>
              <a:rPr sz="3600" spc="-4" dirty="0"/>
              <a:t>Mathematical</a:t>
            </a:r>
            <a:r>
              <a:rPr sz="3600" spc="-55" dirty="0"/>
              <a:t> </a:t>
            </a:r>
            <a:r>
              <a:rPr sz="3600" dirty="0" smtClean="0"/>
              <a:t>Ind</a:t>
            </a:r>
            <a:r>
              <a:rPr lang="en-US" sz="3600" dirty="0" smtClean="0"/>
              <a:t>uction</a:t>
            </a:r>
            <a:r>
              <a:rPr sz="3600" dirty="0" smtClean="0"/>
              <a:t> </a:t>
            </a:r>
            <a:r>
              <a:rPr sz="3600" dirty="0"/>
              <a:t>for Tiling</a:t>
            </a:r>
            <a:r>
              <a:rPr sz="3600" spc="-110" dirty="0"/>
              <a:t> </a:t>
            </a:r>
            <a:r>
              <a:rPr sz="360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4702" y="1712977"/>
            <a:ext cx="2856230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spc="-4" dirty="0">
                <a:latin typeface="Arial"/>
                <a:cs typeface="Arial"/>
              </a:rPr>
              <a:t>where n is an integer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502" y="1712976"/>
            <a:ext cx="1823085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228"/>
            <a:r>
              <a:rPr sz="2300" dirty="0">
                <a:latin typeface="Arial"/>
                <a:cs typeface="Arial"/>
              </a:rPr>
              <a:t>m =</a:t>
            </a:r>
            <a:r>
              <a:rPr sz="2300" spc="-9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2</a:t>
            </a:r>
            <a:r>
              <a:rPr sz="2300" spc="-7" baseline="24305" dirty="0">
                <a:latin typeface="Arial"/>
                <a:cs typeface="Arial"/>
              </a:rPr>
              <a:t>n</a:t>
            </a:r>
            <a:endParaRPr sz="2300" baseline="24305">
              <a:latin typeface="Arial"/>
              <a:cs typeface="Arial"/>
            </a:endParaRPr>
          </a:p>
          <a:p>
            <a:pPr marL="12696">
              <a:spcBef>
                <a:spcPts val="570"/>
              </a:spcBef>
            </a:pPr>
            <a:r>
              <a:rPr sz="2300" spc="-4" dirty="0">
                <a:latin typeface="Arial"/>
                <a:cs typeface="Arial"/>
              </a:rPr>
              <a:t>(i)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Basis</a:t>
            </a:r>
            <a:endParaRPr sz="2300">
              <a:latin typeface="Arial"/>
              <a:cs typeface="Arial"/>
            </a:endParaRPr>
          </a:p>
          <a:p>
            <a:pPr marL="926228">
              <a:spcBef>
                <a:spcPts val="570"/>
              </a:spcBef>
            </a:pPr>
            <a:r>
              <a:rPr sz="2300" spc="-4" dirty="0">
                <a:latin typeface="Arial"/>
                <a:cs typeface="Arial"/>
              </a:rPr>
              <a:t>if</a:t>
            </a:r>
            <a:r>
              <a:rPr sz="2300" spc="-91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n=0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402" y="2965827"/>
            <a:ext cx="4110990" cy="306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051" marR="799259">
              <a:lnSpc>
                <a:spcPct val="118300"/>
              </a:lnSpc>
            </a:pPr>
            <a:r>
              <a:rPr sz="2300" spc="-4" dirty="0">
                <a:latin typeface="Arial"/>
                <a:cs typeface="Arial"/>
              </a:rPr>
              <a:t>m=2</a:t>
            </a:r>
            <a:r>
              <a:rPr sz="2300" spc="-7" baseline="24305" dirty="0">
                <a:latin typeface="Arial"/>
                <a:cs typeface="Arial"/>
              </a:rPr>
              <a:t>0</a:t>
            </a:r>
            <a:r>
              <a:rPr sz="2300" spc="-4" dirty="0">
                <a:latin typeface="Arial"/>
                <a:cs typeface="Arial"/>
              </a:rPr>
              <a:t>=1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Arial"/>
                <a:cs typeface="Arial"/>
              </a:rPr>
              <a:t>1x1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board  1 square is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special</a:t>
            </a:r>
            <a:endParaRPr sz="2300">
              <a:latin typeface="Arial"/>
              <a:cs typeface="Arial"/>
            </a:endParaRPr>
          </a:p>
          <a:p>
            <a:pPr marL="584051" marR="5078" indent="-571353">
              <a:lnSpc>
                <a:spcPct val="119800"/>
              </a:lnSpc>
            </a:pPr>
            <a:r>
              <a:rPr sz="2300" spc="-4" dirty="0">
                <a:latin typeface="Arial"/>
                <a:cs typeface="Arial"/>
              </a:rPr>
              <a:t>Board is tiled by doing nothing  if</a:t>
            </a:r>
            <a:r>
              <a:rPr sz="2300" spc="-91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n=1</a:t>
            </a:r>
            <a:endParaRPr sz="2300">
              <a:latin typeface="Arial"/>
              <a:cs typeface="Arial"/>
            </a:endParaRPr>
          </a:p>
          <a:p>
            <a:pPr marL="584051" marR="715461" indent="84433">
              <a:lnSpc>
                <a:spcPct val="118300"/>
              </a:lnSpc>
              <a:spcBef>
                <a:spcPts val="85"/>
              </a:spcBef>
            </a:pPr>
            <a:r>
              <a:rPr sz="2300" spc="-4" dirty="0">
                <a:latin typeface="Arial"/>
                <a:cs typeface="Arial"/>
              </a:rPr>
              <a:t>m=2</a:t>
            </a:r>
            <a:r>
              <a:rPr sz="2300" spc="-7" baseline="24305" dirty="0">
                <a:latin typeface="Arial"/>
                <a:cs typeface="Arial"/>
              </a:rPr>
              <a:t>1</a:t>
            </a:r>
            <a:r>
              <a:rPr sz="2300" spc="-4" dirty="0">
                <a:latin typeface="Arial"/>
                <a:cs typeface="Arial"/>
              </a:rPr>
              <a:t>=2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Arial"/>
                <a:cs typeface="Arial"/>
              </a:rPr>
              <a:t>2x2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board  1 square is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special</a:t>
            </a:r>
            <a:endParaRPr sz="2300">
              <a:latin typeface="Arial"/>
              <a:cs typeface="Arial"/>
            </a:endParaRPr>
          </a:p>
          <a:p>
            <a:pPr marL="12696">
              <a:spcBef>
                <a:spcPts val="570"/>
              </a:spcBef>
            </a:pPr>
            <a:r>
              <a:rPr sz="2300" spc="-4" dirty="0">
                <a:latin typeface="Arial"/>
                <a:cs typeface="Arial"/>
              </a:rPr>
              <a:t>Board is tiled by putting 1</a:t>
            </a:r>
            <a:r>
              <a:rPr sz="2300" spc="4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tile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82383" y="4751072"/>
            <a:ext cx="736853" cy="657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8108" y="4724400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>
                <a:moveTo>
                  <a:pt x="0" y="0"/>
                </a:moveTo>
                <a:lnTo>
                  <a:pt x="14203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8870" y="4737734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>
                <a:moveTo>
                  <a:pt x="0" y="0"/>
                </a:moveTo>
                <a:lnTo>
                  <a:pt x="1420368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98108" y="5382005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>
                <a:moveTo>
                  <a:pt x="0" y="0"/>
                </a:moveTo>
                <a:lnTo>
                  <a:pt x="14203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98870" y="5395340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>
                <a:moveTo>
                  <a:pt x="0" y="0"/>
                </a:moveTo>
                <a:lnTo>
                  <a:pt x="1420368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201" y="4724400"/>
            <a:ext cx="0" cy="1367790"/>
          </a:xfrm>
          <a:custGeom>
            <a:avLst/>
            <a:gdLst/>
            <a:ahLst/>
            <a:cxnLst/>
            <a:rect l="l" t="t" r="r" b="b"/>
            <a:pathLst>
              <a:path h="1367789">
                <a:moveTo>
                  <a:pt x="0" y="0"/>
                </a:moveTo>
                <a:lnTo>
                  <a:pt x="0" y="13677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5534" y="4724400"/>
            <a:ext cx="0" cy="1367790"/>
          </a:xfrm>
          <a:custGeom>
            <a:avLst/>
            <a:gdLst/>
            <a:ahLst/>
            <a:cxnLst/>
            <a:rect l="l" t="t" r="r" b="b"/>
            <a:pathLst>
              <a:path h="1367789">
                <a:moveTo>
                  <a:pt x="0" y="0"/>
                </a:moveTo>
                <a:lnTo>
                  <a:pt x="0" y="136778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82383" y="4750308"/>
            <a:ext cx="0" cy="1342390"/>
          </a:xfrm>
          <a:custGeom>
            <a:avLst/>
            <a:gdLst/>
            <a:ahLst/>
            <a:cxnLst/>
            <a:rect l="l" t="t" r="r" b="b"/>
            <a:pathLst>
              <a:path h="1342389">
                <a:moveTo>
                  <a:pt x="0" y="0"/>
                </a:moveTo>
                <a:lnTo>
                  <a:pt x="0" y="13418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95718" y="4751070"/>
            <a:ext cx="0" cy="1341120"/>
          </a:xfrm>
          <a:custGeom>
            <a:avLst/>
            <a:gdLst/>
            <a:ahLst/>
            <a:cxnLst/>
            <a:rect l="l" t="t" r="r" b="b"/>
            <a:pathLst>
              <a:path h="1341120">
                <a:moveTo>
                  <a:pt x="0" y="0"/>
                </a:moveTo>
                <a:lnTo>
                  <a:pt x="0" y="134112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8108" y="6065519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>
                <a:moveTo>
                  <a:pt x="0" y="0"/>
                </a:moveTo>
                <a:lnTo>
                  <a:pt x="14203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98870" y="6079235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>
                <a:moveTo>
                  <a:pt x="0" y="0"/>
                </a:moveTo>
                <a:lnTo>
                  <a:pt x="1420367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92568" y="4750308"/>
            <a:ext cx="0" cy="1342390"/>
          </a:xfrm>
          <a:custGeom>
            <a:avLst/>
            <a:gdLst/>
            <a:ahLst/>
            <a:cxnLst/>
            <a:rect l="l" t="t" r="r" b="b"/>
            <a:pathLst>
              <a:path h="1342389">
                <a:moveTo>
                  <a:pt x="0" y="0"/>
                </a:moveTo>
                <a:lnTo>
                  <a:pt x="0" y="13418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05903" y="4751070"/>
            <a:ext cx="0" cy="1341120"/>
          </a:xfrm>
          <a:custGeom>
            <a:avLst/>
            <a:gdLst/>
            <a:ahLst/>
            <a:cxnLst/>
            <a:rect l="l" t="t" r="r" b="b"/>
            <a:pathLst>
              <a:path h="1341120">
                <a:moveTo>
                  <a:pt x="0" y="0"/>
                </a:moveTo>
                <a:lnTo>
                  <a:pt x="0" y="134112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18478" y="472440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8478" y="5382005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18478" y="606551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40247" y="5065777"/>
            <a:ext cx="657860" cy="684530"/>
          </a:xfrm>
          <a:custGeom>
            <a:avLst/>
            <a:gdLst/>
            <a:ahLst/>
            <a:cxnLst/>
            <a:rect l="l" t="t" r="r" b="b"/>
            <a:pathLst>
              <a:path w="657859" h="684529">
                <a:moveTo>
                  <a:pt x="0" y="0"/>
                </a:moveTo>
                <a:lnTo>
                  <a:pt x="0" y="684276"/>
                </a:lnTo>
                <a:lnTo>
                  <a:pt x="657605" y="684276"/>
                </a:lnTo>
              </a:path>
            </a:pathLst>
          </a:custGeom>
          <a:ln w="26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3"/>
            <a:ext cx="8537193" cy="552388"/>
          </a:xfrm>
          <a:prstGeom prst="rect">
            <a:avLst/>
          </a:prstGeom>
        </p:spPr>
        <p:txBody>
          <a:bodyPr vert="horz" wrap="square" lIns="0" tIns="179786" rIns="0" bIns="0" rtlCol="0">
            <a:spAutoFit/>
          </a:bodyPr>
          <a:lstStyle/>
          <a:p>
            <a:pPr marL="93321"/>
            <a:r>
              <a:rPr sz="2300" spc="-4" dirty="0"/>
              <a:t>(ii)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1755721" y="874777"/>
            <a:ext cx="2139950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b="1" u="heavy" spc="-4" dirty="0">
                <a:latin typeface="Arial"/>
                <a:cs typeface="Arial"/>
              </a:rPr>
              <a:t>Induction</a:t>
            </a:r>
            <a:r>
              <a:rPr sz="2300" b="1" u="heavy" spc="-99" dirty="0">
                <a:latin typeface="Arial"/>
                <a:cs typeface="Arial"/>
              </a:rPr>
              <a:t> </a:t>
            </a:r>
            <a:r>
              <a:rPr sz="2300" b="1" u="heavy" spc="-4" dirty="0">
                <a:latin typeface="Arial"/>
                <a:cs typeface="Arial"/>
              </a:rPr>
              <a:t>Step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901" y="1309878"/>
            <a:ext cx="13195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03" indent="-227907">
              <a:buChar char="•"/>
              <a:tabLst>
                <a:tab pos="240603" algn="l"/>
                <a:tab pos="241238" algn="l"/>
              </a:tabLst>
            </a:pPr>
            <a:r>
              <a:rPr sz="2100" spc="-10" dirty="0">
                <a:latin typeface="Arial"/>
                <a:cs typeface="Arial"/>
              </a:rPr>
              <a:t>Consider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4689" y="1250350"/>
            <a:ext cx="799466" cy="791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 indent="635">
              <a:lnSpc>
                <a:spcPct val="118600"/>
              </a:lnSpc>
            </a:pPr>
            <a:r>
              <a:rPr sz="2100" spc="-4" dirty="0">
                <a:latin typeface="Arial"/>
                <a:cs typeface="Arial"/>
              </a:rPr>
              <a:t>n </a:t>
            </a:r>
            <a:r>
              <a:rPr sz="2100" spc="-4" dirty="0">
                <a:latin typeface="Symbol"/>
                <a:cs typeface="Symbol"/>
              </a:rPr>
              <a:t></a:t>
            </a:r>
            <a:r>
              <a:rPr sz="2100" spc="-4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Arial"/>
                <a:cs typeface="Arial"/>
              </a:rPr>
              <a:t>1  </a:t>
            </a:r>
            <a:r>
              <a:rPr sz="2100" dirty="0">
                <a:latin typeface="Arial"/>
                <a:cs typeface="Arial"/>
              </a:rPr>
              <a:t>m =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2</a:t>
            </a:r>
            <a:r>
              <a:rPr sz="2100" spc="-7" baseline="23809" dirty="0">
                <a:latin typeface="Arial"/>
                <a:cs typeface="Arial"/>
              </a:rPr>
              <a:t>n</a:t>
            </a:r>
            <a:endParaRPr sz="2100" baseline="2380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903" y="2073404"/>
            <a:ext cx="7458075" cy="5035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03" marR="1006853" indent="-227907">
              <a:buChar char="•"/>
              <a:tabLst>
                <a:tab pos="240603" algn="l"/>
                <a:tab pos="241238" algn="l"/>
              </a:tabLst>
            </a:pPr>
            <a:r>
              <a:rPr sz="2100" spc="-4" dirty="0">
                <a:latin typeface="Arial"/>
                <a:cs typeface="Arial"/>
              </a:rPr>
              <a:t>According to induction hypothesis theorem is true for  2</a:t>
            </a:r>
            <a:r>
              <a:rPr sz="2100" spc="-7" baseline="23809" dirty="0">
                <a:latin typeface="Arial"/>
                <a:cs typeface="Arial"/>
              </a:rPr>
              <a:t>n-1 </a:t>
            </a:r>
            <a:r>
              <a:rPr sz="2100" dirty="0">
                <a:latin typeface="Arial"/>
                <a:cs typeface="Arial"/>
              </a:rPr>
              <a:t>x </a:t>
            </a:r>
            <a:r>
              <a:rPr sz="2100" spc="-4" dirty="0">
                <a:latin typeface="Arial"/>
                <a:cs typeface="Arial"/>
              </a:rPr>
              <a:t>2</a:t>
            </a:r>
            <a:r>
              <a:rPr sz="2100" spc="-7" baseline="23809" dirty="0">
                <a:latin typeface="Arial"/>
                <a:cs typeface="Arial"/>
              </a:rPr>
              <a:t>n-1</a:t>
            </a:r>
            <a:r>
              <a:rPr sz="2100" spc="-104" baseline="23809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boards</a:t>
            </a:r>
            <a:endParaRPr sz="2100" dirty="0">
              <a:latin typeface="Arial"/>
              <a:cs typeface="Arial"/>
            </a:endParaRPr>
          </a:p>
          <a:p>
            <a:pPr marL="240603" indent="-227907">
              <a:spcBef>
                <a:spcPts val="500"/>
              </a:spcBef>
              <a:buChar char="•"/>
              <a:tabLst>
                <a:tab pos="240603" algn="l"/>
                <a:tab pos="241238" algn="l"/>
              </a:tabLst>
            </a:pPr>
            <a:r>
              <a:rPr sz="2100" spc="-4" dirty="0">
                <a:latin typeface="Arial"/>
                <a:cs typeface="Arial"/>
              </a:rPr>
              <a:t>Suppose a </a:t>
            </a:r>
            <a:r>
              <a:rPr sz="2100" dirty="0">
                <a:latin typeface="Arial"/>
                <a:cs typeface="Arial"/>
              </a:rPr>
              <a:t>m x m </a:t>
            </a:r>
            <a:r>
              <a:rPr sz="2100" spc="-4" dirty="0">
                <a:latin typeface="Arial"/>
                <a:cs typeface="Arial"/>
              </a:rPr>
              <a:t>board containing one special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square</a:t>
            </a:r>
            <a:endParaRPr sz="2100" dirty="0">
              <a:latin typeface="Arial"/>
              <a:cs typeface="Arial"/>
            </a:endParaRPr>
          </a:p>
          <a:p>
            <a:pPr marL="240603" indent="-227907">
              <a:spcBef>
                <a:spcPts val="500"/>
              </a:spcBef>
              <a:buChar char="•"/>
              <a:tabLst>
                <a:tab pos="240603" algn="l"/>
                <a:tab pos="241238" algn="l"/>
              </a:tabLst>
            </a:pPr>
            <a:r>
              <a:rPr sz="2100" spc="-4" dirty="0">
                <a:latin typeface="Arial"/>
                <a:cs typeface="Arial"/>
              </a:rPr>
              <a:t>Divide the board into four equal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parts</a:t>
            </a:r>
            <a:endParaRPr sz="2100" dirty="0">
              <a:latin typeface="Arial"/>
              <a:cs typeface="Arial"/>
            </a:endParaRPr>
          </a:p>
          <a:p>
            <a:pPr marL="241238" marR="74912" indent="-228542">
              <a:spcBef>
                <a:spcPts val="500"/>
              </a:spcBef>
              <a:buChar char="•"/>
              <a:tabLst>
                <a:tab pos="240603" algn="l"/>
                <a:tab pos="241238" algn="l"/>
              </a:tabLst>
            </a:pPr>
            <a:r>
              <a:rPr sz="2100" spc="-4" dirty="0">
                <a:latin typeface="Arial"/>
                <a:cs typeface="Arial"/>
              </a:rPr>
              <a:t>Place the tile in the middle of the original board so </a:t>
            </a:r>
            <a:r>
              <a:rPr lang="en-US" sz="2100" spc="-4" dirty="0" smtClean="0">
                <a:latin typeface="Arial"/>
                <a:cs typeface="Arial"/>
              </a:rPr>
              <a:t>as </a:t>
            </a:r>
            <a:r>
              <a:rPr sz="2100" spc="-4" dirty="0" smtClean="0">
                <a:latin typeface="Arial"/>
                <a:cs typeface="Arial"/>
              </a:rPr>
              <a:t>to </a:t>
            </a:r>
            <a:r>
              <a:rPr sz="2100" spc="-4" dirty="0">
                <a:latin typeface="Arial"/>
                <a:cs typeface="Arial"/>
              </a:rPr>
              <a:t>cover 1  square of three sub-boards. These three squares are </a:t>
            </a:r>
            <a:r>
              <a:rPr sz="2100" spc="-10" dirty="0">
                <a:latin typeface="Arial"/>
                <a:cs typeface="Arial"/>
              </a:rPr>
              <a:t>also  </a:t>
            </a:r>
            <a:r>
              <a:rPr sz="2100" spc="-4" dirty="0">
                <a:latin typeface="Arial"/>
                <a:cs typeface="Arial"/>
              </a:rPr>
              <a:t>special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squares.</a:t>
            </a:r>
            <a:endParaRPr sz="2100" dirty="0">
              <a:latin typeface="Arial"/>
              <a:cs typeface="Arial"/>
            </a:endParaRPr>
          </a:p>
          <a:p>
            <a:pPr marL="241238" marR="387887" indent="-228542">
              <a:spcBef>
                <a:spcPts val="505"/>
              </a:spcBef>
              <a:buChar char="•"/>
              <a:tabLst>
                <a:tab pos="240603" algn="l"/>
                <a:tab pos="241238" algn="l"/>
              </a:tabLst>
            </a:pPr>
            <a:r>
              <a:rPr sz="2100" spc="-4" dirty="0">
                <a:latin typeface="Arial"/>
                <a:cs typeface="Arial"/>
              </a:rPr>
              <a:t>By induction hypothesis, each of these sub-boards can </a:t>
            </a:r>
            <a:r>
              <a:rPr sz="2100" spc="-10" dirty="0">
                <a:latin typeface="Arial"/>
                <a:cs typeface="Arial"/>
              </a:rPr>
              <a:t>be  tiled</a:t>
            </a:r>
            <a:endParaRPr sz="2100" dirty="0">
              <a:latin typeface="Arial"/>
              <a:cs typeface="Arial"/>
            </a:endParaRPr>
          </a:p>
          <a:p>
            <a:pPr marL="241238" marR="5078" indent="-228542">
              <a:lnSpc>
                <a:spcPct val="100200"/>
              </a:lnSpc>
              <a:spcBef>
                <a:spcPts val="495"/>
              </a:spcBef>
              <a:buChar char="•"/>
              <a:tabLst>
                <a:tab pos="240603" algn="l"/>
                <a:tab pos="241238" algn="l"/>
              </a:tabLst>
            </a:pPr>
            <a:r>
              <a:rPr sz="2100" spc="-4" dirty="0">
                <a:latin typeface="Arial"/>
                <a:cs typeface="Arial"/>
              </a:rPr>
              <a:t>Thus theorem is for m=2</a:t>
            </a:r>
            <a:r>
              <a:rPr sz="2100" spc="-7" baseline="23809" dirty="0">
                <a:latin typeface="Arial"/>
                <a:cs typeface="Arial"/>
              </a:rPr>
              <a:t>0</a:t>
            </a:r>
            <a:r>
              <a:rPr sz="2100" spc="-4" dirty="0">
                <a:latin typeface="Arial"/>
                <a:cs typeface="Arial"/>
              </a:rPr>
              <a:t>, and since its truth for </a:t>
            </a:r>
            <a:r>
              <a:rPr sz="2100" spc="-10" dirty="0">
                <a:latin typeface="Arial"/>
                <a:cs typeface="Arial"/>
              </a:rPr>
              <a:t>m=2</a:t>
            </a:r>
            <a:r>
              <a:rPr sz="2100" spc="-15" baseline="23809" dirty="0">
                <a:latin typeface="Arial"/>
                <a:cs typeface="Arial"/>
              </a:rPr>
              <a:t>n </a:t>
            </a:r>
            <a:r>
              <a:rPr sz="2100" spc="-10" dirty="0">
                <a:latin typeface="Arial"/>
                <a:cs typeface="Arial"/>
              </a:rPr>
              <a:t>follows  </a:t>
            </a:r>
            <a:r>
              <a:rPr sz="2100" dirty="0">
                <a:latin typeface="Arial"/>
                <a:cs typeface="Arial"/>
              </a:rPr>
              <a:t>from its </a:t>
            </a:r>
            <a:r>
              <a:rPr sz="2100" spc="-4" dirty="0">
                <a:latin typeface="Arial"/>
                <a:cs typeface="Arial"/>
              </a:rPr>
              <a:t>assumed </a:t>
            </a:r>
            <a:r>
              <a:rPr sz="2100" dirty="0">
                <a:latin typeface="Arial"/>
                <a:cs typeface="Arial"/>
              </a:rPr>
              <a:t>truth for </a:t>
            </a:r>
            <a:r>
              <a:rPr sz="2100" spc="-4" dirty="0">
                <a:latin typeface="Arial"/>
                <a:cs typeface="Arial"/>
              </a:rPr>
              <a:t>m=2</a:t>
            </a:r>
            <a:r>
              <a:rPr sz="2100" spc="-7" baseline="23809" dirty="0">
                <a:latin typeface="Arial"/>
                <a:cs typeface="Arial"/>
              </a:rPr>
              <a:t>n-1 </a:t>
            </a:r>
            <a:r>
              <a:rPr sz="2100" dirty="0">
                <a:latin typeface="Arial"/>
                <a:cs typeface="Arial"/>
              </a:rPr>
              <a:t>for </a:t>
            </a:r>
            <a:r>
              <a:rPr sz="2100" spc="-4" dirty="0">
                <a:latin typeface="Arial"/>
                <a:cs typeface="Arial"/>
              </a:rPr>
              <a:t>all n </a:t>
            </a:r>
            <a:r>
              <a:rPr sz="2100" spc="-4" dirty="0">
                <a:latin typeface="Symbol"/>
                <a:cs typeface="Symbol"/>
              </a:rPr>
              <a:t></a:t>
            </a:r>
            <a:r>
              <a:rPr sz="2100" spc="-4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Arial"/>
                <a:cs typeface="Arial"/>
              </a:rPr>
              <a:t>1, it follows from  the principle of mathematical </a:t>
            </a:r>
            <a:r>
              <a:rPr sz="2100" spc="-10" dirty="0">
                <a:latin typeface="Arial"/>
                <a:cs typeface="Arial"/>
              </a:rPr>
              <a:t>induction </a:t>
            </a:r>
            <a:r>
              <a:rPr sz="2100" spc="-4" dirty="0">
                <a:latin typeface="Arial"/>
                <a:cs typeface="Arial"/>
              </a:rPr>
              <a:t>that the theorem </a:t>
            </a:r>
            <a:r>
              <a:rPr sz="2100" spc="-10" dirty="0">
                <a:latin typeface="Arial"/>
                <a:cs typeface="Arial"/>
              </a:rPr>
              <a:t>is  </a:t>
            </a:r>
            <a:r>
              <a:rPr sz="2100" spc="-4" dirty="0">
                <a:latin typeface="Arial"/>
                <a:cs typeface="Arial"/>
              </a:rPr>
              <a:t>true for all </a:t>
            </a:r>
            <a:r>
              <a:rPr sz="2100" dirty="0">
                <a:latin typeface="Arial"/>
                <a:cs typeface="Arial"/>
              </a:rPr>
              <a:t>m </a:t>
            </a:r>
            <a:r>
              <a:rPr sz="2100" spc="-4" dirty="0">
                <a:latin typeface="Arial"/>
                <a:cs typeface="Arial"/>
              </a:rPr>
              <a:t>provided </a:t>
            </a:r>
            <a:r>
              <a:rPr sz="2100" dirty="0">
                <a:latin typeface="Arial"/>
                <a:cs typeface="Arial"/>
              </a:rPr>
              <a:t>m </a:t>
            </a:r>
            <a:r>
              <a:rPr sz="2100" spc="-4" dirty="0">
                <a:latin typeface="Arial"/>
                <a:cs typeface="Arial"/>
              </a:rPr>
              <a:t>is a power of</a:t>
            </a:r>
            <a:r>
              <a:rPr sz="2100" spc="-85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2.</a:t>
            </a:r>
            <a:endParaRPr sz="2100" dirty="0">
              <a:latin typeface="Arial"/>
              <a:cs typeface="Arial"/>
            </a:endParaRPr>
          </a:p>
          <a:p>
            <a:pPr marL="240603" indent="-227907">
              <a:spcBef>
                <a:spcPts val="505"/>
              </a:spcBef>
              <a:buChar char="•"/>
              <a:tabLst>
                <a:tab pos="240603" algn="l"/>
                <a:tab pos="241238" algn="l"/>
              </a:tabLst>
            </a:pPr>
            <a:r>
              <a:rPr sz="2100" dirty="0">
                <a:latin typeface="Arial"/>
                <a:cs typeface="Arial"/>
              </a:rPr>
              <a:t>A </a:t>
            </a:r>
            <a:r>
              <a:rPr sz="2100" spc="-4" dirty="0">
                <a:latin typeface="Arial"/>
                <a:cs typeface="Arial"/>
              </a:rPr>
              <a:t>suitable algorithm can be obtained to solve tiling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problem.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3"/>
            <a:ext cx="8537193" cy="690604"/>
          </a:xfrm>
          <a:prstGeom prst="rect">
            <a:avLst/>
          </a:prstGeom>
        </p:spPr>
        <p:txBody>
          <a:bodyPr vert="horz" wrap="square" lIns="0" tIns="178009" rIns="0" bIns="0" rtlCol="0">
            <a:spAutoFit/>
          </a:bodyPr>
          <a:lstStyle/>
          <a:p>
            <a:pPr marL="2036559"/>
            <a:r>
              <a:rPr sz="3200" u="heavy" spc="-10" dirty="0"/>
              <a:t>Construction</a:t>
            </a:r>
            <a:r>
              <a:rPr sz="3200" u="heavy" spc="-15" dirty="0"/>
              <a:t> </a:t>
            </a:r>
            <a:r>
              <a:rPr sz="3200" u="heavy" spc="-10" dirty="0"/>
              <a:t>Induction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1504" y="1439671"/>
            <a:ext cx="8912096" cy="327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08" marR="898296" indent="-342812" algn="just">
              <a:buChar char="•"/>
              <a:tabLst>
                <a:tab pos="354874" algn="l"/>
                <a:tab pos="355508" algn="l"/>
              </a:tabLst>
            </a:pPr>
            <a:r>
              <a:rPr sz="2500" dirty="0">
                <a:latin typeface="Arial"/>
                <a:cs typeface="Arial"/>
              </a:rPr>
              <a:t>It </a:t>
            </a:r>
            <a:r>
              <a:rPr sz="2500" spc="-4" dirty="0">
                <a:latin typeface="Arial"/>
                <a:cs typeface="Arial"/>
              </a:rPr>
              <a:t>can also be used to prove the truth of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4" dirty="0">
                <a:latin typeface="Arial"/>
                <a:cs typeface="Arial"/>
              </a:rPr>
              <a:t>partially  specified assertion and discover the missing  specifications</a:t>
            </a:r>
            <a:endParaRPr sz="2500" dirty="0">
              <a:latin typeface="Arial"/>
              <a:cs typeface="Arial"/>
            </a:endParaRPr>
          </a:p>
          <a:p>
            <a:pPr marL="355508" marR="6348" indent="-342812">
              <a:spcBef>
                <a:spcPts val="600"/>
              </a:spcBef>
              <a:buChar char="•"/>
              <a:tabLst>
                <a:tab pos="354874" algn="l"/>
                <a:tab pos="355508" algn="l"/>
              </a:tabLst>
            </a:pPr>
            <a:r>
              <a:rPr sz="2500" spc="-4" dirty="0">
                <a:latin typeface="Arial"/>
                <a:cs typeface="Arial"/>
              </a:rPr>
              <a:t>This technique can be illustrated featuring the </a:t>
            </a:r>
            <a:r>
              <a:rPr sz="2500" b="1" spc="-4" dirty="0">
                <a:latin typeface="Arial"/>
                <a:cs typeface="Arial"/>
              </a:rPr>
              <a:t>Fibonacci  sequence</a:t>
            </a:r>
            <a:r>
              <a:rPr sz="2500" spc="-4" dirty="0">
                <a:latin typeface="Arial"/>
                <a:cs typeface="Arial"/>
              </a:rPr>
              <a:t> (12</a:t>
            </a:r>
            <a:r>
              <a:rPr sz="2600" spc="-7" baseline="26143" dirty="0">
                <a:latin typeface="Arial"/>
                <a:cs typeface="Arial"/>
              </a:rPr>
              <a:t>th </a:t>
            </a:r>
            <a:r>
              <a:rPr sz="2500" spc="-4" dirty="0">
                <a:latin typeface="Arial"/>
                <a:cs typeface="Arial"/>
              </a:rPr>
              <a:t>century, Italian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mathematician).</a:t>
            </a:r>
            <a:endParaRPr sz="2500" dirty="0">
              <a:latin typeface="Arial"/>
              <a:cs typeface="Arial"/>
            </a:endParaRPr>
          </a:p>
          <a:p>
            <a:pPr marL="355508" marR="5078" indent="-342812">
              <a:spcBef>
                <a:spcPts val="600"/>
              </a:spcBef>
              <a:buChar char="•"/>
              <a:tabLst>
                <a:tab pos="354874" algn="l"/>
                <a:tab pos="355508" algn="l"/>
              </a:tabLst>
            </a:pPr>
            <a:r>
              <a:rPr sz="2500" spc="-4" dirty="0">
                <a:latin typeface="Arial"/>
                <a:cs typeface="Arial"/>
              </a:rPr>
              <a:t>Every month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4" dirty="0">
                <a:latin typeface="Arial"/>
                <a:cs typeface="Arial"/>
              </a:rPr>
              <a:t>breeding pair of rabbits produce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4" dirty="0">
                <a:latin typeface="Arial"/>
                <a:cs typeface="Arial"/>
              </a:rPr>
              <a:t>pair of  offspring.</a:t>
            </a:r>
            <a:endParaRPr sz="2500" dirty="0">
              <a:latin typeface="Arial"/>
              <a:cs typeface="Arial"/>
            </a:endParaRPr>
          </a:p>
          <a:p>
            <a:pPr marL="354874" indent="-342178">
              <a:spcBef>
                <a:spcPts val="600"/>
              </a:spcBef>
              <a:buChar char="•"/>
              <a:tabLst>
                <a:tab pos="354874" algn="l"/>
                <a:tab pos="355508" algn="l"/>
              </a:tabLst>
            </a:pPr>
            <a:r>
              <a:rPr sz="2500" spc="-4" dirty="0">
                <a:latin typeface="Arial"/>
                <a:cs typeface="Arial"/>
              </a:rPr>
              <a:t>The offspring will in their turn start breeding after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two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97" y="4716223"/>
            <a:ext cx="263906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500" spc="-4" dirty="0">
                <a:latin typeface="Arial"/>
                <a:cs typeface="Arial"/>
              </a:rPr>
              <a:t>months and so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on.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5101" y="5983225"/>
            <a:ext cx="8636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pc="-10" dirty="0">
                <a:latin typeface="Arial"/>
                <a:cs typeface="Arial"/>
              </a:rPr>
              <a:t>Month-2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302" y="5983225"/>
            <a:ext cx="8636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pc="-10" dirty="0">
                <a:latin typeface="Arial"/>
                <a:cs typeface="Arial"/>
              </a:rPr>
              <a:t>Month-1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9404" y="6128003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195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8202" y="5670802"/>
            <a:ext cx="425450" cy="457200"/>
          </a:xfrm>
          <a:custGeom>
            <a:avLst/>
            <a:gdLst/>
            <a:ahLst/>
            <a:cxnLst/>
            <a:rect l="l" t="t" r="r" b="b"/>
            <a:pathLst>
              <a:path w="425450" h="457200">
                <a:moveTo>
                  <a:pt x="0" y="457200"/>
                </a:moveTo>
                <a:lnTo>
                  <a:pt x="425195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6003" y="5213603"/>
            <a:ext cx="654050" cy="457200"/>
          </a:xfrm>
          <a:custGeom>
            <a:avLst/>
            <a:gdLst/>
            <a:ahLst/>
            <a:cxnLst/>
            <a:rect l="l" t="t" r="r" b="b"/>
            <a:pathLst>
              <a:path w="654050" h="457200">
                <a:moveTo>
                  <a:pt x="0" y="457200"/>
                </a:moveTo>
                <a:lnTo>
                  <a:pt x="653796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200" y="5715001"/>
            <a:ext cx="2438400" cy="152401"/>
          </a:xfrm>
          <a:custGeom>
            <a:avLst/>
            <a:gdLst/>
            <a:ahLst/>
            <a:cxnLst/>
            <a:rect l="l" t="t" r="r" b="b"/>
            <a:pathLst>
              <a:path w="2438400" h="152400">
                <a:moveTo>
                  <a:pt x="0" y="0"/>
                </a:moveTo>
                <a:lnTo>
                  <a:pt x="2438400" y="1523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602" y="5029201"/>
            <a:ext cx="685800" cy="152401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15240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6600" y="5257802"/>
            <a:ext cx="762000" cy="152401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0"/>
                </a:moveTo>
                <a:lnTo>
                  <a:pt x="762000" y="1524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2400" y="6172201"/>
            <a:ext cx="2971800" cy="152401"/>
          </a:xfrm>
          <a:custGeom>
            <a:avLst/>
            <a:gdLst/>
            <a:ahLst/>
            <a:cxnLst/>
            <a:rect l="l" t="t" r="r" b="b"/>
            <a:pathLst>
              <a:path w="2971800" h="152400">
                <a:moveTo>
                  <a:pt x="0" y="0"/>
                </a:moveTo>
                <a:lnTo>
                  <a:pt x="2971799" y="1523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7071" y="6137148"/>
            <a:ext cx="685800" cy="152401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15240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7069" y="6365748"/>
            <a:ext cx="762000" cy="152401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0"/>
                </a:moveTo>
                <a:lnTo>
                  <a:pt x="762000" y="1524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22902" y="5526025"/>
            <a:ext cx="86360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lnSpc>
                <a:spcPts val="1985"/>
              </a:lnSpc>
            </a:pPr>
            <a:r>
              <a:rPr spc="-10" dirty="0">
                <a:latin typeface="Arial"/>
                <a:cs typeface="Arial"/>
              </a:rPr>
              <a:t>Month-3</a:t>
            </a:r>
            <a:endParaRPr>
              <a:latin typeface="Arial"/>
              <a:cs typeface="Arial"/>
            </a:endParaRPr>
          </a:p>
          <a:p>
            <a:pPr marR="139030" algn="ctr">
              <a:lnSpc>
                <a:spcPts val="1745"/>
              </a:lnSpc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9289" y="5068824"/>
            <a:ext cx="863600" cy="56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pc="-10" dirty="0">
                <a:latin typeface="Arial"/>
                <a:cs typeface="Arial"/>
              </a:rPr>
              <a:t>Month-4</a:t>
            </a:r>
            <a:endParaRPr>
              <a:latin typeface="Arial"/>
              <a:cs typeface="Arial"/>
            </a:endParaRPr>
          </a:p>
          <a:p>
            <a:pPr marL="241238">
              <a:spcBef>
                <a:spcPts val="25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7916" y="5908791"/>
            <a:ext cx="1390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3316" y="4765790"/>
            <a:ext cx="139065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696">
              <a:spcBef>
                <a:spcPts val="639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3316" y="5572747"/>
            <a:ext cx="1390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1888" y="6061178"/>
            <a:ext cx="14668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15"/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696">
              <a:spcBef>
                <a:spcPts val="48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94302" y="6289802"/>
            <a:ext cx="863600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5960"/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696">
              <a:spcBef>
                <a:spcPts val="465"/>
              </a:spcBef>
            </a:pPr>
            <a:r>
              <a:rPr spc="-4" dirty="0">
                <a:latin typeface="Arial"/>
                <a:cs typeface="Arial"/>
              </a:rPr>
              <a:t>(2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pairs)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22701" y="6592823"/>
            <a:ext cx="749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pc="-4" dirty="0">
                <a:latin typeface="Arial"/>
                <a:cs typeface="Arial"/>
              </a:rPr>
              <a:t>(1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pair)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69963" y="6365991"/>
            <a:ext cx="863600" cy="52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414">
              <a:lnSpc>
                <a:spcPts val="1853"/>
              </a:lnSpc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696">
              <a:lnSpc>
                <a:spcPts val="2095"/>
              </a:lnSpc>
            </a:pPr>
            <a:r>
              <a:rPr spc="-4" dirty="0">
                <a:latin typeface="Arial"/>
                <a:cs typeface="Arial"/>
              </a:rPr>
              <a:t>(3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pairs)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13688" y="6669013"/>
            <a:ext cx="8636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pc="-4" dirty="0">
                <a:latin typeface="Arial"/>
                <a:cs typeface="Arial"/>
              </a:rPr>
              <a:t>(5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pairs)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41431" y="6669013"/>
            <a:ext cx="10293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pc="-4" dirty="0">
                <a:latin typeface="Arial"/>
                <a:cs typeface="Arial"/>
              </a:rPr>
              <a:t>and so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4" y="774954"/>
            <a:ext cx="23520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874" indent="-342178">
              <a:buChar char="•"/>
              <a:tabLst>
                <a:tab pos="354874" algn="l"/>
                <a:tab pos="355508" algn="l"/>
              </a:tabLst>
            </a:pPr>
            <a:r>
              <a:rPr sz="2100" spc="-4" dirty="0">
                <a:latin typeface="Arial"/>
                <a:cs typeface="Arial"/>
              </a:rPr>
              <a:t>Format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definition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504" y="2184655"/>
            <a:ext cx="8319134" cy="3609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354874" algn="l"/>
              </a:tabLst>
            </a:pPr>
            <a:r>
              <a:rPr sz="2100" spc="-4" dirty="0">
                <a:latin typeface="Arial"/>
                <a:cs typeface="Arial"/>
              </a:rPr>
              <a:t>•	The sequence is </a:t>
            </a:r>
            <a:r>
              <a:rPr sz="2100" dirty="0">
                <a:latin typeface="Arial"/>
                <a:cs typeface="Arial"/>
              </a:rPr>
              <a:t>= </a:t>
            </a:r>
            <a:r>
              <a:rPr sz="2100" spc="-4" dirty="0">
                <a:latin typeface="Arial"/>
                <a:cs typeface="Arial"/>
              </a:rPr>
              <a:t>0, 1, 1, 2, </a:t>
            </a:r>
            <a:r>
              <a:rPr sz="2100" dirty="0">
                <a:latin typeface="Arial"/>
                <a:cs typeface="Arial"/>
              </a:rPr>
              <a:t>3, 5, 8, 13, 21, 34, 55, 89,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..</a:t>
            </a:r>
            <a:endParaRPr sz="2100">
              <a:latin typeface="Arial"/>
              <a:cs typeface="Arial"/>
            </a:endParaRPr>
          </a:p>
          <a:p>
            <a:pPr marL="354874" indent="-342178">
              <a:spcBef>
                <a:spcPts val="250"/>
              </a:spcBef>
              <a:buChar char="•"/>
              <a:tabLst>
                <a:tab pos="354874" algn="l"/>
                <a:tab pos="355508" algn="l"/>
              </a:tabLst>
            </a:pPr>
            <a:r>
              <a:rPr sz="2100" spc="-4" dirty="0">
                <a:latin typeface="Arial"/>
                <a:cs typeface="Arial"/>
              </a:rPr>
              <a:t>Constructive induction can be </a:t>
            </a:r>
            <a:r>
              <a:rPr sz="2100" spc="-10" dirty="0">
                <a:latin typeface="Arial"/>
                <a:cs typeface="Arial"/>
              </a:rPr>
              <a:t>useful </a:t>
            </a:r>
            <a:r>
              <a:rPr sz="2100" spc="-4" dirty="0">
                <a:latin typeface="Arial"/>
                <a:cs typeface="Arial"/>
              </a:rPr>
              <a:t>in the analysis of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algorithms.</a:t>
            </a:r>
            <a:endParaRPr sz="210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1256343"/>
            <a:r>
              <a:rPr sz="2500" b="1" dirty="0">
                <a:latin typeface="Arial"/>
                <a:cs typeface="Arial"/>
              </a:rPr>
              <a:t>Algorithm for computing the</a:t>
            </a:r>
            <a:r>
              <a:rPr sz="2500" b="1" spc="-6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Fibonacci</a:t>
            </a:r>
            <a:endParaRPr sz="2500">
              <a:latin typeface="Arial"/>
              <a:cs typeface="Arial"/>
            </a:endParaRPr>
          </a:p>
          <a:p>
            <a:pPr marL="355508" marR="5409451">
              <a:lnSpc>
                <a:spcPts val="2780"/>
              </a:lnSpc>
              <a:spcBef>
                <a:spcPts val="105"/>
              </a:spcBef>
            </a:pPr>
            <a:r>
              <a:rPr sz="2100" spc="-4" dirty="0">
                <a:latin typeface="Arial"/>
                <a:cs typeface="Arial"/>
              </a:rPr>
              <a:t>function Fibonacci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(n)  </a:t>
            </a:r>
            <a:r>
              <a:rPr sz="2100" spc="-4" dirty="0">
                <a:latin typeface="Arial"/>
                <a:cs typeface="Arial"/>
              </a:rPr>
              <a:t>if n&lt;2 then return</a:t>
            </a:r>
            <a:r>
              <a:rPr sz="2100" spc="-85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  <a:p>
            <a:pPr marL="355508">
              <a:spcBef>
                <a:spcPts val="114"/>
              </a:spcBef>
            </a:pPr>
            <a:r>
              <a:rPr sz="2100" spc="-4" dirty="0">
                <a:latin typeface="Arial"/>
                <a:cs typeface="Arial"/>
              </a:rPr>
              <a:t>else return Fibonacci (n-1)+Fibonacci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(n-2)</a:t>
            </a:r>
            <a:endParaRPr sz="2100">
              <a:latin typeface="Arial"/>
              <a:cs typeface="Arial"/>
            </a:endParaRPr>
          </a:p>
          <a:p>
            <a:pPr marL="354874" marR="5078">
              <a:lnSpc>
                <a:spcPts val="2250"/>
              </a:lnSpc>
              <a:spcBef>
                <a:spcPts val="580"/>
              </a:spcBef>
            </a:pPr>
            <a:r>
              <a:rPr sz="2100" spc="-4" dirty="0">
                <a:latin typeface="Arial"/>
                <a:cs typeface="Arial"/>
              </a:rPr>
              <a:t>Let g(n) stand for number of times instruction </a:t>
            </a:r>
            <a:r>
              <a:rPr sz="2100" spc="-10" dirty="0">
                <a:latin typeface="Arial"/>
                <a:cs typeface="Arial"/>
              </a:rPr>
              <a:t>(</a:t>
            </a:r>
            <a:r>
              <a:rPr sz="2100" spc="-10" dirty="0">
                <a:latin typeface="Symbol"/>
                <a:cs typeface="Symbol"/>
              </a:rPr>
              <a:t></a:t>
            </a:r>
            <a:r>
              <a:rPr sz="2100" spc="-10" dirty="0">
                <a:latin typeface="Arial"/>
                <a:cs typeface="Arial"/>
              </a:rPr>
              <a:t>) </a:t>
            </a:r>
            <a:r>
              <a:rPr sz="2100" spc="-4" dirty="0">
                <a:latin typeface="Arial"/>
                <a:cs typeface="Arial"/>
              </a:rPr>
              <a:t>is </a:t>
            </a:r>
            <a:r>
              <a:rPr sz="2100" spc="-10" dirty="0">
                <a:latin typeface="Arial"/>
                <a:cs typeface="Arial"/>
              </a:rPr>
              <a:t>performed when  </a:t>
            </a:r>
            <a:r>
              <a:rPr sz="2100" spc="-4" dirty="0">
                <a:latin typeface="Arial"/>
                <a:cs typeface="Arial"/>
              </a:rPr>
              <a:t>Fibonacci is called (recursive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calls).</a:t>
            </a:r>
            <a:endParaRPr sz="2100">
              <a:latin typeface="Arial"/>
              <a:cs typeface="Arial"/>
            </a:endParaRPr>
          </a:p>
          <a:p>
            <a:pPr marL="926228">
              <a:spcBef>
                <a:spcPts val="220"/>
              </a:spcBef>
            </a:pPr>
            <a:r>
              <a:rPr sz="2100" spc="-4" dirty="0">
                <a:latin typeface="Arial"/>
                <a:cs typeface="Arial"/>
              </a:rPr>
              <a:t>g(0) </a:t>
            </a:r>
            <a:r>
              <a:rPr sz="2100" dirty="0">
                <a:latin typeface="Arial"/>
                <a:cs typeface="Arial"/>
              </a:rPr>
              <a:t>= </a:t>
            </a:r>
            <a:r>
              <a:rPr sz="2100" spc="-4" dirty="0">
                <a:latin typeface="Arial"/>
                <a:cs typeface="Arial"/>
              </a:rPr>
              <a:t>g(1) </a:t>
            </a:r>
            <a:r>
              <a:rPr sz="2100" dirty="0">
                <a:latin typeface="Arial"/>
                <a:cs typeface="Arial"/>
              </a:rPr>
              <a:t>=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82" y="5715012"/>
            <a:ext cx="1928495" cy="694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1840394" algn="l"/>
              </a:tabLst>
            </a:pPr>
            <a:r>
              <a:rPr sz="2100" spc="-10" dirty="0">
                <a:latin typeface="Arial"/>
                <a:cs typeface="Arial"/>
              </a:rPr>
              <a:t>whe</a:t>
            </a:r>
            <a:r>
              <a:rPr sz="2100" spc="-4" dirty="0">
                <a:latin typeface="Arial"/>
                <a:cs typeface="Arial"/>
              </a:rPr>
              <a:t>n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n </a:t>
            </a:r>
            <a:r>
              <a:rPr sz="2100" spc="-4" dirty="0">
                <a:latin typeface="Symbol"/>
                <a:cs typeface="Symbol"/>
              </a:rPr>
              <a:t>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Arial"/>
                <a:cs typeface="Arial"/>
              </a:rPr>
              <a:t>2</a:t>
            </a:r>
            <a:r>
              <a:rPr sz="2100" dirty="0">
                <a:latin typeface="Arial"/>
                <a:cs typeface="Arial"/>
              </a:rPr>
              <a:t>	:</a:t>
            </a:r>
            <a:endParaRPr sz="2100">
              <a:latin typeface="Arial"/>
              <a:cs typeface="Arial"/>
            </a:endParaRPr>
          </a:p>
          <a:p>
            <a:pPr marL="926863">
              <a:spcBef>
                <a:spcPts val="225"/>
              </a:spcBef>
              <a:tabLst>
                <a:tab pos="1840394" algn="l"/>
              </a:tabLst>
            </a:pPr>
            <a:r>
              <a:rPr sz="2100" spc="-4" dirty="0">
                <a:latin typeface="Arial"/>
                <a:cs typeface="Arial"/>
              </a:rPr>
              <a:t>n </a:t>
            </a:r>
            <a:r>
              <a:rPr sz="2100" dirty="0">
                <a:latin typeface="Arial"/>
                <a:cs typeface="Arial"/>
              </a:rPr>
              <a:t>=</a:t>
            </a:r>
            <a:r>
              <a:rPr sz="2100" spc="-4" dirty="0">
                <a:latin typeface="Arial"/>
                <a:cs typeface="Arial"/>
              </a:rPr>
              <a:t> 5</a:t>
            </a:r>
            <a:r>
              <a:rPr sz="2100" dirty="0">
                <a:latin typeface="Arial"/>
                <a:cs typeface="Arial"/>
              </a:rPr>
              <a:t>	: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4277" y="5715012"/>
            <a:ext cx="2533015" cy="142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100" spc="-10" dirty="0">
                <a:latin typeface="Arial"/>
                <a:cs typeface="Arial"/>
              </a:rPr>
              <a:t>g(n)=g(n-1)+g(n-2)+1</a:t>
            </a:r>
            <a:endParaRPr sz="2100">
              <a:latin typeface="Arial"/>
              <a:cs typeface="Arial"/>
            </a:endParaRPr>
          </a:p>
          <a:p>
            <a:pPr marL="12696">
              <a:spcBef>
                <a:spcPts val="225"/>
              </a:spcBef>
            </a:pPr>
            <a:r>
              <a:rPr sz="2100" spc="-10" dirty="0">
                <a:latin typeface="Arial"/>
                <a:cs typeface="Arial"/>
              </a:rPr>
              <a:t>g(5)=g(5-1)+g(5-2)+1</a:t>
            </a:r>
            <a:endParaRPr sz="2100">
              <a:latin typeface="Arial"/>
              <a:cs typeface="Arial"/>
            </a:endParaRPr>
          </a:p>
          <a:p>
            <a:pPr marL="12696" marR="478668">
              <a:lnSpc>
                <a:spcPct val="110000"/>
              </a:lnSpc>
              <a:spcBef>
                <a:spcPts val="4"/>
              </a:spcBef>
            </a:pPr>
            <a:r>
              <a:rPr sz="2100" spc="-10" dirty="0">
                <a:latin typeface="Arial"/>
                <a:cs typeface="Arial"/>
              </a:rPr>
              <a:t>g(5)=g(4)+g(3)+1  </a:t>
            </a:r>
            <a:r>
              <a:rPr sz="2100" spc="-4" dirty="0">
                <a:latin typeface="Arial"/>
                <a:cs typeface="Arial"/>
              </a:rPr>
              <a:t>g(5)=3+2+1=6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401" y="1297432"/>
            <a:ext cx="7917815" cy="50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2550778" algn="l"/>
                <a:tab pos="3899173" algn="l"/>
                <a:tab pos="4691449" algn="l"/>
              </a:tabLst>
            </a:pPr>
            <a:r>
              <a:rPr sz="3200" b="0" i="1" spc="91" dirty="0">
                <a:latin typeface="Times New Roman"/>
                <a:cs typeface="Times New Roman"/>
              </a:rPr>
              <a:t>f</a:t>
            </a:r>
            <a:r>
              <a:rPr sz="2800" b="0" spc="135" baseline="-24024" dirty="0">
                <a:latin typeface="Times New Roman"/>
                <a:cs typeface="Times New Roman"/>
              </a:rPr>
              <a:t>0 </a:t>
            </a:r>
            <a:r>
              <a:rPr sz="3200" b="0" spc="4" dirty="0">
                <a:latin typeface="Symbol"/>
                <a:cs typeface="Symbol"/>
              </a:rPr>
              <a:t></a:t>
            </a:r>
            <a:r>
              <a:rPr sz="3200" b="0" spc="4" dirty="0">
                <a:latin typeface="Times New Roman"/>
                <a:cs typeface="Times New Roman"/>
              </a:rPr>
              <a:t> </a:t>
            </a:r>
            <a:r>
              <a:rPr sz="3200" b="0" spc="-50" dirty="0">
                <a:latin typeface="Times New Roman"/>
                <a:cs typeface="Times New Roman"/>
              </a:rPr>
              <a:t>0; </a:t>
            </a:r>
            <a:r>
              <a:rPr sz="3200" b="0" i="1" dirty="0">
                <a:latin typeface="Times New Roman"/>
                <a:cs typeface="Times New Roman"/>
              </a:rPr>
              <a:t>f</a:t>
            </a:r>
            <a:r>
              <a:rPr sz="2800" b="0" baseline="-24024" dirty="0">
                <a:latin typeface="Times New Roman"/>
                <a:cs typeface="Times New Roman"/>
              </a:rPr>
              <a:t>1</a:t>
            </a:r>
            <a:r>
              <a:rPr sz="2800" b="0" spc="374" baseline="-24024" dirty="0">
                <a:latin typeface="Times New Roman"/>
                <a:cs typeface="Times New Roman"/>
              </a:rPr>
              <a:t> </a:t>
            </a:r>
            <a:r>
              <a:rPr sz="3200" b="0" spc="4" dirty="0">
                <a:latin typeface="Symbol"/>
                <a:cs typeface="Symbol"/>
              </a:rPr>
              <a:t></a:t>
            </a:r>
            <a:r>
              <a:rPr sz="3200" b="0" spc="-405" dirty="0">
                <a:latin typeface="Times New Roman"/>
                <a:cs typeface="Times New Roman"/>
              </a:rPr>
              <a:t> </a:t>
            </a:r>
            <a:r>
              <a:rPr sz="3200" b="0" spc="4" dirty="0">
                <a:latin typeface="Times New Roman"/>
                <a:cs typeface="Times New Roman"/>
              </a:rPr>
              <a:t>1	</a:t>
            </a:r>
            <a:r>
              <a:rPr sz="3200" b="0" i="1" spc="4" dirty="0">
                <a:latin typeface="Times New Roman"/>
                <a:cs typeface="Times New Roman"/>
              </a:rPr>
              <a:t>and	</a:t>
            </a:r>
            <a:r>
              <a:rPr sz="3200" b="0" i="1" spc="105" dirty="0">
                <a:latin typeface="Times New Roman"/>
                <a:cs typeface="Times New Roman"/>
              </a:rPr>
              <a:t>f</a:t>
            </a:r>
            <a:r>
              <a:rPr sz="2800" b="0" i="1" spc="156" baseline="-24024" dirty="0">
                <a:latin typeface="Times New Roman"/>
                <a:cs typeface="Times New Roman"/>
              </a:rPr>
              <a:t>n</a:t>
            </a:r>
            <a:r>
              <a:rPr sz="2800" b="0" i="1" spc="262" baseline="-24024" dirty="0">
                <a:latin typeface="Times New Roman"/>
                <a:cs typeface="Times New Roman"/>
              </a:rPr>
              <a:t> </a:t>
            </a:r>
            <a:r>
              <a:rPr sz="3200" b="0" spc="4" dirty="0">
                <a:latin typeface="Symbol"/>
                <a:cs typeface="Symbol"/>
              </a:rPr>
              <a:t></a:t>
            </a:r>
            <a:r>
              <a:rPr sz="3200" b="0" spc="4" dirty="0">
                <a:latin typeface="Times New Roman"/>
                <a:cs typeface="Times New Roman"/>
              </a:rPr>
              <a:t>	</a:t>
            </a:r>
            <a:r>
              <a:rPr sz="3200" b="0" i="1" spc="60" dirty="0">
                <a:latin typeface="Times New Roman"/>
                <a:cs typeface="Times New Roman"/>
              </a:rPr>
              <a:t>f</a:t>
            </a:r>
            <a:r>
              <a:rPr sz="2800" b="0" i="1" spc="89" baseline="-24024" dirty="0">
                <a:latin typeface="Times New Roman"/>
                <a:cs typeface="Times New Roman"/>
              </a:rPr>
              <a:t>n</a:t>
            </a:r>
            <a:r>
              <a:rPr sz="2800" b="0" spc="89" baseline="-24024" dirty="0">
                <a:latin typeface="Symbol"/>
                <a:cs typeface="Symbol"/>
              </a:rPr>
              <a:t></a:t>
            </a:r>
            <a:r>
              <a:rPr sz="2800" b="0" spc="89" baseline="-24024" dirty="0">
                <a:latin typeface="Times New Roman"/>
                <a:cs typeface="Times New Roman"/>
              </a:rPr>
              <a:t>1 </a:t>
            </a:r>
            <a:r>
              <a:rPr sz="3200" b="0" spc="4" dirty="0">
                <a:latin typeface="Symbol"/>
                <a:cs typeface="Symbol"/>
              </a:rPr>
              <a:t></a:t>
            </a:r>
            <a:r>
              <a:rPr sz="3200" b="0" spc="4" dirty="0">
                <a:latin typeface="Times New Roman"/>
                <a:cs typeface="Times New Roman"/>
              </a:rPr>
              <a:t> </a:t>
            </a:r>
            <a:r>
              <a:rPr sz="3200" b="0" i="1" spc="114" dirty="0">
                <a:latin typeface="Times New Roman"/>
                <a:cs typeface="Times New Roman"/>
              </a:rPr>
              <a:t>f</a:t>
            </a:r>
            <a:r>
              <a:rPr sz="2800" b="0" i="1" spc="172" baseline="-24024" dirty="0">
                <a:latin typeface="Times New Roman"/>
                <a:cs typeface="Times New Roman"/>
              </a:rPr>
              <a:t>n</a:t>
            </a:r>
            <a:r>
              <a:rPr sz="2800" b="0" spc="172" baseline="-24024" dirty="0">
                <a:latin typeface="Symbol"/>
                <a:cs typeface="Symbol"/>
              </a:rPr>
              <a:t></a:t>
            </a:r>
            <a:r>
              <a:rPr sz="2800" b="0" spc="172" baseline="-24024" dirty="0">
                <a:latin typeface="Times New Roman"/>
                <a:cs typeface="Times New Roman"/>
              </a:rPr>
              <a:t>2 </a:t>
            </a:r>
            <a:r>
              <a:rPr sz="3200" b="0" i="1" spc="4" dirty="0">
                <a:latin typeface="Times New Roman"/>
                <a:cs typeface="Times New Roman"/>
              </a:rPr>
              <a:t>for n </a:t>
            </a:r>
            <a:r>
              <a:rPr sz="3200" b="0" spc="4" dirty="0">
                <a:latin typeface="Symbol"/>
                <a:cs typeface="Symbol"/>
              </a:rPr>
              <a:t></a:t>
            </a:r>
            <a:r>
              <a:rPr sz="3200" b="0" spc="-229" dirty="0">
                <a:latin typeface="Times New Roman"/>
                <a:cs typeface="Times New Roman"/>
              </a:rPr>
              <a:t> </a:t>
            </a:r>
            <a:r>
              <a:rPr sz="3200" b="0" spc="4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9200" y="66294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Can anyone explain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the spiral ?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568"/>
            <a:r>
              <a:rPr spc="-4" dirty="0"/>
              <a:t>Elementary</a:t>
            </a:r>
            <a:r>
              <a:rPr spc="-10" dirty="0"/>
              <a:t> </a:t>
            </a:r>
            <a:r>
              <a:rPr spc="-4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4" y="1484378"/>
            <a:ext cx="8333105" cy="482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08" marR="886232" indent="-342812">
              <a:buChar char="•"/>
              <a:tabLst>
                <a:tab pos="354874" algn="l"/>
                <a:tab pos="355508" algn="l"/>
              </a:tabLst>
            </a:pPr>
            <a:r>
              <a:rPr sz="2300" spc="-4" dirty="0">
                <a:latin typeface="Arial"/>
                <a:cs typeface="Arial"/>
              </a:rPr>
              <a:t>It is concerned with </a:t>
            </a:r>
            <a:r>
              <a:rPr sz="2300" dirty="0">
                <a:latin typeface="Arial"/>
                <a:cs typeface="Arial"/>
              </a:rPr>
              <a:t>the study of </a:t>
            </a:r>
            <a:r>
              <a:rPr sz="2300" spc="-4" dirty="0">
                <a:latin typeface="Arial"/>
                <a:cs typeface="Arial"/>
              </a:rPr>
              <a:t>random phenomena  whose future is not predictable with</a:t>
            </a:r>
            <a:r>
              <a:rPr sz="2300" spc="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certainty.</a:t>
            </a:r>
            <a:endParaRPr sz="2300">
              <a:latin typeface="Arial"/>
              <a:cs typeface="Arial"/>
            </a:endParaRPr>
          </a:p>
          <a:p>
            <a:pPr marL="355508">
              <a:spcBef>
                <a:spcPts val="570"/>
              </a:spcBef>
            </a:pPr>
            <a:r>
              <a:rPr sz="2300" b="1" dirty="0">
                <a:latin typeface="Arial"/>
                <a:cs typeface="Arial"/>
              </a:rPr>
              <a:t>Example</a:t>
            </a:r>
            <a:endParaRPr sz="2300">
              <a:latin typeface="Arial"/>
              <a:cs typeface="Arial"/>
            </a:endParaRPr>
          </a:p>
          <a:p>
            <a:pPr marL="926863" lvl="1" indent="-571353">
              <a:spcBef>
                <a:spcPts val="570"/>
              </a:spcBef>
              <a:buAutoNum type="romanLcParenBoth"/>
              <a:tabLst>
                <a:tab pos="926863" algn="l"/>
                <a:tab pos="927498" algn="l"/>
              </a:tabLst>
            </a:pPr>
            <a:r>
              <a:rPr sz="2300" spc="-4" dirty="0">
                <a:latin typeface="Arial"/>
                <a:cs typeface="Arial"/>
              </a:rPr>
              <a:t>Throwing </a:t>
            </a:r>
            <a:r>
              <a:rPr sz="2300" dirty="0">
                <a:latin typeface="Arial"/>
                <a:cs typeface="Arial"/>
              </a:rPr>
              <a:t>of 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dice</a:t>
            </a:r>
            <a:endParaRPr sz="2300">
              <a:latin typeface="Arial"/>
              <a:cs typeface="Arial"/>
            </a:endParaRPr>
          </a:p>
          <a:p>
            <a:pPr marL="926863" marR="1329350" lvl="1" indent="-571353">
              <a:spcBef>
                <a:spcPts val="570"/>
              </a:spcBef>
              <a:buAutoNum type="romanLcParenBoth"/>
              <a:tabLst>
                <a:tab pos="925593" algn="l"/>
                <a:tab pos="926228" algn="l"/>
              </a:tabLst>
            </a:pPr>
            <a:r>
              <a:rPr sz="2300" spc="-4" dirty="0">
                <a:latin typeface="Arial"/>
                <a:cs typeface="Arial"/>
              </a:rPr>
              <a:t>Counting number </a:t>
            </a:r>
            <a:r>
              <a:rPr sz="2300" dirty="0">
                <a:latin typeface="Arial"/>
                <a:cs typeface="Arial"/>
              </a:rPr>
              <a:t>of cars </a:t>
            </a:r>
            <a:r>
              <a:rPr sz="2300" spc="-4" dirty="0">
                <a:latin typeface="Arial"/>
                <a:cs typeface="Arial"/>
              </a:rPr>
              <a:t>passing a particular  point in a given period </a:t>
            </a:r>
            <a:r>
              <a:rPr sz="2300" dirty="0">
                <a:latin typeface="Arial"/>
                <a:cs typeface="Arial"/>
              </a:rPr>
              <a:t>of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time</a:t>
            </a:r>
            <a:endParaRPr sz="2300">
              <a:latin typeface="Arial"/>
              <a:cs typeface="Arial"/>
            </a:endParaRPr>
          </a:p>
          <a:p>
            <a:pPr marL="926863" marR="1518531" lvl="1" indent="-571353">
              <a:spcBef>
                <a:spcPts val="570"/>
              </a:spcBef>
              <a:buAutoNum type="romanLcParenBoth"/>
              <a:tabLst>
                <a:tab pos="925593" algn="l"/>
                <a:tab pos="926228" algn="l"/>
              </a:tabLst>
            </a:pPr>
            <a:r>
              <a:rPr sz="2300" spc="-4" dirty="0">
                <a:latin typeface="Arial"/>
                <a:cs typeface="Arial"/>
              </a:rPr>
              <a:t>Measuring </a:t>
            </a:r>
            <a:r>
              <a:rPr sz="2300" dirty="0">
                <a:latin typeface="Arial"/>
                <a:cs typeface="Arial"/>
              </a:rPr>
              <a:t>the </a:t>
            </a:r>
            <a:r>
              <a:rPr sz="2300" spc="-4" dirty="0">
                <a:latin typeface="Arial"/>
                <a:cs typeface="Arial"/>
              </a:rPr>
              <a:t>response </a:t>
            </a:r>
            <a:r>
              <a:rPr sz="2300" dirty="0">
                <a:latin typeface="Arial"/>
                <a:cs typeface="Arial"/>
              </a:rPr>
              <a:t>time of </a:t>
            </a:r>
            <a:r>
              <a:rPr sz="2300" spc="-4" dirty="0">
                <a:latin typeface="Arial"/>
                <a:cs typeface="Arial"/>
              </a:rPr>
              <a:t>a computer  system</a:t>
            </a:r>
            <a:endParaRPr sz="2300">
              <a:latin typeface="Arial"/>
              <a:cs typeface="Arial"/>
            </a:endParaRPr>
          </a:p>
          <a:p>
            <a:pPr marL="355508" marR="5078" indent="-342812">
              <a:spcBef>
                <a:spcPts val="570"/>
              </a:spcBef>
              <a:buChar char="•"/>
              <a:tabLst>
                <a:tab pos="354874" algn="l"/>
                <a:tab pos="355508" algn="l"/>
              </a:tabLst>
            </a:pPr>
            <a:r>
              <a:rPr sz="2300" spc="-4" dirty="0">
                <a:latin typeface="Arial"/>
                <a:cs typeface="Arial"/>
              </a:rPr>
              <a:t>The </a:t>
            </a:r>
            <a:r>
              <a:rPr sz="2300" dirty="0">
                <a:latin typeface="Arial"/>
                <a:cs typeface="Arial"/>
              </a:rPr>
              <a:t>set of </a:t>
            </a:r>
            <a:r>
              <a:rPr sz="2300" spc="-4" dirty="0">
                <a:latin typeface="Arial"/>
                <a:cs typeface="Arial"/>
              </a:rPr>
              <a:t>all possible outcomes </a:t>
            </a:r>
            <a:r>
              <a:rPr sz="2300" dirty="0">
                <a:latin typeface="Arial"/>
                <a:cs typeface="Arial"/>
              </a:rPr>
              <a:t>of </a:t>
            </a:r>
            <a:r>
              <a:rPr sz="2300" spc="-4" dirty="0">
                <a:latin typeface="Arial"/>
                <a:cs typeface="Arial"/>
              </a:rPr>
              <a:t>a random experiment is  called </a:t>
            </a:r>
            <a:r>
              <a:rPr sz="2300" dirty="0">
                <a:latin typeface="Arial"/>
                <a:cs typeface="Arial"/>
              </a:rPr>
              <a:t>the </a:t>
            </a:r>
            <a:r>
              <a:rPr sz="2300" spc="-4" dirty="0">
                <a:latin typeface="Arial"/>
                <a:cs typeface="Arial"/>
              </a:rPr>
              <a:t>sample space </a:t>
            </a:r>
            <a:r>
              <a:rPr sz="2300" dirty="0">
                <a:latin typeface="Arial"/>
                <a:cs typeface="Arial"/>
              </a:rPr>
              <a:t>(s) of the</a:t>
            </a:r>
            <a:r>
              <a:rPr sz="2300" spc="4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experiment</a:t>
            </a:r>
            <a:endParaRPr sz="2300">
              <a:latin typeface="Arial"/>
              <a:cs typeface="Arial"/>
            </a:endParaRPr>
          </a:p>
          <a:p>
            <a:pPr marL="355508" marR="950350" indent="-342812">
              <a:spcBef>
                <a:spcPts val="570"/>
              </a:spcBef>
              <a:buChar char="•"/>
              <a:tabLst>
                <a:tab pos="354874" algn="l"/>
                <a:tab pos="355508" algn="l"/>
              </a:tabLst>
            </a:pPr>
            <a:r>
              <a:rPr sz="2300" spc="-4" dirty="0">
                <a:latin typeface="Arial"/>
                <a:cs typeface="Arial"/>
              </a:rPr>
              <a:t>The individual outcomes are called sample points or  elementary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events.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2302" y="4239006"/>
            <a:ext cx="2296160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S =</a:t>
            </a:r>
            <a:r>
              <a:rPr sz="2300" spc="-9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{</a:t>
            </a:r>
            <a:r>
              <a:rPr sz="2300" spc="-4" dirty="0" smtClean="0">
                <a:latin typeface="Arial"/>
                <a:cs typeface="Arial"/>
              </a:rPr>
              <a:t>t</a:t>
            </a:r>
            <a:r>
              <a:rPr lang="en-US" sz="2300" spc="-4" dirty="0">
                <a:latin typeface="Symbol"/>
                <a:cs typeface="Arial"/>
              </a:rPr>
              <a:t> </a:t>
            </a:r>
            <a:r>
              <a:rPr lang="en-US" sz="2300" spc="-4" dirty="0" smtClean="0">
                <a:latin typeface="Symbol"/>
                <a:cs typeface="Arial"/>
              </a:rPr>
              <a:t>I</a:t>
            </a:r>
            <a:r>
              <a:rPr sz="2300" spc="-4" dirty="0" smtClean="0">
                <a:latin typeface="Arial"/>
                <a:cs typeface="Arial"/>
              </a:rPr>
              <a:t>t&gt;0</a:t>
            </a:r>
            <a:r>
              <a:rPr sz="2300" spc="-4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12696">
              <a:spcBef>
                <a:spcPts val="245"/>
              </a:spcBef>
            </a:pPr>
            <a:r>
              <a:rPr sz="2300" dirty="0">
                <a:latin typeface="Arial"/>
                <a:cs typeface="Arial"/>
              </a:rPr>
              <a:t>(S </a:t>
            </a:r>
            <a:r>
              <a:rPr sz="2300" spc="-4" dirty="0">
                <a:latin typeface="Arial"/>
                <a:cs typeface="Arial"/>
              </a:rPr>
              <a:t>is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continuous)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308" y="5037583"/>
            <a:ext cx="800417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spc="-4" dirty="0">
                <a:latin typeface="Arial"/>
                <a:cs typeface="Arial"/>
              </a:rPr>
              <a:t>An event is </a:t>
            </a:r>
            <a:r>
              <a:rPr sz="2300" dirty="0">
                <a:latin typeface="Arial"/>
                <a:cs typeface="Arial"/>
              </a:rPr>
              <a:t>subset of S </a:t>
            </a:r>
            <a:r>
              <a:rPr sz="2300" spc="-4" dirty="0">
                <a:latin typeface="Arial"/>
                <a:cs typeface="Arial"/>
              </a:rPr>
              <a:t>as </a:t>
            </a:r>
            <a:r>
              <a:rPr sz="2300" dirty="0">
                <a:latin typeface="Arial"/>
                <a:cs typeface="Arial"/>
              </a:rPr>
              <a:t>it </a:t>
            </a:r>
            <a:r>
              <a:rPr sz="2300" spc="-4" dirty="0">
                <a:latin typeface="Arial"/>
                <a:cs typeface="Arial"/>
              </a:rPr>
              <a:t>is a collection </a:t>
            </a:r>
            <a:r>
              <a:rPr sz="2300" dirty="0">
                <a:latin typeface="Arial"/>
                <a:cs typeface="Arial"/>
              </a:rPr>
              <a:t>of </a:t>
            </a:r>
            <a:r>
              <a:rPr sz="2300" spc="-4" dirty="0">
                <a:latin typeface="Arial"/>
                <a:cs typeface="Arial"/>
              </a:rPr>
              <a:t>sample</a:t>
            </a:r>
            <a:r>
              <a:rPr sz="2300" spc="4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points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101" y="5446267"/>
            <a:ext cx="28155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b="1" u="heavy" dirty="0">
                <a:latin typeface="Arial"/>
                <a:cs typeface="Arial"/>
              </a:rPr>
              <a:t>Universal</a:t>
            </a:r>
            <a:r>
              <a:rPr sz="2800" b="1" u="heavy" spc="-85" dirty="0">
                <a:latin typeface="Arial"/>
                <a:cs typeface="Arial"/>
              </a:rPr>
              <a:t> </a:t>
            </a:r>
            <a:r>
              <a:rPr sz="2800" b="1" u="heavy" dirty="0">
                <a:latin typeface="Arial"/>
                <a:cs typeface="Arial"/>
              </a:rPr>
              <a:t>Event</a:t>
            </a:r>
            <a:r>
              <a:rPr sz="2800" b="1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8430" y="5471668"/>
            <a:ext cx="49688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600" spc="-4" dirty="0">
                <a:latin typeface="Arial"/>
                <a:cs typeface="Arial"/>
              </a:rPr>
              <a:t>The entire sample space (S) is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an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01" y="5835141"/>
            <a:ext cx="8497570" cy="1248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600" spc="-4" dirty="0">
                <a:latin typeface="Arial"/>
                <a:cs typeface="Arial"/>
              </a:rPr>
              <a:t>event called the universal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event.</a:t>
            </a:r>
            <a:endParaRPr sz="2600">
              <a:latin typeface="Arial"/>
              <a:cs typeface="Arial"/>
            </a:endParaRPr>
          </a:p>
          <a:p>
            <a:pPr marL="12696" marR="5078" indent="-635">
              <a:lnSpc>
                <a:spcPts val="2838"/>
              </a:lnSpc>
              <a:spcBef>
                <a:spcPts val="885"/>
              </a:spcBef>
            </a:pPr>
            <a:r>
              <a:rPr sz="2800" b="1" u="heavy" spc="-4" dirty="0">
                <a:latin typeface="Arial"/>
                <a:cs typeface="Arial"/>
              </a:rPr>
              <a:t>Impossible Event</a:t>
            </a:r>
            <a:r>
              <a:rPr sz="2800" b="1" spc="-4" dirty="0">
                <a:latin typeface="Arial"/>
                <a:cs typeface="Arial"/>
              </a:rPr>
              <a:t>: </a:t>
            </a:r>
            <a:r>
              <a:rPr sz="2600" spc="-4" dirty="0">
                <a:latin typeface="Arial"/>
                <a:cs typeface="Arial"/>
              </a:rPr>
              <a:t>The empty set (</a:t>
            </a:r>
            <a:r>
              <a:rPr sz="2600" spc="-4" dirty="0">
                <a:latin typeface="Symbol"/>
                <a:cs typeface="Symbol"/>
              </a:rPr>
              <a:t></a:t>
            </a:r>
            <a:r>
              <a:rPr sz="2600" spc="-4" dirty="0">
                <a:latin typeface="Arial"/>
                <a:cs typeface="Arial"/>
              </a:rPr>
              <a:t>) is an event called  the impossible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event.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104" y="692659"/>
            <a:ext cx="8444865" cy="3636873"/>
          </a:xfrm>
          <a:prstGeom prst="rect">
            <a:avLst/>
          </a:prstGeom>
        </p:spPr>
        <p:txBody>
          <a:bodyPr vert="horz" wrap="square" lIns="0" tIns="41264" rIns="0" bIns="0" rtlCol="0">
            <a:spAutoFit/>
          </a:bodyPr>
          <a:lstStyle/>
          <a:p>
            <a:pPr marL="12696" marR="5078">
              <a:lnSpc>
                <a:spcPts val="2590"/>
              </a:lnSpc>
              <a:spcBef>
                <a:spcPts val="325"/>
              </a:spcBef>
              <a:buChar char="•"/>
              <a:tabLst>
                <a:tab pos="540246" algn="l"/>
                <a:tab pos="540881" algn="l"/>
              </a:tabLst>
            </a:pPr>
            <a:r>
              <a:rPr sz="2300" spc="-4" dirty="0">
                <a:latin typeface="Arial"/>
                <a:cs typeface="Arial"/>
              </a:rPr>
              <a:t>Possible outcomes </a:t>
            </a:r>
            <a:r>
              <a:rPr sz="2300" dirty="0">
                <a:latin typeface="Arial"/>
                <a:cs typeface="Arial"/>
              </a:rPr>
              <a:t>of </a:t>
            </a:r>
            <a:r>
              <a:rPr sz="2300" spc="-4" dirty="0">
                <a:latin typeface="Arial"/>
                <a:cs typeface="Arial"/>
              </a:rPr>
              <a:t>throwing an ordinary dice=6, namely  1 to</a:t>
            </a:r>
            <a:r>
              <a:rPr sz="2300" spc="-9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6.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696"/>
            <a:r>
              <a:rPr sz="2300" spc="-4" dirty="0">
                <a:latin typeface="Arial"/>
                <a:cs typeface="Arial"/>
              </a:rPr>
              <a:t>Sample space </a:t>
            </a:r>
            <a:r>
              <a:rPr sz="2300" dirty="0">
                <a:latin typeface="Arial"/>
                <a:cs typeface="Arial"/>
              </a:rPr>
              <a:t>= S = </a:t>
            </a:r>
            <a:r>
              <a:rPr sz="2300" spc="-4" dirty="0">
                <a:latin typeface="Arial"/>
                <a:cs typeface="Arial"/>
              </a:rPr>
              <a:t>{1, 2, 3, 4, 5, 6,} </a:t>
            </a:r>
            <a:r>
              <a:rPr sz="2300" i="1" spc="-4" dirty="0">
                <a:latin typeface="Arial"/>
                <a:cs typeface="Arial"/>
              </a:rPr>
              <a:t>for throwing a</a:t>
            </a:r>
            <a:r>
              <a:rPr sz="2300" i="1" spc="-45" dirty="0">
                <a:latin typeface="Arial"/>
                <a:cs typeface="Arial"/>
              </a:rPr>
              <a:t> </a:t>
            </a:r>
            <a:r>
              <a:rPr sz="2300" i="1" spc="-10" dirty="0">
                <a:latin typeface="Arial"/>
                <a:cs typeface="Arial"/>
              </a:rPr>
              <a:t>dice</a:t>
            </a:r>
            <a:endParaRPr sz="2300">
              <a:latin typeface="Arial"/>
              <a:cs typeface="Arial"/>
            </a:endParaRPr>
          </a:p>
          <a:p>
            <a:pPr marL="2755196">
              <a:spcBef>
                <a:spcPts val="279"/>
              </a:spcBef>
            </a:pPr>
            <a:r>
              <a:rPr sz="2300" dirty="0">
                <a:latin typeface="Arial"/>
                <a:cs typeface="Arial"/>
              </a:rPr>
              <a:t>(S </a:t>
            </a:r>
            <a:r>
              <a:rPr sz="2300" spc="-4" dirty="0">
                <a:latin typeface="Arial"/>
                <a:cs typeface="Arial"/>
              </a:rPr>
              <a:t>is finite and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discrete)</a:t>
            </a:r>
            <a:endParaRPr sz="2300">
              <a:latin typeface="Arial"/>
              <a:cs typeface="Arial"/>
            </a:endParaRPr>
          </a:p>
          <a:p>
            <a:pPr marL="2755196">
              <a:spcBef>
                <a:spcPts val="279"/>
              </a:spcBef>
            </a:pPr>
            <a:r>
              <a:rPr sz="2300" dirty="0">
                <a:latin typeface="Arial"/>
                <a:cs typeface="Arial"/>
              </a:rPr>
              <a:t>S = </a:t>
            </a:r>
            <a:r>
              <a:rPr sz="2300" spc="-4" dirty="0">
                <a:latin typeface="Arial"/>
                <a:cs typeface="Arial"/>
              </a:rPr>
              <a:t>{0, 1, 2, 3, ……} </a:t>
            </a:r>
            <a:r>
              <a:rPr sz="2300" i="1" dirty="0">
                <a:latin typeface="Arial"/>
                <a:cs typeface="Arial"/>
              </a:rPr>
              <a:t>for </a:t>
            </a:r>
            <a:r>
              <a:rPr sz="2300" i="1" spc="-4" dirty="0">
                <a:latin typeface="Arial"/>
                <a:cs typeface="Arial"/>
              </a:rPr>
              <a:t>counting </a:t>
            </a:r>
            <a:r>
              <a:rPr sz="2300" i="1" dirty="0">
                <a:latin typeface="Arial"/>
                <a:cs typeface="Arial"/>
              </a:rPr>
              <a:t>the</a:t>
            </a:r>
            <a:r>
              <a:rPr sz="2300" i="1" spc="-5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cars</a:t>
            </a:r>
            <a:endParaRPr sz="2300">
              <a:latin typeface="Arial"/>
              <a:cs typeface="Arial"/>
            </a:endParaRPr>
          </a:p>
          <a:p>
            <a:pPr marL="5497694">
              <a:spcBef>
                <a:spcPts val="279"/>
              </a:spcBef>
            </a:pPr>
            <a:r>
              <a:rPr sz="2300" i="1" spc="-4" dirty="0">
                <a:latin typeface="Arial"/>
                <a:cs typeface="Arial"/>
              </a:rPr>
              <a:t>passing a given point</a:t>
            </a:r>
            <a:endParaRPr sz="2300">
              <a:latin typeface="Arial"/>
              <a:cs typeface="Arial"/>
            </a:endParaRPr>
          </a:p>
          <a:p>
            <a:pPr marL="2839629">
              <a:spcBef>
                <a:spcPts val="279"/>
              </a:spcBef>
            </a:pPr>
            <a:r>
              <a:rPr sz="2300" dirty="0">
                <a:latin typeface="Arial"/>
                <a:cs typeface="Arial"/>
              </a:rPr>
              <a:t>(S </a:t>
            </a:r>
            <a:r>
              <a:rPr sz="2300" spc="-4" dirty="0">
                <a:latin typeface="Arial"/>
                <a:cs typeface="Arial"/>
              </a:rPr>
              <a:t>is infinite </a:t>
            </a:r>
            <a:r>
              <a:rPr sz="2300" dirty="0">
                <a:latin typeface="Arial"/>
                <a:cs typeface="Arial"/>
              </a:rPr>
              <a:t>but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discrete)</a:t>
            </a:r>
            <a:endParaRPr sz="2300">
              <a:latin typeface="Arial"/>
              <a:cs typeface="Arial"/>
            </a:endParaRPr>
          </a:p>
          <a:p>
            <a:pPr marL="5269152">
              <a:spcBef>
                <a:spcPts val="639"/>
              </a:spcBef>
            </a:pPr>
            <a:r>
              <a:rPr sz="2300" i="1" spc="-4" dirty="0">
                <a:latin typeface="Arial"/>
                <a:cs typeface="Arial"/>
              </a:rPr>
              <a:t>for measuring</a:t>
            </a:r>
            <a:r>
              <a:rPr sz="2300" i="1" spc="-99" dirty="0">
                <a:latin typeface="Arial"/>
                <a:cs typeface="Arial"/>
              </a:rPr>
              <a:t> </a:t>
            </a:r>
            <a:r>
              <a:rPr sz="2300" i="1" spc="-4" dirty="0">
                <a:latin typeface="Arial"/>
                <a:cs typeface="Arial"/>
              </a:rPr>
              <a:t>the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6902" y="4242817"/>
            <a:ext cx="2533650" cy="735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/>
            <a:r>
              <a:rPr sz="2300" i="1" spc="-4" dirty="0">
                <a:latin typeface="Arial"/>
                <a:cs typeface="Arial"/>
              </a:rPr>
              <a:t>response </a:t>
            </a:r>
            <a:r>
              <a:rPr sz="2300" i="1" dirty="0">
                <a:latin typeface="Arial"/>
                <a:cs typeface="Arial"/>
              </a:rPr>
              <a:t>time of</a:t>
            </a:r>
            <a:r>
              <a:rPr sz="2300" i="1" spc="-55" dirty="0">
                <a:latin typeface="Arial"/>
                <a:cs typeface="Arial"/>
              </a:rPr>
              <a:t> </a:t>
            </a:r>
            <a:r>
              <a:rPr sz="2300" i="1" spc="-4" dirty="0">
                <a:latin typeface="Arial"/>
                <a:cs typeface="Arial"/>
              </a:rPr>
              <a:t>a  computer</a:t>
            </a:r>
            <a:r>
              <a:rPr sz="2300" i="1" spc="-7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system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4" y="798831"/>
            <a:ext cx="6009640" cy="437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876" indent="-455178"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2800" spc="-4" dirty="0"/>
              <a:t>Equal Sets: </a:t>
            </a:r>
            <a:r>
              <a:rPr sz="2300" b="0" dirty="0"/>
              <a:t>A </a:t>
            </a:r>
            <a:r>
              <a:rPr sz="2300" b="0" spc="-4" dirty="0"/>
              <a:t>and </a:t>
            </a:r>
            <a:r>
              <a:rPr sz="2300" b="0" dirty="0"/>
              <a:t>B </a:t>
            </a:r>
            <a:r>
              <a:rPr sz="2300" b="0" spc="-4" dirty="0"/>
              <a:t>are equal sets</a:t>
            </a:r>
            <a:r>
              <a:rPr sz="2300" b="0" spc="-150" dirty="0"/>
              <a:t> </a:t>
            </a:r>
            <a:r>
              <a:rPr sz="2300" b="0" spc="-4" dirty="0"/>
              <a:t>if:-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41504" y="1303783"/>
            <a:ext cx="8150098" cy="523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0394"/>
            <a:r>
              <a:rPr sz="2300" dirty="0">
                <a:latin typeface="Arial"/>
                <a:cs typeface="Arial"/>
              </a:rPr>
              <a:t>A </a:t>
            </a:r>
            <a:r>
              <a:rPr sz="2300" spc="-4" dirty="0">
                <a:latin typeface="Symbol"/>
                <a:cs typeface="Symbol"/>
              </a:rPr>
              <a:t>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 </a:t>
            </a:r>
            <a:r>
              <a:rPr sz="2300" dirty="0">
                <a:latin typeface="Symbol"/>
                <a:cs typeface="Symbol"/>
              </a:rPr>
              <a:t>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 </a:t>
            </a:r>
            <a:r>
              <a:rPr sz="2300" spc="-4" dirty="0">
                <a:latin typeface="Symbol"/>
                <a:cs typeface="Symbol"/>
              </a:rPr>
              <a:t></a:t>
            </a:r>
            <a:r>
              <a:rPr sz="2300" spc="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</a:t>
            </a:r>
          </a:p>
          <a:p>
            <a:pPr marL="926228">
              <a:spcBef>
                <a:spcPts val="525"/>
              </a:spcBef>
            </a:pPr>
            <a:r>
              <a:rPr sz="2300" spc="-10" dirty="0">
                <a:latin typeface="Arial"/>
                <a:cs typeface="Arial"/>
              </a:rPr>
              <a:t>or</a:t>
            </a:r>
            <a:endParaRPr sz="2300" dirty="0">
              <a:latin typeface="Arial"/>
              <a:cs typeface="Arial"/>
            </a:endParaRPr>
          </a:p>
          <a:p>
            <a:pPr marL="1840394">
              <a:spcBef>
                <a:spcPts val="570"/>
              </a:spcBef>
            </a:pPr>
            <a:r>
              <a:rPr sz="2300" dirty="0">
                <a:latin typeface="Arial"/>
                <a:cs typeface="Arial"/>
              </a:rPr>
              <a:t>A =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</a:t>
            </a:r>
          </a:p>
          <a:p>
            <a:pPr marL="467876" indent="-455178">
              <a:spcBef>
                <a:spcPts val="675"/>
              </a:spcBef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2800" b="1" spc="-4" dirty="0">
                <a:latin typeface="Arial"/>
                <a:cs typeface="Arial"/>
              </a:rPr>
              <a:t>Union of </a:t>
            </a:r>
            <a:r>
              <a:rPr sz="2800" b="1" dirty="0">
                <a:latin typeface="Arial"/>
                <a:cs typeface="Arial"/>
              </a:rPr>
              <a:t>X &amp;</a:t>
            </a:r>
            <a:r>
              <a:rPr sz="2800" b="1" spc="-91" dirty="0">
                <a:latin typeface="Arial"/>
                <a:cs typeface="Arial"/>
              </a:rPr>
              <a:t> </a:t>
            </a:r>
            <a:r>
              <a:rPr sz="2800" b="1" spc="-4" dirty="0">
                <a:latin typeface="Arial"/>
                <a:cs typeface="Arial"/>
              </a:rPr>
              <a:t>Y</a:t>
            </a:r>
            <a:r>
              <a:rPr sz="2800" spc="-4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1841030">
              <a:spcBef>
                <a:spcPts val="615"/>
              </a:spcBef>
            </a:pPr>
            <a:r>
              <a:rPr sz="2300" dirty="0">
                <a:latin typeface="Arial"/>
                <a:cs typeface="Arial"/>
              </a:rPr>
              <a:t>X </a:t>
            </a:r>
            <a:r>
              <a:rPr sz="2300" spc="-4" dirty="0">
                <a:latin typeface="Symbol"/>
                <a:cs typeface="Symbol"/>
              </a:rPr>
              <a:t></a:t>
            </a:r>
            <a:r>
              <a:rPr sz="2300" spc="-4" dirty="0">
                <a:latin typeface="Arial"/>
                <a:cs typeface="Arial"/>
              </a:rPr>
              <a:t>Y </a:t>
            </a:r>
            <a:r>
              <a:rPr sz="2300" dirty="0">
                <a:latin typeface="Arial"/>
                <a:cs typeface="Arial"/>
              </a:rPr>
              <a:t>= { z </a:t>
            </a:r>
            <a:r>
              <a:rPr lang="en-US" sz="2300" dirty="0" smtClean="0">
                <a:latin typeface="Arial"/>
                <a:cs typeface="Arial"/>
              </a:rPr>
              <a:t>| z </a:t>
            </a:r>
            <a:r>
              <a:rPr sz="2300" spc="-4" dirty="0" smtClean="0">
                <a:latin typeface="Symbol"/>
                <a:cs typeface="Symbol"/>
              </a:rPr>
              <a:t></a:t>
            </a:r>
            <a:r>
              <a:rPr sz="2300" spc="-4" dirty="0" smtClean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X </a:t>
            </a:r>
            <a:r>
              <a:rPr sz="2300" spc="-4" dirty="0">
                <a:latin typeface="Arial"/>
                <a:cs typeface="Arial"/>
              </a:rPr>
              <a:t>or </a:t>
            </a:r>
            <a:r>
              <a:rPr sz="2300" dirty="0">
                <a:latin typeface="Arial"/>
                <a:cs typeface="Arial"/>
              </a:rPr>
              <a:t>z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Y</a:t>
            </a:r>
            <a:r>
              <a:rPr sz="2300" spc="-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</a:p>
          <a:p>
            <a:pPr marL="467876" indent="-455178">
              <a:spcBef>
                <a:spcPts val="630"/>
              </a:spcBef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2800" b="1" dirty="0">
                <a:latin typeface="Arial"/>
                <a:cs typeface="Arial"/>
              </a:rPr>
              <a:t>Intersection of X &amp;</a:t>
            </a:r>
            <a:r>
              <a:rPr sz="2800" b="1" spc="-10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Y:</a:t>
            </a:r>
            <a:endParaRPr sz="2800" dirty="0">
              <a:latin typeface="Arial"/>
              <a:cs typeface="Arial"/>
            </a:endParaRPr>
          </a:p>
          <a:p>
            <a:pPr marL="1841030">
              <a:spcBef>
                <a:spcPts val="710"/>
              </a:spcBef>
            </a:pPr>
            <a:r>
              <a:rPr sz="2300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Y = { </a:t>
            </a:r>
            <a:r>
              <a:rPr sz="2300" dirty="0" smtClean="0">
                <a:latin typeface="Arial"/>
                <a:cs typeface="Arial"/>
              </a:rPr>
              <a:t>z</a:t>
            </a:r>
            <a:r>
              <a:rPr lang="en-US" sz="2300" dirty="0" smtClean="0">
                <a:latin typeface="Arial"/>
                <a:cs typeface="Arial"/>
              </a:rPr>
              <a:t> | z</a:t>
            </a:r>
            <a:r>
              <a:rPr sz="2300" dirty="0" smtClean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X </a:t>
            </a:r>
            <a:r>
              <a:rPr sz="2300" spc="-4" dirty="0">
                <a:latin typeface="Arial"/>
                <a:cs typeface="Arial"/>
              </a:rPr>
              <a:t>and </a:t>
            </a:r>
            <a:r>
              <a:rPr sz="2300" dirty="0">
                <a:latin typeface="Arial"/>
                <a:cs typeface="Arial"/>
              </a:rPr>
              <a:t>z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Y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</a:p>
          <a:p>
            <a:pPr marL="467876" indent="-455178">
              <a:spcBef>
                <a:spcPts val="639"/>
              </a:spcBef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2800" b="1" dirty="0">
                <a:latin typeface="Arial"/>
                <a:cs typeface="Arial"/>
              </a:rPr>
              <a:t>Difference of</a:t>
            </a:r>
            <a:r>
              <a:rPr sz="2800" b="1" spc="-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sets:</a:t>
            </a:r>
            <a:endParaRPr sz="2800" dirty="0">
              <a:latin typeface="Arial"/>
              <a:cs typeface="Arial"/>
            </a:endParaRPr>
          </a:p>
          <a:p>
            <a:pPr marL="1841030">
              <a:spcBef>
                <a:spcPts val="615"/>
              </a:spcBef>
            </a:pPr>
            <a:r>
              <a:rPr sz="2300" dirty="0">
                <a:latin typeface="Arial"/>
                <a:cs typeface="Arial"/>
              </a:rPr>
              <a:t>X \ Y = { </a:t>
            </a:r>
            <a:r>
              <a:rPr sz="2300" dirty="0" smtClean="0">
                <a:latin typeface="Arial"/>
                <a:cs typeface="Arial"/>
              </a:rPr>
              <a:t>z</a:t>
            </a:r>
            <a:r>
              <a:rPr lang="en-US" sz="2300" dirty="0" smtClean="0">
                <a:latin typeface="Arial"/>
                <a:cs typeface="Arial"/>
              </a:rPr>
              <a:t> | </a:t>
            </a:r>
            <a:r>
              <a:rPr sz="2300" dirty="0" smtClean="0">
                <a:latin typeface="Arial"/>
                <a:cs typeface="Arial"/>
              </a:rPr>
              <a:t>z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X </a:t>
            </a:r>
            <a:r>
              <a:rPr sz="2300" spc="-4" dirty="0">
                <a:latin typeface="Arial"/>
                <a:cs typeface="Arial"/>
              </a:rPr>
              <a:t>but </a:t>
            </a:r>
            <a:r>
              <a:rPr sz="2300" dirty="0">
                <a:latin typeface="Arial"/>
                <a:cs typeface="Arial"/>
              </a:rPr>
              <a:t>z </a:t>
            </a:r>
            <a:r>
              <a:rPr sz="2300" spc="-4" dirty="0">
                <a:latin typeface="Symbol"/>
                <a:cs typeface="Symbol"/>
              </a:rPr>
              <a:t>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Y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</a:p>
          <a:p>
            <a:pPr marL="467876" indent="-455178">
              <a:spcBef>
                <a:spcPts val="625"/>
              </a:spcBef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2800" b="1" dirty="0">
                <a:latin typeface="Arial"/>
                <a:cs typeface="Arial"/>
              </a:rPr>
              <a:t>Cartesian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Product:</a:t>
            </a:r>
            <a:endParaRPr sz="2800" dirty="0">
              <a:latin typeface="Arial"/>
              <a:cs typeface="Arial"/>
            </a:endParaRPr>
          </a:p>
          <a:p>
            <a:pPr marL="1841030">
              <a:spcBef>
                <a:spcPts val="615"/>
              </a:spcBef>
            </a:pPr>
            <a:r>
              <a:rPr sz="2300" dirty="0">
                <a:latin typeface="Arial"/>
                <a:cs typeface="Arial"/>
              </a:rPr>
              <a:t>X x Y = </a:t>
            </a:r>
            <a:r>
              <a:rPr sz="2300" spc="-130" dirty="0">
                <a:latin typeface="Arial"/>
                <a:cs typeface="Arial"/>
              </a:rPr>
              <a:t>{(x</a:t>
            </a:r>
            <a:r>
              <a:rPr lang="en-US" sz="2300" spc="-130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,</a:t>
            </a:r>
            <a:r>
              <a:rPr lang="en-US" sz="2300" spc="-130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y</a:t>
            </a:r>
            <a:r>
              <a:rPr sz="2300" spc="-130" dirty="0" smtClean="0">
                <a:latin typeface="Arial"/>
                <a:cs typeface="Arial"/>
              </a:rPr>
              <a:t>)</a:t>
            </a:r>
            <a:r>
              <a:rPr lang="en-US" sz="2300" spc="-130" dirty="0">
                <a:latin typeface="Arial"/>
                <a:cs typeface="Arial"/>
              </a:rPr>
              <a:t> </a:t>
            </a:r>
            <a:r>
              <a:rPr lang="en-US" sz="2300" spc="-130" dirty="0" smtClean="0">
                <a:latin typeface="Arial"/>
                <a:cs typeface="Arial"/>
              </a:rPr>
              <a:t>|</a:t>
            </a:r>
            <a:r>
              <a:rPr sz="2300" spc="-130" dirty="0" smtClean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x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X </a:t>
            </a:r>
            <a:r>
              <a:rPr sz="2300" spc="-4" dirty="0">
                <a:latin typeface="Arial"/>
                <a:cs typeface="Arial"/>
              </a:rPr>
              <a:t>and </a:t>
            </a:r>
            <a:r>
              <a:rPr sz="2300" dirty="0">
                <a:latin typeface="Arial"/>
                <a:cs typeface="Arial"/>
              </a:rPr>
              <a:t>y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Y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6436" y="709678"/>
            <a:ext cx="7451090" cy="1260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0641" marR="5078" indent="-1158578">
              <a:tabLst>
                <a:tab pos="1903242" algn="l"/>
                <a:tab pos="2524114" algn="l"/>
                <a:tab pos="3426853" algn="l"/>
                <a:tab pos="4923166" algn="l"/>
              </a:tabLst>
            </a:pPr>
            <a:r>
              <a:rPr sz="4000" spc="-4" dirty="0"/>
              <a:t>Outlin</a:t>
            </a:r>
            <a:r>
              <a:rPr sz="4000" dirty="0"/>
              <a:t>e	</a:t>
            </a:r>
            <a:r>
              <a:rPr sz="4000" spc="-4" dirty="0"/>
              <a:t>o</a:t>
            </a:r>
            <a:r>
              <a:rPr sz="4000" dirty="0"/>
              <a:t>f	</a:t>
            </a:r>
            <a:r>
              <a:rPr sz="4000" spc="-4" dirty="0"/>
              <a:t>th</a:t>
            </a:r>
            <a:r>
              <a:rPr sz="4000" dirty="0"/>
              <a:t>e	</a:t>
            </a:r>
            <a:r>
              <a:rPr sz="4000" spc="-4" dirty="0"/>
              <a:t>Basi</a:t>
            </a:r>
            <a:r>
              <a:rPr sz="4000" dirty="0"/>
              <a:t>c	</a:t>
            </a:r>
            <a:r>
              <a:rPr sz="4000" spc="-4" dirty="0"/>
              <a:t>Procedure  for Solving</a:t>
            </a:r>
            <a:r>
              <a:rPr sz="4000" spc="-75" dirty="0"/>
              <a:t> </a:t>
            </a:r>
            <a:r>
              <a:rPr sz="4000" spc="-4" dirty="0"/>
              <a:t>Problems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2502" y="2473199"/>
            <a:ext cx="6678930" cy="284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506" indent="-608809">
              <a:buAutoNum type="arabicPeriod"/>
              <a:tabLst>
                <a:tab pos="622141" algn="l"/>
                <a:tab pos="622776" algn="l"/>
              </a:tabLst>
            </a:pPr>
            <a:r>
              <a:rPr sz="3200" spc="-10" dirty="0">
                <a:latin typeface="Arial"/>
                <a:cs typeface="Arial"/>
              </a:rPr>
              <a:t>Identify </a:t>
            </a:r>
            <a:r>
              <a:rPr sz="3200" spc="-4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sample space,</a:t>
            </a:r>
            <a:r>
              <a:rPr sz="3200" spc="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S.</a:t>
            </a:r>
            <a:endParaRPr sz="3200">
              <a:latin typeface="Arial"/>
              <a:cs typeface="Arial"/>
            </a:endParaRPr>
          </a:p>
          <a:p>
            <a:pPr marL="621506" marR="747839" indent="-608809">
              <a:spcBef>
                <a:spcPts val="760"/>
              </a:spcBef>
              <a:buAutoNum type="arabicPeriod"/>
              <a:tabLst>
                <a:tab pos="622141" algn="l"/>
                <a:tab pos="622776" algn="l"/>
              </a:tabLst>
            </a:pPr>
            <a:r>
              <a:rPr sz="3200" spc="-10" dirty="0">
                <a:latin typeface="Arial"/>
                <a:cs typeface="Arial"/>
              </a:rPr>
              <a:t>Assign </a:t>
            </a:r>
            <a:r>
              <a:rPr sz="3200" spc="-4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probabilities </a:t>
            </a:r>
            <a:r>
              <a:rPr sz="3200" spc="-4" dirty="0">
                <a:latin typeface="Arial"/>
                <a:cs typeface="Arial"/>
              </a:rPr>
              <a:t>to </a:t>
            </a:r>
            <a:r>
              <a:rPr sz="3200" spc="-10" dirty="0">
                <a:latin typeface="Arial"/>
                <a:cs typeface="Arial"/>
              </a:rPr>
              <a:t>the  elements </a:t>
            </a:r>
            <a:r>
              <a:rPr sz="3200" spc="-4" dirty="0">
                <a:latin typeface="Arial"/>
                <a:cs typeface="Arial"/>
              </a:rPr>
              <a:t>in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S.</a:t>
            </a:r>
            <a:endParaRPr sz="3200">
              <a:latin typeface="Arial"/>
              <a:cs typeface="Arial"/>
            </a:endParaRPr>
          </a:p>
          <a:p>
            <a:pPr marL="622141" indent="-609444">
              <a:spcBef>
                <a:spcPts val="760"/>
              </a:spcBef>
              <a:buAutoNum type="arabicPeriod"/>
              <a:tabLst>
                <a:tab pos="622141" algn="l"/>
                <a:tab pos="622776" algn="l"/>
              </a:tabLst>
            </a:pPr>
            <a:r>
              <a:rPr sz="3200" spc="-10" dirty="0">
                <a:latin typeface="Arial"/>
                <a:cs typeface="Arial"/>
              </a:rPr>
              <a:t>Identify </a:t>
            </a:r>
            <a:r>
              <a:rPr sz="3200" spc="-4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events </a:t>
            </a:r>
            <a:r>
              <a:rPr sz="3200" spc="-4" dirty="0">
                <a:latin typeface="Arial"/>
                <a:cs typeface="Arial"/>
              </a:rPr>
              <a:t>of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interests.</a:t>
            </a:r>
            <a:endParaRPr sz="3200">
              <a:latin typeface="Arial"/>
              <a:cs typeface="Arial"/>
            </a:endParaRPr>
          </a:p>
          <a:p>
            <a:pPr marL="622141" indent="-609444">
              <a:spcBef>
                <a:spcPts val="760"/>
              </a:spcBef>
              <a:buAutoNum type="arabicPeriod"/>
              <a:tabLst>
                <a:tab pos="622141" algn="l"/>
                <a:tab pos="622776" algn="l"/>
              </a:tabLst>
            </a:pPr>
            <a:r>
              <a:rPr sz="3200" spc="-10" dirty="0">
                <a:latin typeface="Arial"/>
                <a:cs typeface="Arial"/>
              </a:rPr>
              <a:t>Compute </a:t>
            </a:r>
            <a:r>
              <a:rPr sz="3200" spc="-4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desired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probabilities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875030"/>
            <a:ext cx="7747000" cy="1312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141" marR="5078" indent="-609444">
              <a:tabLst>
                <a:tab pos="1792146" algn="l"/>
              </a:tabLst>
            </a:pPr>
            <a:r>
              <a:rPr sz="2800" u="heavy" spc="-4" dirty="0"/>
              <a:t>Example</a:t>
            </a:r>
            <a:r>
              <a:rPr sz="2800" spc="-4" dirty="0"/>
              <a:t>:	</a:t>
            </a:r>
            <a:r>
              <a:rPr sz="2800" b="0" dirty="0"/>
              <a:t>To know probability that</a:t>
            </a:r>
            <a:r>
              <a:rPr sz="2800" b="0" spc="-65" dirty="0"/>
              <a:t> </a:t>
            </a:r>
            <a:r>
              <a:rPr sz="2800" b="0" dirty="0"/>
              <a:t>a</a:t>
            </a:r>
            <a:r>
              <a:rPr sz="2800" b="0" spc="-20" dirty="0"/>
              <a:t> </a:t>
            </a:r>
            <a:r>
              <a:rPr sz="2800" b="0" dirty="0"/>
              <a:t>random  number generator will produce a value that is  prime (range</a:t>
            </a:r>
            <a:r>
              <a:rPr sz="2800" b="0" spc="-75" dirty="0"/>
              <a:t> </a:t>
            </a:r>
            <a:r>
              <a:rPr sz="2800" b="0" dirty="0"/>
              <a:t>0……9999)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504438" y="5402579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89">
                <a:moveTo>
                  <a:pt x="0" y="0"/>
                </a:moveTo>
                <a:lnTo>
                  <a:pt x="1126236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664" y="5417287"/>
            <a:ext cx="14803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3600" dirty="0">
                <a:latin typeface="Times New Roman"/>
                <a:cs typeface="Times New Roman"/>
              </a:rPr>
              <a:t>10000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298704" y="2233679"/>
            <a:ext cx="7731759" cy="3425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545325" algn="l"/>
              </a:tabLst>
            </a:pPr>
            <a:r>
              <a:rPr dirty="0"/>
              <a:t>1.	S={0, 1, 2, 3, ……,</a:t>
            </a:r>
            <a:r>
              <a:rPr spc="-85" dirty="0"/>
              <a:t> </a:t>
            </a:r>
            <a:r>
              <a:rPr dirty="0"/>
              <a:t>9999}</a:t>
            </a:r>
          </a:p>
          <a:p>
            <a:pPr marL="12696">
              <a:spcBef>
                <a:spcPts val="600"/>
              </a:spcBef>
              <a:tabLst>
                <a:tab pos="545960" algn="l"/>
              </a:tabLst>
            </a:pPr>
            <a:r>
              <a:rPr dirty="0"/>
              <a:t>2.	Pr [1] = Pr [2] = Pr [3] = …….. = Pr</a:t>
            </a:r>
            <a:r>
              <a:rPr spc="-65" dirty="0"/>
              <a:t> </a:t>
            </a:r>
            <a:r>
              <a:rPr dirty="0"/>
              <a:t>[9999]=1/10000</a:t>
            </a:r>
          </a:p>
          <a:p>
            <a:pPr marL="12696">
              <a:spcBef>
                <a:spcPts val="600"/>
              </a:spcBef>
              <a:tabLst>
                <a:tab pos="545960" algn="l"/>
              </a:tabLst>
            </a:pPr>
            <a:r>
              <a:rPr dirty="0"/>
              <a:t>3.	A = {2, 3, 5, ….., 9967,</a:t>
            </a:r>
            <a:r>
              <a:rPr spc="-80" dirty="0"/>
              <a:t> </a:t>
            </a:r>
            <a:r>
              <a:rPr dirty="0"/>
              <a:t>9973}</a:t>
            </a:r>
          </a:p>
          <a:p>
            <a:pPr marL="1383311">
              <a:spcBef>
                <a:spcPts val="600"/>
              </a:spcBef>
            </a:pPr>
            <a:r>
              <a:rPr spc="-4" dirty="0"/>
              <a:t>(Prime numbers,Total </a:t>
            </a:r>
            <a:r>
              <a:rPr dirty="0"/>
              <a:t>=</a:t>
            </a:r>
            <a:r>
              <a:rPr spc="-60" dirty="0"/>
              <a:t> </a:t>
            </a:r>
            <a:r>
              <a:rPr spc="-4" dirty="0"/>
              <a:t>1229)</a:t>
            </a:r>
          </a:p>
          <a:p>
            <a:pPr marL="12696">
              <a:spcBef>
                <a:spcPts val="600"/>
              </a:spcBef>
              <a:tabLst>
                <a:tab pos="545325" algn="l"/>
              </a:tabLst>
            </a:pPr>
            <a:r>
              <a:rPr spc="-4" dirty="0"/>
              <a:t>4.	Probability of elementary events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A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2298747">
              <a:spcBef>
                <a:spcPts val="2014"/>
              </a:spcBef>
              <a:tabLst>
                <a:tab pos="3450342" algn="l"/>
              </a:tabLst>
            </a:pPr>
            <a:r>
              <a:rPr sz="5400" baseline="35211" dirty="0">
                <a:latin typeface="Times New Roman"/>
                <a:cs typeface="Times New Roman"/>
              </a:rPr>
              <a:t>1229	</a:t>
            </a:r>
            <a:r>
              <a:rPr sz="3600" dirty="0">
                <a:latin typeface="Symbol"/>
                <a:cs typeface="Symbol"/>
              </a:rPr>
              <a:t>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0.1229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5"/>
            <a:ext cx="8537193" cy="743522"/>
          </a:xfrm>
          <a:prstGeom prst="rect">
            <a:avLst/>
          </a:prstGeom>
        </p:spPr>
        <p:txBody>
          <a:bodyPr vert="horz" wrap="square" lIns="0" tIns="59166" rIns="0" bIns="0" rtlCol="0">
            <a:spAutoFit/>
          </a:bodyPr>
          <a:lstStyle/>
          <a:p>
            <a:pPr marL="359953"/>
            <a:r>
              <a:rPr spc="-4" dirty="0"/>
              <a:t>Horse-Race with Five</a:t>
            </a:r>
            <a:r>
              <a:rPr spc="20" dirty="0"/>
              <a:t> </a:t>
            </a:r>
            <a:r>
              <a:rPr spc="-4" dirty="0"/>
              <a:t>runners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3" y="2154906"/>
            <a:ext cx="838835" cy="882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141" marR="5078" indent="-609444" algn="r">
              <a:lnSpc>
                <a:spcPct val="119800"/>
              </a:lnSpc>
              <a:tabLst>
                <a:tab pos="622141" algn="l"/>
              </a:tabLst>
            </a:pPr>
            <a:r>
              <a:rPr sz="2300" b="1" spc="-4" dirty="0">
                <a:latin typeface="Arial"/>
                <a:cs typeface="Arial"/>
              </a:rPr>
              <a:t>1</a:t>
            </a:r>
            <a:r>
              <a:rPr sz="2300" b="1" dirty="0">
                <a:latin typeface="Arial"/>
                <a:cs typeface="Arial"/>
              </a:rPr>
              <a:t>.	S  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3" y="1789176"/>
            <a:ext cx="1956435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78" algn="r">
              <a:tabLst>
                <a:tab pos="1827697" algn="l"/>
              </a:tabLst>
            </a:pPr>
            <a:r>
              <a:rPr sz="2300" b="1" spc="-4" dirty="0">
                <a:latin typeface="Arial"/>
                <a:cs typeface="Arial"/>
              </a:rPr>
              <a:t>Outcom</a:t>
            </a:r>
            <a:r>
              <a:rPr sz="2300" b="1" dirty="0">
                <a:latin typeface="Arial"/>
                <a:cs typeface="Arial"/>
              </a:rPr>
              <a:t>e	:</a:t>
            </a:r>
            <a:endParaRPr sz="2300">
              <a:latin typeface="Arial"/>
              <a:cs typeface="Arial"/>
            </a:endParaRPr>
          </a:p>
          <a:p>
            <a:pPr marR="5078" algn="r">
              <a:spcBef>
                <a:spcPts val="570"/>
              </a:spcBef>
            </a:pPr>
            <a:r>
              <a:rPr sz="2300" b="1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R="5078" algn="r">
              <a:spcBef>
                <a:spcPts val="570"/>
              </a:spcBef>
            </a:pPr>
            <a:r>
              <a:rPr sz="2300" b="1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8502" y="1789176"/>
            <a:ext cx="4103370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spc="-4" dirty="0">
                <a:latin typeface="Arial"/>
                <a:cs typeface="Arial"/>
              </a:rPr>
              <a:t>name </a:t>
            </a:r>
            <a:r>
              <a:rPr sz="2300" dirty="0">
                <a:latin typeface="Arial"/>
                <a:cs typeface="Arial"/>
              </a:rPr>
              <a:t>of the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winner</a:t>
            </a:r>
            <a:endParaRPr sz="2300">
              <a:latin typeface="Arial"/>
              <a:cs typeface="Arial"/>
            </a:endParaRPr>
          </a:p>
          <a:p>
            <a:pPr marL="12696">
              <a:spcBef>
                <a:spcPts val="570"/>
              </a:spcBef>
            </a:pPr>
            <a:r>
              <a:rPr sz="2300" b="1" spc="-4" dirty="0">
                <a:latin typeface="Arial"/>
                <a:cs typeface="Arial"/>
              </a:rPr>
              <a:t>set of all possible</a:t>
            </a:r>
            <a:r>
              <a:rPr sz="2300" b="1" spc="-85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outcomes</a:t>
            </a:r>
            <a:endParaRPr sz="2300">
              <a:latin typeface="Arial"/>
              <a:cs typeface="Arial"/>
            </a:endParaRPr>
          </a:p>
          <a:p>
            <a:pPr marL="12696">
              <a:spcBef>
                <a:spcPts val="570"/>
              </a:spcBef>
            </a:pPr>
            <a:r>
              <a:rPr sz="2300" b="1" spc="-4" dirty="0">
                <a:latin typeface="Arial"/>
                <a:cs typeface="Arial"/>
              </a:rPr>
              <a:t>{ A, B, C, D, </a:t>
            </a:r>
            <a:r>
              <a:rPr sz="2300" b="1" dirty="0">
                <a:latin typeface="Arial"/>
                <a:cs typeface="Arial"/>
              </a:rPr>
              <a:t>E</a:t>
            </a:r>
            <a:r>
              <a:rPr sz="2300" b="1" spc="-80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301" y="3103627"/>
            <a:ext cx="600011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622141" algn="l"/>
              </a:tabLst>
            </a:pPr>
            <a:r>
              <a:rPr sz="2300" b="1" spc="-4" dirty="0">
                <a:latin typeface="Arial"/>
                <a:cs typeface="Arial"/>
              </a:rPr>
              <a:t>2.	Assigned probabilities are as</a:t>
            </a:r>
            <a:r>
              <a:rPr sz="2300" b="1" spc="-65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under:-</a:t>
            </a:r>
            <a:endParaRPr sz="23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0450" y="3575050"/>
          <a:ext cx="7543798" cy="255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799"/>
                <a:gridCol w="2407920"/>
                <a:gridCol w="2545079"/>
              </a:tblGrid>
              <a:tr h="694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Assigned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Winnings(amount)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(W)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17704" y="6400801"/>
            <a:ext cx="747966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W </a:t>
            </a:r>
            <a:r>
              <a:rPr sz="2300" spc="-4" dirty="0">
                <a:latin typeface="Arial"/>
                <a:cs typeface="Arial"/>
              </a:rPr>
              <a:t>is a random variable, amount </a:t>
            </a:r>
            <a:r>
              <a:rPr sz="2300" dirty="0">
                <a:latin typeface="Arial"/>
                <a:cs typeface="Arial"/>
              </a:rPr>
              <a:t>to </a:t>
            </a:r>
            <a:r>
              <a:rPr sz="2300" spc="-4" dirty="0">
                <a:latin typeface="Arial"/>
                <a:cs typeface="Arial"/>
              </a:rPr>
              <a:t>win or lose is</a:t>
            </a:r>
            <a:r>
              <a:rPr sz="2300" spc="7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shown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101" y="700023"/>
            <a:ext cx="23749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000" b="1" spc="-4" dirty="0">
                <a:latin typeface="Arial"/>
                <a:cs typeface="Arial"/>
              </a:rPr>
              <a:t>3.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101" y="3044661"/>
            <a:ext cx="23749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000" b="1" spc="-4" dirty="0">
                <a:latin typeface="Arial"/>
                <a:cs typeface="Arial"/>
              </a:rPr>
              <a:t>4.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0361"/>
              </p:ext>
            </p:extLst>
          </p:nvPr>
        </p:nvGraphicFramePr>
        <p:xfrm>
          <a:off x="1289177" y="684911"/>
          <a:ext cx="6707870" cy="4428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656"/>
                <a:gridCol w="760552"/>
                <a:gridCol w="4935662"/>
              </a:tblGrid>
              <a:tr h="398018">
                <a:tc gridSpan="3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Assigning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Probabilities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4506">
                <a:tc>
                  <a:txBody>
                    <a:bodyPr/>
                    <a:lstStyle/>
                    <a:p>
                      <a:pPr marL="22225">
                        <a:lnSpc>
                          <a:spcPts val="202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W(A)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02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02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50, W(B)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=100,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W(C) = -30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etc.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5272">
                <a:tc>
                  <a:txBody>
                    <a:bodyPr/>
                    <a:lstStyle/>
                    <a:p>
                      <a:pPr marL="22225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P(-30)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3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Pr(C)+Pr(D)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4893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3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0.25+0.50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0.75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4893">
                <a:tc>
                  <a:txBody>
                    <a:bodyPr/>
                    <a:lstStyle/>
                    <a:p>
                      <a:pPr marL="22225">
                        <a:lnSpc>
                          <a:spcPts val="2335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P(15)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3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33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Pr(E) =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4899">
                <a:tc>
                  <a:txBody>
                    <a:bodyPr/>
                    <a:lstStyle/>
                    <a:p>
                      <a:pPr marL="22225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P(50)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3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Pr(A) =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2277">
                <a:tc>
                  <a:txBody>
                    <a:bodyPr/>
                    <a:lstStyle/>
                    <a:p>
                      <a:pPr marL="22225">
                        <a:lnSpc>
                          <a:spcPts val="2335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P(100)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3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ts val="233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Pr(B) =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0.05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6034">
                <a:tc gridSpan="3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Expected winnings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E(W)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4893">
                <a:tc>
                  <a:txBody>
                    <a:bodyPr/>
                    <a:lstStyle/>
                    <a:p>
                      <a:pPr marL="22225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E(W)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3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-30p(-30)+15p(15)+50p(50)+100p(100)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4893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3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ts val="2335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30(0.75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)+15(0.10)+50(0.10)+100(0.05)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4899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3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-22.5+1.50+5.0+5.0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4893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3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ts val="2335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-22.50+11.50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48415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3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-11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0170" y="5057078"/>
            <a:ext cx="7845425" cy="197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000" spc="-10" dirty="0">
                <a:latin typeface="Arial"/>
                <a:cs typeface="Arial"/>
              </a:rPr>
              <a:t>Variance </a:t>
            </a:r>
            <a:r>
              <a:rPr sz="2000" spc="-4" dirty="0">
                <a:latin typeface="Arial"/>
                <a:cs typeface="Arial"/>
              </a:rPr>
              <a:t>of X = Var[X] = E[(x-E[X])</a:t>
            </a:r>
            <a:r>
              <a:rPr sz="1900" spc="-7" baseline="25641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] =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Symbol"/>
                <a:cs typeface="Symbol"/>
              </a:rPr>
              <a:t></a:t>
            </a:r>
            <a:r>
              <a:rPr sz="2000" spc="-10" dirty="0">
                <a:latin typeface="Arial"/>
                <a:cs typeface="Arial"/>
              </a:rPr>
              <a:t>p(x)(x-E[X])</a:t>
            </a:r>
            <a:r>
              <a:rPr sz="1900" spc="-15" baseline="25641" dirty="0">
                <a:latin typeface="Arial"/>
                <a:cs typeface="Arial"/>
              </a:rPr>
              <a:t>2</a:t>
            </a:r>
            <a:endParaRPr sz="1900" baseline="25641" dirty="0">
              <a:latin typeface="Arial"/>
              <a:cs typeface="Arial"/>
            </a:endParaRPr>
          </a:p>
          <a:p>
            <a:pPr marL="12696">
              <a:spcBef>
                <a:spcPts val="215"/>
              </a:spcBef>
            </a:pPr>
            <a:r>
              <a:rPr sz="2000" spc="-4" dirty="0">
                <a:latin typeface="Arial"/>
                <a:cs typeface="Arial"/>
              </a:rPr>
              <a:t>Var[W] = 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10">
                <a:latin typeface="Arial"/>
                <a:cs typeface="Arial"/>
              </a:rPr>
              <a:t>(-</a:t>
            </a:r>
            <a:r>
              <a:rPr sz="2000" spc="-10" smtClean="0">
                <a:latin typeface="Arial"/>
                <a:cs typeface="Arial"/>
              </a:rPr>
              <a:t>30)x</a:t>
            </a:r>
            <a:r>
              <a:rPr lang="en-US" sz="2000" spc="-10" smtClean="0">
                <a:latin typeface="Arial"/>
                <a:cs typeface="Arial"/>
              </a:rPr>
              <a:t>(-</a:t>
            </a:r>
            <a:r>
              <a:rPr sz="2000" spc="-10" smtClean="0">
                <a:latin typeface="Arial"/>
                <a:cs typeface="Arial"/>
              </a:rPr>
              <a:t>19</a:t>
            </a:r>
            <a:r>
              <a:rPr lang="en-US" sz="2000" spc="-10" smtClean="0">
                <a:latin typeface="Arial"/>
                <a:cs typeface="Arial"/>
              </a:rPr>
              <a:t>)</a:t>
            </a:r>
            <a:r>
              <a:rPr sz="1900" spc="-15" baseline="25641" smtClean="0">
                <a:latin typeface="Arial"/>
                <a:cs typeface="Arial"/>
              </a:rPr>
              <a:t>2</a:t>
            </a:r>
            <a:r>
              <a:rPr sz="1900" spc="-75" baseline="25641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+p(15)x26</a:t>
            </a:r>
            <a:r>
              <a:rPr sz="1900" spc="-7" baseline="25641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+p(50)x61</a:t>
            </a:r>
            <a:r>
              <a:rPr sz="1900" spc="-7" baseline="25641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+p(100)x111</a:t>
            </a:r>
            <a:r>
              <a:rPr sz="1900" spc="-7" baseline="25641" dirty="0">
                <a:latin typeface="Arial"/>
                <a:cs typeface="Arial"/>
              </a:rPr>
              <a:t>2</a:t>
            </a:r>
            <a:endParaRPr sz="1900" baseline="25641">
              <a:latin typeface="Arial"/>
              <a:cs typeface="Arial"/>
            </a:endParaRPr>
          </a:p>
          <a:p>
            <a:pPr marL="859570">
              <a:spcBef>
                <a:spcPts val="240"/>
              </a:spcBef>
            </a:pPr>
            <a:r>
              <a:rPr sz="2000" spc="-4" dirty="0">
                <a:latin typeface="Arial"/>
                <a:cs typeface="Arial"/>
              </a:rPr>
              <a:t>=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1326.5</a:t>
            </a:r>
            <a:endParaRPr sz="2000" dirty="0">
              <a:latin typeface="Arial"/>
              <a:cs typeface="Arial"/>
            </a:endParaRPr>
          </a:p>
          <a:p>
            <a:pPr marL="151727">
              <a:spcBef>
                <a:spcPts val="234"/>
              </a:spcBef>
            </a:pPr>
            <a:r>
              <a:rPr sz="2000" spc="-10" dirty="0">
                <a:latin typeface="Arial"/>
                <a:cs typeface="Arial"/>
              </a:rPr>
              <a:t>Standard </a:t>
            </a:r>
            <a:r>
              <a:rPr sz="2000" spc="-4" dirty="0">
                <a:latin typeface="Arial"/>
                <a:cs typeface="Arial"/>
              </a:rPr>
              <a:t>deviation of W =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sqrt(1326.5)=36.42</a:t>
            </a:r>
            <a:endParaRPr sz="2000" dirty="0">
              <a:latin typeface="Arial"/>
              <a:cs typeface="Arial"/>
            </a:endParaRPr>
          </a:p>
          <a:p>
            <a:pPr marL="410740" marR="5078" indent="-189182">
              <a:lnSpc>
                <a:spcPts val="2160"/>
              </a:lnSpc>
              <a:spcBef>
                <a:spcPts val="509"/>
              </a:spcBef>
            </a:pPr>
            <a:r>
              <a:rPr sz="2000" spc="-4" dirty="0">
                <a:latin typeface="Arial"/>
                <a:cs typeface="Arial"/>
              </a:rPr>
              <a:t>E[W] </a:t>
            </a:r>
            <a:r>
              <a:rPr sz="2000" spc="-10" dirty="0">
                <a:latin typeface="Arial"/>
                <a:cs typeface="Arial"/>
              </a:rPr>
              <a:t>allows </a:t>
            </a:r>
            <a:r>
              <a:rPr sz="2000" spc="-4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predict </a:t>
            </a:r>
            <a:r>
              <a:rPr sz="2000" spc="-4" dirty="0">
                <a:latin typeface="Arial"/>
                <a:cs typeface="Arial"/>
              </a:rPr>
              <a:t>the average </a:t>
            </a:r>
            <a:r>
              <a:rPr sz="2000" spc="-10" dirty="0">
                <a:latin typeface="Arial"/>
                <a:cs typeface="Arial"/>
              </a:rPr>
              <a:t>observed value </a:t>
            </a:r>
            <a:r>
              <a:rPr sz="2000" spc="-4" dirty="0">
                <a:latin typeface="Arial"/>
                <a:cs typeface="Arial"/>
              </a:rPr>
              <a:t>of W and </a:t>
            </a:r>
            <a:r>
              <a:rPr sz="2000" spc="-10" dirty="0">
                <a:latin typeface="Arial"/>
                <a:cs typeface="Arial"/>
              </a:rPr>
              <a:t>the  variance serves </a:t>
            </a:r>
            <a:r>
              <a:rPr sz="2000" spc="-4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quantify </a:t>
            </a:r>
            <a:r>
              <a:rPr sz="2000" spc="-4" dirty="0">
                <a:latin typeface="Arial"/>
                <a:cs typeface="Arial"/>
              </a:rPr>
              <a:t>how </a:t>
            </a:r>
            <a:r>
              <a:rPr sz="2000" dirty="0">
                <a:latin typeface="Arial"/>
                <a:cs typeface="Arial"/>
              </a:rPr>
              <a:t>good </a:t>
            </a:r>
            <a:r>
              <a:rPr sz="2000" spc="-4" dirty="0">
                <a:latin typeface="Arial"/>
                <a:cs typeface="Arial"/>
              </a:rPr>
              <a:t>this prediction is likely to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be.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888" rIns="0" bIns="0" rtlCol="0">
            <a:spAutoFit/>
          </a:bodyPr>
          <a:lstStyle/>
          <a:p>
            <a:pPr marL="318054"/>
            <a:r>
              <a:rPr sz="3600" dirty="0"/>
              <a:t>INTEGERS, </a:t>
            </a:r>
            <a:r>
              <a:rPr sz="3600" spc="-4" dirty="0"/>
              <a:t>REALS AND</a:t>
            </a:r>
            <a:r>
              <a:rPr sz="3600" spc="-60" dirty="0"/>
              <a:t> </a:t>
            </a:r>
            <a:r>
              <a:rPr sz="3600" dirty="0"/>
              <a:t>INTERVALS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5303" y="1785355"/>
            <a:ext cx="8338184" cy="490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876" indent="-455178"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3600" b="1" spc="-4" dirty="0">
                <a:latin typeface="Arial"/>
                <a:cs typeface="Arial"/>
              </a:rPr>
              <a:t>Integers:</a:t>
            </a:r>
            <a:endParaRPr sz="3600" dirty="0">
              <a:latin typeface="Arial"/>
              <a:cs typeface="Arial"/>
            </a:endParaRPr>
          </a:p>
          <a:p>
            <a:pPr marL="467876" marR="497079">
              <a:lnSpc>
                <a:spcPct val="119100"/>
              </a:lnSpc>
              <a:spcBef>
                <a:spcPts val="105"/>
              </a:spcBef>
            </a:pPr>
            <a:r>
              <a:rPr sz="2800" spc="-4" dirty="0">
                <a:latin typeface="Arial"/>
                <a:cs typeface="Arial"/>
              </a:rPr>
              <a:t>Set of integers </a:t>
            </a:r>
            <a:r>
              <a:rPr sz="2800" dirty="0">
                <a:latin typeface="Arial"/>
                <a:cs typeface="Arial"/>
              </a:rPr>
              <a:t>: Z = { </a:t>
            </a:r>
            <a:r>
              <a:rPr sz="2800" spc="-4" dirty="0">
                <a:latin typeface="Arial"/>
                <a:cs typeface="Arial"/>
              </a:rPr>
              <a:t>0, </a:t>
            </a:r>
            <a:r>
              <a:rPr sz="2800" spc="-4" dirty="0">
                <a:latin typeface="Symbol"/>
                <a:cs typeface="Symbol"/>
              </a:rPr>
              <a:t></a:t>
            </a:r>
            <a:r>
              <a:rPr sz="2800" spc="-4" dirty="0">
                <a:latin typeface="Arial"/>
                <a:cs typeface="Arial"/>
              </a:rPr>
              <a:t>1, </a:t>
            </a:r>
            <a:r>
              <a:rPr sz="2800" spc="-4" dirty="0">
                <a:latin typeface="Symbol"/>
                <a:cs typeface="Symbol"/>
              </a:rPr>
              <a:t></a:t>
            </a:r>
            <a:r>
              <a:rPr sz="2800" spc="-4" dirty="0">
                <a:latin typeface="Arial"/>
                <a:cs typeface="Arial"/>
              </a:rPr>
              <a:t>2, </a:t>
            </a:r>
            <a:r>
              <a:rPr sz="2800" spc="-4" dirty="0">
                <a:latin typeface="Symbol"/>
                <a:cs typeface="Symbol"/>
              </a:rPr>
              <a:t></a:t>
            </a:r>
            <a:r>
              <a:rPr sz="2800" spc="-4" dirty="0">
                <a:latin typeface="Arial"/>
                <a:cs typeface="Arial"/>
              </a:rPr>
              <a:t>3, </a:t>
            </a:r>
            <a:r>
              <a:rPr sz="2800" spc="-4" dirty="0">
                <a:latin typeface="Symbol"/>
                <a:cs typeface="Symbol"/>
              </a:rPr>
              <a:t></a:t>
            </a:r>
            <a:r>
              <a:rPr sz="2800" spc="-4" dirty="0">
                <a:latin typeface="Arial"/>
                <a:cs typeface="Arial"/>
              </a:rPr>
              <a:t>4, …….}  Set of natural integers </a:t>
            </a:r>
            <a:r>
              <a:rPr sz="2800" dirty="0">
                <a:latin typeface="Arial"/>
                <a:cs typeface="Arial"/>
              </a:rPr>
              <a:t>: N = { </a:t>
            </a:r>
            <a:r>
              <a:rPr sz="2800" spc="-4" dirty="0">
                <a:latin typeface="Arial"/>
                <a:cs typeface="Arial"/>
              </a:rPr>
              <a:t>0,1, 2, 3, 4,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……}</a:t>
            </a:r>
            <a:endParaRPr sz="2800" dirty="0">
              <a:latin typeface="Arial"/>
              <a:cs typeface="Arial"/>
            </a:endParaRPr>
          </a:p>
          <a:p>
            <a:pPr marL="467876"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Set of positive integers : N</a:t>
            </a:r>
            <a:r>
              <a:rPr sz="2800" baseline="32163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= { </a:t>
            </a:r>
            <a:r>
              <a:rPr sz="2800" spc="-4" dirty="0">
                <a:latin typeface="Arial"/>
                <a:cs typeface="Arial"/>
              </a:rPr>
              <a:t>1, 2, 3, 4,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……}</a:t>
            </a:r>
            <a:endParaRPr sz="2800" dirty="0">
              <a:latin typeface="Arial"/>
              <a:cs typeface="Arial"/>
            </a:endParaRPr>
          </a:p>
          <a:p>
            <a:pPr marL="467876"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Set of negative integers : N</a:t>
            </a:r>
            <a:r>
              <a:rPr sz="2800" baseline="32163" dirty="0">
                <a:latin typeface="Arial"/>
                <a:cs typeface="Arial"/>
              </a:rPr>
              <a:t>- </a:t>
            </a:r>
            <a:r>
              <a:rPr sz="2800" dirty="0">
                <a:latin typeface="Arial"/>
                <a:cs typeface="Arial"/>
              </a:rPr>
              <a:t>= { -1, -2, -3, -4,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…}</a:t>
            </a:r>
          </a:p>
          <a:p>
            <a:pPr marL="467876" indent="-455178">
              <a:spcBef>
                <a:spcPts val="835"/>
              </a:spcBef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3600" b="1" spc="-4" dirty="0">
                <a:latin typeface="Arial"/>
                <a:cs typeface="Arial"/>
              </a:rPr>
              <a:t>Real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Numbers:</a:t>
            </a:r>
            <a:endParaRPr sz="3600" dirty="0">
              <a:latin typeface="Arial"/>
              <a:cs typeface="Arial"/>
            </a:endParaRPr>
          </a:p>
          <a:p>
            <a:pPr marL="467876">
              <a:spcBef>
                <a:spcPts val="705"/>
              </a:spcBef>
            </a:pPr>
            <a:r>
              <a:rPr sz="2800" dirty="0">
                <a:latin typeface="Arial"/>
                <a:cs typeface="Arial"/>
              </a:rPr>
              <a:t>Set of real numbers:</a:t>
            </a:r>
            <a:r>
              <a:rPr sz="2800" spc="-9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</a:t>
            </a:r>
          </a:p>
          <a:p>
            <a:pPr marL="566910" marR="5078" indent="-99035">
              <a:lnSpc>
                <a:spcPct val="120200"/>
              </a:lnSpc>
              <a:spcBef>
                <a:spcPts val="35"/>
              </a:spcBef>
            </a:pPr>
            <a:r>
              <a:rPr sz="2800" dirty="0">
                <a:latin typeface="Arial"/>
                <a:cs typeface="Arial"/>
              </a:rPr>
              <a:t>Set of positive real numbers: R</a:t>
            </a:r>
            <a:r>
              <a:rPr sz="2800" baseline="32163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= { x </a:t>
            </a:r>
            <a:r>
              <a:rPr sz="2000" spc="-4" dirty="0">
                <a:latin typeface="Symbol"/>
                <a:cs typeface="Symbol"/>
              </a:rPr>
              <a:t>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800" spc="-509" dirty="0" smtClean="0">
                <a:latin typeface="Arial"/>
                <a:cs typeface="Arial"/>
              </a:rPr>
              <a:t>R</a:t>
            </a:r>
            <a:r>
              <a:rPr lang="en-US" sz="2800" spc="-509" dirty="0" smtClean="0">
                <a:latin typeface="Arial"/>
                <a:cs typeface="Arial"/>
              </a:rPr>
              <a:t>  </a:t>
            </a:r>
            <a:r>
              <a:rPr lang="en-US" sz="2800" spc="-509" dirty="0" smtClean="0">
                <a:latin typeface="Symbol"/>
                <a:cs typeface="Arial"/>
              </a:rPr>
              <a:t> |   </a:t>
            </a:r>
            <a:r>
              <a:rPr sz="2800" dirty="0" smtClean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&gt; 0 }  Set of negative real numbers: R</a:t>
            </a:r>
            <a:r>
              <a:rPr sz="2800" baseline="32163" dirty="0">
                <a:latin typeface="Arial"/>
                <a:cs typeface="Arial"/>
              </a:rPr>
              <a:t>- </a:t>
            </a:r>
            <a:r>
              <a:rPr sz="2800" dirty="0">
                <a:latin typeface="Arial"/>
                <a:cs typeface="Arial"/>
              </a:rPr>
              <a:t>= { x </a:t>
            </a:r>
            <a:r>
              <a:rPr sz="2000" spc="-4" dirty="0">
                <a:latin typeface="Symbol"/>
                <a:cs typeface="Symbol"/>
              </a:rPr>
              <a:t>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800" spc="-509" dirty="0" smtClean="0">
                <a:latin typeface="Arial"/>
                <a:cs typeface="Arial"/>
              </a:rPr>
              <a:t>R</a:t>
            </a:r>
            <a:r>
              <a:rPr lang="en-US" sz="2800" spc="-509" dirty="0">
                <a:latin typeface="Symbol"/>
                <a:cs typeface="Arial"/>
              </a:rPr>
              <a:t> </a:t>
            </a:r>
            <a:r>
              <a:rPr lang="en-US" sz="2800" spc="-509" dirty="0" smtClean="0">
                <a:latin typeface="Symbol"/>
                <a:cs typeface="Arial"/>
              </a:rPr>
              <a:t> |  </a:t>
            </a:r>
            <a:r>
              <a:rPr sz="2800" dirty="0" smtClean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&lt; 0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3" y="1207772"/>
            <a:ext cx="225996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876" indent="-455178"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3600" dirty="0"/>
              <a:t>Interval: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0277" y="1309370"/>
            <a:ext cx="628078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637377" algn="l"/>
                <a:tab pos="1974344" algn="l"/>
                <a:tab pos="2420636" algn="l"/>
                <a:tab pos="2808521" algn="l"/>
                <a:tab pos="3473197" algn="l"/>
                <a:tab pos="3959482" algn="l"/>
                <a:tab pos="5533879" algn="l"/>
              </a:tabLst>
            </a:pPr>
            <a:r>
              <a:rPr sz="2800" dirty="0">
                <a:latin typeface="Arial"/>
                <a:cs typeface="Arial"/>
              </a:rPr>
              <a:t>An	interval	is	a	set	of	numbers	lying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984" y="1714754"/>
            <a:ext cx="7404100" cy="4212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800" dirty="0">
                <a:latin typeface="Arial"/>
                <a:cs typeface="Arial"/>
              </a:rPr>
              <a:t>between two</a:t>
            </a:r>
            <a:r>
              <a:rPr sz="2800" spc="-9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bounds.</a:t>
            </a:r>
          </a:p>
          <a:p>
            <a:pPr marL="12696">
              <a:spcBef>
                <a:spcPts val="370"/>
              </a:spcBef>
            </a:pPr>
            <a:r>
              <a:rPr sz="2800" dirty="0">
                <a:latin typeface="Arial"/>
                <a:cs typeface="Arial"/>
              </a:rPr>
              <a:t>If a and b are two real numbers (a </a:t>
            </a:r>
            <a:r>
              <a:rPr sz="2800" spc="-4" dirty="0">
                <a:latin typeface="Symbol"/>
                <a:cs typeface="Symbol"/>
              </a:rPr>
              <a:t>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b):</a:t>
            </a:r>
            <a:endParaRPr sz="2800" dirty="0">
              <a:latin typeface="Arial"/>
              <a:cs typeface="Arial"/>
            </a:endParaRPr>
          </a:p>
          <a:p>
            <a:pPr marL="474224" indent="-285676">
              <a:spcBef>
                <a:spcPts val="279"/>
              </a:spcBef>
              <a:buChar char="–"/>
              <a:tabLst>
                <a:tab pos="474859" algn="l"/>
              </a:tabLst>
            </a:pPr>
            <a:r>
              <a:rPr sz="2300" spc="-4" dirty="0">
                <a:latin typeface="Arial"/>
                <a:cs typeface="Arial"/>
              </a:rPr>
              <a:t>Open interval </a:t>
            </a:r>
            <a:r>
              <a:rPr sz="2300" dirty="0">
                <a:latin typeface="Arial"/>
                <a:cs typeface="Arial"/>
              </a:rPr>
              <a:t>= { x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 smtClean="0">
                <a:latin typeface="Arial"/>
                <a:cs typeface="Arial"/>
              </a:rPr>
              <a:t>R </a:t>
            </a:r>
            <a:r>
              <a:rPr lang="en-US" sz="2300" spc="-869" dirty="0" smtClean="0">
                <a:latin typeface="Symbol"/>
                <a:cs typeface="Arial"/>
              </a:rPr>
              <a:t>|       </a:t>
            </a:r>
            <a:r>
              <a:rPr sz="2300" spc="-4" dirty="0" smtClean="0">
                <a:latin typeface="Arial"/>
                <a:cs typeface="Arial"/>
              </a:rPr>
              <a:t> </a:t>
            </a:r>
            <a:r>
              <a:rPr lang="en-US" sz="2300" spc="-4" dirty="0" smtClean="0">
                <a:latin typeface="Arial"/>
                <a:cs typeface="Arial"/>
              </a:rPr>
              <a:t>a </a:t>
            </a:r>
            <a:r>
              <a:rPr sz="2300" dirty="0" smtClean="0">
                <a:latin typeface="Arial"/>
                <a:cs typeface="Arial"/>
              </a:rPr>
              <a:t>&lt; </a:t>
            </a:r>
            <a:r>
              <a:rPr sz="2300" dirty="0">
                <a:latin typeface="Arial"/>
                <a:cs typeface="Arial"/>
              </a:rPr>
              <a:t>x &lt;</a:t>
            </a:r>
            <a:r>
              <a:rPr sz="2300" spc="2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b}</a:t>
            </a:r>
            <a:endParaRPr sz="2300" dirty="0">
              <a:latin typeface="Arial"/>
              <a:cs typeface="Arial"/>
            </a:endParaRPr>
          </a:p>
          <a:p>
            <a:pPr marL="474224" indent="-285676">
              <a:spcBef>
                <a:spcPts val="279"/>
              </a:spcBef>
              <a:buChar char="–"/>
              <a:tabLst>
                <a:tab pos="474859" algn="l"/>
              </a:tabLst>
            </a:pPr>
            <a:r>
              <a:rPr sz="2300" spc="-4" dirty="0">
                <a:latin typeface="Arial"/>
                <a:cs typeface="Arial"/>
              </a:rPr>
              <a:t>Semi-open interval </a:t>
            </a:r>
            <a:r>
              <a:rPr sz="2300" dirty="0">
                <a:latin typeface="Arial"/>
                <a:cs typeface="Arial"/>
              </a:rPr>
              <a:t>= { x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lang="en-US" sz="2300" spc="-4" dirty="0">
                <a:latin typeface="Arial"/>
                <a:cs typeface="Arial"/>
              </a:rPr>
              <a:t>R |  </a:t>
            </a:r>
            <a:r>
              <a:rPr lang="en-US" sz="2300" spc="-4" dirty="0" smtClean="0">
                <a:latin typeface="Arial"/>
                <a:cs typeface="Arial"/>
              </a:rPr>
              <a:t>a </a:t>
            </a:r>
            <a:r>
              <a:rPr sz="2300" dirty="0" smtClean="0">
                <a:latin typeface="Arial"/>
                <a:cs typeface="Arial"/>
              </a:rPr>
              <a:t>&lt; </a:t>
            </a:r>
            <a:r>
              <a:rPr sz="2300" dirty="0">
                <a:latin typeface="Arial"/>
                <a:cs typeface="Arial"/>
              </a:rPr>
              <a:t>x </a:t>
            </a:r>
            <a:r>
              <a:rPr sz="2300" spc="-4" dirty="0">
                <a:latin typeface="Symbol"/>
                <a:cs typeface="Symbol"/>
              </a:rPr>
              <a:t>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b</a:t>
            </a:r>
            <a:r>
              <a:rPr sz="2300" spc="1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</a:p>
          <a:p>
            <a:pPr marL="2299382">
              <a:spcBef>
                <a:spcPts val="279"/>
              </a:spcBef>
              <a:tabLst>
                <a:tab pos="3381780" algn="l"/>
              </a:tabLst>
            </a:pPr>
            <a:r>
              <a:rPr sz="2300" spc="-4" dirty="0">
                <a:latin typeface="Arial"/>
                <a:cs typeface="Arial"/>
              </a:rPr>
              <a:t>or	</a:t>
            </a:r>
            <a:r>
              <a:rPr sz="2300" dirty="0">
                <a:latin typeface="Arial"/>
                <a:cs typeface="Arial"/>
              </a:rPr>
              <a:t>{ x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lang="en-US" sz="2300" spc="-4" dirty="0">
                <a:latin typeface="Arial"/>
                <a:cs typeface="Arial"/>
              </a:rPr>
              <a:t>R | </a:t>
            </a:r>
            <a:r>
              <a:rPr lang="en-US" sz="2300" spc="-4" dirty="0" smtClean="0">
                <a:latin typeface="Arial"/>
                <a:cs typeface="Arial"/>
              </a:rPr>
              <a:t>a </a:t>
            </a:r>
            <a:r>
              <a:rPr sz="2300" spc="-4" dirty="0" smtClean="0">
                <a:latin typeface="Symbol"/>
                <a:cs typeface="Symbol"/>
              </a:rPr>
              <a:t></a:t>
            </a:r>
            <a:r>
              <a:rPr sz="2300" spc="-4" dirty="0" smtClean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x &lt; </a:t>
            </a:r>
            <a:r>
              <a:rPr sz="2300" spc="-4" dirty="0">
                <a:latin typeface="Arial"/>
                <a:cs typeface="Arial"/>
              </a:rPr>
              <a:t>b</a:t>
            </a:r>
            <a:r>
              <a:rPr sz="2300" spc="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</a:p>
          <a:p>
            <a:pPr marL="474224" indent="-285676">
              <a:spcBef>
                <a:spcPts val="285"/>
              </a:spcBef>
              <a:buChar char="–"/>
              <a:tabLst>
                <a:tab pos="474859" algn="l"/>
                <a:tab pos="5956046" algn="l"/>
              </a:tabLst>
            </a:pPr>
            <a:r>
              <a:rPr sz="2300" spc="-4" dirty="0">
                <a:latin typeface="Arial"/>
                <a:cs typeface="Arial"/>
              </a:rPr>
              <a:t>Empty interval </a:t>
            </a:r>
            <a:r>
              <a:rPr sz="2300" dirty="0">
                <a:latin typeface="Arial"/>
                <a:cs typeface="Arial"/>
              </a:rPr>
              <a:t>= { x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lang="en-US" sz="2300" spc="-4" dirty="0">
                <a:latin typeface="Arial"/>
                <a:cs typeface="Arial"/>
              </a:rPr>
              <a:t>R </a:t>
            </a:r>
            <a:r>
              <a:rPr lang="en-US" sz="2300" spc="-4" dirty="0" smtClean="0">
                <a:latin typeface="Arial"/>
                <a:cs typeface="Arial"/>
              </a:rPr>
              <a:t>| </a:t>
            </a:r>
            <a:r>
              <a:rPr lang="en-US" sz="2300" spc="-4" dirty="0">
                <a:latin typeface="Arial"/>
                <a:cs typeface="Arial"/>
              </a:rPr>
              <a:t>a </a:t>
            </a:r>
            <a:r>
              <a:rPr sz="2300" dirty="0" smtClean="0">
                <a:latin typeface="Arial"/>
                <a:cs typeface="Arial"/>
              </a:rPr>
              <a:t>&lt; </a:t>
            </a:r>
            <a:r>
              <a:rPr sz="2300" dirty="0">
                <a:latin typeface="Arial"/>
                <a:cs typeface="Arial"/>
              </a:rPr>
              <a:t>x &lt;</a:t>
            </a:r>
            <a:r>
              <a:rPr sz="2300" spc="7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b </a:t>
            </a:r>
            <a:r>
              <a:rPr sz="2300" dirty="0">
                <a:latin typeface="Arial"/>
                <a:cs typeface="Arial"/>
              </a:rPr>
              <a:t>}	</a:t>
            </a:r>
            <a:r>
              <a:rPr sz="2300" i="1" spc="-4" dirty="0">
                <a:latin typeface="Arial"/>
                <a:cs typeface="Arial"/>
              </a:rPr>
              <a:t>where</a:t>
            </a:r>
            <a:r>
              <a:rPr sz="2300" i="1" spc="-65" dirty="0">
                <a:latin typeface="Arial"/>
                <a:cs typeface="Arial"/>
              </a:rPr>
              <a:t> </a:t>
            </a:r>
            <a:r>
              <a:rPr sz="2300" i="1" spc="-4" dirty="0">
                <a:latin typeface="Arial"/>
                <a:cs typeface="Arial"/>
              </a:rPr>
              <a:t>a=b</a:t>
            </a:r>
            <a:endParaRPr sz="2300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Font typeface="Arial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188547">
              <a:tabLst>
                <a:tab pos="2242881" algn="l"/>
              </a:tabLst>
            </a:pPr>
            <a:r>
              <a:rPr sz="2300" i="1" spc="-4" dirty="0">
                <a:latin typeface="Times New Roman"/>
                <a:cs typeface="Times New Roman"/>
              </a:rPr>
              <a:t>Integer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4" dirty="0">
                <a:latin typeface="Times New Roman"/>
                <a:cs typeface="Times New Roman"/>
              </a:rPr>
              <a:t>interval	[i </a:t>
            </a:r>
            <a:r>
              <a:rPr sz="2300" i="1" dirty="0">
                <a:latin typeface="Times New Roman"/>
                <a:cs typeface="Times New Roman"/>
              </a:rPr>
              <a:t>…</a:t>
            </a:r>
            <a:r>
              <a:rPr sz="2300" i="1" spc="-91" dirty="0">
                <a:latin typeface="Times New Roman"/>
                <a:cs typeface="Times New Roman"/>
              </a:rPr>
              <a:t> </a:t>
            </a:r>
            <a:r>
              <a:rPr sz="2300" i="1" spc="-4" dirty="0">
                <a:latin typeface="Times New Roman"/>
                <a:cs typeface="Times New Roman"/>
              </a:rPr>
              <a:t>j]</a:t>
            </a:r>
            <a:endParaRPr sz="2300" dirty="0">
              <a:latin typeface="Times New Roman"/>
              <a:cs typeface="Times New Roman"/>
            </a:endParaRPr>
          </a:p>
          <a:p>
            <a:pPr marL="474224" indent="-285676">
              <a:spcBef>
                <a:spcPts val="315"/>
              </a:spcBef>
              <a:buChar char="–"/>
              <a:tabLst>
                <a:tab pos="474859" algn="l"/>
              </a:tabLst>
            </a:pPr>
            <a:r>
              <a:rPr sz="2300" spc="-4" dirty="0">
                <a:latin typeface="Arial"/>
                <a:cs typeface="Arial"/>
              </a:rPr>
              <a:t>Integer interval </a:t>
            </a:r>
            <a:r>
              <a:rPr sz="2300" dirty="0">
                <a:latin typeface="Arial"/>
                <a:cs typeface="Arial"/>
              </a:rPr>
              <a:t>= { </a:t>
            </a:r>
            <a:r>
              <a:rPr sz="2300" spc="-4" dirty="0">
                <a:latin typeface="Arial"/>
                <a:cs typeface="Arial"/>
              </a:rPr>
              <a:t>n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Z </a:t>
            </a:r>
            <a:r>
              <a:rPr lang="en-US" sz="2300" spc="-869" dirty="0" smtClean="0">
                <a:latin typeface="Symbol"/>
                <a:cs typeface="Arial"/>
              </a:rPr>
              <a:t>|               </a:t>
            </a:r>
            <a:r>
              <a:rPr sz="2300" spc="-4" dirty="0" smtClean="0">
                <a:latin typeface="Arial"/>
                <a:cs typeface="Arial"/>
              </a:rPr>
              <a:t> </a:t>
            </a:r>
            <a:r>
              <a:rPr lang="en-US" sz="2300" spc="-4" dirty="0" smtClean="0">
                <a:latin typeface="Arial"/>
                <a:cs typeface="Arial"/>
              </a:rPr>
              <a:t> i </a:t>
            </a:r>
            <a:r>
              <a:rPr sz="2300" spc="-4" dirty="0" smtClean="0">
                <a:latin typeface="Symbol"/>
                <a:cs typeface="Symbol"/>
              </a:rPr>
              <a:t></a:t>
            </a:r>
            <a:r>
              <a:rPr sz="2300" spc="-4" dirty="0" smtClean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n</a:t>
            </a:r>
            <a:r>
              <a:rPr sz="2300" spc="-4" dirty="0">
                <a:latin typeface="Symbol"/>
                <a:cs typeface="Symbol"/>
              </a:rPr>
              <a:t>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j</a:t>
            </a:r>
            <a:r>
              <a:rPr sz="2300" spc="1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</a:p>
          <a:p>
            <a:pPr marL="441211">
              <a:spcBef>
                <a:spcPts val="180"/>
              </a:spcBef>
            </a:pPr>
            <a:r>
              <a:rPr sz="2300" i="1" spc="-4" dirty="0">
                <a:latin typeface="Arial"/>
                <a:cs typeface="Arial"/>
              </a:rPr>
              <a:t>where i </a:t>
            </a:r>
            <a:r>
              <a:rPr sz="2300" i="1" dirty="0">
                <a:latin typeface="Arial"/>
                <a:cs typeface="Arial"/>
              </a:rPr>
              <a:t>&amp; </a:t>
            </a:r>
            <a:r>
              <a:rPr sz="2300" i="1" spc="-4" dirty="0">
                <a:latin typeface="Arial"/>
                <a:cs typeface="Arial"/>
              </a:rPr>
              <a:t>j are integers such </a:t>
            </a:r>
            <a:r>
              <a:rPr sz="2300" i="1" dirty="0">
                <a:latin typeface="Arial"/>
                <a:cs typeface="Arial"/>
              </a:rPr>
              <a:t>that </a:t>
            </a:r>
            <a:r>
              <a:rPr sz="2300" i="1" spc="-4" dirty="0">
                <a:latin typeface="Arial"/>
                <a:cs typeface="Arial"/>
              </a:rPr>
              <a:t>i </a:t>
            </a:r>
            <a:r>
              <a:rPr sz="2500" i="1" spc="-60" dirty="0">
                <a:latin typeface="Symbol"/>
                <a:cs typeface="Symbol"/>
              </a:rPr>
              <a:t></a:t>
            </a:r>
            <a:r>
              <a:rPr sz="2500" i="1" spc="80" dirty="0">
                <a:latin typeface="Times New Roman"/>
                <a:cs typeface="Times New Roman"/>
              </a:rPr>
              <a:t> </a:t>
            </a:r>
            <a:r>
              <a:rPr sz="2300" i="1" spc="-4" dirty="0">
                <a:latin typeface="Arial"/>
                <a:cs typeface="Arial"/>
              </a:rPr>
              <a:t>j+1.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5"/>
            <a:ext cx="8537193" cy="743522"/>
          </a:xfrm>
          <a:prstGeom prst="rect">
            <a:avLst/>
          </a:prstGeom>
        </p:spPr>
        <p:txBody>
          <a:bodyPr vert="horz" wrap="square" lIns="0" tIns="59166" rIns="0" bIns="0" rtlCol="0">
            <a:spAutoFit/>
          </a:bodyPr>
          <a:lstStyle/>
          <a:p>
            <a:pPr marL="302184"/>
            <a:r>
              <a:rPr spc="-4" dirty="0"/>
              <a:t>FUNCTIONS AND</a:t>
            </a:r>
            <a:r>
              <a:rPr spc="-20" dirty="0"/>
              <a:t> </a:t>
            </a:r>
            <a:r>
              <a:rPr spc="-4" dirty="0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676400"/>
            <a:ext cx="9448800" cy="440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876" indent="-455178" algn="just">
              <a:buChar char="•"/>
              <a:tabLst>
                <a:tab pos="467876" algn="l"/>
                <a:tab pos="468511" algn="l"/>
              </a:tabLst>
            </a:pPr>
            <a:r>
              <a:rPr sz="2800" dirty="0">
                <a:latin typeface="Arial"/>
                <a:cs typeface="Arial"/>
              </a:rPr>
              <a:t>X &amp; Y </a:t>
            </a:r>
            <a:r>
              <a:rPr sz="2800" spc="-4" dirty="0">
                <a:latin typeface="Arial"/>
                <a:cs typeface="Arial"/>
              </a:rPr>
              <a:t>be two</a:t>
            </a:r>
            <a:r>
              <a:rPr sz="2800" spc="-9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sets</a:t>
            </a:r>
            <a:endParaRPr sz="2800" dirty="0">
              <a:latin typeface="Arial"/>
              <a:cs typeface="Arial"/>
            </a:endParaRPr>
          </a:p>
          <a:p>
            <a:pPr marL="467876" indent="-455178" algn="just">
              <a:spcBef>
                <a:spcPts val="675"/>
              </a:spcBef>
              <a:buChar char="•"/>
              <a:tabLst>
                <a:tab pos="467876" algn="l"/>
                <a:tab pos="468511" algn="l"/>
              </a:tabLst>
            </a:pPr>
            <a:r>
              <a:rPr sz="2800" b="1" spc="-4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relation between X and Y is called function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 smtClean="0">
                <a:latin typeface="Arial"/>
                <a:cs typeface="Arial"/>
              </a:rPr>
              <a:t>if</a:t>
            </a:r>
            <a:r>
              <a:rPr sz="2800" dirty="0" smtClean="0">
                <a:latin typeface="Arial"/>
                <a:cs typeface="Arial"/>
              </a:rPr>
              <a:t>:</a:t>
            </a:r>
            <a:r>
              <a:rPr lang="en-US" sz="2800" dirty="0" smtClean="0">
                <a:latin typeface="Arial"/>
                <a:cs typeface="Arial"/>
              </a:rPr>
              <a:t>   </a:t>
            </a:r>
            <a:r>
              <a:rPr sz="2800" dirty="0" smtClean="0">
                <a:latin typeface="Arial"/>
                <a:cs typeface="Arial"/>
              </a:rPr>
              <a:t>for</a:t>
            </a:r>
            <a:r>
              <a:rPr sz="2800" dirty="0">
                <a:latin typeface="Arial"/>
                <a:cs typeface="Arial"/>
              </a:rPr>
              <a:t>	each	x	</a:t>
            </a:r>
            <a:r>
              <a:rPr sz="2800" spc="-4" dirty="0">
                <a:latin typeface="Symbol"/>
                <a:cs typeface="Symbol"/>
              </a:rPr>
              <a:t></a:t>
            </a:r>
            <a:r>
              <a:rPr sz="2800" spc="-4" dirty="0">
                <a:latin typeface="Times New Roman"/>
                <a:cs typeface="Times New Roman"/>
              </a:rPr>
              <a:t>	</a:t>
            </a:r>
            <a:r>
              <a:rPr sz="2800" spc="-4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-4" dirty="0">
                <a:latin typeface="Arial"/>
                <a:cs typeface="Arial"/>
              </a:rPr>
              <a:t>ther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4" dirty="0">
                <a:latin typeface="Arial"/>
                <a:cs typeface="Arial"/>
              </a:rPr>
              <a:t>exist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4" dirty="0"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4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	</a:t>
            </a:r>
            <a:r>
              <a:rPr sz="2800" spc="-4" dirty="0">
                <a:latin typeface="Arial"/>
                <a:cs typeface="Arial"/>
              </a:rPr>
              <a:t>onl</a:t>
            </a:r>
            <a:r>
              <a:rPr sz="2800" dirty="0">
                <a:latin typeface="Arial"/>
                <a:cs typeface="Arial"/>
              </a:rPr>
              <a:t>y	</a:t>
            </a:r>
            <a:r>
              <a:rPr sz="2800" spc="-4" dirty="0">
                <a:latin typeface="Arial"/>
                <a:cs typeface="Arial"/>
              </a:rPr>
              <a:t>one 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4" dirty="0">
                <a:latin typeface="Symbol"/>
                <a:cs typeface="Symbol"/>
              </a:rPr>
              <a:t>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4" dirty="0">
                <a:latin typeface="Arial"/>
                <a:cs typeface="Arial"/>
              </a:rPr>
              <a:t>such that (x, y) </a:t>
            </a:r>
            <a:r>
              <a:rPr sz="2800" spc="-4" dirty="0">
                <a:latin typeface="Symbol"/>
                <a:cs typeface="Symbol"/>
              </a:rPr>
              <a:t></a:t>
            </a:r>
            <a:r>
              <a:rPr sz="2800" spc="9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Symbol"/>
                <a:cs typeface="Symbol"/>
              </a:rPr>
              <a:t></a:t>
            </a:r>
            <a:r>
              <a:rPr sz="2800" spc="-4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R="1411245" algn="just">
              <a:spcBef>
                <a:spcPts val="675"/>
              </a:spcBef>
            </a:pPr>
            <a:r>
              <a:rPr sz="2800" dirty="0">
                <a:latin typeface="Symbol"/>
                <a:cs typeface="Symbol"/>
              </a:rPr>
              <a:t>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4" dirty="0">
                <a:latin typeface="Arial"/>
                <a:cs typeface="Arial"/>
              </a:rPr>
              <a:t>X</a:t>
            </a:r>
            <a:r>
              <a:rPr sz="2800" spc="-4" dirty="0">
                <a:latin typeface="Symbol"/>
                <a:cs typeface="Symbol"/>
              </a:rPr>
              <a:t></a:t>
            </a:r>
            <a:r>
              <a:rPr sz="2800" spc="-4" dirty="0">
                <a:latin typeface="Arial"/>
                <a:cs typeface="Arial"/>
              </a:rPr>
              <a:t>Y</a:t>
            </a:r>
            <a:r>
              <a:rPr sz="2800" spc="-4" dirty="0">
                <a:latin typeface="Symbol"/>
                <a:cs typeface="Symbol"/>
              </a:rPr>
              <a:t>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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4" dirty="0">
                <a:latin typeface="Arial"/>
                <a:cs typeface="Arial"/>
              </a:rPr>
              <a:t>function from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4" dirty="0">
                <a:latin typeface="Arial"/>
                <a:cs typeface="Arial"/>
              </a:rPr>
              <a:t>to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Y.</a:t>
            </a:r>
            <a:endParaRPr sz="2800" dirty="0">
              <a:latin typeface="Arial"/>
              <a:cs typeface="Arial"/>
            </a:endParaRPr>
          </a:p>
          <a:p>
            <a:pPr marL="467876" indent="-455178" algn="just">
              <a:spcBef>
                <a:spcPts val="675"/>
              </a:spcBef>
              <a:buChar char="•"/>
              <a:tabLst>
                <a:tab pos="467876" algn="l"/>
                <a:tab pos="468511" algn="l"/>
              </a:tabLst>
            </a:pPr>
            <a:r>
              <a:rPr sz="2800" dirty="0">
                <a:latin typeface="Arial"/>
                <a:cs typeface="Arial"/>
              </a:rPr>
              <a:t>In relation (x, y) </a:t>
            </a:r>
            <a:r>
              <a:rPr sz="2800" spc="-4" dirty="0">
                <a:latin typeface="Symbol"/>
                <a:cs typeface="Symbol"/>
              </a:rPr>
              <a:t>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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Symbol"/>
                <a:cs typeface="Symbol"/>
              </a:rPr>
              <a:t>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(x)</a:t>
            </a:r>
          </a:p>
          <a:p>
            <a:pPr marL="467876" marR="775137" algn="just">
              <a:lnSpc>
                <a:spcPts val="4040"/>
              </a:lnSpc>
              <a:spcBef>
                <a:spcPts val="210"/>
              </a:spcBef>
            </a:pPr>
            <a:r>
              <a:rPr sz="2800" dirty="0">
                <a:latin typeface="Arial"/>
                <a:cs typeface="Arial"/>
              </a:rPr>
              <a:t>The set X is called the </a:t>
            </a:r>
            <a:r>
              <a:rPr sz="2800" b="1" u="heavy" spc="-4" dirty="0">
                <a:latin typeface="Arial"/>
                <a:cs typeface="Arial"/>
              </a:rPr>
              <a:t>domain </a:t>
            </a:r>
            <a:r>
              <a:rPr sz="2800" dirty="0">
                <a:latin typeface="Arial"/>
                <a:cs typeface="Arial"/>
              </a:rPr>
              <a:t>of 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  </a:t>
            </a:r>
            <a:r>
              <a:rPr sz="2800" spc="-4" dirty="0">
                <a:latin typeface="Arial"/>
                <a:cs typeface="Arial"/>
              </a:rPr>
              <a:t>The set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4" dirty="0">
                <a:latin typeface="Arial"/>
                <a:cs typeface="Arial"/>
              </a:rPr>
              <a:t>is its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b="1" u="heavy" spc="-4" dirty="0">
                <a:latin typeface="Arial"/>
                <a:cs typeface="Arial"/>
              </a:rPr>
              <a:t>image</a:t>
            </a:r>
            <a:endParaRPr sz="2800" dirty="0">
              <a:latin typeface="Arial"/>
              <a:cs typeface="Arial"/>
            </a:endParaRPr>
          </a:p>
          <a:p>
            <a:pPr marL="467876" algn="just">
              <a:spcBef>
                <a:spcPts val="465"/>
              </a:spcBef>
            </a:pPr>
            <a:r>
              <a:rPr sz="2800" dirty="0">
                <a:latin typeface="Arial"/>
                <a:cs typeface="Arial"/>
              </a:rPr>
              <a:t>The set </a:t>
            </a:r>
            <a:r>
              <a:rPr sz="2800" spc="-4" dirty="0">
                <a:latin typeface="Symbol"/>
                <a:cs typeface="Symbol"/>
              </a:rPr>
              <a:t></a:t>
            </a:r>
            <a:r>
              <a:rPr sz="2800" spc="-4" dirty="0">
                <a:latin typeface="Arial"/>
                <a:cs typeface="Arial"/>
              </a:rPr>
              <a:t>[X] </a:t>
            </a:r>
            <a:r>
              <a:rPr sz="2800" dirty="0">
                <a:latin typeface="Arial"/>
                <a:cs typeface="Arial"/>
              </a:rPr>
              <a:t>= { </a:t>
            </a:r>
            <a:r>
              <a:rPr sz="2800" spc="-203" dirty="0">
                <a:latin typeface="Symbol"/>
                <a:cs typeface="Symbol"/>
              </a:rPr>
              <a:t></a:t>
            </a:r>
            <a:r>
              <a:rPr sz="2800" spc="-203" dirty="0">
                <a:latin typeface="Arial"/>
                <a:cs typeface="Arial"/>
              </a:rPr>
              <a:t>(x</a:t>
            </a:r>
            <a:r>
              <a:rPr sz="2800" spc="-203" dirty="0" smtClean="0">
                <a:latin typeface="Arial"/>
                <a:cs typeface="Arial"/>
              </a:rPr>
              <a:t>)</a:t>
            </a:r>
            <a:r>
              <a:rPr lang="en-US" sz="2800" spc="-203" dirty="0">
                <a:latin typeface="Symbol"/>
                <a:cs typeface="Arial"/>
              </a:rPr>
              <a:t> </a:t>
            </a:r>
            <a:r>
              <a:rPr lang="en-US" sz="2800" spc="-203" dirty="0" smtClean="0">
                <a:latin typeface="Symbol"/>
                <a:cs typeface="Arial"/>
              </a:rPr>
              <a:t> |</a:t>
            </a:r>
            <a:r>
              <a:rPr sz="2800" spc="-203" dirty="0" smtClean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4" dirty="0">
                <a:latin typeface="Symbol"/>
                <a:cs typeface="Symbol"/>
              </a:rPr>
              <a:t>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X} is its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b="1" u="heavy" spc="-4" dirty="0">
                <a:latin typeface="Arial"/>
                <a:cs typeface="Arial"/>
              </a:rPr>
              <a:t>range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5" y="694945"/>
            <a:ext cx="8537193" cy="743522"/>
          </a:xfrm>
          <a:prstGeom prst="rect">
            <a:avLst/>
          </a:prstGeom>
        </p:spPr>
        <p:txBody>
          <a:bodyPr vert="horz" wrap="square" lIns="0" tIns="59166" rIns="0" bIns="0" rtlCol="0">
            <a:spAutoFit/>
          </a:bodyPr>
          <a:lstStyle/>
          <a:p>
            <a:pPr marL="302184"/>
            <a:r>
              <a:rPr spc="-4" dirty="0"/>
              <a:t>FUNCTIONS AND</a:t>
            </a:r>
            <a:r>
              <a:rPr spc="-20" dirty="0"/>
              <a:t> </a:t>
            </a:r>
            <a:r>
              <a:rPr spc="-4" dirty="0"/>
              <a:t>RELATIONS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9372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90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3" y="992378"/>
            <a:ext cx="19437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876" indent="-455178"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2800" spc="-4" dirty="0"/>
              <a:t>Example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2377" y="1454659"/>
            <a:ext cx="2472690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>
              <a:tabLst>
                <a:tab pos="470414" algn="l"/>
              </a:tabLst>
            </a:pPr>
            <a:r>
              <a:rPr sz="2300" spc="-4" dirty="0">
                <a:latin typeface="Arial"/>
                <a:cs typeface="Arial"/>
              </a:rPr>
              <a:t>(i)	C={(x,1),</a:t>
            </a:r>
            <a:r>
              <a:rPr sz="2300" spc="-95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(y,1)}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1820388"/>
            <a:ext cx="1075690" cy="74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>
              <a:lnSpc>
                <a:spcPct val="109800"/>
              </a:lnSpc>
            </a:pPr>
            <a:r>
              <a:rPr sz="2300" spc="-4" dirty="0">
                <a:latin typeface="Arial"/>
                <a:cs typeface="Arial"/>
              </a:rPr>
              <a:t>Domain  Range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8623" y="1820388"/>
            <a:ext cx="1101725" cy="74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1" marR="5078" indent="-1270">
              <a:lnSpc>
                <a:spcPct val="109800"/>
              </a:lnSpc>
            </a:pPr>
            <a:r>
              <a:rPr sz="2300" dirty="0">
                <a:latin typeface="Arial"/>
                <a:cs typeface="Arial"/>
              </a:rPr>
              <a:t>C={x,</a:t>
            </a:r>
            <a:r>
              <a:rPr sz="2300" spc="-9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y}  </a:t>
            </a:r>
            <a:r>
              <a:rPr sz="2300" spc="-4" dirty="0">
                <a:latin typeface="Arial"/>
                <a:cs typeface="Arial"/>
              </a:rPr>
              <a:t>C={1}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379" y="2659381"/>
            <a:ext cx="3556635" cy="36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spc="-4" dirty="0">
                <a:latin typeface="Arial"/>
                <a:cs typeface="Arial"/>
              </a:rPr>
              <a:t>(ii) D={(1, 1), (1, 2), (2,</a:t>
            </a:r>
            <a:r>
              <a:rPr sz="2300" spc="21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1)}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104" y="3025110"/>
            <a:ext cx="1076325" cy="74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 marR="5078">
              <a:lnSpc>
                <a:spcPct val="109800"/>
              </a:lnSpc>
            </a:pPr>
            <a:r>
              <a:rPr sz="2300" spc="-4" dirty="0">
                <a:latin typeface="Arial"/>
                <a:cs typeface="Arial"/>
              </a:rPr>
              <a:t>Domain  Range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8469" y="3060954"/>
            <a:ext cx="1136650" cy="74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6"/>
            <a:r>
              <a:rPr sz="2300" dirty="0">
                <a:latin typeface="Arial"/>
                <a:cs typeface="Arial"/>
              </a:rPr>
              <a:t>D={1,</a:t>
            </a:r>
            <a:r>
              <a:rPr sz="2300" spc="-10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2}</a:t>
            </a:r>
            <a:endParaRPr sz="2300">
              <a:latin typeface="Arial"/>
              <a:cs typeface="Arial"/>
            </a:endParaRPr>
          </a:p>
          <a:p>
            <a:pPr marL="12696">
              <a:spcBef>
                <a:spcPts val="279"/>
              </a:spcBef>
            </a:pPr>
            <a:r>
              <a:rPr sz="2300" dirty="0">
                <a:latin typeface="Arial"/>
                <a:cs typeface="Arial"/>
              </a:rPr>
              <a:t>D={1,</a:t>
            </a:r>
            <a:r>
              <a:rPr sz="2300" spc="-10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2}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01" y="3953255"/>
            <a:ext cx="8757285" cy="3209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876" marR="5078" indent="-455178">
              <a:lnSpc>
                <a:spcPts val="2698"/>
              </a:lnSpc>
              <a:buFont typeface="Arial"/>
              <a:buChar char="•"/>
              <a:tabLst>
                <a:tab pos="467876" algn="l"/>
                <a:tab pos="468511" algn="l"/>
              </a:tabLst>
            </a:pPr>
            <a:r>
              <a:rPr sz="2800" b="1" dirty="0">
                <a:latin typeface="Arial"/>
                <a:cs typeface="Arial"/>
              </a:rPr>
              <a:t>Injective Function (one-to-one):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4" dirty="0">
                <a:latin typeface="Arial"/>
                <a:cs typeface="Arial"/>
              </a:rPr>
              <a:t>function is injective  if there do not exist two distinct x</a:t>
            </a:r>
            <a:r>
              <a:rPr sz="2300" spc="-7" baseline="-20833" dirty="0">
                <a:latin typeface="Arial"/>
                <a:cs typeface="Arial"/>
              </a:rPr>
              <a:t>1</a:t>
            </a:r>
            <a:r>
              <a:rPr sz="2300" spc="-4" dirty="0">
                <a:latin typeface="Arial"/>
                <a:cs typeface="Arial"/>
              </a:rPr>
              <a:t>, x</a:t>
            </a:r>
            <a:r>
              <a:rPr sz="2300" spc="-7" baseline="-20833" dirty="0">
                <a:latin typeface="Arial"/>
                <a:cs typeface="Arial"/>
              </a:rPr>
              <a:t>2 </a:t>
            </a:r>
            <a:r>
              <a:rPr sz="2300" spc="-4" dirty="0">
                <a:latin typeface="Symbol"/>
                <a:cs typeface="Symbol"/>
              </a:rPr>
              <a:t>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X</a:t>
            </a:r>
          </a:p>
          <a:p>
            <a:pPr marL="467876">
              <a:spcBef>
                <a:spcPts val="220"/>
              </a:spcBef>
            </a:pPr>
            <a:r>
              <a:rPr sz="2300" spc="-4" dirty="0">
                <a:latin typeface="Arial"/>
                <a:cs typeface="Arial"/>
              </a:rPr>
              <a:t>such that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(x</a:t>
            </a:r>
            <a:r>
              <a:rPr sz="2300" spc="-7" baseline="-20833" dirty="0">
                <a:latin typeface="Arial"/>
                <a:cs typeface="Arial"/>
              </a:rPr>
              <a:t>1</a:t>
            </a:r>
            <a:r>
              <a:rPr sz="2300" spc="-4" dirty="0">
                <a:latin typeface="Arial"/>
                <a:cs typeface="Arial"/>
              </a:rPr>
              <a:t>)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(x</a:t>
            </a:r>
            <a:r>
              <a:rPr sz="2300" spc="-7" baseline="-20833" dirty="0">
                <a:latin typeface="Arial"/>
                <a:cs typeface="Arial"/>
              </a:rPr>
              <a:t>2</a:t>
            </a:r>
            <a:r>
              <a:rPr sz="2300" spc="-4" dirty="0">
                <a:latin typeface="Arial"/>
                <a:cs typeface="Arial"/>
              </a:rPr>
              <a:t>).</a:t>
            </a:r>
            <a:endParaRPr sz="2300" dirty="0">
              <a:latin typeface="Arial"/>
              <a:cs typeface="Arial"/>
            </a:endParaRPr>
          </a:p>
          <a:p>
            <a:pPr marL="467876">
              <a:spcBef>
                <a:spcPts val="305"/>
              </a:spcBef>
            </a:pPr>
            <a:r>
              <a:rPr sz="2800" b="1" spc="-4" dirty="0">
                <a:latin typeface="Arial"/>
                <a:cs typeface="Arial"/>
              </a:rPr>
              <a:t>Example</a:t>
            </a:r>
            <a:endParaRPr sz="2800" dirty="0">
              <a:latin typeface="Arial"/>
              <a:cs typeface="Arial"/>
            </a:endParaRPr>
          </a:p>
          <a:p>
            <a:pPr marL="926863">
              <a:spcBef>
                <a:spcPts val="279"/>
              </a:spcBef>
              <a:tabLst>
                <a:tab pos="3668726" algn="l"/>
              </a:tabLst>
            </a:pPr>
            <a:r>
              <a:rPr sz="2300" spc="-4" dirty="0">
                <a:latin typeface="Arial"/>
                <a:cs typeface="Arial"/>
              </a:rPr>
              <a:t>A={2, 3, 5}	B={a, b, x,</a:t>
            </a:r>
            <a:r>
              <a:rPr sz="2300" spc="-9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y}</a:t>
            </a:r>
            <a:endParaRPr sz="2300" dirty="0">
              <a:latin typeface="Arial"/>
              <a:cs typeface="Arial"/>
            </a:endParaRPr>
          </a:p>
          <a:p>
            <a:pPr marL="1011297">
              <a:spcBef>
                <a:spcPts val="315"/>
              </a:spcBef>
            </a:pP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={(2, a), (3, x),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(5,y)}</a:t>
            </a:r>
            <a:endParaRPr sz="2300" dirty="0">
              <a:latin typeface="Arial"/>
              <a:cs typeface="Arial"/>
            </a:endParaRPr>
          </a:p>
          <a:p>
            <a:pPr marL="926863" marR="5305338">
              <a:lnSpc>
                <a:spcPct val="109800"/>
              </a:lnSpc>
              <a:tabLst>
                <a:tab pos="1994659" algn="l"/>
              </a:tabLst>
            </a:pPr>
            <a:r>
              <a:rPr sz="2300" spc="-4" dirty="0">
                <a:latin typeface="Arial"/>
                <a:cs typeface="Arial"/>
              </a:rPr>
              <a:t>Domain 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={2, 3,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5}  </a:t>
            </a:r>
            <a:r>
              <a:rPr sz="2300" spc="-4" dirty="0">
                <a:latin typeface="Arial"/>
                <a:cs typeface="Arial"/>
              </a:rPr>
              <a:t>Range	</a:t>
            </a:r>
            <a:r>
              <a:rPr sz="2300" spc="-4" dirty="0">
                <a:latin typeface="Symbol"/>
                <a:cs typeface="Symbol"/>
              </a:rPr>
              <a:t></a:t>
            </a:r>
            <a:r>
              <a:rPr sz="2300" spc="-4" dirty="0">
                <a:latin typeface="Arial"/>
                <a:cs typeface="Arial"/>
              </a:rPr>
              <a:t>={a, x,</a:t>
            </a:r>
            <a:r>
              <a:rPr sz="2300" spc="-9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y}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2721</Words>
  <Application>Microsoft Office PowerPoint</Application>
  <PresentationFormat>Custom</PresentationFormat>
  <Paragraphs>510</Paragraphs>
  <Slides>43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Median</vt:lpstr>
      <vt:lpstr> ADVANCE THEORY AND DESIGN OF ALGORITHM </vt:lpstr>
      <vt:lpstr>SET THEORY</vt:lpstr>
      <vt:lpstr>PowerPoint Presentation</vt:lpstr>
      <vt:lpstr>Equal Sets: A and B are equal sets if:-</vt:lpstr>
      <vt:lpstr>INTEGERS, REALS AND INTERVALS</vt:lpstr>
      <vt:lpstr>Interval:</vt:lpstr>
      <vt:lpstr>FUNCTIONS AND RELATIONS</vt:lpstr>
      <vt:lpstr>FUNCTIONS AND RELATIONS</vt:lpstr>
      <vt:lpstr>Example</vt:lpstr>
      <vt:lpstr>PowerPoint Presentation</vt:lpstr>
      <vt:lpstr>Surjective function (onto)</vt:lpstr>
      <vt:lpstr>PowerPoint Presentation</vt:lpstr>
      <vt:lpstr>Bijective Function:</vt:lpstr>
      <vt:lpstr>Predicate: A function P: X {true, false} is called a predicate on X.</vt:lpstr>
      <vt:lpstr>Alternation of Quantifiers</vt:lpstr>
      <vt:lpstr>Sums and Products</vt:lpstr>
      <vt:lpstr>Products</vt:lpstr>
      <vt:lpstr>PowerPoint Presentation</vt:lpstr>
      <vt:lpstr>Ceiling of x:</vt:lpstr>
      <vt:lpstr>Algorithm to Find a New Prime Number  (Euclid Method)</vt:lpstr>
      <vt:lpstr>Another Algorithm to Find a New  Prime Number</vt:lpstr>
      <vt:lpstr>PowerPoint Presentation</vt:lpstr>
      <vt:lpstr>PowerPoint Presentation</vt:lpstr>
      <vt:lpstr>PowerPoint Presentation</vt:lpstr>
      <vt:lpstr>PowerPoint Presentation</vt:lpstr>
      <vt:lpstr>Proof By Mathematical Induction</vt:lpstr>
      <vt:lpstr>Proof By Mathematical Induction</vt:lpstr>
      <vt:lpstr>Deduction Approach</vt:lpstr>
      <vt:lpstr>PowerPoint Presentation</vt:lpstr>
      <vt:lpstr>Tiling Problem</vt:lpstr>
      <vt:lpstr>The tiling problem</vt:lpstr>
      <vt:lpstr>The tiling problem</vt:lpstr>
      <vt:lpstr>Proof by Mathematical Induction for Tiling Problem</vt:lpstr>
      <vt:lpstr>(ii)</vt:lpstr>
      <vt:lpstr>Construction Induction</vt:lpstr>
      <vt:lpstr>f0  0; f1  1 and fn  fn1  fn2 for n  2</vt:lpstr>
      <vt:lpstr>PowerPoint Presentation</vt:lpstr>
      <vt:lpstr>Elementary Probability</vt:lpstr>
      <vt:lpstr>PowerPoint Presentation</vt:lpstr>
      <vt:lpstr>Outline of the Basic Procedure  for Solving Problems</vt:lpstr>
      <vt:lpstr>Example: To know probability that a random  number generator will produce a value that is  prime (range 0……9999)</vt:lpstr>
      <vt:lpstr>Horse-Race with Five runners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lec2b</dc:title>
  <dc:creator>Dr Younus Javed</dc:creator>
  <cp:lastModifiedBy>Shahid Saleem</cp:lastModifiedBy>
  <cp:revision>33</cp:revision>
  <dcterms:created xsi:type="dcterms:W3CDTF">2017-01-20T17:25:37Z</dcterms:created>
  <dcterms:modified xsi:type="dcterms:W3CDTF">2019-10-11T11:51:30Z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2006-04-05T00:00:00Z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2017-01-20T00:00:00Z</vt:filetime>
  </property>
</Properties>
</file>