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71" r:id="rId11"/>
    <p:sldId id="265" r:id="rId12"/>
    <p:sldId id="266" r:id="rId13"/>
    <p:sldId id="372" r:id="rId14"/>
    <p:sldId id="267" r:id="rId15"/>
    <p:sldId id="268" r:id="rId16"/>
    <p:sldId id="269" r:id="rId17"/>
    <p:sldId id="270" r:id="rId18"/>
    <p:sldId id="271" r:id="rId19"/>
    <p:sldId id="272" r:id="rId20"/>
    <p:sldId id="273" r:id="rId21"/>
    <p:sldId id="274" r:id="rId22"/>
    <p:sldId id="275" r:id="rId23"/>
    <p:sldId id="276" r:id="rId24"/>
    <p:sldId id="373" r:id="rId25"/>
    <p:sldId id="277" r:id="rId26"/>
    <p:sldId id="278" r:id="rId27"/>
    <p:sldId id="279" r:id="rId28"/>
    <p:sldId id="280" r:id="rId29"/>
    <p:sldId id="374"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Lst>
  <p:sldSz cx="10058400" cy="10058400"/>
  <p:notesSz cx="10058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29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73094" y="1284478"/>
            <a:ext cx="2712211" cy="680719"/>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6701" y="404581"/>
            <a:ext cx="8984996" cy="2209165"/>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1222502" y="3235452"/>
            <a:ext cx="7392034" cy="1596389"/>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10/19/2018</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00200" y="3886200"/>
            <a:ext cx="7467600" cy="1446550"/>
          </a:xfrm>
          <a:prstGeom prst="rect">
            <a:avLst/>
          </a:prstGeom>
          <a:noFill/>
        </p:spPr>
        <p:txBody>
          <a:bodyPr wrap="square" rtlCol="0">
            <a:spAutoFit/>
          </a:bodyPr>
          <a:lstStyle/>
          <a:p>
            <a:pPr algn="ctr"/>
            <a:r>
              <a:rPr lang="en-US" sz="4400" b="1" dirty="0" smtClean="0"/>
              <a:t>Advance Design And Theory of Algorithm</a:t>
            </a:r>
            <a:endParaRPr lang="en-US" sz="4400" b="1" dirty="0"/>
          </a:p>
        </p:txBody>
      </p:sp>
      <p:sp>
        <p:nvSpPr>
          <p:cNvPr id="3" name="TextBox 2"/>
          <p:cNvSpPr txBox="1"/>
          <p:nvPr/>
        </p:nvSpPr>
        <p:spPr>
          <a:xfrm>
            <a:off x="3048000" y="6477000"/>
            <a:ext cx="4343400" cy="400110"/>
          </a:xfrm>
          <a:prstGeom prst="rect">
            <a:avLst/>
          </a:prstGeom>
          <a:noFill/>
        </p:spPr>
        <p:txBody>
          <a:bodyPr wrap="square" rtlCol="0">
            <a:spAutoFit/>
          </a:bodyPr>
          <a:lstStyle/>
          <a:p>
            <a:pPr algn="ctr"/>
            <a:r>
              <a:rPr lang="en-US" sz="2000" i="1" dirty="0" smtClean="0"/>
              <a:t>Lecture 4</a:t>
            </a:r>
            <a:endParaRPr lang="en-US" sz="2000" i="1" dirty="0"/>
          </a:p>
        </p:txBody>
      </p:sp>
      <p:sp>
        <p:nvSpPr>
          <p:cNvPr id="4" name="TextBox 3"/>
          <p:cNvSpPr txBox="1"/>
          <p:nvPr/>
        </p:nvSpPr>
        <p:spPr>
          <a:xfrm>
            <a:off x="905483" y="7924800"/>
            <a:ext cx="4343400" cy="400110"/>
          </a:xfrm>
          <a:prstGeom prst="rect">
            <a:avLst/>
          </a:prstGeom>
          <a:noFill/>
        </p:spPr>
        <p:txBody>
          <a:bodyPr wrap="square" rtlCol="0">
            <a:spAutoFit/>
          </a:bodyPr>
          <a:lstStyle/>
          <a:p>
            <a:r>
              <a:rPr lang="en-US" sz="2000" b="1" i="1" dirty="0" err="1" smtClean="0"/>
              <a:t>Dr</a:t>
            </a:r>
            <a:r>
              <a:rPr lang="en-US" sz="2000" b="1" i="1" dirty="0" smtClean="0"/>
              <a:t> </a:t>
            </a:r>
            <a:r>
              <a:rPr lang="en-US" sz="2000" b="1" i="1" dirty="0" err="1" smtClean="0"/>
              <a:t>Aqib</a:t>
            </a:r>
            <a:r>
              <a:rPr lang="en-US" sz="2000" b="1" i="1" dirty="0" smtClean="0"/>
              <a:t> </a:t>
            </a:r>
            <a:r>
              <a:rPr lang="en-US" sz="2000" b="1" i="1" dirty="0" err="1" smtClean="0"/>
              <a:t>Perwaiz</a:t>
            </a:r>
            <a:endParaRPr lang="en-US" sz="20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85344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48434" y="838200"/>
            <a:ext cx="5771132" cy="707886"/>
          </a:xfrm>
          <a:prstGeom prst="rect">
            <a:avLst/>
          </a:prstGeom>
          <a:noFill/>
        </p:spPr>
        <p:txBody>
          <a:bodyPr wrap="none" rtlCol="0">
            <a:spAutoFit/>
          </a:bodyPr>
          <a:lstStyle/>
          <a:p>
            <a:pPr algn="ctr"/>
            <a:r>
              <a:rPr lang="en-US" sz="4000" b="1" dirty="0" smtClean="0">
                <a:latin typeface="Arial" pitchFamily="34" charset="0"/>
                <a:cs typeface="Arial" pitchFamily="34" charset="0"/>
              </a:rPr>
              <a:t>Insertion Sort Example</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10541098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2216" rIns="0" bIns="0" rtlCol="0">
            <a:spAutoFit/>
          </a:bodyPr>
          <a:lstStyle/>
          <a:p>
            <a:pPr marL="393700">
              <a:lnSpc>
                <a:spcPct val="100000"/>
              </a:lnSpc>
            </a:pPr>
            <a:r>
              <a:rPr sz="3200" spc="-5" dirty="0"/>
              <a:t>Looking for</a:t>
            </a:r>
            <a:r>
              <a:rPr sz="3200" spc="-55" dirty="0"/>
              <a:t> </a:t>
            </a:r>
            <a:r>
              <a:rPr sz="3200" spc="-10" dirty="0"/>
              <a:t>Efficiency</a:t>
            </a:r>
            <a:endParaRPr sz="3200"/>
          </a:p>
        </p:txBody>
      </p:sp>
      <p:sp>
        <p:nvSpPr>
          <p:cNvPr id="3" name="object 3"/>
          <p:cNvSpPr txBox="1"/>
          <p:nvPr/>
        </p:nvSpPr>
        <p:spPr>
          <a:xfrm>
            <a:off x="917702" y="1358646"/>
            <a:ext cx="8298815" cy="2054860"/>
          </a:xfrm>
          <a:prstGeom prst="rect">
            <a:avLst/>
          </a:prstGeom>
        </p:spPr>
        <p:txBody>
          <a:bodyPr vert="horz" wrap="square" lIns="0" tIns="0" rIns="0" bIns="0" rtlCol="0">
            <a:spAutoFit/>
          </a:bodyPr>
          <a:lstStyle/>
          <a:p>
            <a:pPr marL="97155" indent="-84455">
              <a:lnSpc>
                <a:spcPct val="100000"/>
              </a:lnSpc>
              <a:buFont typeface="Arial"/>
              <a:buChar char="•"/>
              <a:tabLst>
                <a:tab pos="469265" algn="l"/>
                <a:tab pos="469900" algn="l"/>
              </a:tabLst>
            </a:pPr>
            <a:r>
              <a:rPr sz="2400" b="1" spc="-5" dirty="0">
                <a:solidFill>
                  <a:srgbClr val="FF0000"/>
                </a:solidFill>
                <a:latin typeface="Arial"/>
                <a:cs typeface="Arial"/>
              </a:rPr>
              <a:t>Investment on computing</a:t>
            </a:r>
            <a:r>
              <a:rPr sz="2400" b="1" spc="-90" dirty="0">
                <a:solidFill>
                  <a:srgbClr val="FF0000"/>
                </a:solidFill>
                <a:latin typeface="Arial"/>
                <a:cs typeface="Arial"/>
              </a:rPr>
              <a:t> </a:t>
            </a:r>
            <a:r>
              <a:rPr sz="2400" b="1" spc="-5" dirty="0">
                <a:solidFill>
                  <a:srgbClr val="FF0000"/>
                </a:solidFill>
                <a:latin typeface="Arial"/>
                <a:cs typeface="Arial"/>
              </a:rPr>
              <a:t>equipment</a:t>
            </a:r>
            <a:endParaRPr sz="2400" dirty="0">
              <a:solidFill>
                <a:srgbClr val="FF0000"/>
              </a:solidFill>
              <a:latin typeface="Arial"/>
              <a:cs typeface="Arial"/>
            </a:endParaRPr>
          </a:p>
          <a:p>
            <a:pPr marL="97155" marR="2865755" indent="-84455">
              <a:lnSpc>
                <a:spcPct val="119800"/>
              </a:lnSpc>
              <a:buFont typeface="Arial"/>
              <a:buChar char="•"/>
              <a:tabLst>
                <a:tab pos="469265" algn="l"/>
                <a:tab pos="469900" algn="l"/>
              </a:tabLst>
            </a:pPr>
            <a:r>
              <a:rPr sz="2400" b="1" spc="-5" dirty="0">
                <a:solidFill>
                  <a:srgbClr val="FF0000"/>
                </a:solidFill>
                <a:latin typeface="Arial"/>
                <a:cs typeface="Arial"/>
              </a:rPr>
              <a:t>Investment on algorithmics</a:t>
            </a:r>
            <a:r>
              <a:rPr sz="2400" b="1" spc="-5" dirty="0">
                <a:latin typeface="Arial"/>
                <a:cs typeface="Arial"/>
              </a:rPr>
              <a:t>  </a:t>
            </a:r>
            <a:r>
              <a:rPr sz="2400" b="1" u="heavy" spc="-5" dirty="0">
                <a:latin typeface="Arial"/>
                <a:cs typeface="Arial"/>
              </a:rPr>
              <a:t>Investment on computing</a:t>
            </a:r>
            <a:r>
              <a:rPr sz="2400" b="1" u="heavy" spc="-90" dirty="0">
                <a:latin typeface="Arial"/>
                <a:cs typeface="Arial"/>
              </a:rPr>
              <a:t> </a:t>
            </a:r>
            <a:r>
              <a:rPr sz="2400" b="1" u="heavy" spc="-5" dirty="0">
                <a:latin typeface="Arial"/>
                <a:cs typeface="Arial"/>
              </a:rPr>
              <a:t>equipment</a:t>
            </a:r>
            <a:endParaRPr sz="2400" dirty="0">
              <a:latin typeface="Arial"/>
              <a:cs typeface="Arial"/>
            </a:endParaRPr>
          </a:p>
          <a:p>
            <a:pPr marL="469900" marR="5080" indent="-457200">
              <a:lnSpc>
                <a:spcPct val="100000"/>
              </a:lnSpc>
              <a:spcBef>
                <a:spcPts val="570"/>
              </a:spcBef>
              <a:buFont typeface="Arial"/>
              <a:buChar char="•"/>
              <a:tabLst>
                <a:tab pos="469265" algn="l"/>
                <a:tab pos="469900" algn="l"/>
              </a:tabLst>
            </a:pPr>
            <a:r>
              <a:rPr sz="2400" b="1" spc="-5" dirty="0">
                <a:latin typeface="Arial"/>
                <a:cs typeface="Arial"/>
              </a:rPr>
              <a:t>Computer solves a particular problem in </a:t>
            </a:r>
            <a:r>
              <a:rPr sz="2400" b="1" dirty="0">
                <a:latin typeface="Arial"/>
                <a:cs typeface="Arial"/>
              </a:rPr>
              <a:t>10</a:t>
            </a:r>
            <a:r>
              <a:rPr sz="2400" b="1" baseline="24305" dirty="0">
                <a:latin typeface="Arial"/>
                <a:cs typeface="Arial"/>
              </a:rPr>
              <a:t>-4 </a:t>
            </a:r>
            <a:r>
              <a:rPr sz="2400" b="1" spc="-5" dirty="0">
                <a:latin typeface="Arial"/>
                <a:cs typeface="Arial"/>
              </a:rPr>
              <a:t>x 2</a:t>
            </a:r>
            <a:r>
              <a:rPr sz="2400" b="1" spc="-7" baseline="24305" dirty="0">
                <a:latin typeface="Arial"/>
                <a:cs typeface="Arial"/>
              </a:rPr>
              <a:t>n </a:t>
            </a:r>
            <a:r>
              <a:rPr sz="2400" b="1" spc="-10" dirty="0">
                <a:latin typeface="Arial"/>
                <a:cs typeface="Arial"/>
              </a:rPr>
              <a:t>sec  </a:t>
            </a:r>
            <a:r>
              <a:rPr sz="2400" b="1" spc="-5" dirty="0">
                <a:latin typeface="Arial"/>
                <a:cs typeface="Arial"/>
              </a:rPr>
              <a:t>where </a:t>
            </a:r>
            <a:r>
              <a:rPr sz="2400" b="1" dirty="0">
                <a:latin typeface="Arial"/>
                <a:cs typeface="Arial"/>
              </a:rPr>
              <a:t>n </a:t>
            </a:r>
            <a:r>
              <a:rPr sz="2400" b="1" spc="-5" dirty="0">
                <a:latin typeface="Arial"/>
                <a:cs typeface="Arial"/>
              </a:rPr>
              <a:t>is size of</a:t>
            </a:r>
            <a:r>
              <a:rPr sz="2400" b="1" spc="-90" dirty="0">
                <a:latin typeface="Arial"/>
                <a:cs typeface="Arial"/>
              </a:rPr>
              <a:t> </a:t>
            </a:r>
            <a:r>
              <a:rPr sz="2400" b="1" spc="-5" dirty="0">
                <a:latin typeface="Arial"/>
                <a:cs typeface="Arial"/>
              </a:rPr>
              <a:t>instances</a:t>
            </a:r>
            <a:endParaRPr sz="2400" dirty="0">
              <a:latin typeface="Arial"/>
              <a:cs typeface="Arial"/>
            </a:endParaRPr>
          </a:p>
        </p:txBody>
      </p:sp>
      <p:sp>
        <p:nvSpPr>
          <p:cNvPr id="4" name="object 4"/>
          <p:cNvSpPr txBox="1"/>
          <p:nvPr/>
        </p:nvSpPr>
        <p:spPr>
          <a:xfrm>
            <a:off x="1489189" y="3466846"/>
            <a:ext cx="2438400" cy="1410970"/>
          </a:xfrm>
          <a:prstGeom prst="rect">
            <a:avLst/>
          </a:prstGeom>
        </p:spPr>
        <p:txBody>
          <a:bodyPr vert="horz" wrap="square" lIns="0" tIns="0" rIns="0" bIns="0" rtlCol="0">
            <a:spAutoFit/>
          </a:bodyPr>
          <a:lstStyle/>
          <a:p>
            <a:pPr marL="12700">
              <a:lnSpc>
                <a:spcPct val="100000"/>
              </a:lnSpc>
              <a:tabLst>
                <a:tab pos="297815" algn="l"/>
              </a:tabLst>
            </a:pPr>
            <a:r>
              <a:rPr sz="2000" spc="-5" dirty="0">
                <a:latin typeface="Arial"/>
                <a:cs typeface="Arial"/>
              </a:rPr>
              <a:t>–	</a:t>
            </a:r>
            <a:r>
              <a:rPr sz="2000" b="1" spc="-5" dirty="0">
                <a:latin typeface="Arial"/>
                <a:cs typeface="Arial"/>
              </a:rPr>
              <a:t>If n = 10, 10</a:t>
            </a:r>
            <a:r>
              <a:rPr sz="1950" b="1" spc="-7" baseline="25641" dirty="0">
                <a:latin typeface="Arial"/>
                <a:cs typeface="Arial"/>
              </a:rPr>
              <a:t>-4 </a:t>
            </a:r>
            <a:r>
              <a:rPr sz="2000" b="1" spc="-5" dirty="0">
                <a:latin typeface="Arial"/>
                <a:cs typeface="Arial"/>
              </a:rPr>
              <a:t>x</a:t>
            </a:r>
            <a:r>
              <a:rPr sz="2000" b="1" spc="-65" dirty="0">
                <a:latin typeface="Arial"/>
                <a:cs typeface="Arial"/>
              </a:rPr>
              <a:t> </a:t>
            </a:r>
            <a:r>
              <a:rPr sz="2000" b="1" spc="-5" dirty="0">
                <a:latin typeface="Arial"/>
                <a:cs typeface="Arial"/>
              </a:rPr>
              <a:t>2</a:t>
            </a:r>
            <a:r>
              <a:rPr sz="1950" b="1" spc="-7" baseline="25641" dirty="0">
                <a:latin typeface="Arial"/>
                <a:cs typeface="Arial"/>
              </a:rPr>
              <a:t>10</a:t>
            </a:r>
            <a:endParaRPr sz="1950" baseline="25641">
              <a:latin typeface="Arial"/>
              <a:cs typeface="Arial"/>
            </a:endParaRPr>
          </a:p>
          <a:p>
            <a:pPr marL="12700">
              <a:lnSpc>
                <a:spcPct val="100000"/>
              </a:lnSpc>
              <a:spcBef>
                <a:spcPts val="480"/>
              </a:spcBef>
              <a:tabLst>
                <a:tab pos="297815" algn="l"/>
              </a:tabLst>
            </a:pPr>
            <a:r>
              <a:rPr sz="2000" spc="-5" dirty="0">
                <a:latin typeface="Arial"/>
                <a:cs typeface="Arial"/>
              </a:rPr>
              <a:t>–	</a:t>
            </a:r>
            <a:r>
              <a:rPr sz="2000" b="1" spc="-5" dirty="0">
                <a:latin typeface="Arial"/>
                <a:cs typeface="Arial"/>
              </a:rPr>
              <a:t>If n = 20, 10</a:t>
            </a:r>
            <a:r>
              <a:rPr sz="1950" b="1" spc="-7" baseline="25641" dirty="0">
                <a:latin typeface="Arial"/>
                <a:cs typeface="Arial"/>
              </a:rPr>
              <a:t>-4 </a:t>
            </a:r>
            <a:r>
              <a:rPr sz="2000" b="1" spc="-5" dirty="0">
                <a:latin typeface="Arial"/>
                <a:cs typeface="Arial"/>
              </a:rPr>
              <a:t>x</a:t>
            </a:r>
            <a:r>
              <a:rPr sz="2000" b="1" spc="-65" dirty="0">
                <a:latin typeface="Arial"/>
                <a:cs typeface="Arial"/>
              </a:rPr>
              <a:t> </a:t>
            </a:r>
            <a:r>
              <a:rPr sz="2000" b="1" spc="-5" dirty="0">
                <a:latin typeface="Arial"/>
                <a:cs typeface="Arial"/>
              </a:rPr>
              <a:t>2</a:t>
            </a:r>
            <a:r>
              <a:rPr sz="1950" b="1" spc="-7" baseline="25641" dirty="0">
                <a:latin typeface="Arial"/>
                <a:cs typeface="Arial"/>
              </a:rPr>
              <a:t>20</a:t>
            </a:r>
            <a:endParaRPr sz="1950" baseline="25641">
              <a:latin typeface="Arial"/>
              <a:cs typeface="Arial"/>
            </a:endParaRPr>
          </a:p>
          <a:p>
            <a:pPr marL="12700">
              <a:lnSpc>
                <a:spcPct val="100000"/>
              </a:lnSpc>
              <a:spcBef>
                <a:spcPts val="475"/>
              </a:spcBef>
              <a:tabLst>
                <a:tab pos="297815" algn="l"/>
              </a:tabLst>
            </a:pPr>
            <a:r>
              <a:rPr sz="2000" spc="-5" dirty="0">
                <a:latin typeface="Arial"/>
                <a:cs typeface="Arial"/>
              </a:rPr>
              <a:t>–	</a:t>
            </a:r>
            <a:r>
              <a:rPr sz="2000" b="1" spc="-5" dirty="0">
                <a:latin typeface="Arial"/>
                <a:cs typeface="Arial"/>
              </a:rPr>
              <a:t>If n = 30, 10</a:t>
            </a:r>
            <a:r>
              <a:rPr sz="1950" b="1" spc="-7" baseline="25641" dirty="0">
                <a:latin typeface="Arial"/>
                <a:cs typeface="Arial"/>
              </a:rPr>
              <a:t>-4 </a:t>
            </a:r>
            <a:r>
              <a:rPr sz="2000" b="1" spc="-5" dirty="0">
                <a:latin typeface="Arial"/>
                <a:cs typeface="Arial"/>
              </a:rPr>
              <a:t>x</a:t>
            </a:r>
            <a:r>
              <a:rPr sz="2000" b="1" spc="-65" dirty="0">
                <a:latin typeface="Arial"/>
                <a:cs typeface="Arial"/>
              </a:rPr>
              <a:t> </a:t>
            </a:r>
            <a:r>
              <a:rPr sz="2000" b="1" spc="-5" dirty="0">
                <a:latin typeface="Arial"/>
                <a:cs typeface="Arial"/>
              </a:rPr>
              <a:t>2</a:t>
            </a:r>
            <a:r>
              <a:rPr sz="1950" b="1" spc="-7" baseline="25641" dirty="0">
                <a:latin typeface="Arial"/>
                <a:cs typeface="Arial"/>
              </a:rPr>
              <a:t>30</a:t>
            </a:r>
            <a:endParaRPr sz="1950" baseline="25641">
              <a:latin typeface="Arial"/>
              <a:cs typeface="Arial"/>
            </a:endParaRPr>
          </a:p>
          <a:p>
            <a:pPr marL="12700">
              <a:lnSpc>
                <a:spcPct val="100000"/>
              </a:lnSpc>
              <a:spcBef>
                <a:spcPts val="470"/>
              </a:spcBef>
              <a:tabLst>
                <a:tab pos="297815" algn="l"/>
              </a:tabLst>
            </a:pPr>
            <a:r>
              <a:rPr sz="2000" spc="-5" dirty="0">
                <a:latin typeface="Arial"/>
                <a:cs typeface="Arial"/>
              </a:rPr>
              <a:t>–	</a:t>
            </a:r>
            <a:r>
              <a:rPr sz="2000" b="1" spc="-5" dirty="0">
                <a:latin typeface="Arial"/>
                <a:cs typeface="Arial"/>
              </a:rPr>
              <a:t>If n = 38, 10</a:t>
            </a:r>
            <a:r>
              <a:rPr sz="1950" b="1" spc="-7" baseline="25641" dirty="0">
                <a:latin typeface="Arial"/>
                <a:cs typeface="Arial"/>
              </a:rPr>
              <a:t>-4 </a:t>
            </a:r>
            <a:r>
              <a:rPr sz="2000" b="1" spc="-5" dirty="0">
                <a:latin typeface="Arial"/>
                <a:cs typeface="Arial"/>
              </a:rPr>
              <a:t>x</a:t>
            </a:r>
            <a:r>
              <a:rPr sz="2000" b="1" spc="-65" dirty="0">
                <a:latin typeface="Arial"/>
                <a:cs typeface="Arial"/>
              </a:rPr>
              <a:t> </a:t>
            </a:r>
            <a:r>
              <a:rPr sz="2000" b="1" spc="-5" dirty="0">
                <a:latin typeface="Arial"/>
                <a:cs typeface="Arial"/>
              </a:rPr>
              <a:t>2</a:t>
            </a:r>
            <a:r>
              <a:rPr sz="1950" b="1" spc="-7" baseline="25641" dirty="0">
                <a:latin typeface="Arial"/>
                <a:cs typeface="Arial"/>
              </a:rPr>
              <a:t>38</a:t>
            </a:r>
            <a:endParaRPr sz="1950" baseline="25641">
              <a:latin typeface="Arial"/>
              <a:cs typeface="Arial"/>
            </a:endParaRPr>
          </a:p>
        </p:txBody>
      </p:sp>
      <p:sp>
        <p:nvSpPr>
          <p:cNvPr id="5" name="object 5"/>
          <p:cNvSpPr txBox="1"/>
          <p:nvPr/>
        </p:nvSpPr>
        <p:spPr>
          <a:xfrm>
            <a:off x="4040378" y="3466846"/>
            <a:ext cx="3295015" cy="1410970"/>
          </a:xfrm>
          <a:prstGeom prst="rect">
            <a:avLst/>
          </a:prstGeom>
        </p:spPr>
        <p:txBody>
          <a:bodyPr vert="horz" wrap="square" lIns="0" tIns="0" rIns="0" bIns="0" rtlCol="0">
            <a:spAutoFit/>
          </a:bodyPr>
          <a:lstStyle/>
          <a:p>
            <a:pPr marL="12700">
              <a:lnSpc>
                <a:spcPct val="100000"/>
              </a:lnSpc>
            </a:pPr>
            <a:r>
              <a:rPr sz="2000" b="1" spc="-5" dirty="0">
                <a:latin typeface="Arial"/>
                <a:cs typeface="Arial"/>
              </a:rPr>
              <a:t>= </a:t>
            </a:r>
            <a:r>
              <a:rPr sz="2000" b="1" spc="-10" dirty="0">
                <a:latin typeface="Arial"/>
                <a:cs typeface="Arial"/>
              </a:rPr>
              <a:t>0.1024</a:t>
            </a:r>
            <a:r>
              <a:rPr sz="2000" b="1" spc="-55" dirty="0">
                <a:latin typeface="Arial"/>
                <a:cs typeface="Arial"/>
              </a:rPr>
              <a:t> </a:t>
            </a:r>
            <a:r>
              <a:rPr sz="2000" b="1" spc="-10" dirty="0">
                <a:latin typeface="Arial"/>
                <a:cs typeface="Arial"/>
              </a:rPr>
              <a:t>sec</a:t>
            </a:r>
            <a:endParaRPr sz="2000">
              <a:latin typeface="Arial"/>
              <a:cs typeface="Arial"/>
            </a:endParaRPr>
          </a:p>
          <a:p>
            <a:pPr marL="12700">
              <a:lnSpc>
                <a:spcPct val="100000"/>
              </a:lnSpc>
              <a:spcBef>
                <a:spcPts val="480"/>
              </a:spcBef>
            </a:pPr>
            <a:r>
              <a:rPr sz="2000" b="1" spc="-5" dirty="0">
                <a:latin typeface="Arial"/>
                <a:cs typeface="Arial"/>
              </a:rPr>
              <a:t>= </a:t>
            </a:r>
            <a:r>
              <a:rPr sz="2000" b="1" spc="-10" dirty="0">
                <a:latin typeface="Arial"/>
                <a:cs typeface="Arial"/>
              </a:rPr>
              <a:t>104.85</a:t>
            </a:r>
            <a:r>
              <a:rPr sz="2000" b="1" spc="-55" dirty="0">
                <a:latin typeface="Arial"/>
                <a:cs typeface="Arial"/>
              </a:rPr>
              <a:t> </a:t>
            </a:r>
            <a:r>
              <a:rPr sz="2000" b="1" spc="-10" dirty="0">
                <a:latin typeface="Arial"/>
                <a:cs typeface="Arial"/>
              </a:rPr>
              <a:t>sec</a:t>
            </a:r>
            <a:endParaRPr sz="2000">
              <a:latin typeface="Arial"/>
              <a:cs typeface="Arial"/>
            </a:endParaRPr>
          </a:p>
          <a:p>
            <a:pPr marL="12700">
              <a:lnSpc>
                <a:spcPct val="100000"/>
              </a:lnSpc>
              <a:spcBef>
                <a:spcPts val="470"/>
              </a:spcBef>
            </a:pPr>
            <a:r>
              <a:rPr sz="2000" b="1" spc="-5" dirty="0">
                <a:latin typeface="Arial"/>
                <a:cs typeface="Arial"/>
              </a:rPr>
              <a:t>= </a:t>
            </a:r>
            <a:r>
              <a:rPr sz="2000" b="1" spc="-10" dirty="0">
                <a:latin typeface="Arial"/>
                <a:cs typeface="Arial"/>
              </a:rPr>
              <a:t>107374 </a:t>
            </a:r>
            <a:r>
              <a:rPr sz="2000" b="1" spc="-5" dirty="0">
                <a:latin typeface="Arial"/>
                <a:cs typeface="Arial"/>
              </a:rPr>
              <a:t>sec = </a:t>
            </a:r>
            <a:r>
              <a:rPr sz="2000" b="1" spc="-10" dirty="0">
                <a:latin typeface="Arial"/>
                <a:cs typeface="Arial"/>
              </a:rPr>
              <a:t>29.82</a:t>
            </a:r>
            <a:r>
              <a:rPr sz="2000" b="1" dirty="0">
                <a:latin typeface="Arial"/>
                <a:cs typeface="Arial"/>
              </a:rPr>
              <a:t> </a:t>
            </a:r>
            <a:r>
              <a:rPr sz="2000" b="1" spc="-10" dirty="0">
                <a:latin typeface="Arial"/>
                <a:cs typeface="Arial"/>
              </a:rPr>
              <a:t>hours</a:t>
            </a:r>
            <a:endParaRPr sz="2000">
              <a:latin typeface="Arial"/>
              <a:cs typeface="Arial"/>
            </a:endParaRPr>
          </a:p>
          <a:p>
            <a:pPr marL="12700">
              <a:lnSpc>
                <a:spcPct val="100000"/>
              </a:lnSpc>
              <a:spcBef>
                <a:spcPts val="475"/>
              </a:spcBef>
            </a:pPr>
            <a:r>
              <a:rPr sz="2000" b="1" spc="-5" dirty="0">
                <a:latin typeface="Arial"/>
                <a:cs typeface="Arial"/>
              </a:rPr>
              <a:t>= </a:t>
            </a:r>
            <a:r>
              <a:rPr sz="2000" b="1" spc="-10" dirty="0">
                <a:latin typeface="Arial"/>
                <a:cs typeface="Arial"/>
              </a:rPr>
              <a:t>7635.49 </a:t>
            </a:r>
            <a:r>
              <a:rPr sz="2000" b="1" spc="-5" dirty="0">
                <a:latin typeface="Arial"/>
                <a:cs typeface="Arial"/>
              </a:rPr>
              <a:t>hours = 254</a:t>
            </a:r>
            <a:r>
              <a:rPr sz="2000" b="1" spc="-25" dirty="0">
                <a:latin typeface="Arial"/>
                <a:cs typeface="Arial"/>
              </a:rPr>
              <a:t> </a:t>
            </a:r>
            <a:r>
              <a:rPr sz="2000" b="1" spc="-10" dirty="0">
                <a:latin typeface="Arial"/>
                <a:cs typeface="Arial"/>
              </a:rPr>
              <a:t>days</a:t>
            </a:r>
            <a:endParaRPr sz="2000">
              <a:latin typeface="Arial"/>
              <a:cs typeface="Arial"/>
            </a:endParaRPr>
          </a:p>
        </p:txBody>
      </p:sp>
      <p:sp>
        <p:nvSpPr>
          <p:cNvPr id="6" name="object 6"/>
          <p:cNvSpPr txBox="1"/>
          <p:nvPr/>
        </p:nvSpPr>
        <p:spPr>
          <a:xfrm>
            <a:off x="917702" y="4936997"/>
            <a:ext cx="8299450" cy="1908810"/>
          </a:xfrm>
          <a:prstGeom prst="rect">
            <a:avLst/>
          </a:prstGeom>
        </p:spPr>
        <p:txBody>
          <a:bodyPr vert="horz" wrap="square" lIns="0" tIns="0" rIns="0" bIns="0" rtlCol="0">
            <a:spAutoFit/>
          </a:bodyPr>
          <a:lstStyle/>
          <a:p>
            <a:pPr marL="469900" marR="5080" indent="-457200">
              <a:lnSpc>
                <a:spcPct val="100000"/>
              </a:lnSpc>
              <a:buFont typeface="Arial"/>
              <a:buChar char="•"/>
              <a:tabLst>
                <a:tab pos="469265" algn="l"/>
                <a:tab pos="469900" algn="l"/>
              </a:tabLst>
            </a:pPr>
            <a:r>
              <a:rPr sz="2400" b="1" spc="-5" dirty="0">
                <a:latin typeface="Arial"/>
                <a:cs typeface="Arial"/>
              </a:rPr>
              <a:t>Purchase of new machine which solves the problem  in 10</a:t>
            </a:r>
            <a:r>
              <a:rPr sz="2400" b="1" spc="-7" baseline="24305" dirty="0">
                <a:latin typeface="Arial"/>
                <a:cs typeface="Arial"/>
              </a:rPr>
              <a:t>-6 </a:t>
            </a:r>
            <a:r>
              <a:rPr sz="2400" b="1" spc="-5" dirty="0">
                <a:latin typeface="Arial"/>
                <a:cs typeface="Arial"/>
              </a:rPr>
              <a:t>x 2</a:t>
            </a:r>
            <a:r>
              <a:rPr sz="2400" b="1" spc="-7" baseline="24305" dirty="0">
                <a:latin typeface="Arial"/>
                <a:cs typeface="Arial"/>
              </a:rPr>
              <a:t>n</a:t>
            </a:r>
            <a:r>
              <a:rPr sz="2400" b="1" spc="375" baseline="24305" dirty="0">
                <a:latin typeface="Arial"/>
                <a:cs typeface="Arial"/>
              </a:rPr>
              <a:t> </a:t>
            </a:r>
            <a:r>
              <a:rPr sz="2400" b="1" spc="-5" dirty="0">
                <a:latin typeface="Arial"/>
                <a:cs typeface="Arial"/>
              </a:rPr>
              <a:t>sec</a:t>
            </a:r>
            <a:endParaRPr sz="2400">
              <a:latin typeface="Arial"/>
              <a:cs typeface="Arial"/>
            </a:endParaRPr>
          </a:p>
          <a:p>
            <a:pPr marL="584200">
              <a:lnSpc>
                <a:spcPct val="100000"/>
              </a:lnSpc>
              <a:spcBef>
                <a:spcPts val="495"/>
              </a:spcBef>
              <a:tabLst>
                <a:tab pos="939800" algn="l"/>
              </a:tabLst>
            </a:pPr>
            <a:r>
              <a:rPr sz="2000" spc="-5" dirty="0">
                <a:latin typeface="Arial"/>
                <a:cs typeface="Arial"/>
              </a:rPr>
              <a:t>–	</a:t>
            </a:r>
            <a:r>
              <a:rPr sz="2000" b="1" spc="-5" dirty="0">
                <a:latin typeface="Arial"/>
                <a:cs typeface="Arial"/>
              </a:rPr>
              <a:t>If n = 38, 10</a:t>
            </a:r>
            <a:r>
              <a:rPr sz="1950" b="1" spc="-7" baseline="25641" dirty="0">
                <a:latin typeface="Arial"/>
                <a:cs typeface="Arial"/>
              </a:rPr>
              <a:t>-6 </a:t>
            </a:r>
            <a:r>
              <a:rPr sz="2000" b="1" spc="-5" dirty="0">
                <a:latin typeface="Arial"/>
                <a:cs typeface="Arial"/>
              </a:rPr>
              <a:t>x 2</a:t>
            </a:r>
            <a:r>
              <a:rPr sz="1950" b="1" spc="-7" baseline="25641" dirty="0">
                <a:latin typeface="Arial"/>
                <a:cs typeface="Arial"/>
              </a:rPr>
              <a:t>38  </a:t>
            </a:r>
            <a:r>
              <a:rPr sz="2000" b="1" spc="-5" dirty="0">
                <a:latin typeface="Arial"/>
                <a:cs typeface="Arial"/>
              </a:rPr>
              <a:t>= </a:t>
            </a:r>
            <a:r>
              <a:rPr sz="2000" b="1" spc="-10" dirty="0">
                <a:latin typeface="Arial"/>
                <a:cs typeface="Arial"/>
              </a:rPr>
              <a:t>763.54 </a:t>
            </a:r>
            <a:r>
              <a:rPr sz="2000" b="1" spc="-5" dirty="0">
                <a:latin typeface="Arial"/>
                <a:cs typeface="Arial"/>
              </a:rPr>
              <a:t>hours = 31</a:t>
            </a:r>
            <a:r>
              <a:rPr sz="2000" b="1" spc="-10" dirty="0">
                <a:latin typeface="Arial"/>
                <a:cs typeface="Arial"/>
              </a:rPr>
              <a:t> days</a:t>
            </a:r>
            <a:endParaRPr sz="2000">
              <a:latin typeface="Arial"/>
              <a:cs typeface="Arial"/>
            </a:endParaRPr>
          </a:p>
          <a:p>
            <a:pPr marL="584200">
              <a:lnSpc>
                <a:spcPct val="100000"/>
              </a:lnSpc>
              <a:spcBef>
                <a:spcPts val="470"/>
              </a:spcBef>
              <a:tabLst>
                <a:tab pos="869315" algn="l"/>
                <a:tab pos="3423920" algn="l"/>
              </a:tabLst>
            </a:pPr>
            <a:r>
              <a:rPr sz="2000" spc="-5" dirty="0">
                <a:latin typeface="Arial"/>
                <a:cs typeface="Arial"/>
              </a:rPr>
              <a:t>–	</a:t>
            </a:r>
            <a:r>
              <a:rPr sz="2000" b="1" spc="-5" dirty="0">
                <a:latin typeface="Arial"/>
                <a:cs typeface="Arial"/>
              </a:rPr>
              <a:t>If n = 45, 10</a:t>
            </a:r>
            <a:r>
              <a:rPr sz="1950" b="1" spc="-7" baseline="25641" dirty="0">
                <a:latin typeface="Arial"/>
                <a:cs typeface="Arial"/>
              </a:rPr>
              <a:t>-6 </a:t>
            </a:r>
            <a:r>
              <a:rPr sz="2000" b="1" spc="-5" dirty="0">
                <a:latin typeface="Arial"/>
                <a:cs typeface="Arial"/>
              </a:rPr>
              <a:t>x</a:t>
            </a:r>
            <a:r>
              <a:rPr sz="2000" b="1" spc="25" dirty="0">
                <a:latin typeface="Arial"/>
                <a:cs typeface="Arial"/>
              </a:rPr>
              <a:t> </a:t>
            </a:r>
            <a:r>
              <a:rPr sz="2000" b="1" spc="-5" dirty="0">
                <a:latin typeface="Arial"/>
                <a:cs typeface="Arial"/>
              </a:rPr>
              <a:t>2</a:t>
            </a:r>
            <a:r>
              <a:rPr sz="1950" b="1" spc="-7" baseline="25641" dirty="0">
                <a:latin typeface="Arial"/>
                <a:cs typeface="Arial"/>
              </a:rPr>
              <a:t>45 </a:t>
            </a:r>
            <a:r>
              <a:rPr sz="1950" b="1" baseline="25641" dirty="0">
                <a:latin typeface="Arial"/>
                <a:cs typeface="Arial"/>
              </a:rPr>
              <a:t> </a:t>
            </a:r>
            <a:r>
              <a:rPr sz="2000" b="1" spc="-5" dirty="0">
                <a:latin typeface="Arial"/>
                <a:cs typeface="Arial"/>
              </a:rPr>
              <a:t>=	11</a:t>
            </a:r>
            <a:r>
              <a:rPr sz="2000" b="1" spc="-85" dirty="0">
                <a:latin typeface="Arial"/>
                <a:cs typeface="Arial"/>
              </a:rPr>
              <a:t> </a:t>
            </a:r>
            <a:r>
              <a:rPr sz="2000" b="1" spc="-10" dirty="0">
                <a:latin typeface="Arial"/>
                <a:cs typeface="Arial"/>
              </a:rPr>
              <a:t>years</a:t>
            </a:r>
            <a:endParaRPr sz="2000">
              <a:latin typeface="Arial"/>
              <a:cs typeface="Arial"/>
            </a:endParaRPr>
          </a:p>
          <a:p>
            <a:pPr marL="469900" indent="-457200">
              <a:lnSpc>
                <a:spcPct val="100000"/>
              </a:lnSpc>
              <a:spcBef>
                <a:spcPts val="545"/>
              </a:spcBef>
              <a:buFont typeface="Arial"/>
              <a:buChar char="•"/>
              <a:tabLst>
                <a:tab pos="469265" algn="l"/>
                <a:tab pos="469900" algn="l"/>
              </a:tabLst>
            </a:pPr>
            <a:r>
              <a:rPr sz="2400" b="1" spc="-5" dirty="0">
                <a:latin typeface="Arial"/>
                <a:cs typeface="Arial"/>
              </a:rPr>
              <a:t>No big gain on investment on new</a:t>
            </a:r>
            <a:r>
              <a:rPr sz="2400" b="1" spc="-70" dirty="0">
                <a:latin typeface="Arial"/>
                <a:cs typeface="Arial"/>
              </a:rPr>
              <a:t> </a:t>
            </a:r>
            <a:r>
              <a:rPr sz="2400" b="1" spc="-5" dirty="0">
                <a:latin typeface="Arial"/>
                <a:cs typeface="Arial"/>
              </a:rPr>
              <a:t>machine</a:t>
            </a:r>
            <a:endParaRPr sz="2400">
              <a:latin typeface="Arial"/>
              <a:cs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2216" rIns="0" bIns="0" rtlCol="0">
            <a:spAutoFit/>
          </a:bodyPr>
          <a:lstStyle/>
          <a:p>
            <a:pPr marL="393700">
              <a:lnSpc>
                <a:spcPct val="100000"/>
              </a:lnSpc>
            </a:pPr>
            <a:r>
              <a:rPr sz="3200" spc="-5" dirty="0"/>
              <a:t>Looking for</a:t>
            </a:r>
            <a:r>
              <a:rPr sz="3200" spc="-55" dirty="0"/>
              <a:t> </a:t>
            </a:r>
            <a:r>
              <a:rPr sz="3200" spc="-10" dirty="0"/>
              <a:t>Efficiency</a:t>
            </a:r>
            <a:endParaRPr sz="3200"/>
          </a:p>
        </p:txBody>
      </p:sp>
      <p:sp>
        <p:nvSpPr>
          <p:cNvPr id="3" name="object 3"/>
          <p:cNvSpPr txBox="1"/>
          <p:nvPr/>
        </p:nvSpPr>
        <p:spPr>
          <a:xfrm>
            <a:off x="917702" y="1358646"/>
            <a:ext cx="8300084" cy="1543685"/>
          </a:xfrm>
          <a:prstGeom prst="rect">
            <a:avLst/>
          </a:prstGeom>
        </p:spPr>
        <p:txBody>
          <a:bodyPr vert="horz" wrap="square" lIns="0" tIns="0" rIns="0" bIns="0" rtlCol="0">
            <a:spAutoFit/>
          </a:bodyPr>
          <a:lstStyle/>
          <a:p>
            <a:pPr marL="12700">
              <a:lnSpc>
                <a:spcPct val="100000"/>
              </a:lnSpc>
            </a:pPr>
            <a:r>
              <a:rPr sz="2400" b="1" u="heavy" spc="-5" dirty="0">
                <a:latin typeface="Arial"/>
                <a:cs typeface="Arial"/>
              </a:rPr>
              <a:t>Investment on</a:t>
            </a:r>
            <a:r>
              <a:rPr sz="2400" b="1" u="heavy" spc="-95" dirty="0">
                <a:latin typeface="Arial"/>
                <a:cs typeface="Arial"/>
              </a:rPr>
              <a:t> </a:t>
            </a:r>
            <a:r>
              <a:rPr sz="2400" b="1" u="heavy" spc="-5" dirty="0">
                <a:latin typeface="Arial"/>
                <a:cs typeface="Arial"/>
              </a:rPr>
              <a:t>algorithmics</a:t>
            </a:r>
            <a:endParaRPr sz="2400">
              <a:latin typeface="Arial"/>
              <a:cs typeface="Arial"/>
            </a:endParaRPr>
          </a:p>
          <a:p>
            <a:pPr marL="469900" marR="5080" indent="-457200" algn="just">
              <a:lnSpc>
                <a:spcPct val="100000"/>
              </a:lnSpc>
              <a:spcBef>
                <a:spcPts val="570"/>
              </a:spcBef>
              <a:buFont typeface="Arial"/>
              <a:buChar char="•"/>
              <a:tabLst>
                <a:tab pos="469900" algn="l"/>
              </a:tabLst>
            </a:pPr>
            <a:r>
              <a:rPr sz="2400" b="1" spc="-5" dirty="0">
                <a:latin typeface="Arial"/>
                <a:cs typeface="Arial"/>
              </a:rPr>
              <a:t>A cubic algorithm can solve the problem at very high  speed. An old machine can compute the result in </a:t>
            </a:r>
            <a:r>
              <a:rPr sz="2400" b="1" dirty="0">
                <a:latin typeface="Arial"/>
                <a:cs typeface="Arial"/>
              </a:rPr>
              <a:t>10</a:t>
            </a:r>
            <a:r>
              <a:rPr sz="2400" b="1" baseline="24305" dirty="0">
                <a:latin typeface="Arial"/>
                <a:cs typeface="Arial"/>
              </a:rPr>
              <a:t>-2  </a:t>
            </a:r>
            <a:r>
              <a:rPr sz="2400" b="1" spc="-5" dirty="0">
                <a:latin typeface="Arial"/>
                <a:cs typeface="Arial"/>
              </a:rPr>
              <a:t>x n</a:t>
            </a:r>
            <a:r>
              <a:rPr sz="2400" b="1" spc="-7" baseline="24305" dirty="0">
                <a:latin typeface="Arial"/>
                <a:cs typeface="Arial"/>
              </a:rPr>
              <a:t>3</a:t>
            </a:r>
            <a:r>
              <a:rPr sz="2400" b="1" spc="-120" baseline="24305" dirty="0">
                <a:latin typeface="Arial"/>
                <a:cs typeface="Arial"/>
              </a:rPr>
              <a:t> </a:t>
            </a:r>
            <a:r>
              <a:rPr sz="2400" b="1" spc="-5" dirty="0">
                <a:latin typeface="Arial"/>
                <a:cs typeface="Arial"/>
              </a:rPr>
              <a:t>sec.</a:t>
            </a:r>
            <a:endParaRPr sz="2400">
              <a:latin typeface="Arial"/>
              <a:cs typeface="Arial"/>
            </a:endParaRPr>
          </a:p>
        </p:txBody>
      </p:sp>
      <p:sp>
        <p:nvSpPr>
          <p:cNvPr id="4" name="object 4"/>
          <p:cNvSpPr txBox="1"/>
          <p:nvPr/>
        </p:nvSpPr>
        <p:spPr>
          <a:xfrm>
            <a:off x="1489202" y="2956305"/>
            <a:ext cx="2486660" cy="1045210"/>
          </a:xfrm>
          <a:prstGeom prst="rect">
            <a:avLst/>
          </a:prstGeom>
        </p:spPr>
        <p:txBody>
          <a:bodyPr vert="horz" wrap="square" lIns="0" tIns="0" rIns="0" bIns="0" rtlCol="0">
            <a:spAutoFit/>
          </a:bodyPr>
          <a:lstStyle/>
          <a:p>
            <a:pPr marL="12700">
              <a:lnSpc>
                <a:spcPct val="100000"/>
              </a:lnSpc>
              <a:tabLst>
                <a:tab pos="297815" algn="l"/>
              </a:tabLst>
            </a:pPr>
            <a:r>
              <a:rPr sz="2000" spc="-5" dirty="0">
                <a:latin typeface="Arial"/>
                <a:cs typeface="Arial"/>
              </a:rPr>
              <a:t>–	</a:t>
            </a:r>
            <a:r>
              <a:rPr sz="2000" b="1" spc="-5" dirty="0">
                <a:latin typeface="Arial"/>
                <a:cs typeface="Arial"/>
              </a:rPr>
              <a:t>If n = 10, 10</a:t>
            </a:r>
            <a:r>
              <a:rPr sz="1950" b="1" spc="-7" baseline="25641" dirty="0">
                <a:latin typeface="Arial"/>
                <a:cs typeface="Arial"/>
              </a:rPr>
              <a:t>-2 </a:t>
            </a:r>
            <a:r>
              <a:rPr sz="2000" b="1" spc="-5" dirty="0">
                <a:latin typeface="Arial"/>
                <a:cs typeface="Arial"/>
              </a:rPr>
              <a:t>x</a:t>
            </a:r>
            <a:r>
              <a:rPr sz="2000" b="1" spc="-75" dirty="0">
                <a:latin typeface="Arial"/>
                <a:cs typeface="Arial"/>
              </a:rPr>
              <a:t> </a:t>
            </a:r>
            <a:r>
              <a:rPr sz="2000" b="1" spc="-5" dirty="0">
                <a:latin typeface="Arial"/>
                <a:cs typeface="Arial"/>
              </a:rPr>
              <a:t>10</a:t>
            </a:r>
            <a:r>
              <a:rPr sz="1950" b="1" spc="-7" baseline="25641" dirty="0">
                <a:latin typeface="Arial"/>
                <a:cs typeface="Arial"/>
              </a:rPr>
              <a:t>3</a:t>
            </a:r>
            <a:endParaRPr sz="1950" baseline="25641">
              <a:latin typeface="Arial"/>
              <a:cs typeface="Arial"/>
            </a:endParaRPr>
          </a:p>
          <a:p>
            <a:pPr marL="12700">
              <a:lnSpc>
                <a:spcPct val="100000"/>
              </a:lnSpc>
              <a:spcBef>
                <a:spcPts val="470"/>
              </a:spcBef>
              <a:tabLst>
                <a:tab pos="297815" algn="l"/>
              </a:tabLst>
            </a:pPr>
            <a:r>
              <a:rPr sz="2000" spc="-5" dirty="0">
                <a:latin typeface="Arial"/>
                <a:cs typeface="Arial"/>
              </a:rPr>
              <a:t>–	</a:t>
            </a:r>
            <a:r>
              <a:rPr sz="2000" b="1" spc="-5" dirty="0">
                <a:latin typeface="Arial"/>
                <a:cs typeface="Arial"/>
              </a:rPr>
              <a:t>If n = 20, 10</a:t>
            </a:r>
            <a:r>
              <a:rPr sz="1950" b="1" spc="-7" baseline="25641" dirty="0">
                <a:latin typeface="Arial"/>
                <a:cs typeface="Arial"/>
              </a:rPr>
              <a:t>-2 </a:t>
            </a:r>
            <a:r>
              <a:rPr sz="2000" b="1" spc="-5" dirty="0">
                <a:latin typeface="Arial"/>
                <a:cs typeface="Arial"/>
              </a:rPr>
              <a:t>x</a:t>
            </a:r>
            <a:r>
              <a:rPr sz="2000" b="1" spc="-75" dirty="0">
                <a:latin typeface="Arial"/>
                <a:cs typeface="Arial"/>
              </a:rPr>
              <a:t> </a:t>
            </a:r>
            <a:r>
              <a:rPr sz="2000" b="1" spc="-5" dirty="0">
                <a:latin typeface="Arial"/>
                <a:cs typeface="Arial"/>
              </a:rPr>
              <a:t>20</a:t>
            </a:r>
            <a:r>
              <a:rPr sz="1950" b="1" spc="-7" baseline="25641" dirty="0">
                <a:latin typeface="Arial"/>
                <a:cs typeface="Arial"/>
              </a:rPr>
              <a:t>3</a:t>
            </a:r>
            <a:endParaRPr sz="1950" baseline="25641">
              <a:latin typeface="Arial"/>
              <a:cs typeface="Arial"/>
            </a:endParaRPr>
          </a:p>
          <a:p>
            <a:pPr marL="12700">
              <a:lnSpc>
                <a:spcPct val="100000"/>
              </a:lnSpc>
              <a:spcBef>
                <a:spcPts val="470"/>
              </a:spcBef>
              <a:tabLst>
                <a:tab pos="297815" algn="l"/>
              </a:tabLst>
            </a:pPr>
            <a:r>
              <a:rPr sz="2000" spc="-5" dirty="0">
                <a:latin typeface="Arial"/>
                <a:cs typeface="Arial"/>
              </a:rPr>
              <a:t>–	</a:t>
            </a:r>
            <a:r>
              <a:rPr sz="2000" b="1" spc="-5" dirty="0">
                <a:latin typeface="Arial"/>
                <a:cs typeface="Arial"/>
              </a:rPr>
              <a:t>If n = 30, 10</a:t>
            </a:r>
            <a:r>
              <a:rPr sz="1950" b="1" spc="-7" baseline="25641" dirty="0">
                <a:latin typeface="Arial"/>
                <a:cs typeface="Arial"/>
              </a:rPr>
              <a:t>-2 </a:t>
            </a:r>
            <a:r>
              <a:rPr sz="2000" b="1" spc="-5" dirty="0">
                <a:latin typeface="Arial"/>
                <a:cs typeface="Arial"/>
              </a:rPr>
              <a:t>x</a:t>
            </a:r>
            <a:r>
              <a:rPr sz="2000" b="1" spc="-75" dirty="0">
                <a:latin typeface="Arial"/>
                <a:cs typeface="Arial"/>
              </a:rPr>
              <a:t> </a:t>
            </a:r>
            <a:r>
              <a:rPr sz="2000" b="1" spc="-5" dirty="0">
                <a:latin typeface="Arial"/>
                <a:cs typeface="Arial"/>
              </a:rPr>
              <a:t>30</a:t>
            </a:r>
            <a:r>
              <a:rPr sz="1950" b="1" spc="-7" baseline="25641" dirty="0">
                <a:latin typeface="Arial"/>
                <a:cs typeface="Arial"/>
              </a:rPr>
              <a:t>3</a:t>
            </a:r>
            <a:endParaRPr sz="1950" baseline="25641">
              <a:latin typeface="Arial"/>
              <a:cs typeface="Arial"/>
            </a:endParaRPr>
          </a:p>
        </p:txBody>
      </p:sp>
      <p:sp>
        <p:nvSpPr>
          <p:cNvPr id="5" name="object 5"/>
          <p:cNvSpPr txBox="1"/>
          <p:nvPr/>
        </p:nvSpPr>
        <p:spPr>
          <a:xfrm>
            <a:off x="4089908" y="2956305"/>
            <a:ext cx="2840990" cy="1045210"/>
          </a:xfrm>
          <a:prstGeom prst="rect">
            <a:avLst/>
          </a:prstGeom>
        </p:spPr>
        <p:txBody>
          <a:bodyPr vert="horz" wrap="square" lIns="0" tIns="0" rIns="0" bIns="0" rtlCol="0">
            <a:spAutoFit/>
          </a:bodyPr>
          <a:lstStyle/>
          <a:p>
            <a:pPr marL="12700">
              <a:lnSpc>
                <a:spcPct val="100000"/>
              </a:lnSpc>
            </a:pPr>
            <a:r>
              <a:rPr sz="2000" b="1" spc="-5" dirty="0">
                <a:latin typeface="Arial"/>
                <a:cs typeface="Arial"/>
              </a:rPr>
              <a:t>= 10</a:t>
            </a:r>
            <a:r>
              <a:rPr sz="2000" b="1" spc="-90" dirty="0">
                <a:latin typeface="Arial"/>
                <a:cs typeface="Arial"/>
              </a:rPr>
              <a:t> </a:t>
            </a:r>
            <a:r>
              <a:rPr sz="2000" b="1" spc="-10" dirty="0">
                <a:latin typeface="Arial"/>
                <a:cs typeface="Arial"/>
              </a:rPr>
              <a:t>sec</a:t>
            </a:r>
            <a:endParaRPr sz="2000">
              <a:latin typeface="Arial"/>
              <a:cs typeface="Arial"/>
            </a:endParaRPr>
          </a:p>
          <a:p>
            <a:pPr marL="12700">
              <a:lnSpc>
                <a:spcPct val="100000"/>
              </a:lnSpc>
              <a:spcBef>
                <a:spcPts val="470"/>
              </a:spcBef>
            </a:pPr>
            <a:r>
              <a:rPr sz="2000" b="1" spc="-5" dirty="0">
                <a:latin typeface="Arial"/>
                <a:cs typeface="Arial"/>
              </a:rPr>
              <a:t>= 80</a:t>
            </a:r>
            <a:r>
              <a:rPr sz="2000" b="1" spc="-90" dirty="0">
                <a:latin typeface="Arial"/>
                <a:cs typeface="Arial"/>
              </a:rPr>
              <a:t> </a:t>
            </a:r>
            <a:r>
              <a:rPr sz="2000" b="1" spc="-10" dirty="0">
                <a:latin typeface="Arial"/>
                <a:cs typeface="Arial"/>
              </a:rPr>
              <a:t>sec</a:t>
            </a:r>
            <a:endParaRPr sz="2000">
              <a:latin typeface="Arial"/>
              <a:cs typeface="Arial"/>
            </a:endParaRPr>
          </a:p>
          <a:p>
            <a:pPr marL="12700">
              <a:lnSpc>
                <a:spcPct val="100000"/>
              </a:lnSpc>
              <a:spcBef>
                <a:spcPts val="475"/>
              </a:spcBef>
            </a:pPr>
            <a:r>
              <a:rPr sz="2000" b="1" spc="-5" dirty="0">
                <a:latin typeface="Arial"/>
                <a:cs typeface="Arial"/>
              </a:rPr>
              <a:t>= 270 sec = 4.5</a:t>
            </a:r>
            <a:r>
              <a:rPr sz="2000" b="1" spc="-70" dirty="0">
                <a:latin typeface="Arial"/>
                <a:cs typeface="Arial"/>
              </a:rPr>
              <a:t> </a:t>
            </a:r>
            <a:r>
              <a:rPr sz="2000" b="1" spc="-10" dirty="0">
                <a:latin typeface="Arial"/>
                <a:cs typeface="Arial"/>
              </a:rPr>
              <a:t>minutes</a:t>
            </a:r>
            <a:endParaRPr sz="2000">
              <a:latin typeface="Arial"/>
              <a:cs typeface="Arial"/>
            </a:endParaRPr>
          </a:p>
        </p:txBody>
      </p:sp>
      <p:sp>
        <p:nvSpPr>
          <p:cNvPr id="6" name="object 6"/>
          <p:cNvSpPr txBox="1"/>
          <p:nvPr/>
        </p:nvSpPr>
        <p:spPr>
          <a:xfrm>
            <a:off x="917702" y="4051287"/>
            <a:ext cx="8300084" cy="2649220"/>
          </a:xfrm>
          <a:prstGeom prst="rect">
            <a:avLst/>
          </a:prstGeom>
        </p:spPr>
        <p:txBody>
          <a:bodyPr vert="horz" wrap="square" lIns="0" tIns="0" rIns="0" bIns="0" rtlCol="0">
            <a:spAutoFit/>
          </a:bodyPr>
          <a:lstStyle/>
          <a:p>
            <a:pPr marL="584200">
              <a:lnSpc>
                <a:spcPct val="100000"/>
              </a:lnSpc>
              <a:tabLst>
                <a:tab pos="869315" algn="l"/>
              </a:tabLst>
            </a:pPr>
            <a:r>
              <a:rPr sz="2000" spc="-5" dirty="0">
                <a:latin typeface="Arial"/>
                <a:cs typeface="Arial"/>
              </a:rPr>
              <a:t>–	</a:t>
            </a:r>
            <a:r>
              <a:rPr sz="2000" b="1" spc="-5" dirty="0">
                <a:latin typeface="Arial"/>
                <a:cs typeface="Arial"/>
              </a:rPr>
              <a:t>If n &gt; 200, 10</a:t>
            </a:r>
            <a:r>
              <a:rPr sz="1950" b="1" spc="-7" baseline="25641" dirty="0">
                <a:latin typeface="Arial"/>
                <a:cs typeface="Arial"/>
              </a:rPr>
              <a:t>-2 </a:t>
            </a:r>
            <a:r>
              <a:rPr sz="2000" b="1" spc="-5" dirty="0">
                <a:latin typeface="Arial"/>
                <a:cs typeface="Arial"/>
              </a:rPr>
              <a:t>x 200</a:t>
            </a:r>
            <a:r>
              <a:rPr sz="1950" b="1" spc="-7" baseline="25641" dirty="0">
                <a:latin typeface="Arial"/>
                <a:cs typeface="Arial"/>
              </a:rPr>
              <a:t>3  </a:t>
            </a:r>
            <a:r>
              <a:rPr sz="2000" b="1" spc="-5" dirty="0">
                <a:latin typeface="Arial"/>
                <a:cs typeface="Arial"/>
              </a:rPr>
              <a:t>= 1</a:t>
            </a:r>
            <a:r>
              <a:rPr sz="2000" b="1" spc="-60" dirty="0">
                <a:latin typeface="Arial"/>
                <a:cs typeface="Arial"/>
              </a:rPr>
              <a:t> </a:t>
            </a:r>
            <a:r>
              <a:rPr sz="2000" b="1" spc="-10" dirty="0">
                <a:latin typeface="Arial"/>
                <a:cs typeface="Arial"/>
              </a:rPr>
              <a:t>day</a:t>
            </a:r>
            <a:endParaRPr sz="2000">
              <a:latin typeface="Arial"/>
              <a:cs typeface="Arial"/>
            </a:endParaRPr>
          </a:p>
          <a:p>
            <a:pPr marL="469900" marR="5080" indent="-457200" algn="just">
              <a:lnSpc>
                <a:spcPct val="100000"/>
              </a:lnSpc>
              <a:spcBef>
                <a:spcPts val="545"/>
              </a:spcBef>
              <a:buFont typeface="Arial"/>
              <a:buChar char="•"/>
              <a:tabLst>
                <a:tab pos="469900" algn="l"/>
              </a:tabLst>
            </a:pPr>
            <a:r>
              <a:rPr sz="2400" b="1" spc="-5" dirty="0">
                <a:latin typeface="Arial"/>
                <a:cs typeface="Arial"/>
              </a:rPr>
              <a:t>New algorithm offers a much greater improvement  than the purchase of new computing</a:t>
            </a:r>
            <a:r>
              <a:rPr sz="2400" b="1" spc="-75" dirty="0">
                <a:latin typeface="Arial"/>
                <a:cs typeface="Arial"/>
              </a:rPr>
              <a:t> </a:t>
            </a:r>
            <a:r>
              <a:rPr sz="2400" b="1" spc="-5" dirty="0">
                <a:latin typeface="Arial"/>
                <a:cs typeface="Arial"/>
              </a:rPr>
              <a:t>equipment</a:t>
            </a:r>
            <a:endParaRPr sz="2400">
              <a:latin typeface="Arial"/>
              <a:cs typeface="Arial"/>
            </a:endParaRPr>
          </a:p>
          <a:p>
            <a:pPr marL="469900" marR="5080" indent="-457200" algn="just">
              <a:lnSpc>
                <a:spcPct val="100000"/>
              </a:lnSpc>
              <a:spcBef>
                <a:spcPts val="570"/>
              </a:spcBef>
              <a:buFont typeface="Arial"/>
              <a:buChar char="•"/>
              <a:tabLst>
                <a:tab pos="469900" algn="l"/>
              </a:tabLst>
            </a:pPr>
            <a:r>
              <a:rPr sz="2400" b="1" spc="-5" dirty="0">
                <a:latin typeface="Arial"/>
                <a:cs typeface="Arial"/>
              </a:rPr>
              <a:t>New algorithm </a:t>
            </a:r>
            <a:r>
              <a:rPr sz="2400" b="1" dirty="0">
                <a:latin typeface="Arial"/>
                <a:cs typeface="Arial"/>
              </a:rPr>
              <a:t>+ </a:t>
            </a:r>
            <a:r>
              <a:rPr sz="2400" b="1" spc="-5" dirty="0">
                <a:latin typeface="Arial"/>
                <a:cs typeface="Arial"/>
              </a:rPr>
              <a:t>new computing machine can provide  results 100 times faster and enables to solve  instances 4 or 5 times bigger than with the new  algorithm alone in the same length of</a:t>
            </a:r>
            <a:r>
              <a:rPr sz="2400" b="1" spc="-70" dirty="0">
                <a:latin typeface="Arial"/>
                <a:cs typeface="Arial"/>
              </a:rPr>
              <a:t> </a:t>
            </a:r>
            <a:r>
              <a:rPr sz="2400" b="1" spc="-5" dirty="0">
                <a:latin typeface="Arial"/>
                <a:cs typeface="Arial"/>
              </a:rPr>
              <a:t>time.</a:t>
            </a:r>
            <a:endParaRPr sz="2400">
              <a:latin typeface="Arial"/>
              <a:cs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5500" y="1371600"/>
            <a:ext cx="76200" cy="5943600"/>
          </a:xfrm>
          <a:custGeom>
            <a:avLst/>
            <a:gdLst/>
            <a:ahLst/>
            <a:cxnLst/>
            <a:rect l="l" t="t" r="r" b="b"/>
            <a:pathLst>
              <a:path w="76200" h="5943600">
                <a:moveTo>
                  <a:pt x="76200" y="76199"/>
                </a:moveTo>
                <a:lnTo>
                  <a:pt x="38100" y="0"/>
                </a:lnTo>
                <a:lnTo>
                  <a:pt x="0" y="76199"/>
                </a:lnTo>
                <a:lnTo>
                  <a:pt x="33527" y="76199"/>
                </a:lnTo>
                <a:lnTo>
                  <a:pt x="33527" y="63245"/>
                </a:lnTo>
                <a:lnTo>
                  <a:pt x="35051" y="60197"/>
                </a:lnTo>
                <a:lnTo>
                  <a:pt x="38100" y="58673"/>
                </a:lnTo>
                <a:lnTo>
                  <a:pt x="41148" y="60197"/>
                </a:lnTo>
                <a:lnTo>
                  <a:pt x="42672" y="63245"/>
                </a:lnTo>
                <a:lnTo>
                  <a:pt x="42672" y="76199"/>
                </a:lnTo>
                <a:lnTo>
                  <a:pt x="76200" y="76199"/>
                </a:lnTo>
                <a:close/>
              </a:path>
              <a:path w="76200" h="5943600">
                <a:moveTo>
                  <a:pt x="42672" y="76199"/>
                </a:moveTo>
                <a:lnTo>
                  <a:pt x="42672" y="63245"/>
                </a:lnTo>
                <a:lnTo>
                  <a:pt x="41148" y="60197"/>
                </a:lnTo>
                <a:lnTo>
                  <a:pt x="38100" y="58673"/>
                </a:lnTo>
                <a:lnTo>
                  <a:pt x="35051" y="60197"/>
                </a:lnTo>
                <a:lnTo>
                  <a:pt x="33527" y="63245"/>
                </a:lnTo>
                <a:lnTo>
                  <a:pt x="33527" y="76199"/>
                </a:lnTo>
                <a:lnTo>
                  <a:pt x="42672" y="76199"/>
                </a:lnTo>
                <a:close/>
              </a:path>
              <a:path w="76200" h="5943600">
                <a:moveTo>
                  <a:pt x="42672" y="5943600"/>
                </a:moveTo>
                <a:lnTo>
                  <a:pt x="42672" y="76199"/>
                </a:lnTo>
                <a:lnTo>
                  <a:pt x="33527" y="76199"/>
                </a:lnTo>
                <a:lnTo>
                  <a:pt x="33528" y="5943600"/>
                </a:lnTo>
                <a:lnTo>
                  <a:pt x="42672" y="5943600"/>
                </a:lnTo>
                <a:close/>
              </a:path>
            </a:pathLst>
          </a:custGeom>
          <a:solidFill>
            <a:srgbClr val="000000"/>
          </a:solidFill>
        </p:spPr>
        <p:txBody>
          <a:bodyPr wrap="square" lIns="0" tIns="0" rIns="0" bIns="0" rtlCol="0"/>
          <a:lstStyle/>
          <a:p>
            <a:endParaRPr/>
          </a:p>
        </p:txBody>
      </p:sp>
      <p:sp>
        <p:nvSpPr>
          <p:cNvPr id="3" name="object 3"/>
          <p:cNvSpPr/>
          <p:nvPr/>
        </p:nvSpPr>
        <p:spPr>
          <a:xfrm>
            <a:off x="1367027" y="6210300"/>
            <a:ext cx="7625080" cy="76200"/>
          </a:xfrm>
          <a:custGeom>
            <a:avLst/>
            <a:gdLst/>
            <a:ahLst/>
            <a:cxnLst/>
            <a:rect l="l" t="t" r="r" b="b"/>
            <a:pathLst>
              <a:path w="7625080" h="76200">
                <a:moveTo>
                  <a:pt x="7565898" y="38100"/>
                </a:moveTo>
                <a:lnTo>
                  <a:pt x="7564374" y="35051"/>
                </a:lnTo>
                <a:lnTo>
                  <a:pt x="7561326" y="33527"/>
                </a:lnTo>
                <a:lnTo>
                  <a:pt x="4571" y="33528"/>
                </a:lnTo>
                <a:lnTo>
                  <a:pt x="1524" y="35052"/>
                </a:lnTo>
                <a:lnTo>
                  <a:pt x="0" y="38100"/>
                </a:lnTo>
                <a:lnTo>
                  <a:pt x="1524" y="41148"/>
                </a:lnTo>
                <a:lnTo>
                  <a:pt x="4571" y="42672"/>
                </a:lnTo>
                <a:lnTo>
                  <a:pt x="7561326" y="42672"/>
                </a:lnTo>
                <a:lnTo>
                  <a:pt x="7564374" y="41148"/>
                </a:lnTo>
                <a:lnTo>
                  <a:pt x="7565898" y="38100"/>
                </a:lnTo>
                <a:close/>
              </a:path>
              <a:path w="7625080" h="76200">
                <a:moveTo>
                  <a:pt x="7624572" y="38100"/>
                </a:moveTo>
                <a:lnTo>
                  <a:pt x="7548372" y="0"/>
                </a:lnTo>
                <a:lnTo>
                  <a:pt x="7548372" y="33527"/>
                </a:lnTo>
                <a:lnTo>
                  <a:pt x="7561326" y="33527"/>
                </a:lnTo>
                <a:lnTo>
                  <a:pt x="7564374" y="35051"/>
                </a:lnTo>
                <a:lnTo>
                  <a:pt x="7565898" y="38100"/>
                </a:lnTo>
                <a:lnTo>
                  <a:pt x="7565898" y="67437"/>
                </a:lnTo>
                <a:lnTo>
                  <a:pt x="7624572" y="38100"/>
                </a:lnTo>
                <a:close/>
              </a:path>
              <a:path w="7625080" h="76200">
                <a:moveTo>
                  <a:pt x="7565898" y="67437"/>
                </a:moveTo>
                <a:lnTo>
                  <a:pt x="7565898" y="38100"/>
                </a:lnTo>
                <a:lnTo>
                  <a:pt x="7564374" y="41148"/>
                </a:lnTo>
                <a:lnTo>
                  <a:pt x="7561326" y="42672"/>
                </a:lnTo>
                <a:lnTo>
                  <a:pt x="7548372" y="42672"/>
                </a:lnTo>
                <a:lnTo>
                  <a:pt x="7548372" y="76200"/>
                </a:lnTo>
                <a:lnTo>
                  <a:pt x="7565898" y="67437"/>
                </a:lnTo>
                <a:close/>
              </a:path>
            </a:pathLst>
          </a:custGeom>
          <a:solidFill>
            <a:srgbClr val="000000"/>
          </a:solidFill>
        </p:spPr>
        <p:txBody>
          <a:bodyPr wrap="square" lIns="0" tIns="0" rIns="0" bIns="0" rtlCol="0"/>
          <a:lstStyle/>
          <a:p>
            <a:endParaRPr/>
          </a:p>
        </p:txBody>
      </p:sp>
      <p:sp>
        <p:nvSpPr>
          <p:cNvPr id="4" name="object 4"/>
          <p:cNvSpPr/>
          <p:nvPr/>
        </p:nvSpPr>
        <p:spPr>
          <a:xfrm>
            <a:off x="2133600" y="5562600"/>
            <a:ext cx="304800" cy="0"/>
          </a:xfrm>
          <a:custGeom>
            <a:avLst/>
            <a:gdLst/>
            <a:ahLst/>
            <a:cxnLst/>
            <a:rect l="l" t="t" r="r" b="b"/>
            <a:pathLst>
              <a:path w="304800">
                <a:moveTo>
                  <a:pt x="0" y="0"/>
                </a:moveTo>
                <a:lnTo>
                  <a:pt x="304800" y="0"/>
                </a:lnTo>
              </a:path>
            </a:pathLst>
          </a:custGeom>
          <a:ln w="9525">
            <a:solidFill>
              <a:srgbClr val="000000"/>
            </a:solidFill>
          </a:ln>
        </p:spPr>
        <p:txBody>
          <a:bodyPr wrap="square" lIns="0" tIns="0" rIns="0" bIns="0" rtlCol="0"/>
          <a:lstStyle/>
          <a:p>
            <a:endParaRPr/>
          </a:p>
        </p:txBody>
      </p:sp>
      <p:sp>
        <p:nvSpPr>
          <p:cNvPr id="5" name="object 5"/>
          <p:cNvSpPr/>
          <p:nvPr/>
        </p:nvSpPr>
        <p:spPr>
          <a:xfrm>
            <a:off x="26670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6" name="object 6"/>
          <p:cNvSpPr/>
          <p:nvPr/>
        </p:nvSpPr>
        <p:spPr>
          <a:xfrm>
            <a:off x="32766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7" name="object 7"/>
          <p:cNvSpPr/>
          <p:nvPr/>
        </p:nvSpPr>
        <p:spPr>
          <a:xfrm>
            <a:off x="38862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8" name="object 8"/>
          <p:cNvSpPr/>
          <p:nvPr/>
        </p:nvSpPr>
        <p:spPr>
          <a:xfrm>
            <a:off x="44196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9" name="object 9"/>
          <p:cNvSpPr/>
          <p:nvPr/>
        </p:nvSpPr>
        <p:spPr>
          <a:xfrm>
            <a:off x="51054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10" name="object 10"/>
          <p:cNvSpPr/>
          <p:nvPr/>
        </p:nvSpPr>
        <p:spPr>
          <a:xfrm>
            <a:off x="57150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11" name="object 11"/>
          <p:cNvSpPr/>
          <p:nvPr/>
        </p:nvSpPr>
        <p:spPr>
          <a:xfrm>
            <a:off x="63246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12" name="object 12"/>
          <p:cNvSpPr/>
          <p:nvPr/>
        </p:nvSpPr>
        <p:spPr>
          <a:xfrm>
            <a:off x="6858000" y="6096000"/>
            <a:ext cx="0" cy="152400"/>
          </a:xfrm>
          <a:custGeom>
            <a:avLst/>
            <a:gdLst/>
            <a:ahLst/>
            <a:cxnLst/>
            <a:rect l="l" t="t" r="r" b="b"/>
            <a:pathLst>
              <a:path h="152400">
                <a:moveTo>
                  <a:pt x="0" y="0"/>
                </a:moveTo>
                <a:lnTo>
                  <a:pt x="0" y="152400"/>
                </a:lnTo>
              </a:path>
            </a:pathLst>
          </a:custGeom>
          <a:ln w="9525">
            <a:solidFill>
              <a:srgbClr val="000000"/>
            </a:solidFill>
          </a:ln>
        </p:spPr>
        <p:txBody>
          <a:bodyPr wrap="square" lIns="0" tIns="0" rIns="0" bIns="0" rtlCol="0"/>
          <a:lstStyle/>
          <a:p>
            <a:endParaRPr/>
          </a:p>
        </p:txBody>
      </p:sp>
      <p:sp>
        <p:nvSpPr>
          <p:cNvPr id="13" name="object 13"/>
          <p:cNvSpPr txBox="1"/>
          <p:nvPr/>
        </p:nvSpPr>
        <p:spPr>
          <a:xfrm>
            <a:off x="1908301" y="5918200"/>
            <a:ext cx="16700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a:t>
            </a:r>
            <a:endParaRPr sz="2000">
              <a:latin typeface="Arial"/>
              <a:cs typeface="Arial"/>
            </a:endParaRPr>
          </a:p>
        </p:txBody>
      </p:sp>
      <p:sp>
        <p:nvSpPr>
          <p:cNvPr id="14" name="object 14"/>
          <p:cNvSpPr txBox="1"/>
          <p:nvPr/>
        </p:nvSpPr>
        <p:spPr>
          <a:xfrm>
            <a:off x="1679701" y="5373382"/>
            <a:ext cx="307340" cy="314960"/>
          </a:xfrm>
          <a:prstGeom prst="rect">
            <a:avLst/>
          </a:prstGeom>
        </p:spPr>
        <p:txBody>
          <a:bodyPr vert="horz" wrap="square" lIns="0" tIns="0" rIns="0" bIns="0" rtlCol="0">
            <a:spAutoFit/>
          </a:bodyPr>
          <a:lstStyle/>
          <a:p>
            <a:pPr marL="12700">
              <a:lnSpc>
                <a:spcPct val="100000"/>
              </a:lnSpc>
            </a:pPr>
            <a:r>
              <a:rPr sz="2000" spc="-10" dirty="0">
                <a:latin typeface="Arial"/>
                <a:cs typeface="Arial"/>
              </a:rPr>
              <a:t>10</a:t>
            </a:r>
            <a:endParaRPr sz="2000">
              <a:latin typeface="Arial"/>
              <a:cs typeface="Arial"/>
            </a:endParaRPr>
          </a:p>
        </p:txBody>
      </p:sp>
      <p:sp>
        <p:nvSpPr>
          <p:cNvPr id="15" name="object 15"/>
          <p:cNvSpPr txBox="1"/>
          <p:nvPr/>
        </p:nvSpPr>
        <p:spPr>
          <a:xfrm>
            <a:off x="1679701" y="4458970"/>
            <a:ext cx="771525" cy="391160"/>
          </a:xfrm>
          <a:prstGeom prst="rect">
            <a:avLst/>
          </a:prstGeom>
        </p:spPr>
        <p:txBody>
          <a:bodyPr vert="horz" wrap="square" lIns="0" tIns="0" rIns="0" bIns="0" rtlCol="0">
            <a:spAutoFit/>
          </a:bodyPr>
          <a:lstStyle/>
          <a:p>
            <a:pPr marL="12700">
              <a:lnSpc>
                <a:spcPct val="100000"/>
              </a:lnSpc>
              <a:tabLst>
                <a:tab pos="758190" algn="l"/>
              </a:tabLst>
            </a:pPr>
            <a:r>
              <a:rPr sz="3000" spc="-7" baseline="-16666" dirty="0">
                <a:latin typeface="Arial"/>
                <a:cs typeface="Arial"/>
              </a:rPr>
              <a:t>10</a:t>
            </a:r>
            <a:r>
              <a:rPr sz="1300" spc="-5" dirty="0">
                <a:latin typeface="Arial"/>
                <a:cs typeface="Arial"/>
              </a:rPr>
              <a:t>2</a:t>
            </a:r>
            <a:r>
              <a:rPr sz="1300" spc="165" dirty="0">
                <a:latin typeface="Arial"/>
                <a:cs typeface="Arial"/>
              </a:rPr>
              <a:t> </a:t>
            </a:r>
            <a:r>
              <a:rPr sz="1300" u="sng" dirty="0">
                <a:latin typeface="Arial"/>
                <a:cs typeface="Arial"/>
              </a:rPr>
              <a:t> 	</a:t>
            </a:r>
            <a:endParaRPr sz="1300">
              <a:latin typeface="Arial"/>
              <a:cs typeface="Arial"/>
            </a:endParaRPr>
          </a:p>
        </p:txBody>
      </p:sp>
      <p:sp>
        <p:nvSpPr>
          <p:cNvPr id="16" name="object 16"/>
          <p:cNvSpPr txBox="1"/>
          <p:nvPr/>
        </p:nvSpPr>
        <p:spPr>
          <a:xfrm>
            <a:off x="1654555" y="3544570"/>
            <a:ext cx="796925" cy="391160"/>
          </a:xfrm>
          <a:prstGeom prst="rect">
            <a:avLst/>
          </a:prstGeom>
        </p:spPr>
        <p:txBody>
          <a:bodyPr vert="horz" wrap="square" lIns="0" tIns="0" rIns="0" bIns="0" rtlCol="0">
            <a:spAutoFit/>
          </a:bodyPr>
          <a:lstStyle/>
          <a:p>
            <a:pPr marL="12700">
              <a:lnSpc>
                <a:spcPct val="100000"/>
              </a:lnSpc>
              <a:tabLst>
                <a:tab pos="783590" algn="l"/>
              </a:tabLst>
            </a:pPr>
            <a:r>
              <a:rPr sz="3000" spc="-7" baseline="-16666" dirty="0">
                <a:latin typeface="Arial"/>
                <a:cs typeface="Arial"/>
              </a:rPr>
              <a:t>10</a:t>
            </a:r>
            <a:r>
              <a:rPr sz="1300" spc="-5" dirty="0">
                <a:latin typeface="Arial"/>
                <a:cs typeface="Arial"/>
              </a:rPr>
              <a:t>3 </a:t>
            </a:r>
            <a:r>
              <a:rPr sz="1300" spc="5" dirty="0">
                <a:latin typeface="Arial"/>
                <a:cs typeface="Arial"/>
              </a:rPr>
              <a:t> </a:t>
            </a:r>
            <a:r>
              <a:rPr sz="1300" u="sng" dirty="0">
                <a:latin typeface="Arial"/>
                <a:cs typeface="Arial"/>
              </a:rPr>
              <a:t> 	</a:t>
            </a:r>
            <a:endParaRPr sz="1300">
              <a:latin typeface="Arial"/>
              <a:cs typeface="Arial"/>
            </a:endParaRPr>
          </a:p>
        </p:txBody>
      </p:sp>
      <p:sp>
        <p:nvSpPr>
          <p:cNvPr id="17" name="object 17"/>
          <p:cNvSpPr txBox="1"/>
          <p:nvPr/>
        </p:nvSpPr>
        <p:spPr>
          <a:xfrm>
            <a:off x="1603502" y="2767329"/>
            <a:ext cx="399415" cy="314960"/>
          </a:xfrm>
          <a:prstGeom prst="rect">
            <a:avLst/>
          </a:prstGeom>
        </p:spPr>
        <p:txBody>
          <a:bodyPr vert="horz" wrap="square" lIns="0" tIns="0" rIns="0" bIns="0" rtlCol="0">
            <a:spAutoFit/>
          </a:bodyPr>
          <a:lstStyle/>
          <a:p>
            <a:pPr marL="12700">
              <a:lnSpc>
                <a:spcPct val="100000"/>
              </a:lnSpc>
            </a:pPr>
            <a:r>
              <a:rPr sz="2000" spc="-10" dirty="0">
                <a:latin typeface="Arial"/>
                <a:cs typeface="Arial"/>
              </a:rPr>
              <a:t>10</a:t>
            </a:r>
            <a:r>
              <a:rPr sz="1950" baseline="25641" dirty="0">
                <a:latin typeface="Arial"/>
                <a:cs typeface="Arial"/>
              </a:rPr>
              <a:t>4</a:t>
            </a:r>
            <a:endParaRPr sz="1950" baseline="25641">
              <a:latin typeface="Arial"/>
              <a:cs typeface="Arial"/>
            </a:endParaRPr>
          </a:p>
        </p:txBody>
      </p:sp>
      <p:sp>
        <p:nvSpPr>
          <p:cNvPr id="18" name="object 18"/>
          <p:cNvSpPr txBox="1"/>
          <p:nvPr/>
        </p:nvSpPr>
        <p:spPr>
          <a:xfrm>
            <a:off x="2120900" y="2780029"/>
            <a:ext cx="330200" cy="209550"/>
          </a:xfrm>
          <a:prstGeom prst="rect">
            <a:avLst/>
          </a:prstGeom>
        </p:spPr>
        <p:txBody>
          <a:bodyPr vert="horz" wrap="square" lIns="0" tIns="0" rIns="0" bIns="0" rtlCol="0">
            <a:spAutoFit/>
          </a:bodyPr>
          <a:lstStyle/>
          <a:p>
            <a:pPr marL="12700">
              <a:lnSpc>
                <a:spcPct val="100000"/>
              </a:lnSpc>
              <a:tabLst>
                <a:tab pos="316865" algn="l"/>
              </a:tabLst>
            </a:pPr>
            <a:r>
              <a:rPr sz="1300" u="sng" dirty="0">
                <a:latin typeface="Arial"/>
                <a:cs typeface="Arial"/>
              </a:rPr>
              <a:t> 	</a:t>
            </a:r>
            <a:endParaRPr sz="1300">
              <a:latin typeface="Arial"/>
              <a:cs typeface="Arial"/>
            </a:endParaRPr>
          </a:p>
        </p:txBody>
      </p:sp>
      <p:sp>
        <p:nvSpPr>
          <p:cNvPr id="19" name="object 19"/>
          <p:cNvSpPr txBox="1"/>
          <p:nvPr/>
        </p:nvSpPr>
        <p:spPr>
          <a:xfrm>
            <a:off x="1654555" y="1791970"/>
            <a:ext cx="796925" cy="391160"/>
          </a:xfrm>
          <a:prstGeom prst="rect">
            <a:avLst/>
          </a:prstGeom>
        </p:spPr>
        <p:txBody>
          <a:bodyPr vert="horz" wrap="square" lIns="0" tIns="0" rIns="0" bIns="0" rtlCol="0">
            <a:spAutoFit/>
          </a:bodyPr>
          <a:lstStyle/>
          <a:p>
            <a:pPr marL="12700">
              <a:lnSpc>
                <a:spcPct val="100000"/>
              </a:lnSpc>
              <a:tabLst>
                <a:tab pos="783590" algn="l"/>
              </a:tabLst>
            </a:pPr>
            <a:r>
              <a:rPr sz="3000" spc="-7" baseline="-16666" dirty="0">
                <a:latin typeface="Arial"/>
                <a:cs typeface="Arial"/>
              </a:rPr>
              <a:t>10</a:t>
            </a:r>
            <a:r>
              <a:rPr sz="1300" spc="-5" dirty="0">
                <a:latin typeface="Arial"/>
                <a:cs typeface="Arial"/>
              </a:rPr>
              <a:t>5 </a:t>
            </a:r>
            <a:r>
              <a:rPr sz="1300" spc="5" dirty="0">
                <a:latin typeface="Arial"/>
                <a:cs typeface="Arial"/>
              </a:rPr>
              <a:t> </a:t>
            </a:r>
            <a:r>
              <a:rPr sz="1300" u="sng" dirty="0">
                <a:latin typeface="Arial"/>
                <a:cs typeface="Arial"/>
              </a:rPr>
              <a:t> 	</a:t>
            </a:r>
            <a:endParaRPr sz="1300">
              <a:latin typeface="Arial"/>
              <a:cs typeface="Arial"/>
            </a:endParaRPr>
          </a:p>
        </p:txBody>
      </p:sp>
      <p:sp>
        <p:nvSpPr>
          <p:cNvPr id="20" name="object 20"/>
          <p:cNvSpPr txBox="1"/>
          <p:nvPr/>
        </p:nvSpPr>
        <p:spPr>
          <a:xfrm>
            <a:off x="2573527" y="6363970"/>
            <a:ext cx="16700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5</a:t>
            </a:r>
            <a:endParaRPr sz="2000">
              <a:latin typeface="Arial"/>
              <a:cs typeface="Arial"/>
            </a:endParaRPr>
          </a:p>
        </p:txBody>
      </p:sp>
      <p:sp>
        <p:nvSpPr>
          <p:cNvPr id="21" name="object 21"/>
          <p:cNvSpPr txBox="1"/>
          <p:nvPr/>
        </p:nvSpPr>
        <p:spPr>
          <a:xfrm>
            <a:off x="3127501" y="6348717"/>
            <a:ext cx="307340" cy="314960"/>
          </a:xfrm>
          <a:prstGeom prst="rect">
            <a:avLst/>
          </a:prstGeom>
        </p:spPr>
        <p:txBody>
          <a:bodyPr vert="horz" wrap="square" lIns="0" tIns="0" rIns="0" bIns="0" rtlCol="0">
            <a:spAutoFit/>
          </a:bodyPr>
          <a:lstStyle/>
          <a:p>
            <a:pPr marL="12700">
              <a:lnSpc>
                <a:spcPct val="100000"/>
              </a:lnSpc>
            </a:pPr>
            <a:r>
              <a:rPr sz="2000" spc="-10" dirty="0">
                <a:latin typeface="Arial"/>
                <a:cs typeface="Arial"/>
              </a:rPr>
              <a:t>10</a:t>
            </a:r>
            <a:endParaRPr sz="2000">
              <a:latin typeface="Arial"/>
              <a:cs typeface="Arial"/>
            </a:endParaRPr>
          </a:p>
        </p:txBody>
      </p:sp>
      <p:sp>
        <p:nvSpPr>
          <p:cNvPr id="22" name="object 22"/>
          <p:cNvSpPr txBox="1"/>
          <p:nvPr/>
        </p:nvSpPr>
        <p:spPr>
          <a:xfrm>
            <a:off x="3737102" y="6363970"/>
            <a:ext cx="2745740" cy="314960"/>
          </a:xfrm>
          <a:prstGeom prst="rect">
            <a:avLst/>
          </a:prstGeom>
        </p:spPr>
        <p:txBody>
          <a:bodyPr vert="horz" wrap="square" lIns="0" tIns="0" rIns="0" bIns="0" rtlCol="0">
            <a:spAutoFit/>
          </a:bodyPr>
          <a:lstStyle/>
          <a:p>
            <a:pPr marL="12700">
              <a:lnSpc>
                <a:spcPct val="100000"/>
              </a:lnSpc>
              <a:tabLst>
                <a:tab pos="545465" algn="l"/>
                <a:tab pos="1231265" algn="l"/>
                <a:tab pos="1840864" algn="l"/>
                <a:tab pos="2450465" algn="l"/>
              </a:tabLst>
            </a:pPr>
            <a:r>
              <a:rPr sz="2000" spc="-10" dirty="0">
                <a:latin typeface="Arial"/>
                <a:cs typeface="Arial"/>
              </a:rPr>
              <a:t>1</a:t>
            </a:r>
            <a:r>
              <a:rPr sz="2000" spc="-5" dirty="0">
                <a:latin typeface="Arial"/>
                <a:cs typeface="Arial"/>
              </a:rPr>
              <a:t>5</a:t>
            </a:r>
            <a:r>
              <a:rPr sz="2000" dirty="0">
                <a:latin typeface="Arial"/>
                <a:cs typeface="Arial"/>
              </a:rPr>
              <a:t>	</a:t>
            </a:r>
            <a:r>
              <a:rPr sz="2000" spc="-10" dirty="0">
                <a:latin typeface="Arial"/>
                <a:cs typeface="Arial"/>
              </a:rPr>
              <a:t>2</a:t>
            </a:r>
            <a:r>
              <a:rPr sz="2000" spc="-5" dirty="0">
                <a:latin typeface="Arial"/>
                <a:cs typeface="Arial"/>
              </a:rPr>
              <a:t>0</a:t>
            </a:r>
            <a:r>
              <a:rPr sz="2000" dirty="0">
                <a:latin typeface="Arial"/>
                <a:cs typeface="Arial"/>
              </a:rPr>
              <a:t>	</a:t>
            </a:r>
            <a:r>
              <a:rPr sz="2000" spc="-10" dirty="0">
                <a:latin typeface="Arial"/>
                <a:cs typeface="Arial"/>
              </a:rPr>
              <a:t>2</a:t>
            </a:r>
            <a:r>
              <a:rPr sz="2000" spc="-5" dirty="0">
                <a:latin typeface="Arial"/>
                <a:cs typeface="Arial"/>
              </a:rPr>
              <a:t>5</a:t>
            </a:r>
            <a:r>
              <a:rPr sz="2000" dirty="0">
                <a:latin typeface="Arial"/>
                <a:cs typeface="Arial"/>
              </a:rPr>
              <a:t>	</a:t>
            </a:r>
            <a:r>
              <a:rPr sz="2000" spc="-10" dirty="0">
                <a:latin typeface="Arial"/>
                <a:cs typeface="Arial"/>
              </a:rPr>
              <a:t>3</a:t>
            </a:r>
            <a:r>
              <a:rPr sz="2000" spc="-5" dirty="0">
                <a:latin typeface="Arial"/>
                <a:cs typeface="Arial"/>
              </a:rPr>
              <a:t>0</a:t>
            </a:r>
            <a:r>
              <a:rPr sz="2000" dirty="0">
                <a:latin typeface="Arial"/>
                <a:cs typeface="Arial"/>
              </a:rPr>
              <a:t>	</a:t>
            </a:r>
            <a:r>
              <a:rPr sz="2000" spc="-10" dirty="0">
                <a:latin typeface="Arial"/>
                <a:cs typeface="Arial"/>
              </a:rPr>
              <a:t>35</a:t>
            </a:r>
            <a:endParaRPr sz="2000">
              <a:latin typeface="Arial"/>
              <a:cs typeface="Arial"/>
            </a:endParaRPr>
          </a:p>
        </p:txBody>
      </p:sp>
      <p:sp>
        <p:nvSpPr>
          <p:cNvPr id="23" name="object 23"/>
          <p:cNvSpPr txBox="1"/>
          <p:nvPr/>
        </p:nvSpPr>
        <p:spPr>
          <a:xfrm>
            <a:off x="6708902" y="6348717"/>
            <a:ext cx="307340" cy="314960"/>
          </a:xfrm>
          <a:prstGeom prst="rect">
            <a:avLst/>
          </a:prstGeom>
        </p:spPr>
        <p:txBody>
          <a:bodyPr vert="horz" wrap="square" lIns="0" tIns="0" rIns="0" bIns="0" rtlCol="0">
            <a:spAutoFit/>
          </a:bodyPr>
          <a:lstStyle/>
          <a:p>
            <a:pPr marL="12700">
              <a:lnSpc>
                <a:spcPct val="100000"/>
              </a:lnSpc>
            </a:pPr>
            <a:r>
              <a:rPr sz="2000" spc="-10" dirty="0">
                <a:latin typeface="Arial"/>
                <a:cs typeface="Arial"/>
              </a:rPr>
              <a:t>40</a:t>
            </a:r>
            <a:endParaRPr sz="2000">
              <a:latin typeface="Arial"/>
              <a:cs typeface="Arial"/>
            </a:endParaRPr>
          </a:p>
        </p:txBody>
      </p:sp>
      <p:sp>
        <p:nvSpPr>
          <p:cNvPr id="24" name="object 24"/>
          <p:cNvSpPr/>
          <p:nvPr/>
        </p:nvSpPr>
        <p:spPr>
          <a:xfrm>
            <a:off x="2133600" y="6781800"/>
            <a:ext cx="304800" cy="0"/>
          </a:xfrm>
          <a:custGeom>
            <a:avLst/>
            <a:gdLst/>
            <a:ahLst/>
            <a:cxnLst/>
            <a:rect l="l" t="t" r="r" b="b"/>
            <a:pathLst>
              <a:path w="304800">
                <a:moveTo>
                  <a:pt x="0" y="0"/>
                </a:moveTo>
                <a:lnTo>
                  <a:pt x="304800" y="0"/>
                </a:lnTo>
              </a:path>
            </a:pathLst>
          </a:custGeom>
          <a:ln w="9525">
            <a:solidFill>
              <a:srgbClr val="000000"/>
            </a:solidFill>
          </a:ln>
        </p:spPr>
        <p:txBody>
          <a:bodyPr wrap="square" lIns="0" tIns="0" rIns="0" bIns="0" rtlCol="0"/>
          <a:lstStyle/>
          <a:p>
            <a:endParaRPr/>
          </a:p>
        </p:txBody>
      </p:sp>
      <p:sp>
        <p:nvSpPr>
          <p:cNvPr id="25" name="object 25"/>
          <p:cNvSpPr txBox="1"/>
          <p:nvPr/>
        </p:nvSpPr>
        <p:spPr>
          <a:xfrm>
            <a:off x="1603502" y="6592569"/>
            <a:ext cx="455295" cy="391160"/>
          </a:xfrm>
          <a:prstGeom prst="rect">
            <a:avLst/>
          </a:prstGeom>
        </p:spPr>
        <p:txBody>
          <a:bodyPr vert="horz" wrap="square" lIns="0" tIns="0" rIns="0" bIns="0" rtlCol="0">
            <a:spAutoFit/>
          </a:bodyPr>
          <a:lstStyle/>
          <a:p>
            <a:pPr marL="12700">
              <a:lnSpc>
                <a:spcPct val="100000"/>
              </a:lnSpc>
            </a:pPr>
            <a:r>
              <a:rPr sz="3000" spc="-15" baseline="-16666" dirty="0">
                <a:latin typeface="Arial"/>
                <a:cs typeface="Arial"/>
              </a:rPr>
              <a:t>1</a:t>
            </a:r>
            <a:r>
              <a:rPr sz="3000" baseline="-16666" dirty="0">
                <a:latin typeface="Arial"/>
                <a:cs typeface="Arial"/>
              </a:rPr>
              <a:t>0</a:t>
            </a:r>
            <a:r>
              <a:rPr sz="1300" spc="-5" dirty="0">
                <a:latin typeface="Arial"/>
                <a:cs typeface="Arial"/>
              </a:rPr>
              <a:t>-1</a:t>
            </a:r>
            <a:endParaRPr sz="1300">
              <a:latin typeface="Arial"/>
              <a:cs typeface="Arial"/>
            </a:endParaRPr>
          </a:p>
        </p:txBody>
      </p:sp>
      <p:sp>
        <p:nvSpPr>
          <p:cNvPr id="26" name="object 26"/>
          <p:cNvSpPr txBox="1"/>
          <p:nvPr/>
        </p:nvSpPr>
        <p:spPr>
          <a:xfrm>
            <a:off x="2822701" y="2020570"/>
            <a:ext cx="64579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a:t>
            </a:r>
            <a:r>
              <a:rPr sz="2000" spc="-85" dirty="0">
                <a:latin typeface="Arial"/>
                <a:cs typeface="Arial"/>
              </a:rPr>
              <a:t> </a:t>
            </a:r>
            <a:r>
              <a:rPr sz="2000" spc="-10" dirty="0">
                <a:latin typeface="Arial"/>
                <a:cs typeface="Arial"/>
              </a:rPr>
              <a:t>day</a:t>
            </a:r>
            <a:endParaRPr sz="2000">
              <a:latin typeface="Arial"/>
              <a:cs typeface="Arial"/>
            </a:endParaRPr>
          </a:p>
        </p:txBody>
      </p:sp>
      <p:sp>
        <p:nvSpPr>
          <p:cNvPr id="27" name="object 27"/>
          <p:cNvSpPr txBox="1"/>
          <p:nvPr/>
        </p:nvSpPr>
        <p:spPr>
          <a:xfrm>
            <a:off x="2822701" y="3011170"/>
            <a:ext cx="74485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a:t>
            </a:r>
            <a:r>
              <a:rPr sz="2000" spc="-80" dirty="0">
                <a:latin typeface="Arial"/>
                <a:cs typeface="Arial"/>
              </a:rPr>
              <a:t> </a:t>
            </a:r>
            <a:r>
              <a:rPr sz="2000" spc="-10" dirty="0">
                <a:latin typeface="Arial"/>
                <a:cs typeface="Arial"/>
              </a:rPr>
              <a:t>hour</a:t>
            </a:r>
            <a:endParaRPr sz="2000">
              <a:latin typeface="Arial"/>
              <a:cs typeface="Arial"/>
            </a:endParaRPr>
          </a:p>
        </p:txBody>
      </p:sp>
      <p:sp>
        <p:nvSpPr>
          <p:cNvPr id="28" name="object 28"/>
          <p:cNvSpPr txBox="1"/>
          <p:nvPr/>
        </p:nvSpPr>
        <p:spPr>
          <a:xfrm>
            <a:off x="2746501" y="4839970"/>
            <a:ext cx="100012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a:t>
            </a:r>
            <a:r>
              <a:rPr sz="2000" spc="-75" dirty="0">
                <a:latin typeface="Arial"/>
                <a:cs typeface="Arial"/>
              </a:rPr>
              <a:t> </a:t>
            </a:r>
            <a:r>
              <a:rPr sz="2000" spc="-5" dirty="0">
                <a:latin typeface="Arial"/>
                <a:cs typeface="Arial"/>
              </a:rPr>
              <a:t>minute</a:t>
            </a:r>
            <a:endParaRPr sz="2000">
              <a:latin typeface="Arial"/>
              <a:cs typeface="Arial"/>
            </a:endParaRPr>
          </a:p>
        </p:txBody>
      </p:sp>
      <p:sp>
        <p:nvSpPr>
          <p:cNvPr id="29" name="object 29"/>
          <p:cNvSpPr txBox="1"/>
          <p:nvPr/>
        </p:nvSpPr>
        <p:spPr>
          <a:xfrm>
            <a:off x="2746501" y="5601970"/>
            <a:ext cx="1055370"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a:t>
            </a:r>
            <a:r>
              <a:rPr sz="2000" spc="-85" dirty="0">
                <a:latin typeface="Arial"/>
                <a:cs typeface="Arial"/>
              </a:rPr>
              <a:t> </a:t>
            </a:r>
            <a:r>
              <a:rPr sz="2000" spc="-5" dirty="0">
                <a:latin typeface="Arial"/>
                <a:cs typeface="Arial"/>
              </a:rPr>
              <a:t>second</a:t>
            </a:r>
            <a:endParaRPr sz="2000">
              <a:latin typeface="Arial"/>
              <a:cs typeface="Arial"/>
            </a:endParaRPr>
          </a:p>
        </p:txBody>
      </p:sp>
      <p:sp>
        <p:nvSpPr>
          <p:cNvPr id="30" name="object 30"/>
          <p:cNvSpPr/>
          <p:nvPr/>
        </p:nvSpPr>
        <p:spPr>
          <a:xfrm>
            <a:off x="2286000" y="2171700"/>
            <a:ext cx="462280" cy="76200"/>
          </a:xfrm>
          <a:custGeom>
            <a:avLst/>
            <a:gdLst/>
            <a:ahLst/>
            <a:cxnLst/>
            <a:rect l="l" t="t" r="r" b="b"/>
            <a:pathLst>
              <a:path w="462280" h="76200">
                <a:moveTo>
                  <a:pt x="76200" y="33527"/>
                </a:moveTo>
                <a:lnTo>
                  <a:pt x="76200" y="0"/>
                </a:lnTo>
                <a:lnTo>
                  <a:pt x="0" y="38100"/>
                </a:lnTo>
                <a:lnTo>
                  <a:pt x="58674" y="67437"/>
                </a:lnTo>
                <a:lnTo>
                  <a:pt x="58674" y="38100"/>
                </a:lnTo>
                <a:lnTo>
                  <a:pt x="60198" y="35051"/>
                </a:lnTo>
                <a:lnTo>
                  <a:pt x="63245" y="33527"/>
                </a:lnTo>
                <a:lnTo>
                  <a:pt x="76200" y="33527"/>
                </a:lnTo>
                <a:close/>
              </a:path>
              <a:path w="462280" h="76200">
                <a:moveTo>
                  <a:pt x="461772" y="38100"/>
                </a:moveTo>
                <a:lnTo>
                  <a:pt x="460248" y="35051"/>
                </a:lnTo>
                <a:lnTo>
                  <a:pt x="457200" y="33527"/>
                </a:lnTo>
                <a:lnTo>
                  <a:pt x="63245" y="33527"/>
                </a:lnTo>
                <a:lnTo>
                  <a:pt x="60198" y="35051"/>
                </a:lnTo>
                <a:lnTo>
                  <a:pt x="58674" y="38100"/>
                </a:lnTo>
                <a:lnTo>
                  <a:pt x="60198" y="41148"/>
                </a:lnTo>
                <a:lnTo>
                  <a:pt x="63245" y="42672"/>
                </a:lnTo>
                <a:lnTo>
                  <a:pt x="457200" y="42672"/>
                </a:lnTo>
                <a:lnTo>
                  <a:pt x="460248" y="41148"/>
                </a:lnTo>
                <a:lnTo>
                  <a:pt x="461772" y="38100"/>
                </a:lnTo>
                <a:close/>
              </a:path>
              <a:path w="462280" h="76200">
                <a:moveTo>
                  <a:pt x="76200" y="76200"/>
                </a:moveTo>
                <a:lnTo>
                  <a:pt x="76200" y="42672"/>
                </a:lnTo>
                <a:lnTo>
                  <a:pt x="63245" y="42672"/>
                </a:lnTo>
                <a:lnTo>
                  <a:pt x="60198" y="41148"/>
                </a:lnTo>
                <a:lnTo>
                  <a:pt x="58674" y="38100"/>
                </a:lnTo>
                <a:lnTo>
                  <a:pt x="58674" y="67437"/>
                </a:lnTo>
                <a:lnTo>
                  <a:pt x="76200" y="76200"/>
                </a:lnTo>
                <a:close/>
              </a:path>
            </a:pathLst>
          </a:custGeom>
          <a:solidFill>
            <a:srgbClr val="000000"/>
          </a:solidFill>
        </p:spPr>
        <p:txBody>
          <a:bodyPr wrap="square" lIns="0" tIns="0" rIns="0" bIns="0" rtlCol="0"/>
          <a:lstStyle/>
          <a:p>
            <a:endParaRPr/>
          </a:p>
        </p:txBody>
      </p:sp>
      <p:sp>
        <p:nvSpPr>
          <p:cNvPr id="31" name="object 31"/>
          <p:cNvSpPr/>
          <p:nvPr/>
        </p:nvSpPr>
        <p:spPr>
          <a:xfrm>
            <a:off x="2209800" y="3162300"/>
            <a:ext cx="462280" cy="76200"/>
          </a:xfrm>
          <a:custGeom>
            <a:avLst/>
            <a:gdLst/>
            <a:ahLst/>
            <a:cxnLst/>
            <a:rect l="l" t="t" r="r" b="b"/>
            <a:pathLst>
              <a:path w="462280" h="76200">
                <a:moveTo>
                  <a:pt x="76200" y="33527"/>
                </a:moveTo>
                <a:lnTo>
                  <a:pt x="76200" y="0"/>
                </a:lnTo>
                <a:lnTo>
                  <a:pt x="0" y="38100"/>
                </a:lnTo>
                <a:lnTo>
                  <a:pt x="58674" y="67437"/>
                </a:lnTo>
                <a:lnTo>
                  <a:pt x="58674" y="38100"/>
                </a:lnTo>
                <a:lnTo>
                  <a:pt x="60198" y="35051"/>
                </a:lnTo>
                <a:lnTo>
                  <a:pt x="63245" y="33527"/>
                </a:lnTo>
                <a:lnTo>
                  <a:pt x="76200" y="33527"/>
                </a:lnTo>
                <a:close/>
              </a:path>
              <a:path w="462280" h="76200">
                <a:moveTo>
                  <a:pt x="461772" y="38100"/>
                </a:moveTo>
                <a:lnTo>
                  <a:pt x="460248" y="35051"/>
                </a:lnTo>
                <a:lnTo>
                  <a:pt x="457200" y="33527"/>
                </a:lnTo>
                <a:lnTo>
                  <a:pt x="63245" y="33527"/>
                </a:lnTo>
                <a:lnTo>
                  <a:pt x="60198" y="35051"/>
                </a:lnTo>
                <a:lnTo>
                  <a:pt x="58674" y="38100"/>
                </a:lnTo>
                <a:lnTo>
                  <a:pt x="60198" y="41148"/>
                </a:lnTo>
                <a:lnTo>
                  <a:pt x="63245" y="42672"/>
                </a:lnTo>
                <a:lnTo>
                  <a:pt x="457200" y="42672"/>
                </a:lnTo>
                <a:lnTo>
                  <a:pt x="460248" y="41148"/>
                </a:lnTo>
                <a:lnTo>
                  <a:pt x="461772" y="38100"/>
                </a:lnTo>
                <a:close/>
              </a:path>
              <a:path w="462280" h="76200">
                <a:moveTo>
                  <a:pt x="76200" y="76200"/>
                </a:moveTo>
                <a:lnTo>
                  <a:pt x="76200" y="42672"/>
                </a:lnTo>
                <a:lnTo>
                  <a:pt x="63245" y="42672"/>
                </a:lnTo>
                <a:lnTo>
                  <a:pt x="60198" y="41148"/>
                </a:lnTo>
                <a:lnTo>
                  <a:pt x="58674" y="38100"/>
                </a:lnTo>
                <a:lnTo>
                  <a:pt x="58674" y="67437"/>
                </a:lnTo>
                <a:lnTo>
                  <a:pt x="76200" y="76200"/>
                </a:lnTo>
                <a:close/>
              </a:path>
            </a:pathLst>
          </a:custGeom>
          <a:solidFill>
            <a:srgbClr val="000000"/>
          </a:solidFill>
        </p:spPr>
        <p:txBody>
          <a:bodyPr wrap="square" lIns="0" tIns="0" rIns="0" bIns="0" rtlCol="0"/>
          <a:lstStyle/>
          <a:p>
            <a:endParaRPr/>
          </a:p>
        </p:txBody>
      </p:sp>
      <p:sp>
        <p:nvSpPr>
          <p:cNvPr id="32" name="object 32"/>
          <p:cNvSpPr/>
          <p:nvPr/>
        </p:nvSpPr>
        <p:spPr>
          <a:xfrm>
            <a:off x="2209800" y="4991100"/>
            <a:ext cx="462280" cy="76200"/>
          </a:xfrm>
          <a:custGeom>
            <a:avLst/>
            <a:gdLst/>
            <a:ahLst/>
            <a:cxnLst/>
            <a:rect l="l" t="t" r="r" b="b"/>
            <a:pathLst>
              <a:path w="462280" h="76200">
                <a:moveTo>
                  <a:pt x="76200" y="33527"/>
                </a:moveTo>
                <a:lnTo>
                  <a:pt x="76200" y="0"/>
                </a:lnTo>
                <a:lnTo>
                  <a:pt x="0" y="38100"/>
                </a:lnTo>
                <a:lnTo>
                  <a:pt x="58674" y="67437"/>
                </a:lnTo>
                <a:lnTo>
                  <a:pt x="58674" y="38100"/>
                </a:lnTo>
                <a:lnTo>
                  <a:pt x="60198" y="35051"/>
                </a:lnTo>
                <a:lnTo>
                  <a:pt x="63245" y="33527"/>
                </a:lnTo>
                <a:lnTo>
                  <a:pt x="76200" y="33527"/>
                </a:lnTo>
                <a:close/>
              </a:path>
              <a:path w="462280" h="76200">
                <a:moveTo>
                  <a:pt x="461772" y="38100"/>
                </a:moveTo>
                <a:lnTo>
                  <a:pt x="460248" y="35051"/>
                </a:lnTo>
                <a:lnTo>
                  <a:pt x="457200" y="33527"/>
                </a:lnTo>
                <a:lnTo>
                  <a:pt x="63245" y="33527"/>
                </a:lnTo>
                <a:lnTo>
                  <a:pt x="60198" y="35051"/>
                </a:lnTo>
                <a:lnTo>
                  <a:pt x="58674" y="38100"/>
                </a:lnTo>
                <a:lnTo>
                  <a:pt x="60198" y="41148"/>
                </a:lnTo>
                <a:lnTo>
                  <a:pt x="63245" y="42672"/>
                </a:lnTo>
                <a:lnTo>
                  <a:pt x="457200" y="42672"/>
                </a:lnTo>
                <a:lnTo>
                  <a:pt x="460248" y="41148"/>
                </a:lnTo>
                <a:lnTo>
                  <a:pt x="461772" y="38100"/>
                </a:lnTo>
                <a:close/>
              </a:path>
              <a:path w="462280" h="76200">
                <a:moveTo>
                  <a:pt x="76200" y="76200"/>
                </a:moveTo>
                <a:lnTo>
                  <a:pt x="76200" y="42672"/>
                </a:lnTo>
                <a:lnTo>
                  <a:pt x="63245" y="42672"/>
                </a:lnTo>
                <a:lnTo>
                  <a:pt x="60198" y="41148"/>
                </a:lnTo>
                <a:lnTo>
                  <a:pt x="58674" y="38100"/>
                </a:lnTo>
                <a:lnTo>
                  <a:pt x="58674" y="67437"/>
                </a:lnTo>
                <a:lnTo>
                  <a:pt x="76200" y="76200"/>
                </a:lnTo>
                <a:close/>
              </a:path>
            </a:pathLst>
          </a:custGeom>
          <a:solidFill>
            <a:srgbClr val="000000"/>
          </a:solidFill>
        </p:spPr>
        <p:txBody>
          <a:bodyPr wrap="square" lIns="0" tIns="0" rIns="0" bIns="0" rtlCol="0"/>
          <a:lstStyle/>
          <a:p>
            <a:endParaRPr/>
          </a:p>
        </p:txBody>
      </p:sp>
      <p:sp>
        <p:nvSpPr>
          <p:cNvPr id="33" name="object 33"/>
          <p:cNvSpPr/>
          <p:nvPr/>
        </p:nvSpPr>
        <p:spPr>
          <a:xfrm>
            <a:off x="2286000" y="5786628"/>
            <a:ext cx="386080" cy="309880"/>
          </a:xfrm>
          <a:custGeom>
            <a:avLst/>
            <a:gdLst/>
            <a:ahLst/>
            <a:cxnLst/>
            <a:rect l="l" t="t" r="r" b="b"/>
            <a:pathLst>
              <a:path w="386080" h="309879">
                <a:moveTo>
                  <a:pt x="56460" y="257955"/>
                </a:moveTo>
                <a:lnTo>
                  <a:pt x="35813" y="231648"/>
                </a:lnTo>
                <a:lnTo>
                  <a:pt x="0" y="309372"/>
                </a:lnTo>
                <a:lnTo>
                  <a:pt x="44957" y="299885"/>
                </a:lnTo>
                <a:lnTo>
                  <a:pt x="44957" y="268986"/>
                </a:lnTo>
                <a:lnTo>
                  <a:pt x="46481" y="265938"/>
                </a:lnTo>
                <a:lnTo>
                  <a:pt x="56460" y="257955"/>
                </a:lnTo>
                <a:close/>
              </a:path>
              <a:path w="386080" h="309879">
                <a:moveTo>
                  <a:pt x="62485" y="265632"/>
                </a:moveTo>
                <a:lnTo>
                  <a:pt x="56460" y="257955"/>
                </a:lnTo>
                <a:lnTo>
                  <a:pt x="46481" y="265938"/>
                </a:lnTo>
                <a:lnTo>
                  <a:pt x="44957" y="268986"/>
                </a:lnTo>
                <a:lnTo>
                  <a:pt x="45719" y="272796"/>
                </a:lnTo>
                <a:lnTo>
                  <a:pt x="48768" y="274320"/>
                </a:lnTo>
                <a:lnTo>
                  <a:pt x="52577" y="273558"/>
                </a:lnTo>
                <a:lnTo>
                  <a:pt x="62485" y="265632"/>
                </a:lnTo>
                <a:close/>
              </a:path>
              <a:path w="386080" h="309879">
                <a:moveTo>
                  <a:pt x="83057" y="291846"/>
                </a:moveTo>
                <a:lnTo>
                  <a:pt x="62485" y="265632"/>
                </a:lnTo>
                <a:lnTo>
                  <a:pt x="52577" y="273558"/>
                </a:lnTo>
                <a:lnTo>
                  <a:pt x="48768" y="274320"/>
                </a:lnTo>
                <a:lnTo>
                  <a:pt x="45719" y="272796"/>
                </a:lnTo>
                <a:lnTo>
                  <a:pt x="44957" y="268986"/>
                </a:lnTo>
                <a:lnTo>
                  <a:pt x="44957" y="299885"/>
                </a:lnTo>
                <a:lnTo>
                  <a:pt x="83057" y="291846"/>
                </a:lnTo>
                <a:close/>
              </a:path>
              <a:path w="386080" h="309879">
                <a:moveTo>
                  <a:pt x="385572" y="5334"/>
                </a:moveTo>
                <a:lnTo>
                  <a:pt x="384810" y="1524"/>
                </a:lnTo>
                <a:lnTo>
                  <a:pt x="381762" y="0"/>
                </a:lnTo>
                <a:lnTo>
                  <a:pt x="377951" y="762"/>
                </a:lnTo>
                <a:lnTo>
                  <a:pt x="56460" y="257955"/>
                </a:lnTo>
                <a:lnTo>
                  <a:pt x="62485" y="265632"/>
                </a:lnTo>
                <a:lnTo>
                  <a:pt x="384048" y="8382"/>
                </a:lnTo>
                <a:lnTo>
                  <a:pt x="385572" y="5334"/>
                </a:lnTo>
                <a:close/>
              </a:path>
            </a:pathLst>
          </a:custGeom>
          <a:solidFill>
            <a:srgbClr val="000000"/>
          </a:solidFill>
        </p:spPr>
        <p:txBody>
          <a:bodyPr wrap="square" lIns="0" tIns="0" rIns="0" bIns="0" rtlCol="0"/>
          <a:lstStyle/>
          <a:p>
            <a:endParaRPr/>
          </a:p>
        </p:txBody>
      </p:sp>
      <p:sp>
        <p:nvSpPr>
          <p:cNvPr id="34" name="object 34"/>
          <p:cNvSpPr/>
          <p:nvPr/>
        </p:nvSpPr>
        <p:spPr>
          <a:xfrm>
            <a:off x="4114800" y="1752600"/>
            <a:ext cx="3276600" cy="4953000"/>
          </a:xfrm>
          <a:custGeom>
            <a:avLst/>
            <a:gdLst/>
            <a:ahLst/>
            <a:cxnLst/>
            <a:rect l="l" t="t" r="r" b="b"/>
            <a:pathLst>
              <a:path w="3276600" h="4953000">
                <a:moveTo>
                  <a:pt x="0" y="4953000"/>
                </a:moveTo>
                <a:lnTo>
                  <a:pt x="3276599" y="0"/>
                </a:lnTo>
              </a:path>
            </a:pathLst>
          </a:custGeom>
          <a:ln w="9525">
            <a:solidFill>
              <a:srgbClr val="000000"/>
            </a:solidFill>
          </a:ln>
        </p:spPr>
        <p:txBody>
          <a:bodyPr wrap="square" lIns="0" tIns="0" rIns="0" bIns="0" rtlCol="0"/>
          <a:lstStyle/>
          <a:p>
            <a:endParaRPr/>
          </a:p>
        </p:txBody>
      </p:sp>
      <p:sp>
        <p:nvSpPr>
          <p:cNvPr id="35" name="object 35"/>
          <p:cNvSpPr/>
          <p:nvPr/>
        </p:nvSpPr>
        <p:spPr>
          <a:xfrm>
            <a:off x="3352800" y="1752600"/>
            <a:ext cx="3276600" cy="4953000"/>
          </a:xfrm>
          <a:custGeom>
            <a:avLst/>
            <a:gdLst/>
            <a:ahLst/>
            <a:cxnLst/>
            <a:rect l="l" t="t" r="r" b="b"/>
            <a:pathLst>
              <a:path w="3276600" h="4953000">
                <a:moveTo>
                  <a:pt x="0" y="4953000"/>
                </a:moveTo>
                <a:lnTo>
                  <a:pt x="3276599" y="0"/>
                </a:lnTo>
              </a:path>
            </a:pathLst>
          </a:custGeom>
          <a:ln w="9525">
            <a:solidFill>
              <a:srgbClr val="000000"/>
            </a:solidFill>
          </a:ln>
        </p:spPr>
        <p:txBody>
          <a:bodyPr wrap="square" lIns="0" tIns="0" rIns="0" bIns="0" rtlCol="0"/>
          <a:lstStyle/>
          <a:p>
            <a:endParaRPr/>
          </a:p>
        </p:txBody>
      </p:sp>
      <p:sp>
        <p:nvSpPr>
          <p:cNvPr id="36" name="object 36"/>
          <p:cNvSpPr/>
          <p:nvPr/>
        </p:nvSpPr>
        <p:spPr>
          <a:xfrm>
            <a:off x="3352800" y="5410200"/>
            <a:ext cx="5562600" cy="1295400"/>
          </a:xfrm>
          <a:custGeom>
            <a:avLst/>
            <a:gdLst/>
            <a:ahLst/>
            <a:cxnLst/>
            <a:rect l="l" t="t" r="r" b="b"/>
            <a:pathLst>
              <a:path w="5562600" h="1295400">
                <a:moveTo>
                  <a:pt x="0" y="1295400"/>
                </a:moveTo>
                <a:lnTo>
                  <a:pt x="49224" y="1276045"/>
                </a:lnTo>
                <a:lnTo>
                  <a:pt x="98445" y="1256694"/>
                </a:lnTo>
                <a:lnTo>
                  <a:pt x="147662" y="1237351"/>
                </a:lnTo>
                <a:lnTo>
                  <a:pt x="196874" y="1218021"/>
                </a:lnTo>
                <a:lnTo>
                  <a:pt x="246077" y="1198710"/>
                </a:lnTo>
                <a:lnTo>
                  <a:pt x="295272" y="1179421"/>
                </a:lnTo>
                <a:lnTo>
                  <a:pt x="344456" y="1160159"/>
                </a:lnTo>
                <a:lnTo>
                  <a:pt x="393629" y="1140930"/>
                </a:lnTo>
                <a:lnTo>
                  <a:pt x="442787" y="1121739"/>
                </a:lnTo>
                <a:lnTo>
                  <a:pt x="491930" y="1102589"/>
                </a:lnTo>
                <a:lnTo>
                  <a:pt x="541057" y="1083486"/>
                </a:lnTo>
                <a:lnTo>
                  <a:pt x="590165" y="1064434"/>
                </a:lnTo>
                <a:lnTo>
                  <a:pt x="639254" y="1045439"/>
                </a:lnTo>
                <a:lnTo>
                  <a:pt x="688321" y="1026505"/>
                </a:lnTo>
                <a:lnTo>
                  <a:pt x="737365" y="1007637"/>
                </a:lnTo>
                <a:lnTo>
                  <a:pt x="786385" y="988840"/>
                </a:lnTo>
                <a:lnTo>
                  <a:pt x="835379" y="970119"/>
                </a:lnTo>
                <a:lnTo>
                  <a:pt x="884345" y="951478"/>
                </a:lnTo>
                <a:lnTo>
                  <a:pt x="933283" y="932922"/>
                </a:lnTo>
                <a:lnTo>
                  <a:pt x="982189" y="914456"/>
                </a:lnTo>
                <a:lnTo>
                  <a:pt x="1031064" y="896085"/>
                </a:lnTo>
                <a:lnTo>
                  <a:pt x="1079904" y="877814"/>
                </a:lnTo>
                <a:lnTo>
                  <a:pt x="1128710" y="859647"/>
                </a:lnTo>
                <a:lnTo>
                  <a:pt x="1177478" y="841589"/>
                </a:lnTo>
                <a:lnTo>
                  <a:pt x="1226209" y="823645"/>
                </a:lnTo>
                <a:lnTo>
                  <a:pt x="1274899" y="805820"/>
                </a:lnTo>
                <a:lnTo>
                  <a:pt x="1323548" y="788119"/>
                </a:lnTo>
                <a:lnTo>
                  <a:pt x="1372154" y="770547"/>
                </a:lnTo>
                <a:lnTo>
                  <a:pt x="1420715" y="753107"/>
                </a:lnTo>
                <a:lnTo>
                  <a:pt x="1469231" y="735806"/>
                </a:lnTo>
                <a:lnTo>
                  <a:pt x="1517698" y="718647"/>
                </a:lnTo>
                <a:lnTo>
                  <a:pt x="1566117" y="701636"/>
                </a:lnTo>
                <a:lnTo>
                  <a:pt x="1614485" y="684778"/>
                </a:lnTo>
                <a:lnTo>
                  <a:pt x="1662800" y="668077"/>
                </a:lnTo>
                <a:lnTo>
                  <a:pt x="1711062" y="651538"/>
                </a:lnTo>
                <a:lnTo>
                  <a:pt x="1759269" y="635166"/>
                </a:lnTo>
                <a:lnTo>
                  <a:pt x="1807418" y="618966"/>
                </a:lnTo>
                <a:lnTo>
                  <a:pt x="1855509" y="602942"/>
                </a:lnTo>
                <a:lnTo>
                  <a:pt x="1903540" y="587099"/>
                </a:lnTo>
                <a:lnTo>
                  <a:pt x="1951510" y="571443"/>
                </a:lnTo>
                <a:lnTo>
                  <a:pt x="1999416" y="555978"/>
                </a:lnTo>
                <a:lnTo>
                  <a:pt x="2047258" y="540708"/>
                </a:lnTo>
                <a:lnTo>
                  <a:pt x="2095034" y="525639"/>
                </a:lnTo>
                <a:lnTo>
                  <a:pt x="2142742" y="510775"/>
                </a:lnTo>
                <a:lnTo>
                  <a:pt x="2190380" y="496121"/>
                </a:lnTo>
                <a:lnTo>
                  <a:pt x="2237948" y="481682"/>
                </a:lnTo>
                <a:lnTo>
                  <a:pt x="2285444" y="467463"/>
                </a:lnTo>
                <a:lnTo>
                  <a:pt x="2332866" y="453469"/>
                </a:lnTo>
                <a:lnTo>
                  <a:pt x="2380212" y="439704"/>
                </a:lnTo>
                <a:lnTo>
                  <a:pt x="2427481" y="426173"/>
                </a:lnTo>
                <a:lnTo>
                  <a:pt x="2474672" y="412881"/>
                </a:lnTo>
                <a:lnTo>
                  <a:pt x="2521782" y="399833"/>
                </a:lnTo>
                <a:lnTo>
                  <a:pt x="2568811" y="387033"/>
                </a:lnTo>
                <a:lnTo>
                  <a:pt x="2615757" y="374487"/>
                </a:lnTo>
                <a:lnTo>
                  <a:pt x="2662618" y="362199"/>
                </a:lnTo>
                <a:lnTo>
                  <a:pt x="2709393" y="350174"/>
                </a:lnTo>
                <a:lnTo>
                  <a:pt x="2756080" y="338416"/>
                </a:lnTo>
                <a:lnTo>
                  <a:pt x="2802678" y="326932"/>
                </a:lnTo>
                <a:lnTo>
                  <a:pt x="2849185" y="315725"/>
                </a:lnTo>
                <a:lnTo>
                  <a:pt x="2895599" y="304800"/>
                </a:lnTo>
                <a:lnTo>
                  <a:pt x="2948030" y="292774"/>
                </a:lnTo>
                <a:lnTo>
                  <a:pt x="3000339" y="281107"/>
                </a:lnTo>
                <a:lnTo>
                  <a:pt x="3052529" y="269790"/>
                </a:lnTo>
                <a:lnTo>
                  <a:pt x="3104602" y="258818"/>
                </a:lnTo>
                <a:lnTo>
                  <a:pt x="3156561" y="248182"/>
                </a:lnTo>
                <a:lnTo>
                  <a:pt x="3208408" y="237877"/>
                </a:lnTo>
                <a:lnTo>
                  <a:pt x="3260146" y="227896"/>
                </a:lnTo>
                <a:lnTo>
                  <a:pt x="3311777" y="218231"/>
                </a:lnTo>
                <a:lnTo>
                  <a:pt x="3363303" y="208876"/>
                </a:lnTo>
                <a:lnTo>
                  <a:pt x="3414726" y="199824"/>
                </a:lnTo>
                <a:lnTo>
                  <a:pt x="3466049" y="191068"/>
                </a:lnTo>
                <a:lnTo>
                  <a:pt x="3517275" y="182601"/>
                </a:lnTo>
                <a:lnTo>
                  <a:pt x="3568405" y="174417"/>
                </a:lnTo>
                <a:lnTo>
                  <a:pt x="3619443" y="166508"/>
                </a:lnTo>
                <a:lnTo>
                  <a:pt x="3670389" y="158868"/>
                </a:lnTo>
                <a:lnTo>
                  <a:pt x="3721248" y="151490"/>
                </a:lnTo>
                <a:lnTo>
                  <a:pt x="3772021" y="144366"/>
                </a:lnTo>
                <a:lnTo>
                  <a:pt x="3822710" y="137491"/>
                </a:lnTo>
                <a:lnTo>
                  <a:pt x="3873318" y="130858"/>
                </a:lnTo>
                <a:lnTo>
                  <a:pt x="3923847" y="124458"/>
                </a:lnTo>
                <a:lnTo>
                  <a:pt x="3974300" y="118287"/>
                </a:lnTo>
                <a:lnTo>
                  <a:pt x="4024679" y="112336"/>
                </a:lnTo>
                <a:lnTo>
                  <a:pt x="4074986" y="106599"/>
                </a:lnTo>
                <a:lnTo>
                  <a:pt x="4125224" y="101069"/>
                </a:lnTo>
                <a:lnTo>
                  <a:pt x="4175395" y="95740"/>
                </a:lnTo>
                <a:lnTo>
                  <a:pt x="4225501" y="90603"/>
                </a:lnTo>
                <a:lnTo>
                  <a:pt x="4275545" y="85654"/>
                </a:lnTo>
                <a:lnTo>
                  <a:pt x="4325529" y="80884"/>
                </a:lnTo>
                <a:lnTo>
                  <a:pt x="4375456" y="76287"/>
                </a:lnTo>
                <a:lnTo>
                  <a:pt x="4425328" y="71855"/>
                </a:lnTo>
                <a:lnTo>
                  <a:pt x="4475147" y="67583"/>
                </a:lnTo>
                <a:lnTo>
                  <a:pt x="4524915" y="63464"/>
                </a:lnTo>
                <a:lnTo>
                  <a:pt x="4574636" y="59489"/>
                </a:lnTo>
                <a:lnTo>
                  <a:pt x="4624310" y="55654"/>
                </a:lnTo>
                <a:lnTo>
                  <a:pt x="4673942" y="51950"/>
                </a:lnTo>
                <a:lnTo>
                  <a:pt x="4723532" y="48371"/>
                </a:lnTo>
                <a:lnTo>
                  <a:pt x="4773084" y="44910"/>
                </a:lnTo>
                <a:lnTo>
                  <a:pt x="4822600" y="41560"/>
                </a:lnTo>
                <a:lnTo>
                  <a:pt x="4872082" y="38314"/>
                </a:lnTo>
                <a:lnTo>
                  <a:pt x="4921532" y="35166"/>
                </a:lnTo>
                <a:lnTo>
                  <a:pt x="4970954" y="32109"/>
                </a:lnTo>
                <a:lnTo>
                  <a:pt x="5020348" y="29135"/>
                </a:lnTo>
                <a:lnTo>
                  <a:pt x="5069718" y="26239"/>
                </a:lnTo>
                <a:lnTo>
                  <a:pt x="5119067" y="23412"/>
                </a:lnTo>
                <a:lnTo>
                  <a:pt x="5168395" y="20649"/>
                </a:lnTo>
                <a:lnTo>
                  <a:pt x="5217706" y="17942"/>
                </a:lnTo>
                <a:lnTo>
                  <a:pt x="5267003" y="15285"/>
                </a:lnTo>
                <a:lnTo>
                  <a:pt x="5316286" y="12671"/>
                </a:lnTo>
                <a:lnTo>
                  <a:pt x="5365560" y="10092"/>
                </a:lnTo>
                <a:lnTo>
                  <a:pt x="5414826" y="7543"/>
                </a:lnTo>
                <a:lnTo>
                  <a:pt x="5464086" y="5015"/>
                </a:lnTo>
                <a:lnTo>
                  <a:pt x="5513343" y="2503"/>
                </a:lnTo>
                <a:lnTo>
                  <a:pt x="5562599" y="0"/>
                </a:lnTo>
              </a:path>
            </a:pathLst>
          </a:custGeom>
          <a:ln w="9525">
            <a:solidFill>
              <a:srgbClr val="000000"/>
            </a:solidFill>
          </a:ln>
        </p:spPr>
        <p:txBody>
          <a:bodyPr wrap="square" lIns="0" tIns="0" rIns="0" bIns="0" rtlCol="0"/>
          <a:lstStyle/>
          <a:p>
            <a:endParaRPr/>
          </a:p>
        </p:txBody>
      </p:sp>
      <p:sp>
        <p:nvSpPr>
          <p:cNvPr id="37" name="object 37"/>
          <p:cNvSpPr/>
          <p:nvPr/>
        </p:nvSpPr>
        <p:spPr>
          <a:xfrm>
            <a:off x="2590800" y="3505200"/>
            <a:ext cx="5715000" cy="3276600"/>
          </a:xfrm>
          <a:custGeom>
            <a:avLst/>
            <a:gdLst/>
            <a:ahLst/>
            <a:cxnLst/>
            <a:rect l="l" t="t" r="r" b="b"/>
            <a:pathLst>
              <a:path w="5715000" h="3276600">
                <a:moveTo>
                  <a:pt x="0" y="3276600"/>
                </a:moveTo>
                <a:lnTo>
                  <a:pt x="17867" y="3233164"/>
                </a:lnTo>
                <a:lnTo>
                  <a:pt x="35783" y="3189728"/>
                </a:lnTo>
                <a:lnTo>
                  <a:pt x="53797" y="3146294"/>
                </a:lnTo>
                <a:lnTo>
                  <a:pt x="71958" y="3102868"/>
                </a:lnTo>
                <a:lnTo>
                  <a:pt x="90314" y="3059452"/>
                </a:lnTo>
                <a:lnTo>
                  <a:pt x="108914" y="3016051"/>
                </a:lnTo>
                <a:lnTo>
                  <a:pt x="127807" y="2972667"/>
                </a:lnTo>
                <a:lnTo>
                  <a:pt x="147042" y="2929306"/>
                </a:lnTo>
                <a:lnTo>
                  <a:pt x="166667" y="2885970"/>
                </a:lnTo>
                <a:lnTo>
                  <a:pt x="186732" y="2842664"/>
                </a:lnTo>
                <a:lnTo>
                  <a:pt x="207286" y="2799391"/>
                </a:lnTo>
                <a:lnTo>
                  <a:pt x="228376" y="2756155"/>
                </a:lnTo>
                <a:lnTo>
                  <a:pt x="250053" y="2712960"/>
                </a:lnTo>
                <a:lnTo>
                  <a:pt x="272364" y="2669809"/>
                </a:lnTo>
                <a:lnTo>
                  <a:pt x="295359" y="2626706"/>
                </a:lnTo>
                <a:lnTo>
                  <a:pt x="319087" y="2583656"/>
                </a:lnTo>
                <a:lnTo>
                  <a:pt x="343596" y="2540661"/>
                </a:lnTo>
                <a:lnTo>
                  <a:pt x="368935" y="2497726"/>
                </a:lnTo>
                <a:lnTo>
                  <a:pt x="395153" y="2454854"/>
                </a:lnTo>
                <a:lnTo>
                  <a:pt x="422299" y="2412049"/>
                </a:lnTo>
                <a:lnTo>
                  <a:pt x="450422" y="2369316"/>
                </a:lnTo>
                <a:lnTo>
                  <a:pt x="479570" y="2326657"/>
                </a:lnTo>
                <a:lnTo>
                  <a:pt x="509793" y="2284076"/>
                </a:lnTo>
                <a:lnTo>
                  <a:pt x="541139" y="2241577"/>
                </a:lnTo>
                <a:lnTo>
                  <a:pt x="573656" y="2199165"/>
                </a:lnTo>
                <a:lnTo>
                  <a:pt x="607395" y="2156842"/>
                </a:lnTo>
                <a:lnTo>
                  <a:pt x="642403" y="2114612"/>
                </a:lnTo>
                <a:lnTo>
                  <a:pt x="678730" y="2072480"/>
                </a:lnTo>
                <a:lnTo>
                  <a:pt x="716424" y="2030449"/>
                </a:lnTo>
                <a:lnTo>
                  <a:pt x="755535" y="1988523"/>
                </a:lnTo>
                <a:lnTo>
                  <a:pt x="796110" y="1946705"/>
                </a:lnTo>
                <a:lnTo>
                  <a:pt x="838199" y="1905000"/>
                </a:lnTo>
                <a:lnTo>
                  <a:pt x="868269" y="1875904"/>
                </a:lnTo>
                <a:lnTo>
                  <a:pt x="898841" y="1846574"/>
                </a:lnTo>
                <a:lnTo>
                  <a:pt x="929917" y="1817029"/>
                </a:lnTo>
                <a:lnTo>
                  <a:pt x="961497" y="1787287"/>
                </a:lnTo>
                <a:lnTo>
                  <a:pt x="993580" y="1757368"/>
                </a:lnTo>
                <a:lnTo>
                  <a:pt x="1026167" y="1727290"/>
                </a:lnTo>
                <a:lnTo>
                  <a:pt x="1059258" y="1697072"/>
                </a:lnTo>
                <a:lnTo>
                  <a:pt x="1092853" y="1666733"/>
                </a:lnTo>
                <a:lnTo>
                  <a:pt x="1126951" y="1636291"/>
                </a:lnTo>
                <a:lnTo>
                  <a:pt x="1161553" y="1605765"/>
                </a:lnTo>
                <a:lnTo>
                  <a:pt x="1196659" y="1575175"/>
                </a:lnTo>
                <a:lnTo>
                  <a:pt x="1232269" y="1544538"/>
                </a:lnTo>
                <a:lnTo>
                  <a:pt x="1268383" y="1513874"/>
                </a:lnTo>
                <a:lnTo>
                  <a:pt x="1305001" y="1483202"/>
                </a:lnTo>
                <a:lnTo>
                  <a:pt x="1342124" y="1452540"/>
                </a:lnTo>
                <a:lnTo>
                  <a:pt x="1379750" y="1421906"/>
                </a:lnTo>
                <a:lnTo>
                  <a:pt x="1417880" y="1391321"/>
                </a:lnTo>
                <a:lnTo>
                  <a:pt x="1456515" y="1360802"/>
                </a:lnTo>
                <a:lnTo>
                  <a:pt x="1495654" y="1330369"/>
                </a:lnTo>
                <a:lnTo>
                  <a:pt x="1535298" y="1300040"/>
                </a:lnTo>
                <a:lnTo>
                  <a:pt x="1575445" y="1269833"/>
                </a:lnTo>
                <a:lnTo>
                  <a:pt x="1616098" y="1239769"/>
                </a:lnTo>
                <a:lnTo>
                  <a:pt x="1657254" y="1209865"/>
                </a:lnTo>
                <a:lnTo>
                  <a:pt x="1698915" y="1180140"/>
                </a:lnTo>
                <a:lnTo>
                  <a:pt x="1741081" y="1150614"/>
                </a:lnTo>
                <a:lnTo>
                  <a:pt x="1783752" y="1121304"/>
                </a:lnTo>
                <a:lnTo>
                  <a:pt x="1826927" y="1092231"/>
                </a:lnTo>
                <a:lnTo>
                  <a:pt x="1870606" y="1063411"/>
                </a:lnTo>
                <a:lnTo>
                  <a:pt x="1914791" y="1034865"/>
                </a:lnTo>
                <a:lnTo>
                  <a:pt x="1959480" y="1006611"/>
                </a:lnTo>
                <a:lnTo>
                  <a:pt x="2004674" y="978668"/>
                </a:lnTo>
                <a:lnTo>
                  <a:pt x="2050373" y="951054"/>
                </a:lnTo>
                <a:lnTo>
                  <a:pt x="2096577" y="923789"/>
                </a:lnTo>
                <a:lnTo>
                  <a:pt x="2143286" y="896891"/>
                </a:lnTo>
                <a:lnTo>
                  <a:pt x="2190500" y="870380"/>
                </a:lnTo>
                <a:lnTo>
                  <a:pt x="2238219" y="844273"/>
                </a:lnTo>
                <a:lnTo>
                  <a:pt x="2286443" y="818589"/>
                </a:lnTo>
                <a:lnTo>
                  <a:pt x="2335173" y="793348"/>
                </a:lnTo>
                <a:lnTo>
                  <a:pt x="2384407" y="768568"/>
                </a:lnTo>
                <a:lnTo>
                  <a:pt x="2434147" y="744268"/>
                </a:lnTo>
                <a:lnTo>
                  <a:pt x="2484392" y="720467"/>
                </a:lnTo>
                <a:lnTo>
                  <a:pt x="2535143" y="697183"/>
                </a:lnTo>
                <a:lnTo>
                  <a:pt x="2586399" y="674436"/>
                </a:lnTo>
                <a:lnTo>
                  <a:pt x="2638160" y="652244"/>
                </a:lnTo>
                <a:lnTo>
                  <a:pt x="2690427" y="630625"/>
                </a:lnTo>
                <a:lnTo>
                  <a:pt x="2743199" y="609600"/>
                </a:lnTo>
                <a:lnTo>
                  <a:pt x="2784073" y="593855"/>
                </a:lnTo>
                <a:lnTo>
                  <a:pt x="2825382" y="578392"/>
                </a:lnTo>
                <a:lnTo>
                  <a:pt x="2867119" y="563206"/>
                </a:lnTo>
                <a:lnTo>
                  <a:pt x="2909278" y="548294"/>
                </a:lnTo>
                <a:lnTo>
                  <a:pt x="2951850" y="533649"/>
                </a:lnTo>
                <a:lnTo>
                  <a:pt x="2994829" y="519267"/>
                </a:lnTo>
                <a:lnTo>
                  <a:pt x="3038206" y="505143"/>
                </a:lnTo>
                <a:lnTo>
                  <a:pt x="3081976" y="491273"/>
                </a:lnTo>
                <a:lnTo>
                  <a:pt x="3126130" y="477651"/>
                </a:lnTo>
                <a:lnTo>
                  <a:pt x="3170660" y="464273"/>
                </a:lnTo>
                <a:lnTo>
                  <a:pt x="3215561" y="451134"/>
                </a:lnTo>
                <a:lnTo>
                  <a:pt x="3260823" y="438229"/>
                </a:lnTo>
                <a:lnTo>
                  <a:pt x="3306440" y="425553"/>
                </a:lnTo>
                <a:lnTo>
                  <a:pt x="3352405" y="413102"/>
                </a:lnTo>
                <a:lnTo>
                  <a:pt x="3398710" y="400871"/>
                </a:lnTo>
                <a:lnTo>
                  <a:pt x="3445348" y="388855"/>
                </a:lnTo>
                <a:lnTo>
                  <a:pt x="3492311" y="377049"/>
                </a:lnTo>
                <a:lnTo>
                  <a:pt x="3539592" y="365448"/>
                </a:lnTo>
                <a:lnTo>
                  <a:pt x="3587183" y="354048"/>
                </a:lnTo>
                <a:lnTo>
                  <a:pt x="3635078" y="342843"/>
                </a:lnTo>
                <a:lnTo>
                  <a:pt x="3683269" y="331829"/>
                </a:lnTo>
                <a:lnTo>
                  <a:pt x="3731748" y="321002"/>
                </a:lnTo>
                <a:lnTo>
                  <a:pt x="3780509" y="310356"/>
                </a:lnTo>
                <a:lnTo>
                  <a:pt x="3829543" y="299886"/>
                </a:lnTo>
                <a:lnTo>
                  <a:pt x="3878844" y="289588"/>
                </a:lnTo>
                <a:lnTo>
                  <a:pt x="3928404" y="279457"/>
                </a:lnTo>
                <a:lnTo>
                  <a:pt x="3978216" y="269488"/>
                </a:lnTo>
                <a:lnTo>
                  <a:pt x="4028272" y="259676"/>
                </a:lnTo>
                <a:lnTo>
                  <a:pt x="4078564" y="250017"/>
                </a:lnTo>
                <a:lnTo>
                  <a:pt x="4129087" y="240506"/>
                </a:lnTo>
                <a:lnTo>
                  <a:pt x="4179832" y="231137"/>
                </a:lnTo>
                <a:lnTo>
                  <a:pt x="4230791" y="221907"/>
                </a:lnTo>
                <a:lnTo>
                  <a:pt x="4281959" y="212809"/>
                </a:lnTo>
                <a:lnTo>
                  <a:pt x="4333326" y="203840"/>
                </a:lnTo>
                <a:lnTo>
                  <a:pt x="4384886" y="194995"/>
                </a:lnTo>
                <a:lnTo>
                  <a:pt x="4436632" y="186269"/>
                </a:lnTo>
                <a:lnTo>
                  <a:pt x="4488555" y="177657"/>
                </a:lnTo>
                <a:lnTo>
                  <a:pt x="4540650" y="169154"/>
                </a:lnTo>
                <a:lnTo>
                  <a:pt x="4592907" y="160755"/>
                </a:lnTo>
                <a:lnTo>
                  <a:pt x="4645321" y="152456"/>
                </a:lnTo>
                <a:lnTo>
                  <a:pt x="4697883" y="144252"/>
                </a:lnTo>
                <a:lnTo>
                  <a:pt x="4750586" y="136138"/>
                </a:lnTo>
                <a:lnTo>
                  <a:pt x="4803424" y="128109"/>
                </a:lnTo>
                <a:lnTo>
                  <a:pt x="4856387" y="120160"/>
                </a:lnTo>
                <a:lnTo>
                  <a:pt x="4909470" y="112287"/>
                </a:lnTo>
                <a:lnTo>
                  <a:pt x="4962665" y="104485"/>
                </a:lnTo>
                <a:lnTo>
                  <a:pt x="5015964" y="96749"/>
                </a:lnTo>
                <a:lnTo>
                  <a:pt x="5069360" y="89074"/>
                </a:lnTo>
                <a:lnTo>
                  <a:pt x="5122846" y="81456"/>
                </a:lnTo>
                <a:lnTo>
                  <a:pt x="5176414" y="73889"/>
                </a:lnTo>
                <a:lnTo>
                  <a:pt x="5230057" y="66369"/>
                </a:lnTo>
                <a:lnTo>
                  <a:pt x="5283767" y="58890"/>
                </a:lnTo>
                <a:lnTo>
                  <a:pt x="5337538" y="51449"/>
                </a:lnTo>
                <a:lnTo>
                  <a:pt x="5391361" y="44041"/>
                </a:lnTo>
                <a:lnTo>
                  <a:pt x="5445230" y="36660"/>
                </a:lnTo>
                <a:lnTo>
                  <a:pt x="5499137" y="29301"/>
                </a:lnTo>
                <a:lnTo>
                  <a:pt x="5553075" y="21961"/>
                </a:lnTo>
                <a:lnTo>
                  <a:pt x="5607036" y="14634"/>
                </a:lnTo>
                <a:lnTo>
                  <a:pt x="5661014" y="7315"/>
                </a:lnTo>
                <a:lnTo>
                  <a:pt x="5715000" y="0"/>
                </a:lnTo>
              </a:path>
            </a:pathLst>
          </a:custGeom>
          <a:ln w="9525">
            <a:solidFill>
              <a:srgbClr val="000000"/>
            </a:solidFill>
          </a:ln>
        </p:spPr>
        <p:txBody>
          <a:bodyPr wrap="square" lIns="0" tIns="0" rIns="0" bIns="0" rtlCol="0"/>
          <a:lstStyle/>
          <a:p>
            <a:endParaRPr/>
          </a:p>
        </p:txBody>
      </p:sp>
      <p:sp>
        <p:nvSpPr>
          <p:cNvPr id="38" name="object 38"/>
          <p:cNvSpPr txBox="1"/>
          <p:nvPr/>
        </p:nvSpPr>
        <p:spPr>
          <a:xfrm>
            <a:off x="7699502" y="4916170"/>
            <a:ext cx="95567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10</a:t>
            </a:r>
            <a:r>
              <a:rPr sz="1950" spc="-7" baseline="25641" dirty="0">
                <a:latin typeface="Arial"/>
                <a:cs typeface="Arial"/>
              </a:rPr>
              <a:t>-4 </a:t>
            </a:r>
            <a:r>
              <a:rPr sz="2000" spc="-5" dirty="0">
                <a:latin typeface="Arial"/>
                <a:cs typeface="Arial"/>
              </a:rPr>
              <a:t>x</a:t>
            </a:r>
            <a:r>
              <a:rPr sz="2000" spc="-85" dirty="0">
                <a:latin typeface="Arial"/>
                <a:cs typeface="Arial"/>
              </a:rPr>
              <a:t> </a:t>
            </a:r>
            <a:r>
              <a:rPr sz="2000" spc="-5" dirty="0">
                <a:latin typeface="Arial"/>
                <a:cs typeface="Arial"/>
              </a:rPr>
              <a:t>n</a:t>
            </a:r>
            <a:r>
              <a:rPr sz="1950" spc="-7" baseline="25641" dirty="0">
                <a:latin typeface="Arial"/>
                <a:cs typeface="Arial"/>
              </a:rPr>
              <a:t>3</a:t>
            </a:r>
            <a:endParaRPr sz="1950" baseline="25641">
              <a:latin typeface="Arial"/>
              <a:cs typeface="Arial"/>
            </a:endParaRPr>
          </a:p>
        </p:txBody>
      </p:sp>
      <p:sp>
        <p:nvSpPr>
          <p:cNvPr id="39" name="object 39"/>
          <p:cNvSpPr txBox="1"/>
          <p:nvPr/>
        </p:nvSpPr>
        <p:spPr>
          <a:xfrm>
            <a:off x="7089902" y="3681729"/>
            <a:ext cx="95567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10</a:t>
            </a:r>
            <a:r>
              <a:rPr sz="1950" spc="-7" baseline="25641" dirty="0">
                <a:latin typeface="Arial"/>
                <a:cs typeface="Arial"/>
              </a:rPr>
              <a:t>-2 </a:t>
            </a:r>
            <a:r>
              <a:rPr sz="2000" spc="-5" dirty="0">
                <a:latin typeface="Arial"/>
                <a:cs typeface="Arial"/>
              </a:rPr>
              <a:t>x</a:t>
            </a:r>
            <a:r>
              <a:rPr sz="2000" spc="-85" dirty="0">
                <a:latin typeface="Arial"/>
                <a:cs typeface="Arial"/>
              </a:rPr>
              <a:t> </a:t>
            </a:r>
            <a:r>
              <a:rPr sz="2000" spc="-5" dirty="0">
                <a:latin typeface="Arial"/>
                <a:cs typeface="Arial"/>
              </a:rPr>
              <a:t>n</a:t>
            </a:r>
            <a:r>
              <a:rPr sz="1950" spc="-7" baseline="25641" dirty="0">
                <a:latin typeface="Arial"/>
                <a:cs typeface="Arial"/>
              </a:rPr>
              <a:t>3</a:t>
            </a:r>
            <a:endParaRPr sz="1950" baseline="25641">
              <a:latin typeface="Arial"/>
              <a:cs typeface="Arial"/>
            </a:endParaRPr>
          </a:p>
        </p:txBody>
      </p:sp>
      <p:sp>
        <p:nvSpPr>
          <p:cNvPr id="40" name="object 40"/>
          <p:cNvSpPr txBox="1"/>
          <p:nvPr/>
        </p:nvSpPr>
        <p:spPr>
          <a:xfrm>
            <a:off x="6861302" y="2553970"/>
            <a:ext cx="95567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10</a:t>
            </a:r>
            <a:r>
              <a:rPr sz="1950" spc="-7" baseline="25641" dirty="0">
                <a:latin typeface="Arial"/>
                <a:cs typeface="Arial"/>
              </a:rPr>
              <a:t>-6 </a:t>
            </a:r>
            <a:r>
              <a:rPr sz="2000" spc="-5" dirty="0">
                <a:latin typeface="Arial"/>
                <a:cs typeface="Arial"/>
              </a:rPr>
              <a:t>x</a:t>
            </a:r>
            <a:r>
              <a:rPr sz="2000" spc="-85" dirty="0">
                <a:latin typeface="Arial"/>
                <a:cs typeface="Arial"/>
              </a:rPr>
              <a:t> </a:t>
            </a:r>
            <a:r>
              <a:rPr sz="2000" spc="-5" dirty="0">
                <a:latin typeface="Arial"/>
                <a:cs typeface="Arial"/>
              </a:rPr>
              <a:t>2</a:t>
            </a:r>
            <a:r>
              <a:rPr sz="1950" spc="-7" baseline="25641" dirty="0">
                <a:latin typeface="Arial"/>
                <a:cs typeface="Arial"/>
              </a:rPr>
              <a:t>n</a:t>
            </a:r>
            <a:endParaRPr sz="1950" baseline="25641">
              <a:latin typeface="Arial"/>
              <a:cs typeface="Arial"/>
            </a:endParaRPr>
          </a:p>
        </p:txBody>
      </p:sp>
      <p:sp>
        <p:nvSpPr>
          <p:cNvPr id="41" name="object 41"/>
          <p:cNvSpPr txBox="1"/>
          <p:nvPr/>
        </p:nvSpPr>
        <p:spPr>
          <a:xfrm>
            <a:off x="4956302" y="2020570"/>
            <a:ext cx="95567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10</a:t>
            </a:r>
            <a:r>
              <a:rPr sz="1950" spc="-7" baseline="25641" dirty="0">
                <a:latin typeface="Arial"/>
                <a:cs typeface="Arial"/>
              </a:rPr>
              <a:t>-4 </a:t>
            </a:r>
            <a:r>
              <a:rPr sz="2000" spc="-5" dirty="0">
                <a:latin typeface="Arial"/>
                <a:cs typeface="Arial"/>
              </a:rPr>
              <a:t>x</a:t>
            </a:r>
            <a:r>
              <a:rPr sz="2000" spc="-85" dirty="0">
                <a:latin typeface="Arial"/>
                <a:cs typeface="Arial"/>
              </a:rPr>
              <a:t> </a:t>
            </a:r>
            <a:r>
              <a:rPr sz="2000" spc="-5" dirty="0">
                <a:latin typeface="Arial"/>
                <a:cs typeface="Arial"/>
              </a:rPr>
              <a:t>2</a:t>
            </a:r>
            <a:r>
              <a:rPr sz="1950" spc="-7" baseline="25641" dirty="0">
                <a:latin typeface="Arial"/>
                <a:cs typeface="Arial"/>
              </a:rPr>
              <a:t>n</a:t>
            </a:r>
            <a:endParaRPr sz="1950" baseline="25641">
              <a:latin typeface="Arial"/>
              <a:cs typeface="Arial"/>
            </a:endParaRPr>
          </a:p>
        </p:txBody>
      </p:sp>
      <p:sp>
        <p:nvSpPr>
          <p:cNvPr id="42" name="object 42"/>
          <p:cNvSpPr txBox="1"/>
          <p:nvPr/>
        </p:nvSpPr>
        <p:spPr>
          <a:xfrm>
            <a:off x="4178300" y="6858000"/>
            <a:ext cx="2687320" cy="375920"/>
          </a:xfrm>
          <a:prstGeom prst="rect">
            <a:avLst/>
          </a:prstGeom>
        </p:spPr>
        <p:txBody>
          <a:bodyPr vert="horz" wrap="square" lIns="0" tIns="0" rIns="0" bIns="0" rtlCol="0">
            <a:spAutoFit/>
          </a:bodyPr>
          <a:lstStyle/>
          <a:p>
            <a:pPr marL="12700">
              <a:lnSpc>
                <a:spcPct val="100000"/>
              </a:lnSpc>
            </a:pPr>
            <a:r>
              <a:rPr sz="2400" dirty="0">
                <a:latin typeface="Arial"/>
                <a:cs typeface="Arial"/>
              </a:rPr>
              <a:t>Size of the</a:t>
            </a:r>
            <a:r>
              <a:rPr sz="2400" spc="-100" dirty="0">
                <a:latin typeface="Arial"/>
                <a:cs typeface="Arial"/>
              </a:rPr>
              <a:t> </a:t>
            </a:r>
            <a:r>
              <a:rPr sz="2400" dirty="0">
                <a:latin typeface="Arial"/>
                <a:cs typeface="Arial"/>
              </a:rPr>
              <a:t>instance</a:t>
            </a:r>
            <a:endParaRPr sz="2400">
              <a:latin typeface="Arial"/>
              <a:cs typeface="Arial"/>
            </a:endParaRPr>
          </a:p>
        </p:txBody>
      </p:sp>
      <p:sp>
        <p:nvSpPr>
          <p:cNvPr id="43" name="object 43"/>
          <p:cNvSpPr txBox="1"/>
          <p:nvPr/>
        </p:nvSpPr>
        <p:spPr>
          <a:xfrm>
            <a:off x="967894" y="2210285"/>
            <a:ext cx="321310" cy="3470910"/>
          </a:xfrm>
          <a:prstGeom prst="rect">
            <a:avLst/>
          </a:prstGeom>
        </p:spPr>
        <p:txBody>
          <a:bodyPr vert="vert270" wrap="square" lIns="0" tIns="0" rIns="0" bIns="0" rtlCol="0">
            <a:spAutoFit/>
          </a:bodyPr>
          <a:lstStyle/>
          <a:p>
            <a:pPr marL="12700">
              <a:lnSpc>
                <a:spcPts val="2345"/>
              </a:lnSpc>
            </a:pPr>
            <a:r>
              <a:rPr sz="3000" spc="-37" baseline="-2777" dirty="0">
                <a:latin typeface="Arial"/>
                <a:cs typeface="Arial"/>
              </a:rPr>
              <a:t>C</a:t>
            </a:r>
            <a:r>
              <a:rPr sz="3000" spc="-44" baseline="-2777" dirty="0">
                <a:latin typeface="Arial"/>
                <a:cs typeface="Arial"/>
              </a:rPr>
              <a:t>o</a:t>
            </a:r>
            <a:r>
              <a:rPr sz="3000" spc="-37" baseline="-2777" dirty="0">
                <a:latin typeface="Arial"/>
                <a:cs typeface="Arial"/>
              </a:rPr>
              <a:t>m</a:t>
            </a:r>
            <a:r>
              <a:rPr sz="3000" spc="-30" baseline="-1388" dirty="0">
                <a:latin typeface="Arial"/>
                <a:cs typeface="Arial"/>
              </a:rPr>
              <a:t>p</a:t>
            </a:r>
            <a:r>
              <a:rPr sz="3000" spc="-44" baseline="-1388" dirty="0">
                <a:latin typeface="Arial"/>
                <a:cs typeface="Arial"/>
              </a:rPr>
              <a:t>u</a:t>
            </a:r>
            <a:r>
              <a:rPr sz="3000" spc="-37" baseline="-1388" dirty="0">
                <a:latin typeface="Arial"/>
                <a:cs typeface="Arial"/>
              </a:rPr>
              <a:t>t</a:t>
            </a:r>
            <a:r>
              <a:rPr sz="2000" spc="-35" dirty="0">
                <a:latin typeface="Arial"/>
                <a:cs typeface="Arial"/>
              </a:rPr>
              <a:t>a</a:t>
            </a:r>
            <a:r>
              <a:rPr sz="2000" spc="-25" dirty="0">
                <a:latin typeface="Arial"/>
                <a:cs typeface="Arial"/>
              </a:rPr>
              <a:t>ti</a:t>
            </a:r>
            <a:r>
              <a:rPr sz="2000" spc="-30" dirty="0">
                <a:latin typeface="Arial"/>
                <a:cs typeface="Arial"/>
              </a:rPr>
              <a:t>o</a:t>
            </a:r>
            <a:r>
              <a:rPr sz="2000" dirty="0">
                <a:latin typeface="Arial"/>
                <a:cs typeface="Arial"/>
              </a:rPr>
              <a:t>n</a:t>
            </a:r>
            <a:r>
              <a:rPr sz="2000" spc="-25" dirty="0">
                <a:latin typeface="Arial"/>
                <a:cs typeface="Arial"/>
              </a:rPr>
              <a:t> </a:t>
            </a:r>
            <a:r>
              <a:rPr sz="3000" spc="-37" baseline="1388" dirty="0">
                <a:latin typeface="Arial"/>
                <a:cs typeface="Arial"/>
              </a:rPr>
              <a:t>ti</a:t>
            </a:r>
            <a:r>
              <a:rPr sz="3000" spc="-44" baseline="1388" dirty="0">
                <a:latin typeface="Arial"/>
                <a:cs typeface="Arial"/>
              </a:rPr>
              <a:t>m</a:t>
            </a:r>
            <a:r>
              <a:rPr sz="3000" baseline="1388" dirty="0">
                <a:latin typeface="Arial"/>
                <a:cs typeface="Arial"/>
              </a:rPr>
              <a:t>e</a:t>
            </a:r>
            <a:r>
              <a:rPr sz="3000" spc="-44" baseline="1388" dirty="0">
                <a:latin typeface="Arial"/>
                <a:cs typeface="Arial"/>
              </a:rPr>
              <a:t> </a:t>
            </a:r>
            <a:r>
              <a:rPr sz="3000" spc="-37" baseline="2777" dirty="0">
                <a:latin typeface="Arial"/>
                <a:cs typeface="Arial"/>
              </a:rPr>
              <a:t>(i</a:t>
            </a:r>
            <a:r>
              <a:rPr sz="3000" baseline="2777" dirty="0">
                <a:latin typeface="Arial"/>
                <a:cs typeface="Arial"/>
              </a:rPr>
              <a:t>n</a:t>
            </a:r>
            <a:r>
              <a:rPr sz="3000" spc="-37" baseline="2777" dirty="0">
                <a:latin typeface="Arial"/>
                <a:cs typeface="Arial"/>
              </a:rPr>
              <a:t> </a:t>
            </a:r>
            <a:r>
              <a:rPr sz="3000" spc="-37" baseline="4166" dirty="0">
                <a:latin typeface="Arial"/>
                <a:cs typeface="Arial"/>
              </a:rPr>
              <a:t>s</a:t>
            </a:r>
            <a:r>
              <a:rPr sz="3000" spc="-44" baseline="4166" dirty="0">
                <a:latin typeface="Arial"/>
                <a:cs typeface="Arial"/>
              </a:rPr>
              <a:t>e</a:t>
            </a:r>
            <a:r>
              <a:rPr sz="3000" spc="-37" baseline="4166" dirty="0">
                <a:latin typeface="Arial"/>
                <a:cs typeface="Arial"/>
              </a:rPr>
              <a:t>c</a:t>
            </a:r>
            <a:r>
              <a:rPr sz="3000" spc="-52" baseline="4166" dirty="0">
                <a:latin typeface="Arial"/>
                <a:cs typeface="Arial"/>
              </a:rPr>
              <a:t>o</a:t>
            </a:r>
            <a:r>
              <a:rPr sz="3000" spc="-44" baseline="4166" dirty="0">
                <a:latin typeface="Arial"/>
                <a:cs typeface="Arial"/>
              </a:rPr>
              <a:t>n</a:t>
            </a:r>
            <a:r>
              <a:rPr sz="3000" spc="-44" baseline="5555" dirty="0">
                <a:latin typeface="Arial"/>
                <a:cs typeface="Arial"/>
              </a:rPr>
              <a:t>d</a:t>
            </a:r>
            <a:r>
              <a:rPr sz="3000" spc="-37" baseline="5555" dirty="0">
                <a:latin typeface="Arial"/>
                <a:cs typeface="Arial"/>
              </a:rPr>
              <a:t>s</a:t>
            </a:r>
            <a:r>
              <a:rPr sz="3000" baseline="5555" dirty="0">
                <a:latin typeface="Arial"/>
                <a:cs typeface="Arial"/>
              </a:rPr>
              <a:t>)</a:t>
            </a:r>
            <a:endParaRPr sz="3000" baseline="5555">
              <a:latin typeface="Arial"/>
              <a:cs typeface="Arial"/>
            </a:endParaRPr>
          </a:p>
        </p:txBody>
      </p:sp>
      <p:sp>
        <p:nvSpPr>
          <p:cNvPr id="44" name="object 44"/>
          <p:cNvSpPr txBox="1">
            <a:spLocks noGrp="1"/>
          </p:cNvSpPr>
          <p:nvPr>
            <p:ph type="title"/>
          </p:nvPr>
        </p:nvSpPr>
        <p:spPr>
          <a:prstGeom prst="rect">
            <a:avLst/>
          </a:prstGeom>
        </p:spPr>
        <p:txBody>
          <a:bodyPr vert="horz" wrap="square" lIns="0" tIns="237784" rIns="0" bIns="0" rtlCol="0">
            <a:spAutoFit/>
          </a:bodyPr>
          <a:lstStyle/>
          <a:p>
            <a:pPr marL="1231900">
              <a:lnSpc>
                <a:spcPct val="100000"/>
              </a:lnSpc>
            </a:pPr>
            <a:r>
              <a:rPr spc="-5" dirty="0"/>
              <a:t>Algorithmics versus</a:t>
            </a:r>
            <a:r>
              <a:rPr spc="-55" dirty="0"/>
              <a:t> </a:t>
            </a:r>
            <a:r>
              <a:rPr spc="-10" dirty="0"/>
              <a:t>Hardware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8416" rIns="0" bIns="0" rtlCol="0">
            <a:spAutoFit/>
          </a:bodyPr>
          <a:lstStyle/>
          <a:p>
            <a:pPr marL="393700">
              <a:lnSpc>
                <a:spcPct val="100000"/>
              </a:lnSpc>
            </a:pPr>
            <a:r>
              <a:rPr sz="3200" spc="-10" dirty="0"/>
              <a:t>Calculating Determinants</a:t>
            </a:r>
            <a:endParaRPr sz="3200"/>
          </a:p>
        </p:txBody>
      </p:sp>
      <p:sp>
        <p:nvSpPr>
          <p:cNvPr id="3" name="object 3"/>
          <p:cNvSpPr txBox="1"/>
          <p:nvPr/>
        </p:nvSpPr>
        <p:spPr>
          <a:xfrm>
            <a:off x="917702" y="1457439"/>
            <a:ext cx="7852409" cy="4925695"/>
          </a:xfrm>
          <a:prstGeom prst="rect">
            <a:avLst/>
          </a:prstGeom>
        </p:spPr>
        <p:txBody>
          <a:bodyPr vert="horz" wrap="square" lIns="0" tIns="0" rIns="0" bIns="0" rtlCol="0">
            <a:spAutoFit/>
          </a:bodyPr>
          <a:lstStyle/>
          <a:p>
            <a:pPr marL="355600" marR="5080" indent="-342900">
              <a:lnSpc>
                <a:spcPct val="100000"/>
              </a:lnSpc>
              <a:buFont typeface="Arial"/>
              <a:buChar char="•"/>
              <a:tabLst>
                <a:tab pos="354965" algn="l"/>
                <a:tab pos="355600" algn="l"/>
                <a:tab pos="5652770" algn="l"/>
              </a:tabLst>
            </a:pPr>
            <a:r>
              <a:rPr sz="3200" b="1" spc="-5" dirty="0">
                <a:latin typeface="Arial"/>
                <a:cs typeface="Arial"/>
              </a:rPr>
              <a:t>Two </a:t>
            </a:r>
            <a:r>
              <a:rPr sz="3200" b="1" spc="-10" dirty="0">
                <a:latin typeface="Arial"/>
                <a:cs typeface="Arial"/>
              </a:rPr>
              <a:t>methods </a:t>
            </a:r>
            <a:r>
              <a:rPr sz="3200" b="1" spc="-5" dirty="0">
                <a:latin typeface="Arial"/>
                <a:cs typeface="Arial"/>
              </a:rPr>
              <a:t>can</a:t>
            </a:r>
            <a:r>
              <a:rPr sz="3200" b="1" spc="15" dirty="0">
                <a:latin typeface="Arial"/>
                <a:cs typeface="Arial"/>
              </a:rPr>
              <a:t> </a:t>
            </a:r>
            <a:r>
              <a:rPr sz="3200" b="1" spc="-5" dirty="0">
                <a:latin typeface="Arial"/>
                <a:cs typeface="Arial"/>
              </a:rPr>
              <a:t>be</a:t>
            </a:r>
            <a:r>
              <a:rPr sz="3200" b="1" dirty="0">
                <a:latin typeface="Arial"/>
                <a:cs typeface="Arial"/>
              </a:rPr>
              <a:t> </a:t>
            </a:r>
            <a:r>
              <a:rPr sz="3200" b="1" spc="-5" dirty="0">
                <a:latin typeface="Arial"/>
                <a:cs typeface="Arial"/>
              </a:rPr>
              <a:t>used	to</a:t>
            </a:r>
            <a:r>
              <a:rPr sz="3200" b="1" spc="-75" dirty="0">
                <a:latin typeface="Arial"/>
                <a:cs typeface="Arial"/>
              </a:rPr>
              <a:t> </a:t>
            </a:r>
            <a:r>
              <a:rPr sz="3200" b="1" spc="-10" dirty="0">
                <a:latin typeface="Arial"/>
                <a:cs typeface="Arial"/>
              </a:rPr>
              <a:t>compute  determinants:-</a:t>
            </a:r>
            <a:endParaRPr sz="3200">
              <a:latin typeface="Arial"/>
              <a:cs typeface="Arial"/>
            </a:endParaRPr>
          </a:p>
          <a:p>
            <a:pPr marL="854710" lvl="1" indent="-384810">
              <a:lnSpc>
                <a:spcPct val="100000"/>
              </a:lnSpc>
              <a:spcBef>
                <a:spcPts val="685"/>
              </a:spcBef>
              <a:buFont typeface="Arial"/>
              <a:buChar char="–"/>
              <a:tabLst>
                <a:tab pos="854075" algn="l"/>
                <a:tab pos="854710" algn="l"/>
              </a:tabLst>
            </a:pPr>
            <a:r>
              <a:rPr sz="2800" b="1" dirty="0">
                <a:latin typeface="Arial"/>
                <a:cs typeface="Arial"/>
              </a:rPr>
              <a:t>Recursive</a:t>
            </a:r>
            <a:r>
              <a:rPr sz="2800" b="1" spc="-85" dirty="0">
                <a:latin typeface="Arial"/>
                <a:cs typeface="Arial"/>
              </a:rPr>
              <a:t> </a:t>
            </a:r>
            <a:r>
              <a:rPr sz="2800" b="1" dirty="0">
                <a:latin typeface="Arial"/>
                <a:cs typeface="Arial"/>
              </a:rPr>
              <a:t>Algorithm</a:t>
            </a:r>
            <a:endParaRPr sz="2800">
              <a:latin typeface="Arial"/>
              <a:cs typeface="Arial"/>
            </a:endParaRPr>
          </a:p>
          <a:p>
            <a:pPr marL="1155700" lvl="2" indent="-228600">
              <a:lnSpc>
                <a:spcPct val="100000"/>
              </a:lnSpc>
              <a:spcBef>
                <a:spcPts val="500"/>
              </a:spcBef>
              <a:buFont typeface="Arial"/>
              <a:buChar char="•"/>
              <a:tabLst>
                <a:tab pos="1155065" algn="l"/>
                <a:tab pos="1155700" algn="l"/>
              </a:tabLst>
            </a:pPr>
            <a:r>
              <a:rPr sz="2000" b="1" spc="-5" dirty="0">
                <a:latin typeface="Arial"/>
                <a:cs typeface="Arial"/>
              </a:rPr>
              <a:t>Takes a time proportional to n!</a:t>
            </a:r>
            <a:endParaRPr sz="2000">
              <a:latin typeface="Arial"/>
              <a:cs typeface="Arial"/>
            </a:endParaRPr>
          </a:p>
          <a:p>
            <a:pPr marL="1155700" lvl="2" indent="-228600">
              <a:lnSpc>
                <a:spcPct val="100000"/>
              </a:lnSpc>
              <a:spcBef>
                <a:spcPts val="48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5 x 5 </a:t>
            </a:r>
            <a:r>
              <a:rPr sz="2000" b="1" spc="-10" dirty="0">
                <a:latin typeface="Arial"/>
                <a:cs typeface="Arial"/>
              </a:rPr>
              <a:t>matrix </a:t>
            </a:r>
            <a:r>
              <a:rPr sz="2000" b="1" spc="-5" dirty="0">
                <a:latin typeface="Arial"/>
                <a:cs typeface="Arial"/>
              </a:rPr>
              <a:t>= 20</a:t>
            </a:r>
            <a:r>
              <a:rPr sz="2000" b="1" spc="10" dirty="0">
                <a:latin typeface="Arial"/>
                <a:cs typeface="Arial"/>
              </a:rPr>
              <a:t> </a:t>
            </a:r>
            <a:r>
              <a:rPr sz="2000" b="1" spc="-10" dirty="0">
                <a:latin typeface="Arial"/>
                <a:cs typeface="Arial"/>
              </a:rPr>
              <a:t>sec</a:t>
            </a:r>
            <a:endParaRPr sz="2000">
              <a:latin typeface="Arial"/>
              <a:cs typeface="Arial"/>
            </a:endParaRPr>
          </a:p>
          <a:p>
            <a:pPr marL="1155700" lvl="2" indent="-228600">
              <a:lnSpc>
                <a:spcPct val="100000"/>
              </a:lnSpc>
              <a:spcBef>
                <a:spcPts val="47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10 x 10 </a:t>
            </a:r>
            <a:r>
              <a:rPr sz="2000" b="1" spc="-10" dirty="0">
                <a:latin typeface="Arial"/>
                <a:cs typeface="Arial"/>
              </a:rPr>
              <a:t>matrix </a:t>
            </a:r>
            <a:r>
              <a:rPr sz="2000" b="1" spc="-5" dirty="0">
                <a:latin typeface="Arial"/>
                <a:cs typeface="Arial"/>
              </a:rPr>
              <a:t>= 10</a:t>
            </a:r>
            <a:r>
              <a:rPr sz="2000" b="1" spc="10" dirty="0">
                <a:latin typeface="Arial"/>
                <a:cs typeface="Arial"/>
              </a:rPr>
              <a:t> </a:t>
            </a:r>
            <a:r>
              <a:rPr sz="2000" b="1" spc="-10" dirty="0">
                <a:latin typeface="Arial"/>
                <a:cs typeface="Arial"/>
              </a:rPr>
              <a:t>min</a:t>
            </a:r>
            <a:endParaRPr sz="2000">
              <a:latin typeface="Arial"/>
              <a:cs typeface="Arial"/>
            </a:endParaRPr>
          </a:p>
          <a:p>
            <a:pPr marL="1155700" lvl="2" indent="-228600">
              <a:lnSpc>
                <a:spcPct val="100000"/>
              </a:lnSpc>
              <a:spcBef>
                <a:spcPts val="47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20 x 20 </a:t>
            </a:r>
            <a:r>
              <a:rPr sz="2000" b="1" spc="-10" dirty="0">
                <a:latin typeface="Arial"/>
                <a:cs typeface="Arial"/>
              </a:rPr>
              <a:t>matrix </a:t>
            </a:r>
            <a:r>
              <a:rPr sz="2000" b="1" spc="-5" dirty="0">
                <a:latin typeface="Arial"/>
                <a:cs typeface="Arial"/>
              </a:rPr>
              <a:t>= 10 m</a:t>
            </a:r>
            <a:r>
              <a:rPr sz="2000" b="1" spc="20" dirty="0">
                <a:latin typeface="Arial"/>
                <a:cs typeface="Arial"/>
              </a:rPr>
              <a:t> </a:t>
            </a:r>
            <a:r>
              <a:rPr sz="2000" b="1" spc="-10" dirty="0">
                <a:latin typeface="Arial"/>
                <a:cs typeface="Arial"/>
              </a:rPr>
              <a:t>years</a:t>
            </a:r>
            <a:endParaRPr sz="2000">
              <a:latin typeface="Arial"/>
              <a:cs typeface="Arial"/>
            </a:endParaRPr>
          </a:p>
          <a:p>
            <a:pPr marL="755650" lvl="1" indent="-285750">
              <a:lnSpc>
                <a:spcPct val="100000"/>
              </a:lnSpc>
              <a:spcBef>
                <a:spcPts val="650"/>
              </a:spcBef>
              <a:buFont typeface="Arial"/>
              <a:buChar char="–"/>
              <a:tabLst>
                <a:tab pos="755650" algn="l"/>
              </a:tabLst>
            </a:pPr>
            <a:r>
              <a:rPr sz="2800" b="1" spc="-5" dirty="0">
                <a:latin typeface="Arial"/>
                <a:cs typeface="Arial"/>
              </a:rPr>
              <a:t>Gauss </a:t>
            </a:r>
            <a:r>
              <a:rPr sz="2800" b="1" dirty="0">
                <a:latin typeface="Arial"/>
                <a:cs typeface="Arial"/>
              </a:rPr>
              <a:t>– </a:t>
            </a:r>
            <a:r>
              <a:rPr sz="2800" b="1" spc="-5" dirty="0">
                <a:latin typeface="Arial"/>
                <a:cs typeface="Arial"/>
              </a:rPr>
              <a:t>Jordan</a:t>
            </a:r>
            <a:r>
              <a:rPr sz="2800" b="1" spc="-60" dirty="0">
                <a:latin typeface="Arial"/>
                <a:cs typeface="Arial"/>
              </a:rPr>
              <a:t> </a:t>
            </a:r>
            <a:r>
              <a:rPr sz="2800" b="1" spc="-5" dirty="0">
                <a:latin typeface="Arial"/>
                <a:cs typeface="Arial"/>
              </a:rPr>
              <a:t>Algorithm</a:t>
            </a:r>
            <a:endParaRPr sz="2800">
              <a:latin typeface="Arial"/>
              <a:cs typeface="Arial"/>
            </a:endParaRPr>
          </a:p>
          <a:p>
            <a:pPr marL="1155700" lvl="2" indent="-228600">
              <a:lnSpc>
                <a:spcPct val="100000"/>
              </a:lnSpc>
              <a:spcBef>
                <a:spcPts val="500"/>
              </a:spcBef>
              <a:buFont typeface="Arial"/>
              <a:buChar char="•"/>
              <a:tabLst>
                <a:tab pos="1155065" algn="l"/>
                <a:tab pos="1155700" algn="l"/>
              </a:tabLst>
            </a:pPr>
            <a:r>
              <a:rPr sz="2000" b="1" spc="-10" dirty="0">
                <a:latin typeface="Arial"/>
                <a:cs typeface="Arial"/>
              </a:rPr>
              <a:t>Takes </a:t>
            </a:r>
            <a:r>
              <a:rPr sz="2000" b="1" spc="-5" dirty="0">
                <a:latin typeface="Arial"/>
                <a:cs typeface="Arial"/>
              </a:rPr>
              <a:t>a </a:t>
            </a:r>
            <a:r>
              <a:rPr sz="2000" b="1" spc="-10" dirty="0">
                <a:latin typeface="Arial"/>
                <a:cs typeface="Arial"/>
              </a:rPr>
              <a:t>proportional </a:t>
            </a:r>
            <a:r>
              <a:rPr sz="2000" b="1" spc="-5" dirty="0">
                <a:latin typeface="Arial"/>
                <a:cs typeface="Arial"/>
              </a:rPr>
              <a:t>time to</a:t>
            </a:r>
            <a:r>
              <a:rPr sz="2000" b="1" spc="-10" dirty="0">
                <a:latin typeface="Arial"/>
                <a:cs typeface="Arial"/>
              </a:rPr>
              <a:t> </a:t>
            </a:r>
            <a:r>
              <a:rPr sz="2000" b="1" dirty="0">
                <a:latin typeface="Arial"/>
                <a:cs typeface="Arial"/>
              </a:rPr>
              <a:t>n</a:t>
            </a:r>
            <a:r>
              <a:rPr sz="1950" b="1" baseline="25641" dirty="0">
                <a:latin typeface="Arial"/>
                <a:cs typeface="Arial"/>
              </a:rPr>
              <a:t>3</a:t>
            </a:r>
            <a:endParaRPr sz="1950" baseline="25641">
              <a:latin typeface="Arial"/>
              <a:cs typeface="Arial"/>
            </a:endParaRPr>
          </a:p>
          <a:p>
            <a:pPr marL="1155700" lvl="2" indent="-228600">
              <a:lnSpc>
                <a:spcPct val="100000"/>
              </a:lnSpc>
              <a:spcBef>
                <a:spcPts val="47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10 x 10 </a:t>
            </a:r>
            <a:r>
              <a:rPr sz="2000" b="1" spc="-10" dirty="0">
                <a:latin typeface="Arial"/>
                <a:cs typeface="Arial"/>
              </a:rPr>
              <a:t>matrix </a:t>
            </a:r>
            <a:r>
              <a:rPr sz="2000" b="1" spc="-5" dirty="0">
                <a:latin typeface="Arial"/>
                <a:cs typeface="Arial"/>
              </a:rPr>
              <a:t>= 0.01</a:t>
            </a:r>
            <a:r>
              <a:rPr sz="2000" b="1" spc="5" dirty="0">
                <a:latin typeface="Arial"/>
                <a:cs typeface="Arial"/>
              </a:rPr>
              <a:t> </a:t>
            </a:r>
            <a:r>
              <a:rPr sz="2000" b="1" spc="-10" dirty="0">
                <a:latin typeface="Arial"/>
                <a:cs typeface="Arial"/>
              </a:rPr>
              <a:t>sec</a:t>
            </a:r>
            <a:endParaRPr sz="2000">
              <a:latin typeface="Arial"/>
              <a:cs typeface="Arial"/>
            </a:endParaRPr>
          </a:p>
          <a:p>
            <a:pPr marL="1155700" lvl="2" indent="-228600">
              <a:lnSpc>
                <a:spcPct val="100000"/>
              </a:lnSpc>
              <a:spcBef>
                <a:spcPts val="47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20 x 20 </a:t>
            </a:r>
            <a:r>
              <a:rPr sz="2000" b="1" spc="-10" dirty="0">
                <a:latin typeface="Arial"/>
                <a:cs typeface="Arial"/>
              </a:rPr>
              <a:t>matrix </a:t>
            </a:r>
            <a:r>
              <a:rPr sz="2000" b="1" spc="-5" dirty="0">
                <a:latin typeface="Arial"/>
                <a:cs typeface="Arial"/>
              </a:rPr>
              <a:t>= 0.05</a:t>
            </a:r>
            <a:r>
              <a:rPr sz="2000" b="1" spc="5" dirty="0">
                <a:latin typeface="Arial"/>
                <a:cs typeface="Arial"/>
              </a:rPr>
              <a:t> </a:t>
            </a:r>
            <a:r>
              <a:rPr sz="2000" b="1" spc="-10" dirty="0">
                <a:latin typeface="Arial"/>
                <a:cs typeface="Arial"/>
              </a:rPr>
              <a:t>sec</a:t>
            </a:r>
            <a:endParaRPr sz="2000">
              <a:latin typeface="Arial"/>
              <a:cs typeface="Arial"/>
            </a:endParaRPr>
          </a:p>
          <a:p>
            <a:pPr marL="1155700" lvl="2" indent="-228600">
              <a:lnSpc>
                <a:spcPct val="100000"/>
              </a:lnSpc>
              <a:spcBef>
                <a:spcPts val="470"/>
              </a:spcBef>
              <a:buFont typeface="Arial"/>
              <a:buChar char="•"/>
              <a:tabLst>
                <a:tab pos="1155065" algn="l"/>
                <a:tab pos="1155700" algn="l"/>
              </a:tabLst>
            </a:pPr>
            <a:r>
              <a:rPr sz="2000" b="1" spc="-5" dirty="0">
                <a:latin typeface="Arial"/>
                <a:cs typeface="Arial"/>
              </a:rPr>
              <a:t>Finds </a:t>
            </a:r>
            <a:r>
              <a:rPr sz="2000" b="1" spc="-10" dirty="0">
                <a:latin typeface="Arial"/>
                <a:cs typeface="Arial"/>
              </a:rPr>
              <a:t>determinant </a:t>
            </a:r>
            <a:r>
              <a:rPr sz="2000" b="1" spc="-5" dirty="0">
                <a:latin typeface="Arial"/>
                <a:cs typeface="Arial"/>
              </a:rPr>
              <a:t>of 100 x 100 </a:t>
            </a:r>
            <a:r>
              <a:rPr sz="2000" b="1" spc="-10" dirty="0">
                <a:latin typeface="Arial"/>
                <a:cs typeface="Arial"/>
              </a:rPr>
              <a:t>matrix </a:t>
            </a:r>
            <a:r>
              <a:rPr sz="2000" b="1" spc="-5" dirty="0">
                <a:latin typeface="Arial"/>
                <a:cs typeface="Arial"/>
              </a:rPr>
              <a:t>= 5.5</a:t>
            </a:r>
            <a:r>
              <a:rPr sz="2000" b="1" spc="50" dirty="0">
                <a:latin typeface="Arial"/>
                <a:cs typeface="Arial"/>
              </a:rPr>
              <a:t> </a:t>
            </a:r>
            <a:r>
              <a:rPr sz="2000" b="1" spc="-10" dirty="0">
                <a:latin typeface="Arial"/>
                <a:cs typeface="Arial"/>
              </a:rPr>
              <a:t>sec</a:t>
            </a:r>
            <a:endParaRPr sz="2000">
              <a:latin typeface="Arial"/>
              <a:cs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4738" rIns="0" bIns="0" rtlCol="0">
            <a:spAutoFit/>
          </a:bodyPr>
          <a:lstStyle/>
          <a:p>
            <a:pPr marL="12700">
              <a:lnSpc>
                <a:spcPct val="100000"/>
              </a:lnSpc>
            </a:pPr>
            <a:r>
              <a:rPr sz="2800" spc="-5" dirty="0"/>
              <a:t>Sorting</a:t>
            </a:r>
            <a:r>
              <a:rPr sz="2800" spc="-85" dirty="0"/>
              <a:t> </a:t>
            </a:r>
            <a:r>
              <a:rPr sz="2800" spc="-5" dirty="0"/>
              <a:t>Algorithms</a:t>
            </a:r>
            <a:endParaRPr sz="2800"/>
          </a:p>
        </p:txBody>
      </p:sp>
      <p:sp>
        <p:nvSpPr>
          <p:cNvPr id="3" name="object 3"/>
          <p:cNvSpPr txBox="1"/>
          <p:nvPr/>
        </p:nvSpPr>
        <p:spPr>
          <a:xfrm>
            <a:off x="536701" y="1404264"/>
            <a:ext cx="8872855" cy="3227070"/>
          </a:xfrm>
          <a:prstGeom prst="rect">
            <a:avLst/>
          </a:prstGeom>
        </p:spPr>
        <p:txBody>
          <a:bodyPr vert="horz" wrap="square" lIns="0" tIns="0" rIns="0" bIns="0" rtlCol="0">
            <a:spAutoFit/>
          </a:bodyPr>
          <a:lstStyle/>
          <a:p>
            <a:pPr marL="355600" marR="5080" indent="-342900">
              <a:lnSpc>
                <a:spcPct val="109700"/>
              </a:lnSpc>
              <a:buFont typeface="Arial"/>
              <a:buChar char="•"/>
              <a:tabLst>
                <a:tab pos="354965" algn="l"/>
                <a:tab pos="356235" algn="l"/>
              </a:tabLst>
            </a:pPr>
            <a:r>
              <a:rPr sz="2000" b="1" spc="-5" dirty="0">
                <a:latin typeface="Arial"/>
                <a:cs typeface="Arial"/>
              </a:rPr>
              <a:t>A large </a:t>
            </a:r>
            <a:r>
              <a:rPr sz="2000" b="1" spc="-10" dirty="0">
                <a:latin typeface="Arial"/>
                <a:cs typeface="Arial"/>
              </a:rPr>
              <a:t>number </a:t>
            </a:r>
            <a:r>
              <a:rPr sz="2000" b="1" spc="-5" dirty="0">
                <a:latin typeface="Arial"/>
                <a:cs typeface="Arial"/>
              </a:rPr>
              <a:t>of </a:t>
            </a:r>
            <a:r>
              <a:rPr sz="2000" b="1" spc="-10" dirty="0">
                <a:latin typeface="Arial"/>
                <a:cs typeface="Arial"/>
              </a:rPr>
              <a:t>sorting algorithms </a:t>
            </a:r>
            <a:r>
              <a:rPr sz="2000" b="1" spc="-5" dirty="0">
                <a:latin typeface="Arial"/>
                <a:cs typeface="Arial"/>
              </a:rPr>
              <a:t>have been </a:t>
            </a:r>
            <a:r>
              <a:rPr sz="2000" b="1" spc="-10" dirty="0">
                <a:latin typeface="Arial"/>
                <a:cs typeface="Arial"/>
              </a:rPr>
              <a:t>designed </a:t>
            </a:r>
            <a:r>
              <a:rPr sz="2000" b="1" spc="-5" dirty="0">
                <a:latin typeface="Arial"/>
                <a:cs typeface="Arial"/>
              </a:rPr>
              <a:t>to </a:t>
            </a:r>
            <a:r>
              <a:rPr sz="2000" b="1" spc="-10" dirty="0">
                <a:latin typeface="Arial"/>
                <a:cs typeface="Arial"/>
              </a:rPr>
              <a:t>arrange </a:t>
            </a:r>
            <a:r>
              <a:rPr sz="2000" b="1" spc="-5" dirty="0">
                <a:latin typeface="Arial"/>
                <a:cs typeface="Arial"/>
              </a:rPr>
              <a:t>n  objects in ascending or descending</a:t>
            </a:r>
            <a:r>
              <a:rPr sz="2000" b="1" spc="40" dirty="0">
                <a:latin typeface="Arial"/>
                <a:cs typeface="Arial"/>
              </a:rPr>
              <a:t> </a:t>
            </a:r>
            <a:r>
              <a:rPr sz="2000" b="1" dirty="0">
                <a:latin typeface="Arial"/>
                <a:cs typeface="Arial"/>
              </a:rPr>
              <a:t>order</a:t>
            </a:r>
            <a:endParaRPr sz="2000">
              <a:latin typeface="Arial"/>
              <a:cs typeface="Arial"/>
            </a:endParaRPr>
          </a:p>
          <a:p>
            <a:pPr marL="355600" marR="320040" indent="-342900">
              <a:lnSpc>
                <a:spcPct val="110000"/>
              </a:lnSpc>
              <a:spcBef>
                <a:spcPts val="475"/>
              </a:spcBef>
              <a:buFont typeface="Arial"/>
              <a:buChar char="•"/>
              <a:tabLst>
                <a:tab pos="354965" algn="l"/>
                <a:tab pos="356235" algn="l"/>
              </a:tabLst>
            </a:pPr>
            <a:r>
              <a:rPr sz="2000" b="1" spc="-10" dirty="0">
                <a:latin typeface="Arial"/>
                <a:cs typeface="Arial"/>
              </a:rPr>
              <a:t>Insertion </a:t>
            </a:r>
            <a:r>
              <a:rPr sz="2000" b="1" spc="-5" dirty="0">
                <a:latin typeface="Arial"/>
                <a:cs typeface="Arial"/>
              </a:rPr>
              <a:t>and </a:t>
            </a:r>
            <a:r>
              <a:rPr sz="2000" b="1" spc="-10" dirty="0">
                <a:latin typeface="Arial"/>
                <a:cs typeface="Arial"/>
              </a:rPr>
              <a:t>selection sorting </a:t>
            </a:r>
            <a:r>
              <a:rPr sz="2000" b="1" spc="-5" dirty="0">
                <a:latin typeface="Arial"/>
                <a:cs typeface="Arial"/>
              </a:rPr>
              <a:t>take quadratic time both in the </a:t>
            </a:r>
            <a:r>
              <a:rPr sz="2000" b="1" spc="-10" dirty="0">
                <a:latin typeface="Arial"/>
                <a:cs typeface="Arial"/>
              </a:rPr>
              <a:t>worst  </a:t>
            </a:r>
            <a:r>
              <a:rPr sz="2000" b="1" spc="-5" dirty="0">
                <a:latin typeface="Arial"/>
                <a:cs typeface="Arial"/>
              </a:rPr>
              <a:t>and on the average case but they are </a:t>
            </a:r>
            <a:r>
              <a:rPr sz="2000" b="1" spc="-10" dirty="0">
                <a:latin typeface="Arial"/>
                <a:cs typeface="Arial"/>
              </a:rPr>
              <a:t>excellent </a:t>
            </a:r>
            <a:r>
              <a:rPr sz="2000" b="1" spc="-5" dirty="0">
                <a:latin typeface="Arial"/>
                <a:cs typeface="Arial"/>
              </a:rPr>
              <a:t>as long as n is</a:t>
            </a:r>
            <a:r>
              <a:rPr sz="2000" b="1" spc="160" dirty="0">
                <a:latin typeface="Arial"/>
                <a:cs typeface="Arial"/>
              </a:rPr>
              <a:t> </a:t>
            </a:r>
            <a:r>
              <a:rPr sz="2000" b="1" spc="-10" dirty="0">
                <a:latin typeface="Arial"/>
                <a:cs typeface="Arial"/>
              </a:rPr>
              <a:t>small</a:t>
            </a:r>
            <a:endParaRPr sz="2000">
              <a:latin typeface="Arial"/>
              <a:cs typeface="Arial"/>
            </a:endParaRPr>
          </a:p>
          <a:p>
            <a:pPr marL="355600" marR="180975" indent="-342900">
              <a:lnSpc>
                <a:spcPct val="109900"/>
              </a:lnSpc>
              <a:spcBef>
                <a:spcPts val="475"/>
              </a:spcBef>
              <a:buFont typeface="Arial"/>
              <a:buChar char="•"/>
              <a:tabLst>
                <a:tab pos="354965" algn="l"/>
                <a:tab pos="356235" algn="l"/>
              </a:tabLst>
            </a:pPr>
            <a:r>
              <a:rPr sz="2000" b="1" spc="-5" dirty="0">
                <a:latin typeface="Arial"/>
                <a:cs typeface="Arial"/>
              </a:rPr>
              <a:t>Other </a:t>
            </a:r>
            <a:r>
              <a:rPr sz="2000" b="1" spc="-10" dirty="0">
                <a:latin typeface="Arial"/>
                <a:cs typeface="Arial"/>
              </a:rPr>
              <a:t>algorithms </a:t>
            </a:r>
            <a:r>
              <a:rPr sz="2000" b="1" spc="-5" dirty="0">
                <a:latin typeface="Arial"/>
                <a:cs typeface="Arial"/>
              </a:rPr>
              <a:t>such as </a:t>
            </a:r>
            <a:r>
              <a:rPr sz="2000" b="1" spc="-10" dirty="0">
                <a:latin typeface="Arial"/>
                <a:cs typeface="Arial"/>
              </a:rPr>
              <a:t>William’s heapsort, mergsort, quicksort etc  </a:t>
            </a:r>
            <a:r>
              <a:rPr sz="2000" b="1" spc="-5" dirty="0">
                <a:latin typeface="Arial"/>
                <a:cs typeface="Arial"/>
              </a:rPr>
              <a:t>are much </a:t>
            </a:r>
            <a:r>
              <a:rPr sz="2000" b="1" spc="-10" dirty="0">
                <a:latin typeface="Arial"/>
                <a:cs typeface="Arial"/>
              </a:rPr>
              <a:t>more efficient </a:t>
            </a:r>
            <a:r>
              <a:rPr sz="2000" b="1" spc="-5" dirty="0">
                <a:latin typeface="Arial"/>
                <a:cs typeface="Arial"/>
              </a:rPr>
              <a:t>when n is large and they take a time in </a:t>
            </a:r>
            <a:r>
              <a:rPr sz="2000" b="1" spc="-10" dirty="0">
                <a:latin typeface="Arial"/>
                <a:cs typeface="Arial"/>
              </a:rPr>
              <a:t>the  </a:t>
            </a:r>
            <a:r>
              <a:rPr sz="2000" b="1" spc="-5" dirty="0">
                <a:latin typeface="Arial"/>
                <a:cs typeface="Arial"/>
              </a:rPr>
              <a:t>order of n log</a:t>
            </a:r>
            <a:r>
              <a:rPr sz="2000" b="1" spc="-85" dirty="0">
                <a:latin typeface="Arial"/>
                <a:cs typeface="Arial"/>
              </a:rPr>
              <a:t> </a:t>
            </a:r>
            <a:r>
              <a:rPr sz="2000" b="1" spc="-5" dirty="0">
                <a:latin typeface="Arial"/>
                <a:cs typeface="Arial"/>
              </a:rPr>
              <a:t>n</a:t>
            </a:r>
            <a:endParaRPr sz="2000">
              <a:latin typeface="Arial"/>
              <a:cs typeface="Arial"/>
            </a:endParaRPr>
          </a:p>
          <a:p>
            <a:pPr marL="496570" indent="-483870">
              <a:lnSpc>
                <a:spcPct val="100000"/>
              </a:lnSpc>
              <a:spcBef>
                <a:spcPts val="705"/>
              </a:spcBef>
              <a:buFont typeface="Arial"/>
              <a:buChar char="•"/>
              <a:tabLst>
                <a:tab pos="495934" algn="l"/>
                <a:tab pos="497205" algn="l"/>
              </a:tabLst>
            </a:pPr>
            <a:r>
              <a:rPr sz="2000" b="1" spc="-10" dirty="0">
                <a:latin typeface="Arial"/>
                <a:cs typeface="Arial"/>
              </a:rPr>
              <a:t>Performance </a:t>
            </a:r>
            <a:r>
              <a:rPr sz="2000" b="1" spc="-5" dirty="0">
                <a:latin typeface="Arial"/>
                <a:cs typeface="Arial"/>
              </a:rPr>
              <a:t>–</a:t>
            </a:r>
            <a:r>
              <a:rPr sz="2000" b="1" spc="-20" dirty="0">
                <a:latin typeface="Arial"/>
                <a:cs typeface="Arial"/>
              </a:rPr>
              <a:t> </a:t>
            </a:r>
            <a:r>
              <a:rPr sz="2000" b="1" spc="-10" dirty="0">
                <a:latin typeface="Arial"/>
                <a:cs typeface="Arial"/>
              </a:rPr>
              <a:t>example</a:t>
            </a:r>
            <a:endParaRPr sz="2000">
              <a:latin typeface="Arial"/>
              <a:cs typeface="Arial"/>
            </a:endParaRPr>
          </a:p>
          <a:p>
            <a:pPr marL="469900">
              <a:lnSpc>
                <a:spcPct val="100000"/>
              </a:lnSpc>
              <a:spcBef>
                <a:spcPts val="650"/>
              </a:spcBef>
              <a:tabLst>
                <a:tab pos="755015" algn="l"/>
              </a:tabLst>
            </a:pPr>
            <a:r>
              <a:rPr sz="1800" dirty="0">
                <a:latin typeface="Arial"/>
                <a:cs typeface="Arial"/>
              </a:rPr>
              <a:t>–	</a:t>
            </a:r>
            <a:r>
              <a:rPr sz="1800" b="1" dirty="0">
                <a:latin typeface="Arial"/>
                <a:cs typeface="Arial"/>
              </a:rPr>
              <a:t>When n is small both provide almost </a:t>
            </a:r>
            <a:r>
              <a:rPr sz="1800" b="1" spc="-5" dirty="0">
                <a:latin typeface="Arial"/>
                <a:cs typeface="Arial"/>
              </a:rPr>
              <a:t>same</a:t>
            </a:r>
            <a:r>
              <a:rPr sz="1800" b="1" spc="-70" dirty="0">
                <a:latin typeface="Arial"/>
                <a:cs typeface="Arial"/>
              </a:rPr>
              <a:t> </a:t>
            </a:r>
            <a:r>
              <a:rPr sz="1800" b="1" spc="-5" dirty="0">
                <a:latin typeface="Arial"/>
                <a:cs typeface="Arial"/>
              </a:rPr>
              <a:t>performance</a:t>
            </a:r>
            <a:endParaRPr sz="1800">
              <a:latin typeface="Arial"/>
              <a:cs typeface="Arial"/>
            </a:endParaRPr>
          </a:p>
        </p:txBody>
      </p:sp>
      <p:sp>
        <p:nvSpPr>
          <p:cNvPr id="4" name="object 4"/>
          <p:cNvSpPr txBox="1"/>
          <p:nvPr/>
        </p:nvSpPr>
        <p:spPr>
          <a:xfrm>
            <a:off x="993902" y="5061216"/>
            <a:ext cx="2159635" cy="1713864"/>
          </a:xfrm>
          <a:prstGeom prst="rect">
            <a:avLst/>
          </a:prstGeom>
        </p:spPr>
        <p:txBody>
          <a:bodyPr vert="horz" wrap="square" lIns="0" tIns="0" rIns="0" bIns="0" rtlCol="0">
            <a:spAutoFit/>
          </a:bodyPr>
          <a:lstStyle/>
          <a:p>
            <a:pPr marL="298450" indent="-285750">
              <a:lnSpc>
                <a:spcPct val="100000"/>
              </a:lnSpc>
              <a:buFont typeface="Arial"/>
              <a:buChar char="–"/>
              <a:tabLst>
                <a:tab pos="297815" algn="l"/>
                <a:tab pos="298450" algn="l"/>
              </a:tabLst>
            </a:pPr>
            <a:r>
              <a:rPr sz="1800" b="1" spc="-5" dirty="0">
                <a:latin typeface="Arial"/>
                <a:cs typeface="Arial"/>
              </a:rPr>
              <a:t>When </a:t>
            </a:r>
            <a:r>
              <a:rPr sz="1800" b="1" dirty="0">
                <a:latin typeface="Arial"/>
                <a:cs typeface="Arial"/>
              </a:rPr>
              <a:t>n =</a:t>
            </a:r>
            <a:r>
              <a:rPr sz="1800" b="1" spc="-95" dirty="0">
                <a:latin typeface="Arial"/>
                <a:cs typeface="Arial"/>
              </a:rPr>
              <a:t> </a:t>
            </a:r>
            <a:r>
              <a:rPr sz="1800" b="1" spc="-10" dirty="0">
                <a:latin typeface="Arial"/>
                <a:cs typeface="Arial"/>
              </a:rPr>
              <a:t>50</a:t>
            </a:r>
            <a:endParaRPr sz="1800">
              <a:latin typeface="Arial"/>
              <a:cs typeface="Arial"/>
            </a:endParaRPr>
          </a:p>
          <a:p>
            <a:pPr marL="298450" indent="-285750">
              <a:lnSpc>
                <a:spcPct val="100000"/>
              </a:lnSpc>
              <a:spcBef>
                <a:spcPts val="645"/>
              </a:spcBef>
              <a:buFont typeface="Arial"/>
              <a:buChar char="–"/>
              <a:tabLst>
                <a:tab pos="297815" algn="l"/>
                <a:tab pos="298450" algn="l"/>
              </a:tabLst>
            </a:pPr>
            <a:r>
              <a:rPr sz="1800" b="1" dirty="0">
                <a:latin typeface="Arial"/>
                <a:cs typeface="Arial"/>
              </a:rPr>
              <a:t>When n =</a:t>
            </a:r>
            <a:r>
              <a:rPr sz="1800" b="1" spc="-100" dirty="0">
                <a:latin typeface="Arial"/>
                <a:cs typeface="Arial"/>
              </a:rPr>
              <a:t> </a:t>
            </a:r>
            <a:r>
              <a:rPr sz="1800" b="1" spc="-5" dirty="0">
                <a:latin typeface="Arial"/>
                <a:cs typeface="Arial"/>
              </a:rPr>
              <a:t>100</a:t>
            </a:r>
            <a:endParaRPr sz="1800">
              <a:latin typeface="Arial"/>
              <a:cs typeface="Arial"/>
            </a:endParaRPr>
          </a:p>
          <a:p>
            <a:pPr marL="298450" indent="-285750">
              <a:lnSpc>
                <a:spcPct val="100000"/>
              </a:lnSpc>
              <a:spcBef>
                <a:spcPts val="650"/>
              </a:spcBef>
              <a:buFont typeface="Arial"/>
              <a:buChar char="–"/>
              <a:tabLst>
                <a:tab pos="297815" algn="l"/>
                <a:tab pos="298450" algn="l"/>
              </a:tabLst>
            </a:pPr>
            <a:r>
              <a:rPr sz="1800" b="1" spc="-5" dirty="0">
                <a:latin typeface="Arial"/>
                <a:cs typeface="Arial"/>
              </a:rPr>
              <a:t>When </a:t>
            </a:r>
            <a:r>
              <a:rPr sz="1800" b="1" dirty="0">
                <a:latin typeface="Arial"/>
                <a:cs typeface="Arial"/>
              </a:rPr>
              <a:t>n =</a:t>
            </a:r>
            <a:r>
              <a:rPr sz="1800" b="1" spc="-85" dirty="0">
                <a:latin typeface="Arial"/>
                <a:cs typeface="Arial"/>
              </a:rPr>
              <a:t> </a:t>
            </a:r>
            <a:r>
              <a:rPr sz="1800" b="1" spc="-10" dirty="0">
                <a:latin typeface="Arial"/>
                <a:cs typeface="Arial"/>
              </a:rPr>
              <a:t>1000</a:t>
            </a:r>
            <a:endParaRPr sz="1800">
              <a:latin typeface="Arial"/>
              <a:cs typeface="Arial"/>
            </a:endParaRPr>
          </a:p>
          <a:p>
            <a:pPr marL="298450" indent="-285750">
              <a:lnSpc>
                <a:spcPct val="100000"/>
              </a:lnSpc>
              <a:spcBef>
                <a:spcPts val="650"/>
              </a:spcBef>
              <a:buFont typeface="Arial"/>
              <a:buChar char="–"/>
              <a:tabLst>
                <a:tab pos="297815" algn="l"/>
                <a:tab pos="298450" algn="l"/>
              </a:tabLst>
            </a:pPr>
            <a:r>
              <a:rPr sz="1800" b="1" spc="-5" dirty="0">
                <a:latin typeface="Arial"/>
                <a:cs typeface="Arial"/>
              </a:rPr>
              <a:t>When </a:t>
            </a:r>
            <a:r>
              <a:rPr sz="1800" b="1" dirty="0">
                <a:latin typeface="Arial"/>
                <a:cs typeface="Arial"/>
              </a:rPr>
              <a:t>n =</a:t>
            </a:r>
            <a:r>
              <a:rPr sz="1800" b="1" spc="-85" dirty="0">
                <a:latin typeface="Arial"/>
                <a:cs typeface="Arial"/>
              </a:rPr>
              <a:t> </a:t>
            </a:r>
            <a:r>
              <a:rPr sz="1800" b="1" spc="-10" dirty="0">
                <a:latin typeface="Arial"/>
                <a:cs typeface="Arial"/>
              </a:rPr>
              <a:t>5000</a:t>
            </a:r>
            <a:endParaRPr sz="1800">
              <a:latin typeface="Arial"/>
              <a:cs typeface="Arial"/>
            </a:endParaRPr>
          </a:p>
          <a:p>
            <a:pPr marL="12700">
              <a:lnSpc>
                <a:spcPct val="100000"/>
              </a:lnSpc>
              <a:spcBef>
                <a:spcPts val="650"/>
              </a:spcBef>
              <a:tabLst>
                <a:tab pos="297815" algn="l"/>
              </a:tabLst>
            </a:pPr>
            <a:r>
              <a:rPr sz="1800" dirty="0">
                <a:latin typeface="Arial"/>
                <a:cs typeface="Arial"/>
              </a:rPr>
              <a:t>–	</a:t>
            </a:r>
            <a:r>
              <a:rPr sz="1800" b="1" dirty="0">
                <a:latin typeface="Arial"/>
                <a:cs typeface="Arial"/>
              </a:rPr>
              <a:t>When n =</a:t>
            </a:r>
            <a:r>
              <a:rPr sz="1800" b="1" spc="-90" dirty="0">
                <a:latin typeface="Arial"/>
                <a:cs typeface="Arial"/>
              </a:rPr>
              <a:t> </a:t>
            </a:r>
            <a:r>
              <a:rPr sz="1800" b="1" spc="-5" dirty="0">
                <a:latin typeface="Arial"/>
                <a:cs typeface="Arial"/>
              </a:rPr>
              <a:t>100000</a:t>
            </a:r>
            <a:endParaRPr sz="1800">
              <a:latin typeface="Arial"/>
              <a:cs typeface="Arial"/>
            </a:endParaRPr>
          </a:p>
        </p:txBody>
      </p:sp>
      <p:sp>
        <p:nvSpPr>
          <p:cNvPr id="5" name="object 5"/>
          <p:cNvSpPr txBox="1"/>
          <p:nvPr/>
        </p:nvSpPr>
        <p:spPr>
          <a:xfrm>
            <a:off x="3279330" y="5061216"/>
            <a:ext cx="5676900" cy="1713864"/>
          </a:xfrm>
          <a:prstGeom prst="rect">
            <a:avLst/>
          </a:prstGeom>
        </p:spPr>
        <p:txBody>
          <a:bodyPr vert="horz" wrap="square" lIns="0" tIns="0" rIns="0" bIns="0" rtlCol="0">
            <a:spAutoFit/>
          </a:bodyPr>
          <a:lstStyle/>
          <a:p>
            <a:pPr marL="12700">
              <a:lnSpc>
                <a:spcPct val="100000"/>
              </a:lnSpc>
            </a:pPr>
            <a:r>
              <a:rPr sz="1800" b="1" dirty="0">
                <a:latin typeface="Arial"/>
                <a:cs typeface="Arial"/>
              </a:rPr>
              <a:t>: </a:t>
            </a:r>
            <a:r>
              <a:rPr sz="1800" b="1" spc="-5" dirty="0">
                <a:latin typeface="Arial"/>
                <a:cs typeface="Arial"/>
              </a:rPr>
              <a:t>quick sort is almost 2 times as fast as</a:t>
            </a:r>
            <a:r>
              <a:rPr sz="1800" b="1" spc="-70" dirty="0">
                <a:latin typeface="Arial"/>
                <a:cs typeface="Arial"/>
              </a:rPr>
              <a:t> </a:t>
            </a:r>
            <a:r>
              <a:rPr sz="1800" b="1" spc="-5" dirty="0">
                <a:latin typeface="Arial"/>
                <a:cs typeface="Arial"/>
              </a:rPr>
              <a:t>insertion</a:t>
            </a:r>
            <a:endParaRPr sz="1800">
              <a:latin typeface="Arial"/>
              <a:cs typeface="Arial"/>
            </a:endParaRPr>
          </a:p>
          <a:p>
            <a:pPr marL="12700">
              <a:lnSpc>
                <a:spcPct val="100000"/>
              </a:lnSpc>
              <a:spcBef>
                <a:spcPts val="645"/>
              </a:spcBef>
            </a:pPr>
            <a:r>
              <a:rPr sz="1800" b="1" dirty="0">
                <a:latin typeface="Arial"/>
                <a:cs typeface="Arial"/>
              </a:rPr>
              <a:t>: quick sort is almost </a:t>
            </a:r>
            <a:r>
              <a:rPr sz="1800" b="1" spc="-5" dirty="0">
                <a:latin typeface="Arial"/>
                <a:cs typeface="Arial"/>
              </a:rPr>
              <a:t>3  times  as fast as</a:t>
            </a:r>
            <a:r>
              <a:rPr sz="1800" b="1" spc="445" dirty="0">
                <a:latin typeface="Arial"/>
                <a:cs typeface="Arial"/>
              </a:rPr>
              <a:t> </a:t>
            </a:r>
            <a:r>
              <a:rPr sz="1800" b="1" dirty="0">
                <a:latin typeface="Arial"/>
                <a:cs typeface="Arial"/>
              </a:rPr>
              <a:t>insertion</a:t>
            </a:r>
            <a:endParaRPr sz="1800">
              <a:latin typeface="Arial"/>
              <a:cs typeface="Arial"/>
            </a:endParaRPr>
          </a:p>
          <a:p>
            <a:pPr marL="12700">
              <a:lnSpc>
                <a:spcPct val="100000"/>
              </a:lnSpc>
              <a:spcBef>
                <a:spcPts val="650"/>
              </a:spcBef>
            </a:pPr>
            <a:r>
              <a:rPr sz="1800" b="1" dirty="0">
                <a:latin typeface="Arial"/>
                <a:cs typeface="Arial"/>
              </a:rPr>
              <a:t>: </a:t>
            </a:r>
            <a:r>
              <a:rPr sz="1800" b="1" spc="-5" dirty="0">
                <a:latin typeface="Arial"/>
                <a:cs typeface="Arial"/>
              </a:rPr>
              <a:t>quick sort is almost 15 times as fast as</a:t>
            </a:r>
            <a:r>
              <a:rPr sz="1800" b="1" spc="-70" dirty="0">
                <a:latin typeface="Arial"/>
                <a:cs typeface="Arial"/>
              </a:rPr>
              <a:t> </a:t>
            </a:r>
            <a:r>
              <a:rPr sz="1800" b="1" spc="-5" dirty="0">
                <a:latin typeface="Arial"/>
                <a:cs typeface="Arial"/>
              </a:rPr>
              <a:t>insertion</a:t>
            </a:r>
            <a:endParaRPr sz="1800">
              <a:latin typeface="Arial"/>
              <a:cs typeface="Arial"/>
            </a:endParaRPr>
          </a:p>
          <a:p>
            <a:pPr marL="12700">
              <a:lnSpc>
                <a:spcPct val="100000"/>
              </a:lnSpc>
              <a:spcBef>
                <a:spcPts val="650"/>
              </a:spcBef>
            </a:pPr>
            <a:r>
              <a:rPr sz="1800" b="1" dirty="0">
                <a:latin typeface="Arial"/>
                <a:cs typeface="Arial"/>
              </a:rPr>
              <a:t>: </a:t>
            </a:r>
            <a:r>
              <a:rPr sz="1800" b="1" spc="-5" dirty="0">
                <a:latin typeface="Arial"/>
                <a:cs typeface="Arial"/>
              </a:rPr>
              <a:t>quick sort is almost 90 times as fast as</a:t>
            </a:r>
            <a:r>
              <a:rPr sz="1800" b="1" spc="-70" dirty="0">
                <a:latin typeface="Arial"/>
                <a:cs typeface="Arial"/>
              </a:rPr>
              <a:t> </a:t>
            </a:r>
            <a:r>
              <a:rPr sz="1800" b="1" spc="-5" dirty="0">
                <a:latin typeface="Arial"/>
                <a:cs typeface="Arial"/>
              </a:rPr>
              <a:t>insertion</a:t>
            </a:r>
            <a:endParaRPr sz="1800">
              <a:latin typeface="Arial"/>
              <a:cs typeface="Arial"/>
            </a:endParaRPr>
          </a:p>
          <a:p>
            <a:pPr marL="12700">
              <a:lnSpc>
                <a:spcPct val="100000"/>
              </a:lnSpc>
              <a:spcBef>
                <a:spcPts val="650"/>
              </a:spcBef>
            </a:pPr>
            <a:r>
              <a:rPr sz="1800" b="1" dirty="0">
                <a:latin typeface="Arial"/>
                <a:cs typeface="Arial"/>
              </a:rPr>
              <a:t>: quick sort is almost </a:t>
            </a:r>
            <a:r>
              <a:rPr sz="1800" b="1" spc="-5" dirty="0">
                <a:latin typeface="Arial"/>
                <a:cs typeface="Arial"/>
              </a:rPr>
              <a:t>1140 times as fast as</a:t>
            </a:r>
            <a:r>
              <a:rPr sz="1800" b="1" spc="-50" dirty="0">
                <a:latin typeface="Arial"/>
                <a:cs typeface="Arial"/>
              </a:rPr>
              <a:t> </a:t>
            </a:r>
            <a:r>
              <a:rPr sz="1800" b="1" dirty="0">
                <a:latin typeface="Arial"/>
                <a:cs typeface="Arial"/>
              </a:rPr>
              <a:t>insertion</a:t>
            </a:r>
            <a:endParaRPr sz="1800">
              <a:latin typeface="Arial"/>
              <a:cs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0449" rIns="0" bIns="0" rtlCol="0">
            <a:spAutoFit/>
          </a:bodyPr>
          <a:lstStyle/>
          <a:p>
            <a:pPr marL="317500">
              <a:lnSpc>
                <a:spcPct val="100000"/>
              </a:lnSpc>
            </a:pPr>
            <a:r>
              <a:rPr sz="2800" spc="-5" dirty="0"/>
              <a:t>Procedure pigeonhole </a:t>
            </a:r>
            <a:r>
              <a:rPr sz="2800" dirty="0"/>
              <a:t>( T [ 1 </a:t>
            </a:r>
            <a:r>
              <a:rPr sz="2800" spc="-5" dirty="0"/>
              <a:t>.. </a:t>
            </a:r>
            <a:r>
              <a:rPr sz="2800" dirty="0"/>
              <a:t>n ]</a:t>
            </a:r>
            <a:r>
              <a:rPr sz="2800" spc="-40" dirty="0"/>
              <a:t> </a:t>
            </a:r>
            <a:r>
              <a:rPr sz="2800" dirty="0"/>
              <a:t>)</a:t>
            </a:r>
            <a:endParaRPr sz="2800"/>
          </a:p>
        </p:txBody>
      </p:sp>
      <p:sp>
        <p:nvSpPr>
          <p:cNvPr id="3" name="object 3"/>
          <p:cNvSpPr txBox="1"/>
          <p:nvPr/>
        </p:nvSpPr>
        <p:spPr>
          <a:xfrm>
            <a:off x="841590" y="1447698"/>
            <a:ext cx="8137525" cy="5431790"/>
          </a:xfrm>
          <a:prstGeom prst="rect">
            <a:avLst/>
          </a:prstGeom>
        </p:spPr>
        <p:txBody>
          <a:bodyPr vert="horz" wrap="square" lIns="0" tIns="0" rIns="0" bIns="0" rtlCol="0">
            <a:spAutoFit/>
          </a:bodyPr>
          <a:lstStyle/>
          <a:p>
            <a:pPr marL="354965" marR="5080">
              <a:lnSpc>
                <a:spcPct val="113700"/>
              </a:lnSpc>
              <a:tabLst>
                <a:tab pos="2780030" algn="l"/>
              </a:tabLst>
            </a:pPr>
            <a:r>
              <a:rPr sz="2000" b="1" spc="-10" dirty="0">
                <a:latin typeface="Arial"/>
                <a:cs typeface="Arial"/>
              </a:rPr>
              <a:t>{Sorts integers between </a:t>
            </a:r>
            <a:r>
              <a:rPr sz="2000" b="1" spc="-5" dirty="0">
                <a:latin typeface="Arial"/>
                <a:cs typeface="Arial"/>
              </a:rPr>
              <a:t>1 and </a:t>
            </a:r>
            <a:r>
              <a:rPr sz="2000" b="1" spc="-10" dirty="0">
                <a:latin typeface="Arial"/>
                <a:cs typeface="Arial"/>
              </a:rPr>
              <a:t>10000, there </a:t>
            </a:r>
            <a:r>
              <a:rPr sz="2000" b="1" spc="-5" dirty="0">
                <a:latin typeface="Arial"/>
                <a:cs typeface="Arial"/>
              </a:rPr>
              <a:t>must be a </a:t>
            </a:r>
            <a:r>
              <a:rPr sz="2000" b="1" spc="-10" dirty="0">
                <a:latin typeface="Arial"/>
                <a:cs typeface="Arial"/>
              </a:rPr>
              <a:t>separate  </a:t>
            </a:r>
            <a:r>
              <a:rPr sz="2000" b="1" spc="-5" dirty="0">
                <a:latin typeface="Arial"/>
                <a:cs typeface="Arial"/>
              </a:rPr>
              <a:t>pigeon-hole for every possible element that might be found in </a:t>
            </a:r>
            <a:r>
              <a:rPr sz="2000" b="1" spc="-10" dirty="0">
                <a:latin typeface="Arial"/>
                <a:cs typeface="Arial"/>
              </a:rPr>
              <a:t>T}  array </a:t>
            </a:r>
            <a:r>
              <a:rPr sz="2000" b="1" spc="-5" dirty="0">
                <a:latin typeface="Arial"/>
                <a:cs typeface="Arial"/>
              </a:rPr>
              <a:t>U</a:t>
            </a:r>
            <a:r>
              <a:rPr sz="2000" b="1" spc="20" dirty="0">
                <a:latin typeface="Arial"/>
                <a:cs typeface="Arial"/>
              </a:rPr>
              <a:t> </a:t>
            </a:r>
            <a:r>
              <a:rPr sz="2000" b="1" spc="-5" dirty="0">
                <a:latin typeface="Arial"/>
                <a:cs typeface="Arial"/>
              </a:rPr>
              <a:t>[1…</a:t>
            </a:r>
            <a:r>
              <a:rPr sz="2000" b="1" spc="15" dirty="0">
                <a:latin typeface="Arial"/>
                <a:cs typeface="Arial"/>
              </a:rPr>
              <a:t> </a:t>
            </a:r>
            <a:r>
              <a:rPr sz="2000" b="1" spc="-10" dirty="0">
                <a:latin typeface="Arial"/>
                <a:cs typeface="Arial"/>
              </a:rPr>
              <a:t>10000]	</a:t>
            </a:r>
            <a:r>
              <a:rPr sz="2000" b="1" spc="-5" dirty="0">
                <a:latin typeface="Arial"/>
                <a:cs typeface="Arial"/>
              </a:rPr>
              <a:t>{An </a:t>
            </a:r>
            <a:r>
              <a:rPr sz="2000" b="1" spc="-10" dirty="0">
                <a:latin typeface="Arial"/>
                <a:cs typeface="Arial"/>
              </a:rPr>
              <a:t>array </a:t>
            </a:r>
            <a:r>
              <a:rPr sz="2000" b="1" spc="-5" dirty="0">
                <a:latin typeface="Arial"/>
                <a:cs typeface="Arial"/>
              </a:rPr>
              <a:t>of</a:t>
            </a:r>
            <a:r>
              <a:rPr sz="2000" b="1" spc="-20" dirty="0">
                <a:latin typeface="Arial"/>
                <a:cs typeface="Arial"/>
              </a:rPr>
              <a:t> </a:t>
            </a:r>
            <a:r>
              <a:rPr sz="2000" b="1" spc="-10" dirty="0">
                <a:latin typeface="Arial"/>
                <a:cs typeface="Arial"/>
              </a:rPr>
              <a:t>pigeon-holes}</a:t>
            </a:r>
            <a:endParaRPr sz="2000">
              <a:latin typeface="Arial"/>
              <a:cs typeface="Arial"/>
            </a:endParaRPr>
          </a:p>
          <a:p>
            <a:pPr marL="354965" marR="4059554">
              <a:lnSpc>
                <a:spcPct val="119800"/>
              </a:lnSpc>
              <a:spcBef>
                <a:spcPts val="20"/>
              </a:spcBef>
            </a:pPr>
            <a:r>
              <a:rPr sz="2000" b="1" spc="-5" dirty="0">
                <a:latin typeface="Arial"/>
                <a:cs typeface="Arial"/>
              </a:rPr>
              <a:t>for k </a:t>
            </a:r>
            <a:r>
              <a:rPr sz="2000" spc="-5" dirty="0">
                <a:latin typeface="Symbol"/>
                <a:cs typeface="Symbol"/>
              </a:rPr>
              <a:t></a:t>
            </a:r>
            <a:r>
              <a:rPr sz="2000" spc="-5" dirty="0">
                <a:latin typeface="Times New Roman"/>
                <a:cs typeface="Times New Roman"/>
              </a:rPr>
              <a:t> </a:t>
            </a:r>
            <a:r>
              <a:rPr sz="2000" b="1" spc="-5" dirty="0">
                <a:latin typeface="Arial"/>
                <a:cs typeface="Arial"/>
              </a:rPr>
              <a:t>1 to </a:t>
            </a:r>
            <a:r>
              <a:rPr sz="2000" b="1" spc="-10" dirty="0">
                <a:latin typeface="Arial"/>
                <a:cs typeface="Arial"/>
              </a:rPr>
              <a:t>10000 </a:t>
            </a:r>
            <a:r>
              <a:rPr sz="2000" b="1" spc="-5" dirty="0">
                <a:latin typeface="Arial"/>
                <a:cs typeface="Arial"/>
              </a:rPr>
              <a:t>do U [k] </a:t>
            </a:r>
            <a:r>
              <a:rPr sz="2000" spc="-5" dirty="0">
                <a:latin typeface="Symbol"/>
                <a:cs typeface="Symbol"/>
              </a:rPr>
              <a:t></a:t>
            </a:r>
            <a:r>
              <a:rPr sz="2000" spc="-5" dirty="0">
                <a:latin typeface="Times New Roman"/>
                <a:cs typeface="Times New Roman"/>
              </a:rPr>
              <a:t> </a:t>
            </a:r>
            <a:r>
              <a:rPr sz="2000" b="1" spc="-5" dirty="0">
                <a:latin typeface="Arial"/>
                <a:cs typeface="Arial"/>
              </a:rPr>
              <a:t>0  for i </a:t>
            </a:r>
            <a:r>
              <a:rPr sz="2000" spc="-5" dirty="0">
                <a:latin typeface="Symbol"/>
                <a:cs typeface="Symbol"/>
              </a:rPr>
              <a:t></a:t>
            </a:r>
            <a:r>
              <a:rPr sz="2000" spc="-5" dirty="0">
                <a:latin typeface="Times New Roman"/>
                <a:cs typeface="Times New Roman"/>
              </a:rPr>
              <a:t> </a:t>
            </a:r>
            <a:r>
              <a:rPr sz="2000" b="1" spc="-5" dirty="0">
                <a:latin typeface="Arial"/>
                <a:cs typeface="Arial"/>
              </a:rPr>
              <a:t>1 to n</a:t>
            </a:r>
            <a:r>
              <a:rPr sz="2000" b="1" spc="-20" dirty="0">
                <a:latin typeface="Arial"/>
                <a:cs typeface="Arial"/>
              </a:rPr>
              <a:t> </a:t>
            </a:r>
            <a:r>
              <a:rPr sz="2000" b="1" spc="-10" dirty="0">
                <a:latin typeface="Arial"/>
                <a:cs typeface="Arial"/>
              </a:rPr>
              <a:t>do</a:t>
            </a:r>
            <a:endParaRPr sz="2000">
              <a:latin typeface="Arial"/>
              <a:cs typeface="Arial"/>
            </a:endParaRPr>
          </a:p>
          <a:p>
            <a:pPr marL="926465">
              <a:lnSpc>
                <a:spcPct val="100000"/>
              </a:lnSpc>
              <a:spcBef>
                <a:spcPts val="470"/>
              </a:spcBef>
            </a:pPr>
            <a:r>
              <a:rPr sz="2000" b="1" spc="-5" dirty="0">
                <a:latin typeface="Arial"/>
                <a:cs typeface="Arial"/>
              </a:rPr>
              <a:t>k </a:t>
            </a:r>
            <a:r>
              <a:rPr sz="2000" spc="-5" dirty="0">
                <a:latin typeface="Symbol"/>
                <a:cs typeface="Symbol"/>
              </a:rPr>
              <a:t></a:t>
            </a:r>
            <a:r>
              <a:rPr sz="2000" spc="-5" dirty="0">
                <a:latin typeface="Times New Roman"/>
                <a:cs typeface="Times New Roman"/>
              </a:rPr>
              <a:t> </a:t>
            </a:r>
            <a:r>
              <a:rPr sz="2000" b="1" spc="-5" dirty="0">
                <a:latin typeface="Arial"/>
                <a:cs typeface="Arial"/>
              </a:rPr>
              <a:t>T [ i</a:t>
            </a:r>
            <a:r>
              <a:rPr sz="2000" b="1" spc="-35" dirty="0">
                <a:latin typeface="Arial"/>
                <a:cs typeface="Arial"/>
              </a:rPr>
              <a:t> </a:t>
            </a:r>
            <a:r>
              <a:rPr sz="2000" b="1" spc="-5" dirty="0">
                <a:latin typeface="Arial"/>
                <a:cs typeface="Arial"/>
              </a:rPr>
              <a:t>]</a:t>
            </a:r>
            <a:endParaRPr sz="2000">
              <a:latin typeface="Arial"/>
              <a:cs typeface="Arial"/>
            </a:endParaRPr>
          </a:p>
          <a:p>
            <a:pPr marL="926465">
              <a:lnSpc>
                <a:spcPct val="100000"/>
              </a:lnSpc>
              <a:spcBef>
                <a:spcPts val="480"/>
              </a:spcBef>
            </a:pPr>
            <a:r>
              <a:rPr sz="2000" b="1" spc="-5" dirty="0">
                <a:latin typeface="Arial"/>
                <a:cs typeface="Arial"/>
              </a:rPr>
              <a:t>U [ k ] </a:t>
            </a:r>
            <a:r>
              <a:rPr sz="2000" spc="-5" dirty="0">
                <a:latin typeface="Symbol"/>
                <a:cs typeface="Symbol"/>
              </a:rPr>
              <a:t></a:t>
            </a:r>
            <a:r>
              <a:rPr sz="2000" spc="-5" dirty="0">
                <a:latin typeface="Times New Roman"/>
                <a:cs typeface="Times New Roman"/>
              </a:rPr>
              <a:t> </a:t>
            </a:r>
            <a:r>
              <a:rPr sz="2000" b="1" spc="-5" dirty="0">
                <a:latin typeface="Arial"/>
                <a:cs typeface="Arial"/>
              </a:rPr>
              <a:t>U [ k ] +</a:t>
            </a:r>
            <a:r>
              <a:rPr sz="2000" b="1" spc="-20" dirty="0">
                <a:latin typeface="Arial"/>
                <a:cs typeface="Arial"/>
              </a:rPr>
              <a:t> </a:t>
            </a:r>
            <a:r>
              <a:rPr sz="2000" b="1" spc="-5" dirty="0">
                <a:latin typeface="Arial"/>
                <a:cs typeface="Arial"/>
              </a:rPr>
              <a:t>1</a:t>
            </a:r>
            <a:endParaRPr sz="2000">
              <a:latin typeface="Arial"/>
              <a:cs typeface="Arial"/>
            </a:endParaRPr>
          </a:p>
          <a:p>
            <a:pPr marL="354965">
              <a:lnSpc>
                <a:spcPct val="100000"/>
              </a:lnSpc>
              <a:spcBef>
                <a:spcPts val="470"/>
              </a:spcBef>
            </a:pPr>
            <a:r>
              <a:rPr sz="2000" b="1" spc="-5" dirty="0">
                <a:latin typeface="Arial"/>
                <a:cs typeface="Arial"/>
              </a:rPr>
              <a:t>i </a:t>
            </a:r>
            <a:r>
              <a:rPr sz="2000" spc="-5" dirty="0">
                <a:latin typeface="Symbol"/>
                <a:cs typeface="Symbol"/>
              </a:rPr>
              <a:t></a:t>
            </a:r>
            <a:r>
              <a:rPr sz="2000" spc="-40" dirty="0">
                <a:latin typeface="Times New Roman"/>
                <a:cs typeface="Times New Roman"/>
              </a:rPr>
              <a:t> </a:t>
            </a:r>
            <a:r>
              <a:rPr sz="2000" b="1" spc="-5" dirty="0">
                <a:latin typeface="Arial"/>
                <a:cs typeface="Arial"/>
              </a:rPr>
              <a:t>0</a:t>
            </a:r>
            <a:endParaRPr sz="2000">
              <a:latin typeface="Arial"/>
              <a:cs typeface="Arial"/>
            </a:endParaRPr>
          </a:p>
          <a:p>
            <a:pPr marL="704850" marR="5225415" indent="-349885">
              <a:lnSpc>
                <a:spcPts val="2870"/>
              </a:lnSpc>
              <a:spcBef>
                <a:spcPts val="175"/>
              </a:spcBef>
            </a:pPr>
            <a:r>
              <a:rPr sz="2000" b="1" spc="-5" dirty="0">
                <a:latin typeface="Arial"/>
                <a:cs typeface="Arial"/>
              </a:rPr>
              <a:t>for k </a:t>
            </a:r>
            <a:r>
              <a:rPr sz="2000" spc="-5" dirty="0">
                <a:latin typeface="Symbol"/>
                <a:cs typeface="Symbol"/>
              </a:rPr>
              <a:t></a:t>
            </a:r>
            <a:r>
              <a:rPr sz="2000" spc="-5" dirty="0">
                <a:latin typeface="Times New Roman"/>
                <a:cs typeface="Times New Roman"/>
              </a:rPr>
              <a:t> </a:t>
            </a:r>
            <a:r>
              <a:rPr sz="2000" b="1" spc="-5" dirty="0">
                <a:latin typeface="Arial"/>
                <a:cs typeface="Arial"/>
              </a:rPr>
              <a:t>1 to </a:t>
            </a:r>
            <a:r>
              <a:rPr sz="2000" b="1" spc="-10" dirty="0">
                <a:latin typeface="Arial"/>
                <a:cs typeface="Arial"/>
              </a:rPr>
              <a:t>10000 do  </a:t>
            </a:r>
            <a:r>
              <a:rPr sz="2000" b="1" spc="-5" dirty="0">
                <a:latin typeface="Arial"/>
                <a:cs typeface="Arial"/>
              </a:rPr>
              <a:t>while U [k] </a:t>
            </a:r>
            <a:r>
              <a:rPr sz="2000" spc="-5" dirty="0">
                <a:latin typeface="Symbol"/>
                <a:cs typeface="Symbol"/>
              </a:rPr>
              <a:t></a:t>
            </a:r>
            <a:r>
              <a:rPr sz="2000" spc="-5" dirty="0">
                <a:latin typeface="Times New Roman"/>
                <a:cs typeface="Times New Roman"/>
              </a:rPr>
              <a:t> </a:t>
            </a:r>
            <a:r>
              <a:rPr sz="2000" b="1" spc="-5" dirty="0">
                <a:latin typeface="Arial"/>
                <a:cs typeface="Arial"/>
              </a:rPr>
              <a:t>0</a:t>
            </a:r>
            <a:r>
              <a:rPr sz="2000" b="1" spc="-20" dirty="0">
                <a:latin typeface="Arial"/>
                <a:cs typeface="Arial"/>
              </a:rPr>
              <a:t> </a:t>
            </a:r>
            <a:r>
              <a:rPr sz="2000" b="1" spc="-10" dirty="0">
                <a:latin typeface="Arial"/>
                <a:cs typeface="Arial"/>
              </a:rPr>
              <a:t>do</a:t>
            </a:r>
            <a:endParaRPr sz="2000">
              <a:latin typeface="Arial"/>
              <a:cs typeface="Arial"/>
            </a:endParaRPr>
          </a:p>
          <a:p>
            <a:pPr marL="926465" marR="6066790" indent="-635">
              <a:lnSpc>
                <a:spcPts val="2870"/>
              </a:lnSpc>
            </a:pPr>
            <a:r>
              <a:rPr sz="2000" b="1" spc="-5" dirty="0">
                <a:latin typeface="Arial"/>
                <a:cs typeface="Arial"/>
              </a:rPr>
              <a:t>i </a:t>
            </a:r>
            <a:r>
              <a:rPr sz="2000" spc="-5" dirty="0">
                <a:latin typeface="Symbol"/>
                <a:cs typeface="Symbol"/>
              </a:rPr>
              <a:t></a:t>
            </a:r>
            <a:r>
              <a:rPr sz="2000" spc="-5" dirty="0">
                <a:latin typeface="Times New Roman"/>
                <a:cs typeface="Times New Roman"/>
              </a:rPr>
              <a:t> </a:t>
            </a:r>
            <a:r>
              <a:rPr sz="2000" b="1" spc="-5" dirty="0">
                <a:latin typeface="Arial"/>
                <a:cs typeface="Arial"/>
              </a:rPr>
              <a:t>i + 1  T [ i ] </a:t>
            </a:r>
            <a:r>
              <a:rPr sz="2000" spc="-5" dirty="0">
                <a:latin typeface="Symbol"/>
                <a:cs typeface="Symbol"/>
              </a:rPr>
              <a:t></a:t>
            </a:r>
            <a:r>
              <a:rPr sz="2000" spc="-45" dirty="0">
                <a:latin typeface="Times New Roman"/>
                <a:cs typeface="Times New Roman"/>
              </a:rPr>
              <a:t> </a:t>
            </a:r>
            <a:r>
              <a:rPr sz="2000" b="1" spc="-5" dirty="0">
                <a:latin typeface="Arial"/>
                <a:cs typeface="Arial"/>
              </a:rPr>
              <a:t>k</a:t>
            </a:r>
            <a:endParaRPr sz="2000">
              <a:latin typeface="Arial"/>
              <a:cs typeface="Arial"/>
            </a:endParaRPr>
          </a:p>
          <a:p>
            <a:pPr marL="927100">
              <a:lnSpc>
                <a:spcPct val="100000"/>
              </a:lnSpc>
              <a:spcBef>
                <a:spcPts val="305"/>
              </a:spcBef>
            </a:pPr>
            <a:r>
              <a:rPr sz="2000" b="1" spc="-5" dirty="0">
                <a:latin typeface="Arial"/>
                <a:cs typeface="Arial"/>
              </a:rPr>
              <a:t>U [ k ] </a:t>
            </a:r>
            <a:r>
              <a:rPr sz="2000" spc="-5" dirty="0">
                <a:latin typeface="Symbol"/>
                <a:cs typeface="Symbol"/>
              </a:rPr>
              <a:t></a:t>
            </a:r>
            <a:r>
              <a:rPr sz="2000" spc="-5" dirty="0">
                <a:latin typeface="Times New Roman"/>
                <a:cs typeface="Times New Roman"/>
              </a:rPr>
              <a:t> </a:t>
            </a:r>
            <a:r>
              <a:rPr sz="2000" b="1" spc="-5" dirty="0">
                <a:latin typeface="Arial"/>
                <a:cs typeface="Arial"/>
              </a:rPr>
              <a:t>U [ k ] –</a:t>
            </a:r>
            <a:r>
              <a:rPr sz="2000" b="1" spc="-20" dirty="0">
                <a:latin typeface="Arial"/>
                <a:cs typeface="Arial"/>
              </a:rPr>
              <a:t> </a:t>
            </a:r>
            <a:r>
              <a:rPr sz="2000" b="1" spc="-5" dirty="0">
                <a:latin typeface="Arial"/>
                <a:cs typeface="Arial"/>
              </a:rPr>
              <a:t>1</a:t>
            </a:r>
            <a:endParaRPr sz="2000">
              <a:latin typeface="Arial"/>
              <a:cs typeface="Arial"/>
            </a:endParaRPr>
          </a:p>
          <a:p>
            <a:pPr>
              <a:lnSpc>
                <a:spcPct val="100000"/>
              </a:lnSpc>
              <a:spcBef>
                <a:spcPts val="45"/>
              </a:spcBef>
            </a:pPr>
            <a:endParaRPr sz="2850">
              <a:latin typeface="Times New Roman"/>
              <a:cs typeface="Times New Roman"/>
            </a:endParaRPr>
          </a:p>
          <a:p>
            <a:pPr marL="12700">
              <a:lnSpc>
                <a:spcPct val="100000"/>
              </a:lnSpc>
            </a:pPr>
            <a:r>
              <a:rPr sz="2000" b="1" spc="-5" dirty="0">
                <a:latin typeface="Arial"/>
                <a:cs typeface="Arial"/>
              </a:rPr>
              <a:t>Time </a:t>
            </a:r>
            <a:r>
              <a:rPr sz="2000" b="1" spc="-10" dirty="0">
                <a:latin typeface="Arial"/>
                <a:cs typeface="Arial"/>
              </a:rPr>
              <a:t>taken </a:t>
            </a:r>
            <a:r>
              <a:rPr sz="2000" b="1" spc="-5" dirty="0">
                <a:latin typeface="Arial"/>
                <a:cs typeface="Arial"/>
              </a:rPr>
              <a:t>is in the order of</a:t>
            </a:r>
            <a:r>
              <a:rPr sz="2000" b="1" spc="-60" dirty="0">
                <a:latin typeface="Arial"/>
                <a:cs typeface="Arial"/>
              </a:rPr>
              <a:t> </a:t>
            </a:r>
            <a:r>
              <a:rPr sz="2000" b="1" spc="-5" dirty="0">
                <a:latin typeface="Arial"/>
                <a:cs typeface="Arial"/>
              </a:rPr>
              <a:t>n</a:t>
            </a:r>
            <a:endParaRPr sz="2000">
              <a:latin typeface="Arial"/>
              <a:cs typeface="Aria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696" rIns="0" bIns="0" rtlCol="0">
            <a:spAutoFit/>
          </a:bodyPr>
          <a:lstStyle/>
          <a:p>
            <a:pPr marL="2659380">
              <a:lnSpc>
                <a:spcPct val="100000"/>
              </a:lnSpc>
            </a:pPr>
            <a:r>
              <a:rPr sz="4400" b="0" spc="-5" dirty="0">
                <a:latin typeface="Times New Roman"/>
                <a:cs typeface="Times New Roman"/>
              </a:rPr>
              <a:t>COMPARISON</a:t>
            </a:r>
            <a:endParaRPr sz="4400">
              <a:latin typeface="Times New Roman"/>
              <a:cs typeface="Times New Roman"/>
            </a:endParaRPr>
          </a:p>
        </p:txBody>
      </p:sp>
      <p:graphicFrame>
        <p:nvGraphicFramePr>
          <p:cNvPr id="3" name="object 3"/>
          <p:cNvGraphicFramePr>
            <a:graphicFrameLocks noGrp="1"/>
          </p:cNvGraphicFramePr>
          <p:nvPr/>
        </p:nvGraphicFramePr>
        <p:xfrm>
          <a:off x="823912" y="1204912"/>
          <a:ext cx="8534400" cy="5177023"/>
        </p:xfrm>
        <a:graphic>
          <a:graphicData uri="http://schemas.openxmlformats.org/drawingml/2006/table">
            <a:tbl>
              <a:tblPr firstRow="1" bandRow="1">
                <a:tableStyleId>{2D5ABB26-0587-4C30-8999-92F81FD0307C}</a:tableStyleId>
              </a:tblPr>
              <a:tblGrid>
                <a:gridCol w="1657350"/>
                <a:gridCol w="2533650"/>
                <a:gridCol w="2362200"/>
                <a:gridCol w="1981200"/>
              </a:tblGrid>
              <a:tr h="946403">
                <a:tc>
                  <a:txBody>
                    <a:bodyPr/>
                    <a:lstStyle/>
                    <a:p>
                      <a:pPr marL="260985" marR="261620" indent="254635">
                        <a:lnSpc>
                          <a:spcPct val="100000"/>
                        </a:lnSpc>
                        <a:spcBef>
                          <a:spcPts val="165"/>
                        </a:spcBef>
                      </a:pPr>
                      <a:r>
                        <a:rPr sz="2800" dirty="0">
                          <a:latin typeface="Times New Roman"/>
                          <a:cs typeface="Times New Roman"/>
                        </a:rPr>
                        <a:t>Sort  </a:t>
                      </a:r>
                      <a:r>
                        <a:rPr sz="2800" spc="-5" dirty="0">
                          <a:latin typeface="Times New Roman"/>
                          <a:cs typeface="Times New Roman"/>
                        </a:rPr>
                        <a:t>Method</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65"/>
                        </a:spcBef>
                      </a:pPr>
                      <a:r>
                        <a:rPr sz="2800" spc="-5" dirty="0">
                          <a:latin typeface="Times New Roman"/>
                          <a:cs typeface="Times New Roman"/>
                        </a:rPr>
                        <a:t>Worst</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65"/>
                        </a:spcBef>
                      </a:pPr>
                      <a:r>
                        <a:rPr sz="2800" spc="-5" dirty="0">
                          <a:latin typeface="Times New Roman"/>
                          <a:cs typeface="Times New Roman"/>
                        </a:rPr>
                        <a:t>Average</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985" algn="ctr">
                        <a:lnSpc>
                          <a:spcPct val="100000"/>
                        </a:lnSpc>
                        <a:spcBef>
                          <a:spcPts val="165"/>
                        </a:spcBef>
                      </a:pPr>
                      <a:r>
                        <a:rPr sz="2800" spc="-5" dirty="0">
                          <a:latin typeface="Times New Roman"/>
                          <a:cs typeface="Times New Roman"/>
                        </a:rPr>
                        <a:t>Best</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425196">
                <a:tc>
                  <a:txBody>
                    <a:bodyPr/>
                    <a:lstStyle/>
                    <a:p>
                      <a:pPr marL="77470">
                        <a:lnSpc>
                          <a:spcPct val="100000"/>
                        </a:lnSpc>
                        <a:spcBef>
                          <a:spcPts val="250"/>
                        </a:spcBef>
                      </a:pPr>
                      <a:r>
                        <a:rPr sz="1800" spc="-5" dirty="0">
                          <a:latin typeface="Times New Roman"/>
                          <a:cs typeface="Times New Roman"/>
                        </a:rPr>
                        <a:t>Bubble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2">
                <a:tc>
                  <a:txBody>
                    <a:bodyPr/>
                    <a:lstStyle/>
                    <a:p>
                      <a:pPr marL="77470">
                        <a:lnSpc>
                          <a:spcPct val="100000"/>
                        </a:lnSpc>
                        <a:spcBef>
                          <a:spcPts val="250"/>
                        </a:spcBef>
                      </a:pPr>
                      <a:r>
                        <a:rPr sz="1800" spc="-5" dirty="0">
                          <a:latin typeface="Times New Roman"/>
                          <a:cs typeface="Times New Roman"/>
                        </a:rPr>
                        <a:t>Quick</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O(log</a:t>
                      </a:r>
                      <a:r>
                        <a:rPr sz="1800" spc="-105"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2">
                <a:tc>
                  <a:txBody>
                    <a:bodyPr/>
                    <a:lstStyle/>
                    <a:p>
                      <a:pPr marL="77470">
                        <a:lnSpc>
                          <a:spcPct val="100000"/>
                        </a:lnSpc>
                        <a:spcBef>
                          <a:spcPts val="250"/>
                        </a:spcBef>
                      </a:pPr>
                      <a:r>
                        <a:rPr sz="1800" spc="-5" dirty="0">
                          <a:latin typeface="Times New Roman"/>
                          <a:cs typeface="Times New Roman"/>
                        </a:rPr>
                        <a:t>Heap</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O(log</a:t>
                      </a:r>
                      <a:r>
                        <a:rPr sz="1800" spc="-105"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7283">
                <a:tc>
                  <a:txBody>
                    <a:bodyPr/>
                    <a:lstStyle/>
                    <a:p>
                      <a:pPr marL="77470">
                        <a:lnSpc>
                          <a:spcPct val="100000"/>
                        </a:lnSpc>
                        <a:spcBef>
                          <a:spcPts val="250"/>
                        </a:spcBef>
                      </a:pPr>
                      <a:r>
                        <a:rPr sz="1800" dirty="0">
                          <a:latin typeface="Times New Roman"/>
                          <a:cs typeface="Times New Roman"/>
                        </a:rPr>
                        <a:t>Insertion</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2">
                <a:tc>
                  <a:txBody>
                    <a:bodyPr/>
                    <a:lstStyle/>
                    <a:p>
                      <a:pPr marL="77470">
                        <a:lnSpc>
                          <a:spcPct val="100000"/>
                        </a:lnSpc>
                        <a:spcBef>
                          <a:spcPts val="250"/>
                        </a:spcBef>
                      </a:pPr>
                      <a:r>
                        <a:rPr sz="1800" dirty="0">
                          <a:latin typeface="Times New Roman"/>
                          <a:cs typeface="Times New Roman"/>
                        </a:rPr>
                        <a:t>Selection</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2">
                <a:tc>
                  <a:txBody>
                    <a:bodyPr/>
                    <a:lstStyle/>
                    <a:p>
                      <a:pPr marL="77470">
                        <a:lnSpc>
                          <a:spcPct val="100000"/>
                        </a:lnSpc>
                        <a:spcBef>
                          <a:spcPts val="250"/>
                        </a:spcBef>
                      </a:pPr>
                      <a:r>
                        <a:rPr sz="1800" dirty="0">
                          <a:latin typeface="Times New Roman"/>
                          <a:cs typeface="Times New Roman"/>
                        </a:rPr>
                        <a:t>Merge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O(log</a:t>
                      </a:r>
                      <a:r>
                        <a:rPr sz="1800" spc="-105"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1">
                <a:tc>
                  <a:txBody>
                    <a:bodyPr/>
                    <a:lstStyle/>
                    <a:p>
                      <a:pPr marL="77470">
                        <a:lnSpc>
                          <a:spcPct val="100000"/>
                        </a:lnSpc>
                        <a:spcBef>
                          <a:spcPts val="250"/>
                        </a:spcBef>
                      </a:pPr>
                      <a:r>
                        <a:rPr sz="1800" spc="-5" dirty="0">
                          <a:latin typeface="Times New Roman"/>
                          <a:cs typeface="Times New Roman"/>
                        </a:rPr>
                        <a:t>Radix</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O(s*n)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50"/>
                        </a:spcBef>
                      </a:pPr>
                      <a:r>
                        <a:rPr sz="1800" spc="-5" dirty="0">
                          <a:latin typeface="Times New Roman"/>
                          <a:cs typeface="Times New Roman"/>
                        </a:rPr>
                        <a:t>O(n </a:t>
                      </a:r>
                      <a:r>
                        <a:rPr sz="1800" dirty="0">
                          <a:latin typeface="Times New Roman"/>
                          <a:cs typeface="Times New Roman"/>
                        </a:rPr>
                        <a:t>log</a:t>
                      </a:r>
                      <a:r>
                        <a:rPr sz="1800" spc="-90" dirty="0">
                          <a:latin typeface="Times New Roman"/>
                          <a:cs typeface="Times New Roman"/>
                        </a:rPr>
                        <a:t> </a:t>
                      </a:r>
                      <a:r>
                        <a:rPr sz="1800" dirty="0">
                          <a:latin typeface="Times New Roman"/>
                          <a:cs typeface="Times New Roman"/>
                        </a:rPr>
                        <a:t>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0905">
                <a:tc>
                  <a:txBody>
                    <a:bodyPr/>
                    <a:lstStyle/>
                    <a:p>
                      <a:pPr marL="77470">
                        <a:lnSpc>
                          <a:spcPct val="100000"/>
                        </a:lnSpc>
                        <a:spcBef>
                          <a:spcPts val="250"/>
                        </a:spcBef>
                      </a:pPr>
                      <a:r>
                        <a:rPr sz="1800" spc="-5" dirty="0">
                          <a:latin typeface="Times New Roman"/>
                          <a:cs typeface="Times New Roman"/>
                        </a:rPr>
                        <a:t>Shell</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5/3</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80822">
                <a:tc>
                  <a:txBody>
                    <a:bodyPr/>
                    <a:lstStyle/>
                    <a:p>
                      <a:pPr marL="77470">
                        <a:lnSpc>
                          <a:spcPct val="100000"/>
                        </a:lnSpc>
                        <a:spcBef>
                          <a:spcPts val="250"/>
                        </a:spcBef>
                      </a:pPr>
                      <a:r>
                        <a:rPr sz="1800" dirty="0">
                          <a:latin typeface="Times New Roman"/>
                          <a:cs typeface="Times New Roman"/>
                        </a:rPr>
                        <a:t>Counting</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a:t>
                      </a:r>
                      <a:r>
                        <a:rPr sz="1800" spc="-105" dirty="0">
                          <a:latin typeface="Times New Roman"/>
                          <a:cs typeface="Times New Roman"/>
                        </a:rPr>
                        <a:t> </a:t>
                      </a:r>
                      <a:r>
                        <a:rPr sz="1800" spc="-5" dirty="0">
                          <a:latin typeface="Times New Roman"/>
                          <a:cs typeface="Times New Roman"/>
                        </a:rPr>
                        <a:t>k)</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6522">
                <a:tc>
                  <a:txBody>
                    <a:bodyPr/>
                    <a:lstStyle/>
                    <a:p>
                      <a:pPr marL="77470">
                        <a:lnSpc>
                          <a:spcPct val="100000"/>
                        </a:lnSpc>
                        <a:spcBef>
                          <a:spcPts val="250"/>
                        </a:spcBef>
                      </a:pPr>
                      <a:r>
                        <a:rPr sz="1800" spc="-5" dirty="0">
                          <a:latin typeface="Times New Roman"/>
                          <a:cs typeface="Times New Roman"/>
                        </a:rPr>
                        <a:t>Bucket</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r>
                        <a:rPr sz="1800" baseline="23148" dirty="0">
                          <a:latin typeface="Times New Roman"/>
                          <a:cs typeface="Times New Roman"/>
                        </a:rPr>
                        <a:t>2</a:t>
                      </a:r>
                      <a:r>
                        <a:rPr sz="1800" dirty="0">
                          <a:latin typeface="Times New Roman"/>
                          <a:cs typeface="Times New Roman"/>
                        </a:rPr>
                        <a:t>)</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7283">
                <a:tc>
                  <a:txBody>
                    <a:bodyPr/>
                    <a:lstStyle/>
                    <a:p>
                      <a:pPr marL="77470">
                        <a:lnSpc>
                          <a:spcPct val="100000"/>
                        </a:lnSpc>
                        <a:spcBef>
                          <a:spcPts val="250"/>
                        </a:spcBef>
                      </a:pPr>
                      <a:r>
                        <a:rPr sz="1800" spc="-5" dirty="0">
                          <a:latin typeface="Times New Roman"/>
                          <a:cs typeface="Times New Roman"/>
                        </a:rPr>
                        <a:t>Pigeonhole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50"/>
                        </a:spcBef>
                      </a:pPr>
                      <a:r>
                        <a:rPr sz="1800" spc="-5" dirty="0">
                          <a:latin typeface="Times New Roman"/>
                          <a:cs typeface="Times New Roman"/>
                        </a:rPr>
                        <a:t>O(n </a:t>
                      </a:r>
                      <a:r>
                        <a:rPr sz="1800" dirty="0">
                          <a:latin typeface="Times New Roman"/>
                          <a:cs typeface="Times New Roman"/>
                        </a:rPr>
                        <a:t>+</a:t>
                      </a:r>
                      <a:r>
                        <a:rPr sz="1800" spc="-80" dirty="0">
                          <a:latin typeface="Times New Roman"/>
                          <a:cs typeface="Times New Roman"/>
                        </a:rPr>
                        <a:t> </a:t>
                      </a:r>
                      <a:r>
                        <a:rPr sz="1800" spc="-5" dirty="0">
                          <a:latin typeface="Times New Roman"/>
                          <a:cs typeface="Times New Roman"/>
                        </a:rPr>
                        <a:t>s)</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985" algn="ctr">
                        <a:lnSpc>
                          <a:spcPct val="100000"/>
                        </a:lnSpc>
                        <a:spcBef>
                          <a:spcPts val="250"/>
                        </a:spcBef>
                      </a:pPr>
                      <a:r>
                        <a:rPr sz="1800" dirty="0">
                          <a:latin typeface="Times New Roman"/>
                          <a:cs typeface="Times New Roman"/>
                        </a:rPr>
                        <a:t>O(n)</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2287" y="590804"/>
            <a:ext cx="8138159" cy="864869"/>
          </a:xfrm>
          <a:prstGeom prst="rect">
            <a:avLst/>
          </a:prstGeom>
        </p:spPr>
        <p:txBody>
          <a:bodyPr vert="horz" wrap="square" lIns="0" tIns="0" rIns="0" bIns="0" rtlCol="0">
            <a:spAutoFit/>
          </a:bodyPr>
          <a:lstStyle/>
          <a:p>
            <a:pPr algn="ctr">
              <a:lnSpc>
                <a:spcPct val="100000"/>
              </a:lnSpc>
            </a:pPr>
            <a:r>
              <a:rPr sz="2800" dirty="0">
                <a:latin typeface="Times New Roman"/>
                <a:cs typeface="Times New Roman"/>
              </a:rPr>
              <a:t>ALGORITHMS AND THEIR</a:t>
            </a:r>
            <a:r>
              <a:rPr sz="2800" spc="-75" dirty="0">
                <a:latin typeface="Times New Roman"/>
                <a:cs typeface="Times New Roman"/>
              </a:rPr>
              <a:t> </a:t>
            </a:r>
            <a:r>
              <a:rPr sz="2800" dirty="0">
                <a:latin typeface="Times New Roman"/>
                <a:cs typeface="Times New Roman"/>
              </a:rPr>
              <a:t>COMPLEXITY</a:t>
            </a:r>
            <a:endParaRPr sz="2800">
              <a:latin typeface="Times New Roman"/>
              <a:cs typeface="Times New Roman"/>
            </a:endParaRPr>
          </a:p>
          <a:p>
            <a:pPr algn="ctr">
              <a:lnSpc>
                <a:spcPct val="100000"/>
              </a:lnSpc>
            </a:pPr>
            <a:r>
              <a:rPr sz="2800" spc="-5" dirty="0">
                <a:latin typeface="Times New Roman"/>
                <a:cs typeface="Times New Roman"/>
              </a:rPr>
              <a:t>(Limits on Problem Size as Determined by Growth</a:t>
            </a:r>
            <a:r>
              <a:rPr sz="2800" spc="-30" dirty="0">
                <a:latin typeface="Times New Roman"/>
                <a:cs typeface="Times New Roman"/>
              </a:rPr>
              <a:t> </a:t>
            </a:r>
            <a:r>
              <a:rPr sz="2800" spc="-5" dirty="0">
                <a:latin typeface="Times New Roman"/>
                <a:cs typeface="Times New Roman"/>
              </a:rPr>
              <a:t>Rate)</a:t>
            </a:r>
            <a:endParaRPr sz="2800">
              <a:latin typeface="Times New Roman"/>
              <a:cs typeface="Times New Roman"/>
            </a:endParaRPr>
          </a:p>
        </p:txBody>
      </p:sp>
      <p:graphicFrame>
        <p:nvGraphicFramePr>
          <p:cNvPr id="3" name="object 3"/>
          <p:cNvGraphicFramePr>
            <a:graphicFrameLocks noGrp="1"/>
          </p:cNvGraphicFramePr>
          <p:nvPr/>
        </p:nvGraphicFramePr>
        <p:xfrm>
          <a:off x="1128712" y="1585912"/>
          <a:ext cx="8077199" cy="4888228"/>
        </p:xfrm>
        <a:graphic>
          <a:graphicData uri="http://schemas.openxmlformats.org/drawingml/2006/table">
            <a:tbl>
              <a:tblPr firstRow="1" bandRow="1">
                <a:tableStyleId>{2D5ABB26-0587-4C30-8999-92F81FD0307C}</a:tableStyleId>
              </a:tblPr>
              <a:tblGrid>
                <a:gridCol w="1283970"/>
                <a:gridCol w="2295906"/>
                <a:gridCol w="1376172"/>
                <a:gridCol w="1376172"/>
                <a:gridCol w="1744979"/>
              </a:tblGrid>
              <a:tr h="685800">
                <a:tc rowSpan="2">
                  <a:txBody>
                    <a:bodyPr/>
                    <a:lstStyle/>
                    <a:p>
                      <a:pPr marL="77470">
                        <a:lnSpc>
                          <a:spcPct val="100000"/>
                        </a:lnSpc>
                        <a:spcBef>
                          <a:spcPts val="165"/>
                        </a:spcBef>
                      </a:pPr>
                      <a:r>
                        <a:rPr sz="2800" spc="-5" dirty="0">
                          <a:latin typeface="Times New Roman"/>
                          <a:cs typeface="Times New Roman"/>
                        </a:rPr>
                        <a:t>Algo</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rowSpan="2">
                  <a:txBody>
                    <a:bodyPr/>
                    <a:lstStyle/>
                    <a:p>
                      <a:pPr marL="85725" marR="512445">
                        <a:lnSpc>
                          <a:spcPct val="100000"/>
                        </a:lnSpc>
                        <a:spcBef>
                          <a:spcPts val="165"/>
                        </a:spcBef>
                      </a:pPr>
                      <a:r>
                        <a:rPr sz="2800" spc="-5" dirty="0">
                          <a:latin typeface="Times New Roman"/>
                          <a:cs typeface="Times New Roman"/>
                        </a:rPr>
                        <a:t>Time  Complexity</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3">
                  <a:txBody>
                    <a:bodyPr/>
                    <a:lstStyle/>
                    <a:p>
                      <a:pPr marL="85725">
                        <a:lnSpc>
                          <a:spcPct val="100000"/>
                        </a:lnSpc>
                        <a:spcBef>
                          <a:spcPts val="165"/>
                        </a:spcBef>
                      </a:pPr>
                      <a:r>
                        <a:rPr sz="2800" spc="-5" dirty="0">
                          <a:latin typeface="Times New Roman"/>
                          <a:cs typeface="Times New Roman"/>
                        </a:rPr>
                        <a:t>Maximum Problem Size</a:t>
                      </a:r>
                      <a:r>
                        <a:rPr sz="2800" spc="-75" dirty="0">
                          <a:latin typeface="Times New Roman"/>
                          <a:cs typeface="Times New Roman"/>
                        </a:rPr>
                        <a:t> </a:t>
                      </a:r>
                      <a:r>
                        <a:rPr sz="2800" spc="-5"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r>
              <a:tr h="773429">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ct val="100000"/>
                        </a:lnSpc>
                        <a:spcBef>
                          <a:spcPts val="225"/>
                        </a:spcBef>
                      </a:pPr>
                      <a:r>
                        <a:rPr sz="2800" dirty="0">
                          <a:latin typeface="Times New Roman"/>
                          <a:cs typeface="Times New Roman"/>
                        </a:rPr>
                        <a:t>1</a:t>
                      </a:r>
                      <a:r>
                        <a:rPr sz="2800" spc="-105" dirty="0">
                          <a:latin typeface="Times New Roman"/>
                          <a:cs typeface="Times New Roman"/>
                        </a:rPr>
                        <a:t> </a:t>
                      </a:r>
                      <a:r>
                        <a:rPr sz="2800" dirty="0">
                          <a:latin typeface="Times New Roman"/>
                          <a:cs typeface="Times New Roman"/>
                        </a:rPr>
                        <a:t>sec</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5"/>
                        </a:spcBef>
                      </a:pPr>
                      <a:r>
                        <a:rPr sz="2800" dirty="0">
                          <a:latin typeface="Times New Roman"/>
                          <a:cs typeface="Times New Roman"/>
                        </a:rPr>
                        <a:t>1</a:t>
                      </a:r>
                      <a:r>
                        <a:rPr sz="2800" spc="-100" dirty="0">
                          <a:latin typeface="Times New Roman"/>
                          <a:cs typeface="Times New Roman"/>
                        </a:rPr>
                        <a:t> </a:t>
                      </a:r>
                      <a:r>
                        <a:rPr sz="2800" spc="-5" dirty="0">
                          <a:latin typeface="Times New Roman"/>
                          <a:cs typeface="Times New Roman"/>
                        </a:rPr>
                        <a:t>min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5"/>
                        </a:spcBef>
                      </a:pPr>
                      <a:r>
                        <a:rPr sz="2800" dirty="0">
                          <a:latin typeface="Times New Roman"/>
                          <a:cs typeface="Times New Roman"/>
                        </a:rPr>
                        <a:t>1</a:t>
                      </a:r>
                      <a:r>
                        <a:rPr sz="2800" spc="-105" dirty="0">
                          <a:latin typeface="Times New Roman"/>
                          <a:cs typeface="Times New Roman"/>
                        </a:rPr>
                        <a:t> </a:t>
                      </a:r>
                      <a:r>
                        <a:rPr sz="2800" dirty="0">
                          <a:latin typeface="Times New Roman"/>
                          <a:cs typeface="Times New Roman"/>
                        </a:rPr>
                        <a:t>hour</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0"/>
                        </a:spcBef>
                      </a:pPr>
                      <a:r>
                        <a:rPr sz="2800" spc="-5" dirty="0">
                          <a:latin typeface="Times New Roman"/>
                          <a:cs typeface="Times New Roman"/>
                        </a:rPr>
                        <a:t>A1</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0"/>
                        </a:spcBef>
                      </a:pPr>
                      <a:r>
                        <a:rPr sz="2800"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7470" algn="r">
                        <a:lnSpc>
                          <a:spcPct val="100000"/>
                        </a:lnSpc>
                        <a:spcBef>
                          <a:spcPts val="220"/>
                        </a:spcBef>
                      </a:pPr>
                      <a:r>
                        <a:rPr sz="2800" spc="-5" dirty="0">
                          <a:latin typeface="Times New Roman"/>
                          <a:cs typeface="Times New Roman"/>
                        </a:rPr>
                        <a:t>1000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7470" algn="r">
                        <a:lnSpc>
                          <a:spcPct val="100000"/>
                        </a:lnSpc>
                        <a:spcBef>
                          <a:spcPts val="220"/>
                        </a:spcBef>
                      </a:pPr>
                      <a:r>
                        <a:rPr sz="2800" dirty="0">
                          <a:latin typeface="Times New Roman"/>
                          <a:cs typeface="Times New Roman"/>
                        </a:rPr>
                        <a:t>6 x</a:t>
                      </a:r>
                      <a:r>
                        <a:rPr sz="2800" spc="-105" dirty="0">
                          <a:latin typeface="Times New Roman"/>
                          <a:cs typeface="Times New Roman"/>
                        </a:rPr>
                        <a:t> </a:t>
                      </a:r>
                      <a:r>
                        <a:rPr sz="2800" dirty="0">
                          <a:latin typeface="Times New Roman"/>
                          <a:cs typeface="Times New Roman"/>
                        </a:rPr>
                        <a:t>10</a:t>
                      </a:r>
                      <a:r>
                        <a:rPr sz="2850" baseline="23391" dirty="0">
                          <a:latin typeface="Times New Roman"/>
                          <a:cs typeface="Times New Roman"/>
                        </a:rPr>
                        <a:t>4</a:t>
                      </a:r>
                      <a:endParaRPr sz="2850" baseline="23391">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0485" algn="r">
                        <a:lnSpc>
                          <a:spcPct val="100000"/>
                        </a:lnSpc>
                        <a:spcBef>
                          <a:spcPts val="220"/>
                        </a:spcBef>
                      </a:pPr>
                      <a:r>
                        <a:rPr sz="2800" spc="-5" dirty="0">
                          <a:latin typeface="Times New Roman"/>
                          <a:cs typeface="Times New Roman"/>
                        </a:rPr>
                        <a:t>3.6 </a:t>
                      </a:r>
                      <a:r>
                        <a:rPr sz="2800" dirty="0">
                          <a:latin typeface="Times New Roman"/>
                          <a:cs typeface="Times New Roman"/>
                        </a:rPr>
                        <a:t>x</a:t>
                      </a:r>
                      <a:r>
                        <a:rPr sz="2800" spc="-85" dirty="0">
                          <a:latin typeface="Times New Roman"/>
                          <a:cs typeface="Times New Roman"/>
                        </a:rPr>
                        <a:t> </a:t>
                      </a:r>
                      <a:r>
                        <a:rPr sz="2800" spc="-5" dirty="0">
                          <a:latin typeface="Times New Roman"/>
                          <a:cs typeface="Times New Roman"/>
                        </a:rPr>
                        <a:t>10</a:t>
                      </a:r>
                      <a:r>
                        <a:rPr sz="2850" spc="-7" baseline="23391" dirty="0">
                          <a:latin typeface="Times New Roman"/>
                          <a:cs typeface="Times New Roman"/>
                        </a:rPr>
                        <a:t>6</a:t>
                      </a:r>
                      <a:endParaRPr sz="2850" baseline="23391">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0"/>
                        </a:spcBef>
                      </a:pPr>
                      <a:r>
                        <a:rPr sz="2800" spc="-5" dirty="0">
                          <a:latin typeface="Times New Roman"/>
                          <a:cs typeface="Times New Roman"/>
                        </a:rPr>
                        <a:t>A2</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0"/>
                        </a:spcBef>
                      </a:pPr>
                      <a:r>
                        <a:rPr sz="2800" dirty="0">
                          <a:latin typeface="Times New Roman"/>
                          <a:cs typeface="Times New Roman"/>
                        </a:rPr>
                        <a:t>n log</a:t>
                      </a:r>
                      <a:r>
                        <a:rPr sz="2800" spc="-110" dirty="0">
                          <a:latin typeface="Times New Roman"/>
                          <a:cs typeface="Times New Roman"/>
                        </a:rPr>
                        <a:t> </a:t>
                      </a:r>
                      <a:r>
                        <a:rPr sz="2800"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7470" algn="r">
                        <a:lnSpc>
                          <a:spcPct val="100000"/>
                        </a:lnSpc>
                        <a:spcBef>
                          <a:spcPts val="220"/>
                        </a:spcBef>
                      </a:pPr>
                      <a:r>
                        <a:rPr sz="2800" dirty="0">
                          <a:latin typeface="Times New Roman"/>
                          <a:cs typeface="Times New Roman"/>
                        </a:rPr>
                        <a:t>140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7470" algn="r">
                        <a:lnSpc>
                          <a:spcPct val="100000"/>
                        </a:lnSpc>
                        <a:spcBef>
                          <a:spcPts val="220"/>
                        </a:spcBef>
                      </a:pPr>
                      <a:r>
                        <a:rPr sz="2800" spc="-5" dirty="0">
                          <a:latin typeface="Times New Roman"/>
                          <a:cs typeface="Times New Roman"/>
                        </a:rPr>
                        <a:t>4893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0485" algn="r">
                        <a:lnSpc>
                          <a:spcPct val="100000"/>
                        </a:lnSpc>
                        <a:spcBef>
                          <a:spcPts val="220"/>
                        </a:spcBef>
                      </a:pPr>
                      <a:r>
                        <a:rPr sz="2800" spc="-5" dirty="0">
                          <a:latin typeface="Times New Roman"/>
                          <a:cs typeface="Times New Roman"/>
                        </a:rPr>
                        <a:t>2.0 </a:t>
                      </a:r>
                      <a:r>
                        <a:rPr sz="2800" dirty="0">
                          <a:latin typeface="Times New Roman"/>
                          <a:cs typeface="Times New Roman"/>
                        </a:rPr>
                        <a:t>x</a:t>
                      </a:r>
                      <a:r>
                        <a:rPr sz="2800" spc="-85" dirty="0">
                          <a:latin typeface="Times New Roman"/>
                          <a:cs typeface="Times New Roman"/>
                        </a:rPr>
                        <a:t> </a:t>
                      </a:r>
                      <a:r>
                        <a:rPr sz="2800" spc="-5" dirty="0">
                          <a:latin typeface="Times New Roman"/>
                          <a:cs typeface="Times New Roman"/>
                        </a:rPr>
                        <a:t>10</a:t>
                      </a:r>
                      <a:r>
                        <a:rPr sz="2850" spc="-7" baseline="23391" dirty="0">
                          <a:latin typeface="Times New Roman"/>
                          <a:cs typeface="Times New Roman"/>
                        </a:rPr>
                        <a:t>5</a:t>
                      </a:r>
                      <a:endParaRPr sz="2850" baseline="23391">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799">
                <a:tc>
                  <a:txBody>
                    <a:bodyPr/>
                    <a:lstStyle/>
                    <a:p>
                      <a:pPr marL="77470">
                        <a:lnSpc>
                          <a:spcPct val="100000"/>
                        </a:lnSpc>
                        <a:spcBef>
                          <a:spcPts val="220"/>
                        </a:spcBef>
                      </a:pPr>
                      <a:r>
                        <a:rPr sz="2800" spc="-5" dirty="0">
                          <a:latin typeface="Times New Roman"/>
                          <a:cs typeface="Times New Roman"/>
                        </a:rPr>
                        <a:t>A3</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785"/>
                        </a:lnSpc>
                      </a:pPr>
                      <a:r>
                        <a:rPr sz="4200" baseline="-15873" dirty="0">
                          <a:latin typeface="Times New Roman"/>
                          <a:cs typeface="Times New Roman"/>
                        </a:rPr>
                        <a:t>n</a:t>
                      </a:r>
                      <a:r>
                        <a:rPr sz="1900" dirty="0">
                          <a:latin typeface="Times New Roman"/>
                          <a:cs typeface="Times New Roman"/>
                        </a:rPr>
                        <a:t>2</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6835" algn="r">
                        <a:lnSpc>
                          <a:spcPct val="100000"/>
                        </a:lnSpc>
                        <a:spcBef>
                          <a:spcPts val="220"/>
                        </a:spcBef>
                      </a:pPr>
                      <a:r>
                        <a:rPr sz="2800" dirty="0">
                          <a:latin typeface="Times New Roman"/>
                          <a:cs typeface="Times New Roman"/>
                        </a:rPr>
                        <a:t>31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7470" algn="r">
                        <a:lnSpc>
                          <a:spcPct val="100000"/>
                        </a:lnSpc>
                        <a:spcBef>
                          <a:spcPts val="220"/>
                        </a:spcBef>
                      </a:pPr>
                      <a:r>
                        <a:rPr sz="2800" dirty="0">
                          <a:latin typeface="Times New Roman"/>
                          <a:cs typeface="Times New Roman"/>
                        </a:rPr>
                        <a:t>244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9850" algn="r">
                        <a:lnSpc>
                          <a:spcPct val="100000"/>
                        </a:lnSpc>
                        <a:spcBef>
                          <a:spcPts val="220"/>
                        </a:spcBef>
                      </a:pPr>
                      <a:r>
                        <a:rPr sz="2800" spc="-5" dirty="0">
                          <a:latin typeface="Times New Roman"/>
                          <a:cs typeface="Times New Roman"/>
                        </a:rPr>
                        <a:t>1897</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0"/>
                        </a:spcBef>
                      </a:pPr>
                      <a:r>
                        <a:rPr sz="2800" spc="-5" dirty="0">
                          <a:latin typeface="Times New Roman"/>
                          <a:cs typeface="Times New Roman"/>
                        </a:rPr>
                        <a:t>A4</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785"/>
                        </a:lnSpc>
                      </a:pPr>
                      <a:r>
                        <a:rPr sz="4200" baseline="-15873" dirty="0">
                          <a:latin typeface="Times New Roman"/>
                          <a:cs typeface="Times New Roman"/>
                        </a:rPr>
                        <a:t>n</a:t>
                      </a:r>
                      <a:r>
                        <a:rPr sz="1900" dirty="0">
                          <a:latin typeface="Times New Roman"/>
                          <a:cs typeface="Times New Roman"/>
                        </a:rPr>
                        <a:t>3</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6835" algn="r">
                        <a:lnSpc>
                          <a:spcPct val="100000"/>
                        </a:lnSpc>
                        <a:spcBef>
                          <a:spcPts val="220"/>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6835" algn="r">
                        <a:lnSpc>
                          <a:spcPct val="100000"/>
                        </a:lnSpc>
                        <a:spcBef>
                          <a:spcPts val="220"/>
                        </a:spcBef>
                      </a:pPr>
                      <a:r>
                        <a:rPr sz="2800" dirty="0">
                          <a:latin typeface="Times New Roman"/>
                          <a:cs typeface="Times New Roman"/>
                        </a:rPr>
                        <a:t>39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0485" algn="r">
                        <a:lnSpc>
                          <a:spcPct val="100000"/>
                        </a:lnSpc>
                        <a:spcBef>
                          <a:spcPts val="220"/>
                        </a:spcBef>
                      </a:pPr>
                      <a:r>
                        <a:rPr sz="2800" dirty="0">
                          <a:latin typeface="Times New Roman"/>
                          <a:cs typeface="Times New Roman"/>
                        </a:rPr>
                        <a:t>153</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0"/>
                        </a:spcBef>
                      </a:pPr>
                      <a:r>
                        <a:rPr sz="2800" spc="-5" dirty="0">
                          <a:latin typeface="Times New Roman"/>
                          <a:cs typeface="Times New Roman"/>
                        </a:rPr>
                        <a:t>A5</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2785"/>
                        </a:lnSpc>
                      </a:pPr>
                      <a:r>
                        <a:rPr sz="4200" baseline="-15873" dirty="0">
                          <a:latin typeface="Times New Roman"/>
                          <a:cs typeface="Times New Roman"/>
                        </a:rPr>
                        <a:t>2</a:t>
                      </a:r>
                      <a:r>
                        <a:rPr sz="1900" dirty="0">
                          <a:latin typeface="Times New Roman"/>
                          <a:cs typeface="Times New Roman"/>
                        </a:rPr>
                        <a:t>n</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7470" algn="r">
                        <a:lnSpc>
                          <a:spcPct val="100000"/>
                        </a:lnSpc>
                        <a:spcBef>
                          <a:spcPts val="220"/>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6835" algn="r">
                        <a:lnSpc>
                          <a:spcPct val="100000"/>
                        </a:lnSpc>
                        <a:spcBef>
                          <a:spcPts val="220"/>
                        </a:spcBef>
                      </a:pPr>
                      <a:r>
                        <a:rPr sz="2800" dirty="0">
                          <a:latin typeface="Times New Roman"/>
                          <a:cs typeface="Times New Roman"/>
                        </a:rPr>
                        <a:t>15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69850" algn="r">
                        <a:lnSpc>
                          <a:spcPct val="100000"/>
                        </a:lnSpc>
                        <a:spcBef>
                          <a:spcPts val="220"/>
                        </a:spcBef>
                      </a:pPr>
                      <a:r>
                        <a:rPr sz="2800" dirty="0">
                          <a:latin typeface="Times New Roman"/>
                          <a:cs typeface="Times New Roman"/>
                        </a:rPr>
                        <a:t>21</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1789" y="590804"/>
            <a:ext cx="6739255" cy="864869"/>
          </a:xfrm>
          <a:prstGeom prst="rect">
            <a:avLst/>
          </a:prstGeom>
        </p:spPr>
        <p:txBody>
          <a:bodyPr vert="horz" wrap="square" lIns="0" tIns="0" rIns="0" bIns="0" rtlCol="0">
            <a:spAutoFit/>
          </a:bodyPr>
          <a:lstStyle/>
          <a:p>
            <a:pPr algn="ctr">
              <a:lnSpc>
                <a:spcPct val="100000"/>
              </a:lnSpc>
            </a:pPr>
            <a:r>
              <a:rPr sz="2800" dirty="0">
                <a:latin typeface="Times New Roman"/>
                <a:cs typeface="Times New Roman"/>
              </a:rPr>
              <a:t>ALGORITHMS AND THEIR</a:t>
            </a:r>
            <a:r>
              <a:rPr sz="2800" spc="-75" dirty="0">
                <a:latin typeface="Times New Roman"/>
                <a:cs typeface="Times New Roman"/>
              </a:rPr>
              <a:t> </a:t>
            </a:r>
            <a:r>
              <a:rPr sz="2800" dirty="0">
                <a:latin typeface="Times New Roman"/>
                <a:cs typeface="Times New Roman"/>
              </a:rPr>
              <a:t>COMPLEXITY</a:t>
            </a:r>
            <a:endParaRPr sz="2800">
              <a:latin typeface="Times New Roman"/>
              <a:cs typeface="Times New Roman"/>
            </a:endParaRPr>
          </a:p>
          <a:p>
            <a:pPr algn="ctr">
              <a:lnSpc>
                <a:spcPct val="100000"/>
              </a:lnSpc>
            </a:pPr>
            <a:r>
              <a:rPr sz="2800" spc="-5" dirty="0">
                <a:latin typeface="Times New Roman"/>
                <a:cs typeface="Times New Roman"/>
              </a:rPr>
              <a:t>(Effect on Tenfold</a:t>
            </a:r>
            <a:r>
              <a:rPr sz="2800" spc="-65" dirty="0">
                <a:latin typeface="Times New Roman"/>
                <a:cs typeface="Times New Roman"/>
              </a:rPr>
              <a:t> </a:t>
            </a:r>
            <a:r>
              <a:rPr sz="2800" spc="-5" dirty="0">
                <a:latin typeface="Times New Roman"/>
                <a:cs typeface="Times New Roman"/>
              </a:rPr>
              <a:t>Speed-up))</a:t>
            </a:r>
            <a:endParaRPr sz="2800">
              <a:latin typeface="Times New Roman"/>
              <a:cs typeface="Times New Roman"/>
            </a:endParaRPr>
          </a:p>
        </p:txBody>
      </p:sp>
      <p:graphicFrame>
        <p:nvGraphicFramePr>
          <p:cNvPr id="3" name="object 3"/>
          <p:cNvGraphicFramePr>
            <a:graphicFrameLocks noGrp="1"/>
          </p:cNvGraphicFramePr>
          <p:nvPr/>
        </p:nvGraphicFramePr>
        <p:xfrm>
          <a:off x="747712" y="1585912"/>
          <a:ext cx="8839199" cy="5234176"/>
        </p:xfrm>
        <a:graphic>
          <a:graphicData uri="http://schemas.openxmlformats.org/drawingml/2006/table">
            <a:tbl>
              <a:tblPr firstRow="1" bandRow="1">
                <a:tableStyleId>{2D5ABB26-0587-4C30-8999-92F81FD0307C}</a:tableStyleId>
              </a:tblPr>
              <a:tblGrid>
                <a:gridCol w="1339595"/>
                <a:gridCol w="2397252"/>
                <a:gridCol w="2706624"/>
                <a:gridCol w="2395728"/>
              </a:tblGrid>
              <a:tr h="1459229">
                <a:tc>
                  <a:txBody>
                    <a:bodyPr/>
                    <a:lstStyle/>
                    <a:p>
                      <a:pPr marL="77470">
                        <a:lnSpc>
                          <a:spcPct val="100000"/>
                        </a:lnSpc>
                        <a:spcBef>
                          <a:spcPts val="165"/>
                        </a:spcBef>
                      </a:pPr>
                      <a:r>
                        <a:rPr sz="2800" spc="-5" dirty="0">
                          <a:latin typeface="Times New Roman"/>
                          <a:cs typeface="Times New Roman"/>
                        </a:rPr>
                        <a:t>Algo</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marR="614045">
                        <a:lnSpc>
                          <a:spcPct val="100000"/>
                        </a:lnSpc>
                        <a:spcBef>
                          <a:spcPts val="165"/>
                        </a:spcBef>
                      </a:pPr>
                      <a:r>
                        <a:rPr sz="2800" spc="-5" dirty="0">
                          <a:latin typeface="Times New Roman"/>
                          <a:cs typeface="Times New Roman"/>
                        </a:rPr>
                        <a:t>Time  Complexity</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marR="200660">
                        <a:lnSpc>
                          <a:spcPct val="100000"/>
                        </a:lnSpc>
                        <a:spcBef>
                          <a:spcPts val="165"/>
                        </a:spcBef>
                      </a:pPr>
                      <a:r>
                        <a:rPr sz="2800" spc="-5" dirty="0">
                          <a:latin typeface="Times New Roman"/>
                          <a:cs typeface="Times New Roman"/>
                        </a:rPr>
                        <a:t>Maximum  Problem Size  Before</a:t>
                      </a:r>
                      <a:r>
                        <a:rPr sz="2800" spc="-85" dirty="0">
                          <a:latin typeface="Times New Roman"/>
                          <a:cs typeface="Times New Roman"/>
                        </a:rPr>
                        <a:t> </a:t>
                      </a:r>
                      <a:r>
                        <a:rPr sz="2800" spc="-5" dirty="0">
                          <a:latin typeface="Times New Roman"/>
                          <a:cs typeface="Times New Roman"/>
                        </a:rPr>
                        <a:t>Speed-up</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marR="99060">
                        <a:lnSpc>
                          <a:spcPct val="100000"/>
                        </a:lnSpc>
                        <a:spcBef>
                          <a:spcPts val="165"/>
                        </a:spcBef>
                      </a:pPr>
                      <a:r>
                        <a:rPr sz="2800" spc="-5" dirty="0">
                          <a:latin typeface="Times New Roman"/>
                          <a:cs typeface="Times New Roman"/>
                        </a:rPr>
                        <a:t>Maximum  Problem Size  After</a:t>
                      </a:r>
                      <a:r>
                        <a:rPr sz="2800" spc="-85" dirty="0">
                          <a:latin typeface="Times New Roman"/>
                          <a:cs typeface="Times New Roman"/>
                        </a:rPr>
                        <a:t> </a:t>
                      </a:r>
                      <a:r>
                        <a:rPr sz="2800" spc="-5" dirty="0">
                          <a:latin typeface="Times New Roman"/>
                          <a:cs typeface="Times New Roman"/>
                        </a:rPr>
                        <a:t>Speed-up</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685800">
                <a:tc>
                  <a:txBody>
                    <a:bodyPr/>
                    <a:lstStyle/>
                    <a:p>
                      <a:pPr marL="77470">
                        <a:lnSpc>
                          <a:spcPct val="100000"/>
                        </a:lnSpc>
                        <a:spcBef>
                          <a:spcPts val="220"/>
                        </a:spcBef>
                      </a:pPr>
                      <a:r>
                        <a:rPr sz="2800" spc="-5" dirty="0">
                          <a:latin typeface="Times New Roman"/>
                          <a:cs typeface="Times New Roman"/>
                        </a:rPr>
                        <a:t>A1</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0"/>
                        </a:spcBef>
                      </a:pPr>
                      <a:r>
                        <a:rPr sz="2800"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58240">
                        <a:lnSpc>
                          <a:spcPct val="100000"/>
                        </a:lnSpc>
                        <a:spcBef>
                          <a:spcPts val="220"/>
                        </a:spcBef>
                      </a:pPr>
                      <a:r>
                        <a:rPr sz="2800" dirty="0">
                          <a:latin typeface="Times New Roman"/>
                          <a:cs typeface="Times New Roman"/>
                        </a:rPr>
                        <a:t>S1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255" algn="ctr">
                        <a:lnSpc>
                          <a:spcPct val="100000"/>
                        </a:lnSpc>
                        <a:spcBef>
                          <a:spcPts val="220"/>
                        </a:spcBef>
                      </a:pPr>
                      <a:r>
                        <a:rPr sz="2800" dirty="0">
                          <a:latin typeface="Times New Roman"/>
                          <a:cs typeface="Times New Roman"/>
                        </a:rPr>
                        <a:t>10S1</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1031747">
                <a:tc>
                  <a:txBody>
                    <a:bodyPr/>
                    <a:lstStyle/>
                    <a:p>
                      <a:pPr marL="77470">
                        <a:lnSpc>
                          <a:spcPct val="100000"/>
                        </a:lnSpc>
                        <a:spcBef>
                          <a:spcPts val="220"/>
                        </a:spcBef>
                      </a:pPr>
                      <a:r>
                        <a:rPr sz="2800" spc="-5" dirty="0">
                          <a:latin typeface="Times New Roman"/>
                          <a:cs typeface="Times New Roman"/>
                        </a:rPr>
                        <a:t>A2</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0"/>
                        </a:spcBef>
                      </a:pPr>
                      <a:r>
                        <a:rPr sz="2800" dirty="0">
                          <a:latin typeface="Times New Roman"/>
                          <a:cs typeface="Times New Roman"/>
                        </a:rPr>
                        <a:t>n log</a:t>
                      </a:r>
                      <a:r>
                        <a:rPr sz="2800" spc="-110" dirty="0">
                          <a:latin typeface="Times New Roman"/>
                          <a:cs typeface="Times New Roman"/>
                        </a:rPr>
                        <a:t> </a:t>
                      </a:r>
                      <a:r>
                        <a:rPr sz="2800"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58240">
                        <a:lnSpc>
                          <a:spcPct val="100000"/>
                        </a:lnSpc>
                        <a:spcBef>
                          <a:spcPts val="220"/>
                        </a:spcBef>
                      </a:pPr>
                      <a:r>
                        <a:rPr sz="2800" dirty="0">
                          <a:latin typeface="Times New Roman"/>
                          <a:cs typeface="Times New Roman"/>
                        </a:rPr>
                        <a:t>S2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20"/>
                        </a:spcBef>
                      </a:pPr>
                      <a:r>
                        <a:rPr sz="2800" spc="-5" dirty="0">
                          <a:latin typeface="Times New Roman"/>
                          <a:cs typeface="Times New Roman"/>
                        </a:rPr>
                        <a:t>10S2</a:t>
                      </a:r>
                      <a:endParaRPr sz="2800">
                        <a:latin typeface="Times New Roman"/>
                        <a:cs typeface="Times New Roman"/>
                      </a:endParaRPr>
                    </a:p>
                    <a:p>
                      <a:pPr marL="6985" algn="ctr">
                        <a:lnSpc>
                          <a:spcPct val="100000"/>
                        </a:lnSpc>
                        <a:spcBef>
                          <a:spcPts val="675"/>
                        </a:spcBef>
                      </a:pPr>
                      <a:r>
                        <a:rPr sz="2800" dirty="0">
                          <a:latin typeface="Times New Roman"/>
                          <a:cs typeface="Times New Roman"/>
                        </a:rPr>
                        <a:t>(for large</a:t>
                      </a:r>
                      <a:r>
                        <a:rPr sz="2800" spc="-100" dirty="0">
                          <a:latin typeface="Times New Roman"/>
                          <a:cs typeface="Times New Roman"/>
                        </a:rPr>
                        <a:t> </a:t>
                      </a:r>
                      <a:r>
                        <a:rPr sz="2800" dirty="0">
                          <a:latin typeface="Times New Roman"/>
                          <a:cs typeface="Times New Roman"/>
                        </a:rPr>
                        <a:t>s2)</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5"/>
                        </a:spcBef>
                      </a:pPr>
                      <a:r>
                        <a:rPr sz="2800" spc="-5" dirty="0">
                          <a:latin typeface="Times New Roman"/>
                          <a:cs typeface="Times New Roman"/>
                        </a:rPr>
                        <a:t>A3</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790"/>
                        </a:lnSpc>
                      </a:pPr>
                      <a:r>
                        <a:rPr sz="4200" baseline="-15873" dirty="0">
                          <a:latin typeface="Times New Roman"/>
                          <a:cs typeface="Times New Roman"/>
                        </a:rPr>
                        <a:t>n</a:t>
                      </a:r>
                      <a:r>
                        <a:rPr sz="1900" dirty="0">
                          <a:latin typeface="Times New Roman"/>
                          <a:cs typeface="Times New Roman"/>
                        </a:rPr>
                        <a:t>2</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58240">
                        <a:lnSpc>
                          <a:spcPct val="100000"/>
                        </a:lnSpc>
                        <a:spcBef>
                          <a:spcPts val="225"/>
                        </a:spcBef>
                      </a:pPr>
                      <a:r>
                        <a:rPr sz="2800" dirty="0">
                          <a:latin typeface="Times New Roman"/>
                          <a:cs typeface="Times New Roman"/>
                        </a:rPr>
                        <a:t>S3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ct val="100000"/>
                        </a:lnSpc>
                        <a:spcBef>
                          <a:spcPts val="225"/>
                        </a:spcBef>
                      </a:pPr>
                      <a:r>
                        <a:rPr sz="2800" dirty="0">
                          <a:latin typeface="Times New Roman"/>
                          <a:cs typeface="Times New Roman"/>
                        </a:rPr>
                        <a:t>3.16S3</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5"/>
                        </a:spcBef>
                      </a:pPr>
                      <a:r>
                        <a:rPr sz="2800" spc="-5" dirty="0">
                          <a:latin typeface="Times New Roman"/>
                          <a:cs typeface="Times New Roman"/>
                        </a:rPr>
                        <a:t>A4</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790"/>
                        </a:lnSpc>
                      </a:pPr>
                      <a:r>
                        <a:rPr sz="4200" baseline="-15873" dirty="0">
                          <a:latin typeface="Times New Roman"/>
                          <a:cs typeface="Times New Roman"/>
                        </a:rPr>
                        <a:t>n</a:t>
                      </a:r>
                      <a:r>
                        <a:rPr sz="1900" dirty="0">
                          <a:latin typeface="Times New Roman"/>
                          <a:cs typeface="Times New Roman"/>
                        </a:rPr>
                        <a:t>3</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58240">
                        <a:lnSpc>
                          <a:spcPct val="100000"/>
                        </a:lnSpc>
                        <a:spcBef>
                          <a:spcPts val="225"/>
                        </a:spcBef>
                      </a:pPr>
                      <a:r>
                        <a:rPr sz="2800" dirty="0">
                          <a:latin typeface="Times New Roman"/>
                          <a:cs typeface="Times New Roman"/>
                        </a:rPr>
                        <a:t>S4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ct val="100000"/>
                        </a:lnSpc>
                        <a:spcBef>
                          <a:spcPts val="225"/>
                        </a:spcBef>
                      </a:pPr>
                      <a:r>
                        <a:rPr sz="2800" dirty="0">
                          <a:latin typeface="Times New Roman"/>
                          <a:cs typeface="Times New Roman"/>
                        </a:rPr>
                        <a:t>2.15S4</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85800">
                <a:tc>
                  <a:txBody>
                    <a:bodyPr/>
                    <a:lstStyle/>
                    <a:p>
                      <a:pPr marL="77470">
                        <a:lnSpc>
                          <a:spcPct val="100000"/>
                        </a:lnSpc>
                        <a:spcBef>
                          <a:spcPts val="225"/>
                        </a:spcBef>
                      </a:pPr>
                      <a:r>
                        <a:rPr sz="2800" spc="-5" dirty="0">
                          <a:latin typeface="Times New Roman"/>
                          <a:cs typeface="Times New Roman"/>
                        </a:rPr>
                        <a:t>A5</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2790"/>
                        </a:lnSpc>
                      </a:pPr>
                      <a:r>
                        <a:rPr sz="4200" baseline="-15873" dirty="0">
                          <a:latin typeface="Times New Roman"/>
                          <a:cs typeface="Times New Roman"/>
                        </a:rPr>
                        <a:t>2</a:t>
                      </a:r>
                      <a:r>
                        <a:rPr sz="1900" dirty="0">
                          <a:latin typeface="Times New Roman"/>
                          <a:cs typeface="Times New Roman"/>
                        </a:rPr>
                        <a:t>n</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158240">
                        <a:lnSpc>
                          <a:spcPct val="100000"/>
                        </a:lnSpc>
                        <a:spcBef>
                          <a:spcPts val="225"/>
                        </a:spcBef>
                      </a:pPr>
                      <a:r>
                        <a:rPr sz="2800" dirty="0">
                          <a:latin typeface="Times New Roman"/>
                          <a:cs typeface="Times New Roman"/>
                        </a:rPr>
                        <a:t>S5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985" algn="ctr">
                        <a:lnSpc>
                          <a:spcPct val="100000"/>
                        </a:lnSpc>
                        <a:spcBef>
                          <a:spcPts val="225"/>
                        </a:spcBef>
                      </a:pPr>
                      <a:r>
                        <a:rPr sz="2800" dirty="0">
                          <a:latin typeface="Times New Roman"/>
                          <a:cs typeface="Times New Roman"/>
                        </a:rPr>
                        <a:t>S5 +</a:t>
                      </a:r>
                      <a:r>
                        <a:rPr sz="2800" spc="-105" dirty="0">
                          <a:latin typeface="Times New Roman"/>
                          <a:cs typeface="Times New Roman"/>
                        </a:rPr>
                        <a:t> </a:t>
                      </a:r>
                      <a:r>
                        <a:rPr sz="2800" dirty="0">
                          <a:latin typeface="Times New Roman"/>
                          <a:cs typeface="Times New Roman"/>
                        </a:rPr>
                        <a:t>3.3</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ct val="109800"/>
              </a:lnSpc>
            </a:pPr>
            <a:r>
              <a:rPr sz="3200" spc="-10" dirty="0"/>
              <a:t>Calculating </a:t>
            </a:r>
            <a:r>
              <a:rPr sz="3200" spc="-5" dirty="0"/>
              <a:t>the </a:t>
            </a:r>
            <a:r>
              <a:rPr sz="3200" spc="-10" dirty="0"/>
              <a:t>Greatest Common Divisor  Function </a:t>
            </a:r>
            <a:r>
              <a:rPr sz="3200" spc="-5" dirty="0"/>
              <a:t>gcd </a:t>
            </a:r>
            <a:r>
              <a:rPr sz="3200" spc="-10" dirty="0"/>
              <a:t>(m,</a:t>
            </a:r>
            <a:r>
              <a:rPr sz="3200" spc="-35" dirty="0"/>
              <a:t> </a:t>
            </a:r>
            <a:r>
              <a:rPr sz="3200" spc="-10" dirty="0"/>
              <a:t>n)</a:t>
            </a:r>
            <a:endParaRPr sz="3200"/>
          </a:p>
          <a:p>
            <a:pPr marL="354965" marR="4457700">
              <a:lnSpc>
                <a:spcPct val="112000"/>
              </a:lnSpc>
              <a:spcBef>
                <a:spcPts val="355"/>
              </a:spcBef>
            </a:pPr>
            <a:r>
              <a:rPr sz="3200" b="0" spc="-5" dirty="0">
                <a:latin typeface="Arial"/>
                <a:cs typeface="Arial"/>
              </a:rPr>
              <a:t>i </a:t>
            </a:r>
            <a:r>
              <a:rPr sz="3200" b="0" spc="-5" dirty="0">
                <a:latin typeface="Symbol"/>
                <a:cs typeface="Symbol"/>
              </a:rPr>
              <a:t></a:t>
            </a:r>
            <a:r>
              <a:rPr sz="3200" b="0" spc="-5" dirty="0">
                <a:latin typeface="Times New Roman"/>
                <a:cs typeface="Times New Roman"/>
              </a:rPr>
              <a:t> </a:t>
            </a:r>
            <a:r>
              <a:rPr sz="3200" b="0" spc="-5" dirty="0">
                <a:latin typeface="Arial"/>
                <a:cs typeface="Arial"/>
              </a:rPr>
              <a:t>min (m, n) + 1  </a:t>
            </a:r>
            <a:r>
              <a:rPr sz="3200" b="0" spc="-10" dirty="0">
                <a:latin typeface="Arial"/>
                <a:cs typeface="Arial"/>
              </a:rPr>
              <a:t>repeat</a:t>
            </a:r>
            <a:endParaRPr sz="3200">
              <a:latin typeface="Arial"/>
              <a:cs typeface="Arial"/>
            </a:endParaRPr>
          </a:p>
        </p:txBody>
      </p:sp>
      <p:sp>
        <p:nvSpPr>
          <p:cNvPr id="3" name="object 3"/>
          <p:cNvSpPr txBox="1"/>
          <p:nvPr/>
        </p:nvSpPr>
        <p:spPr>
          <a:xfrm>
            <a:off x="536709" y="2665183"/>
            <a:ext cx="5743575" cy="1892300"/>
          </a:xfrm>
          <a:prstGeom prst="rect">
            <a:avLst/>
          </a:prstGeom>
        </p:spPr>
        <p:txBody>
          <a:bodyPr vert="horz" wrap="square" lIns="0" tIns="0" rIns="0" bIns="0" rtlCol="0">
            <a:spAutoFit/>
          </a:bodyPr>
          <a:lstStyle/>
          <a:p>
            <a:pPr marL="575945">
              <a:lnSpc>
                <a:spcPct val="100000"/>
              </a:lnSpc>
            </a:pPr>
            <a:r>
              <a:rPr sz="3200" spc="-5" dirty="0">
                <a:latin typeface="Arial"/>
                <a:cs typeface="Arial"/>
              </a:rPr>
              <a:t>i </a:t>
            </a:r>
            <a:r>
              <a:rPr sz="3200" spc="-5" dirty="0">
                <a:latin typeface="Symbol"/>
                <a:cs typeface="Symbol"/>
              </a:rPr>
              <a:t></a:t>
            </a:r>
            <a:r>
              <a:rPr sz="3200" spc="-5" dirty="0">
                <a:latin typeface="Times New Roman"/>
                <a:cs typeface="Times New Roman"/>
              </a:rPr>
              <a:t> </a:t>
            </a:r>
            <a:r>
              <a:rPr sz="3200" spc="-5" dirty="0">
                <a:latin typeface="Arial"/>
                <a:cs typeface="Arial"/>
              </a:rPr>
              <a:t>i </a:t>
            </a:r>
            <a:r>
              <a:rPr sz="2800" dirty="0">
                <a:latin typeface="Arial"/>
                <a:cs typeface="Arial"/>
              </a:rPr>
              <a:t>–</a:t>
            </a:r>
            <a:r>
              <a:rPr sz="2800" spc="-100" dirty="0">
                <a:latin typeface="Arial"/>
                <a:cs typeface="Arial"/>
              </a:rPr>
              <a:t> </a:t>
            </a:r>
            <a:r>
              <a:rPr sz="2800" dirty="0">
                <a:latin typeface="Arial"/>
                <a:cs typeface="Arial"/>
              </a:rPr>
              <a:t>1</a:t>
            </a:r>
            <a:endParaRPr sz="2800">
              <a:latin typeface="Arial"/>
              <a:cs typeface="Arial"/>
            </a:endParaRPr>
          </a:p>
          <a:p>
            <a:pPr marL="355600" marR="5080" indent="-46990">
              <a:lnSpc>
                <a:spcPts val="3700"/>
              </a:lnSpc>
              <a:spcBef>
                <a:spcPts val="135"/>
              </a:spcBef>
            </a:pPr>
            <a:r>
              <a:rPr sz="2800" spc="-5" dirty="0">
                <a:latin typeface="Arial"/>
                <a:cs typeface="Arial"/>
              </a:rPr>
              <a:t>until </a:t>
            </a:r>
            <a:r>
              <a:rPr sz="2800" dirty="0">
                <a:latin typeface="Arial"/>
                <a:cs typeface="Arial"/>
              </a:rPr>
              <a:t>i </a:t>
            </a:r>
            <a:r>
              <a:rPr sz="2800" spc="-5" dirty="0">
                <a:latin typeface="Arial"/>
                <a:cs typeface="Arial"/>
              </a:rPr>
              <a:t>divides both </a:t>
            </a:r>
            <a:r>
              <a:rPr sz="2800" dirty="0">
                <a:latin typeface="Arial"/>
                <a:cs typeface="Arial"/>
              </a:rPr>
              <a:t>m </a:t>
            </a:r>
            <a:r>
              <a:rPr sz="2800" spc="-5" dirty="0">
                <a:latin typeface="Arial"/>
                <a:cs typeface="Arial"/>
              </a:rPr>
              <a:t>and </a:t>
            </a:r>
            <a:r>
              <a:rPr sz="2800" dirty="0">
                <a:latin typeface="Arial"/>
                <a:cs typeface="Arial"/>
              </a:rPr>
              <a:t>n exactly  return</a:t>
            </a:r>
            <a:r>
              <a:rPr sz="2800" spc="-95" dirty="0">
                <a:latin typeface="Arial"/>
                <a:cs typeface="Arial"/>
              </a:rPr>
              <a:t> </a:t>
            </a:r>
            <a:r>
              <a:rPr sz="2800" dirty="0">
                <a:latin typeface="Arial"/>
                <a:cs typeface="Arial"/>
              </a:rPr>
              <a:t>i</a:t>
            </a:r>
            <a:endParaRPr sz="2800">
              <a:latin typeface="Arial"/>
              <a:cs typeface="Arial"/>
            </a:endParaRPr>
          </a:p>
          <a:p>
            <a:pPr marL="12700">
              <a:lnSpc>
                <a:spcPct val="100000"/>
              </a:lnSpc>
              <a:spcBef>
                <a:spcPts val="155"/>
              </a:spcBef>
            </a:pPr>
            <a:r>
              <a:rPr sz="2800" dirty="0">
                <a:latin typeface="Arial"/>
                <a:cs typeface="Arial"/>
              </a:rPr>
              <a:t>gcd (14,</a:t>
            </a:r>
            <a:r>
              <a:rPr sz="2800" spc="-105" dirty="0">
                <a:latin typeface="Arial"/>
                <a:cs typeface="Arial"/>
              </a:rPr>
              <a:t> </a:t>
            </a:r>
            <a:r>
              <a:rPr sz="2800" dirty="0">
                <a:latin typeface="Arial"/>
                <a:cs typeface="Arial"/>
              </a:rPr>
              <a:t>21)</a:t>
            </a:r>
            <a:endParaRPr sz="2800">
              <a:latin typeface="Arial"/>
              <a:cs typeface="Arial"/>
            </a:endParaRPr>
          </a:p>
        </p:txBody>
      </p:sp>
      <p:graphicFrame>
        <p:nvGraphicFramePr>
          <p:cNvPr id="4" name="object 4"/>
          <p:cNvGraphicFramePr>
            <a:graphicFrameLocks noGrp="1"/>
          </p:cNvGraphicFramePr>
          <p:nvPr/>
        </p:nvGraphicFramePr>
        <p:xfrm>
          <a:off x="527184" y="4604194"/>
          <a:ext cx="7984921" cy="1422412"/>
        </p:xfrm>
        <a:graphic>
          <a:graphicData uri="http://schemas.openxmlformats.org/drawingml/2006/table">
            <a:tbl>
              <a:tblPr firstRow="1" bandRow="1">
                <a:tableStyleId>{2D5ABB26-0587-4C30-8999-92F81FD0307C}</a:tableStyleId>
              </a:tblPr>
              <a:tblGrid>
                <a:gridCol w="1307425"/>
                <a:gridCol w="684593"/>
                <a:gridCol w="938084"/>
                <a:gridCol w="987423"/>
                <a:gridCol w="987086"/>
                <a:gridCol w="986481"/>
                <a:gridCol w="804092"/>
                <a:gridCol w="774050"/>
                <a:gridCol w="515687"/>
              </a:tblGrid>
              <a:tr h="476504">
                <a:tc>
                  <a:txBody>
                    <a:bodyPr/>
                    <a:lstStyle/>
                    <a:p>
                      <a:pPr marL="22225">
                        <a:lnSpc>
                          <a:spcPts val="3329"/>
                        </a:lnSpc>
                        <a:tabLst>
                          <a:tab pos="297815" algn="l"/>
                          <a:tab pos="702945" algn="l"/>
                        </a:tabLst>
                      </a:pPr>
                      <a:r>
                        <a:rPr sz="2800" dirty="0">
                          <a:latin typeface="Arial"/>
                          <a:cs typeface="Arial"/>
                        </a:rPr>
                        <a:t>i	=	</a:t>
                      </a:r>
                      <a:r>
                        <a:rPr sz="2800" spc="-5" dirty="0">
                          <a:latin typeface="Arial"/>
                          <a:cs typeface="Arial"/>
                        </a:rPr>
                        <a:t>15</a:t>
                      </a:r>
                      <a:endParaRPr sz="2800">
                        <a:latin typeface="Arial"/>
                        <a:cs typeface="Arial"/>
                      </a:endParaRPr>
                    </a:p>
                  </a:txBody>
                  <a:tcPr marL="0" marR="0" marT="0" marB="0"/>
                </a:tc>
                <a:tc gridSpan="8">
                  <a:txBody>
                    <a:bodyPr/>
                    <a:lstStyle/>
                    <a:p>
                      <a:endParaRPr sz="28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469779">
                <a:tc>
                  <a:txBody>
                    <a:bodyPr/>
                    <a:lstStyle/>
                    <a:p>
                      <a:pPr marL="22225">
                        <a:lnSpc>
                          <a:spcPts val="3279"/>
                        </a:lnSpc>
                      </a:pPr>
                      <a:r>
                        <a:rPr sz="2800" dirty="0">
                          <a:latin typeface="Arial"/>
                          <a:cs typeface="Arial"/>
                        </a:rPr>
                        <a:t>i</a:t>
                      </a:r>
                      <a:endParaRPr sz="2800">
                        <a:latin typeface="Arial"/>
                        <a:cs typeface="Arial"/>
                      </a:endParaRPr>
                    </a:p>
                  </a:txBody>
                  <a:tcPr marL="0" marR="0" marT="0" marB="0"/>
                </a:tc>
                <a:tc>
                  <a:txBody>
                    <a:bodyPr/>
                    <a:lstStyle/>
                    <a:p>
                      <a:pPr marR="196215" algn="ctr">
                        <a:lnSpc>
                          <a:spcPts val="3279"/>
                        </a:lnSpc>
                      </a:pPr>
                      <a:r>
                        <a:rPr sz="2800" spc="-5" dirty="0">
                          <a:latin typeface="Arial"/>
                          <a:cs typeface="Arial"/>
                        </a:rPr>
                        <a:t>14</a:t>
                      </a:r>
                      <a:endParaRPr sz="2800">
                        <a:latin typeface="Arial"/>
                        <a:cs typeface="Arial"/>
                      </a:endParaRPr>
                    </a:p>
                  </a:txBody>
                  <a:tcPr marL="0" marR="0" marT="0" marB="0"/>
                </a:tc>
                <a:tc>
                  <a:txBody>
                    <a:bodyPr/>
                    <a:lstStyle/>
                    <a:p>
                      <a:pPr marL="246379">
                        <a:lnSpc>
                          <a:spcPts val="3279"/>
                        </a:lnSpc>
                      </a:pPr>
                      <a:r>
                        <a:rPr sz="2800" spc="-5" dirty="0">
                          <a:latin typeface="Arial"/>
                          <a:cs typeface="Arial"/>
                        </a:rPr>
                        <a:t>13</a:t>
                      </a:r>
                      <a:endParaRPr sz="2800">
                        <a:latin typeface="Arial"/>
                        <a:cs typeface="Arial"/>
                      </a:endParaRPr>
                    </a:p>
                  </a:txBody>
                  <a:tcPr marL="0" marR="0" marT="0" marB="0"/>
                </a:tc>
                <a:tc>
                  <a:txBody>
                    <a:bodyPr/>
                    <a:lstStyle/>
                    <a:p>
                      <a:pPr marR="288290" algn="r">
                        <a:lnSpc>
                          <a:spcPts val="3279"/>
                        </a:lnSpc>
                      </a:pPr>
                      <a:r>
                        <a:rPr sz="2800" spc="-5" dirty="0">
                          <a:latin typeface="Arial"/>
                          <a:cs typeface="Arial"/>
                        </a:rPr>
                        <a:t>12</a:t>
                      </a:r>
                      <a:endParaRPr sz="2800">
                        <a:latin typeface="Arial"/>
                        <a:cs typeface="Arial"/>
                      </a:endParaRPr>
                    </a:p>
                  </a:txBody>
                  <a:tcPr marL="0" marR="0" marT="0" marB="0"/>
                </a:tc>
                <a:tc>
                  <a:txBody>
                    <a:bodyPr/>
                    <a:lstStyle/>
                    <a:p>
                      <a:pPr algn="ctr">
                        <a:lnSpc>
                          <a:spcPts val="3279"/>
                        </a:lnSpc>
                      </a:pPr>
                      <a:r>
                        <a:rPr sz="2800" spc="-5" dirty="0">
                          <a:latin typeface="Arial"/>
                          <a:cs typeface="Arial"/>
                        </a:rPr>
                        <a:t>11</a:t>
                      </a:r>
                      <a:endParaRPr sz="2800">
                        <a:latin typeface="Arial"/>
                        <a:cs typeface="Arial"/>
                      </a:endParaRPr>
                    </a:p>
                  </a:txBody>
                  <a:tcPr marL="0" marR="0" marT="0" marB="0"/>
                </a:tc>
                <a:tc>
                  <a:txBody>
                    <a:bodyPr/>
                    <a:lstStyle/>
                    <a:p>
                      <a:pPr algn="ctr">
                        <a:lnSpc>
                          <a:spcPts val="3279"/>
                        </a:lnSpc>
                      </a:pPr>
                      <a:r>
                        <a:rPr sz="2800" spc="-5" dirty="0">
                          <a:latin typeface="Arial"/>
                          <a:cs typeface="Arial"/>
                        </a:rPr>
                        <a:t>10</a:t>
                      </a:r>
                      <a:endParaRPr sz="2800">
                        <a:latin typeface="Arial"/>
                        <a:cs typeface="Arial"/>
                      </a:endParaRPr>
                    </a:p>
                  </a:txBody>
                  <a:tcPr marL="0" marR="0" marT="0" marB="0"/>
                </a:tc>
                <a:tc>
                  <a:txBody>
                    <a:bodyPr/>
                    <a:lstStyle/>
                    <a:p>
                      <a:pPr marR="6985" algn="ctr">
                        <a:lnSpc>
                          <a:spcPts val="3279"/>
                        </a:lnSpc>
                      </a:pPr>
                      <a:r>
                        <a:rPr sz="2800" dirty="0">
                          <a:latin typeface="Arial"/>
                          <a:cs typeface="Arial"/>
                        </a:rPr>
                        <a:t>9</a:t>
                      </a:r>
                      <a:endParaRPr sz="2800">
                        <a:latin typeface="Arial"/>
                        <a:cs typeface="Arial"/>
                      </a:endParaRPr>
                    </a:p>
                  </a:txBody>
                  <a:tcPr marL="0" marR="0" marT="0" marB="0"/>
                </a:tc>
                <a:tc>
                  <a:txBody>
                    <a:bodyPr/>
                    <a:lstStyle/>
                    <a:p>
                      <a:pPr marL="280035">
                        <a:lnSpc>
                          <a:spcPts val="3279"/>
                        </a:lnSpc>
                      </a:pPr>
                      <a:r>
                        <a:rPr sz="2800" dirty="0">
                          <a:latin typeface="Arial"/>
                          <a:cs typeface="Arial"/>
                        </a:rPr>
                        <a:t>8</a:t>
                      </a:r>
                      <a:endParaRPr sz="2800">
                        <a:latin typeface="Arial"/>
                        <a:cs typeface="Arial"/>
                      </a:endParaRPr>
                    </a:p>
                  </a:txBody>
                  <a:tcPr marL="0" marR="0" marT="0" marB="0"/>
                </a:tc>
                <a:tc>
                  <a:txBody>
                    <a:bodyPr/>
                    <a:lstStyle/>
                    <a:p>
                      <a:pPr marR="14604" algn="r">
                        <a:lnSpc>
                          <a:spcPts val="3279"/>
                        </a:lnSpc>
                      </a:pPr>
                      <a:r>
                        <a:rPr sz="2800" dirty="0">
                          <a:latin typeface="Arial"/>
                          <a:cs typeface="Arial"/>
                        </a:rPr>
                        <a:t>7</a:t>
                      </a:r>
                      <a:endParaRPr sz="2800">
                        <a:latin typeface="Arial"/>
                        <a:cs typeface="Arial"/>
                      </a:endParaRPr>
                    </a:p>
                  </a:txBody>
                  <a:tcPr marL="0" marR="0" marT="0" marB="0"/>
                </a:tc>
              </a:tr>
              <a:tr h="476129">
                <a:tc>
                  <a:txBody>
                    <a:bodyPr/>
                    <a:lstStyle/>
                    <a:p>
                      <a:pPr marL="22225">
                        <a:lnSpc>
                          <a:spcPts val="3279"/>
                        </a:lnSpc>
                      </a:pPr>
                      <a:r>
                        <a:rPr sz="2800" spc="-5" dirty="0">
                          <a:latin typeface="Arial"/>
                          <a:cs typeface="Arial"/>
                        </a:rPr>
                        <a:t>Division</a:t>
                      </a:r>
                      <a:endParaRPr sz="2800">
                        <a:latin typeface="Arial"/>
                        <a:cs typeface="Arial"/>
                      </a:endParaRPr>
                    </a:p>
                  </a:txBody>
                  <a:tcPr marL="0" marR="0" marT="0" marB="0"/>
                </a:tc>
                <a:tc>
                  <a:txBody>
                    <a:bodyPr/>
                    <a:lstStyle/>
                    <a:p>
                      <a:pPr marR="149225" algn="ctr">
                        <a:lnSpc>
                          <a:spcPts val="3279"/>
                        </a:lnSpc>
                      </a:pPr>
                      <a:r>
                        <a:rPr sz="2800" dirty="0">
                          <a:latin typeface="Arial"/>
                          <a:cs typeface="Arial"/>
                        </a:rPr>
                        <a:t>F</a:t>
                      </a:r>
                      <a:endParaRPr sz="2800">
                        <a:latin typeface="Arial"/>
                        <a:cs typeface="Arial"/>
                      </a:endParaRPr>
                    </a:p>
                  </a:txBody>
                  <a:tcPr marL="0" marR="0" marT="0" marB="0"/>
                </a:tc>
                <a:tc>
                  <a:txBody>
                    <a:bodyPr/>
                    <a:lstStyle/>
                    <a:p>
                      <a:pPr marL="34290" algn="ctr">
                        <a:lnSpc>
                          <a:spcPts val="3279"/>
                        </a:lnSpc>
                      </a:pPr>
                      <a:r>
                        <a:rPr sz="2800" dirty="0">
                          <a:latin typeface="Arial"/>
                          <a:cs typeface="Arial"/>
                        </a:rPr>
                        <a:t>F</a:t>
                      </a:r>
                      <a:endParaRPr sz="2800">
                        <a:latin typeface="Arial"/>
                        <a:cs typeface="Arial"/>
                      </a:endParaRPr>
                    </a:p>
                  </a:txBody>
                  <a:tcPr marL="0" marR="0" marT="0" marB="0"/>
                </a:tc>
                <a:tc>
                  <a:txBody>
                    <a:bodyPr/>
                    <a:lstStyle/>
                    <a:p>
                      <a:pPr marR="316865" algn="r">
                        <a:lnSpc>
                          <a:spcPts val="3279"/>
                        </a:lnSpc>
                      </a:pPr>
                      <a:r>
                        <a:rPr sz="2800" dirty="0">
                          <a:latin typeface="Arial"/>
                          <a:cs typeface="Arial"/>
                        </a:rPr>
                        <a:t>F</a:t>
                      </a:r>
                      <a:endParaRPr sz="2800">
                        <a:latin typeface="Arial"/>
                        <a:cs typeface="Arial"/>
                      </a:endParaRPr>
                    </a:p>
                  </a:txBody>
                  <a:tcPr marL="0" marR="0" marT="0" marB="0"/>
                </a:tc>
                <a:tc>
                  <a:txBody>
                    <a:bodyPr/>
                    <a:lstStyle/>
                    <a:p>
                      <a:pPr marR="28575" algn="ctr">
                        <a:lnSpc>
                          <a:spcPts val="3279"/>
                        </a:lnSpc>
                      </a:pPr>
                      <a:r>
                        <a:rPr sz="2800" dirty="0">
                          <a:latin typeface="Arial"/>
                          <a:cs typeface="Arial"/>
                        </a:rPr>
                        <a:t>F</a:t>
                      </a:r>
                      <a:endParaRPr sz="2800">
                        <a:latin typeface="Arial"/>
                        <a:cs typeface="Arial"/>
                      </a:endParaRPr>
                    </a:p>
                  </a:txBody>
                  <a:tcPr marL="0" marR="0" marT="0" marB="0"/>
                </a:tc>
                <a:tc>
                  <a:txBody>
                    <a:bodyPr/>
                    <a:lstStyle/>
                    <a:p>
                      <a:pPr marL="1270" algn="ctr">
                        <a:lnSpc>
                          <a:spcPts val="3279"/>
                        </a:lnSpc>
                      </a:pPr>
                      <a:r>
                        <a:rPr sz="2800" dirty="0">
                          <a:latin typeface="Arial"/>
                          <a:cs typeface="Arial"/>
                        </a:rPr>
                        <a:t>F</a:t>
                      </a:r>
                      <a:endParaRPr sz="2800">
                        <a:latin typeface="Arial"/>
                        <a:cs typeface="Arial"/>
                      </a:endParaRPr>
                    </a:p>
                  </a:txBody>
                  <a:tcPr marL="0" marR="0" marT="0" marB="0"/>
                </a:tc>
                <a:tc>
                  <a:txBody>
                    <a:bodyPr/>
                    <a:lstStyle/>
                    <a:p>
                      <a:pPr marL="25400" algn="ctr">
                        <a:lnSpc>
                          <a:spcPts val="3279"/>
                        </a:lnSpc>
                      </a:pPr>
                      <a:r>
                        <a:rPr sz="2800" dirty="0">
                          <a:latin typeface="Arial"/>
                          <a:cs typeface="Arial"/>
                        </a:rPr>
                        <a:t>F</a:t>
                      </a:r>
                      <a:endParaRPr sz="2800">
                        <a:latin typeface="Arial"/>
                        <a:cs typeface="Arial"/>
                      </a:endParaRPr>
                    </a:p>
                  </a:txBody>
                  <a:tcPr marL="0" marR="0" marT="0" marB="0"/>
                </a:tc>
                <a:tc>
                  <a:txBody>
                    <a:bodyPr/>
                    <a:lstStyle/>
                    <a:p>
                      <a:pPr marL="310515">
                        <a:lnSpc>
                          <a:spcPts val="3279"/>
                        </a:lnSpc>
                      </a:pPr>
                      <a:r>
                        <a:rPr sz="2800" dirty="0">
                          <a:latin typeface="Arial"/>
                          <a:cs typeface="Arial"/>
                        </a:rPr>
                        <a:t>F</a:t>
                      </a:r>
                      <a:endParaRPr sz="2800">
                        <a:latin typeface="Arial"/>
                        <a:cs typeface="Arial"/>
                      </a:endParaRPr>
                    </a:p>
                  </a:txBody>
                  <a:tcPr marL="0" marR="0" marT="0" marB="0"/>
                </a:tc>
                <a:tc>
                  <a:txBody>
                    <a:bodyPr/>
                    <a:lstStyle/>
                    <a:p>
                      <a:pPr marR="44450" algn="r">
                        <a:lnSpc>
                          <a:spcPts val="3279"/>
                        </a:lnSpc>
                      </a:pPr>
                      <a:r>
                        <a:rPr sz="2800" dirty="0">
                          <a:latin typeface="Arial"/>
                          <a:cs typeface="Arial"/>
                        </a:rPr>
                        <a:t>T</a:t>
                      </a:r>
                      <a:endParaRPr sz="2800">
                        <a:latin typeface="Arial"/>
                        <a:cs typeface="Arial"/>
                      </a:endParaRPr>
                    </a:p>
                  </a:txBody>
                  <a:tcPr marL="0" marR="0" marT="0" marB="0"/>
                </a:tc>
              </a:tr>
            </a:tbl>
          </a:graphicData>
        </a:graphic>
      </p:graphicFrame>
      <p:sp>
        <p:nvSpPr>
          <p:cNvPr id="5" name="object 5"/>
          <p:cNvSpPr txBox="1"/>
          <p:nvPr/>
        </p:nvSpPr>
        <p:spPr>
          <a:xfrm>
            <a:off x="536709" y="6480314"/>
            <a:ext cx="4658360" cy="436245"/>
          </a:xfrm>
          <a:prstGeom prst="rect">
            <a:avLst/>
          </a:prstGeom>
        </p:spPr>
        <p:txBody>
          <a:bodyPr vert="horz" wrap="square" lIns="0" tIns="0" rIns="0" bIns="0" rtlCol="0">
            <a:spAutoFit/>
          </a:bodyPr>
          <a:lstStyle/>
          <a:p>
            <a:pPr marL="12700">
              <a:lnSpc>
                <a:spcPct val="100000"/>
              </a:lnSpc>
            </a:pPr>
            <a:r>
              <a:rPr sz="2800" dirty="0">
                <a:latin typeface="Arial"/>
                <a:cs typeface="Arial"/>
              </a:rPr>
              <a:t>Takes a time in the order of</a:t>
            </a:r>
            <a:r>
              <a:rPr sz="2800" spc="-85" dirty="0">
                <a:latin typeface="Arial"/>
                <a:cs typeface="Arial"/>
              </a:rPr>
              <a:t> </a:t>
            </a:r>
            <a:r>
              <a:rPr sz="2800" dirty="0">
                <a:latin typeface="Arial"/>
                <a:cs typeface="Arial"/>
              </a:rPr>
              <a:t>n</a:t>
            </a:r>
            <a:endParaRPr sz="28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9101" y="1558797"/>
            <a:ext cx="8451850" cy="4479290"/>
          </a:xfrm>
          <a:prstGeom prst="rect">
            <a:avLst/>
          </a:prstGeom>
        </p:spPr>
        <p:txBody>
          <a:bodyPr vert="horz" wrap="square" lIns="0" tIns="0" rIns="0" bIns="0" rtlCol="0">
            <a:spAutoFit/>
          </a:bodyPr>
          <a:lstStyle/>
          <a:p>
            <a:pPr marL="467995" indent="-455295">
              <a:lnSpc>
                <a:spcPct val="100000"/>
              </a:lnSpc>
              <a:buFont typeface="Arial"/>
              <a:buChar char="•"/>
              <a:tabLst>
                <a:tab pos="467995" algn="l"/>
                <a:tab pos="468630" algn="l"/>
              </a:tabLst>
            </a:pPr>
            <a:r>
              <a:rPr sz="3200" b="1" spc="-5" dirty="0">
                <a:latin typeface="Arial"/>
                <a:cs typeface="Arial"/>
              </a:rPr>
              <a:t>Sorting by </a:t>
            </a:r>
            <a:r>
              <a:rPr sz="3200" b="1" spc="-10" dirty="0">
                <a:latin typeface="Arial"/>
                <a:cs typeface="Arial"/>
              </a:rPr>
              <a:t>selection</a:t>
            </a:r>
            <a:r>
              <a:rPr sz="3200" b="1" spc="-40" dirty="0">
                <a:latin typeface="Arial"/>
                <a:cs typeface="Arial"/>
              </a:rPr>
              <a:t> </a:t>
            </a:r>
            <a:r>
              <a:rPr sz="3200" b="1" spc="-10" dirty="0">
                <a:latin typeface="Arial"/>
                <a:cs typeface="Arial"/>
              </a:rPr>
              <a:t>Algorithm</a:t>
            </a:r>
            <a:endParaRPr sz="3200">
              <a:latin typeface="Arial"/>
              <a:cs typeface="Arial"/>
            </a:endParaRPr>
          </a:p>
          <a:p>
            <a:pPr marL="868044" marR="5080" lvl="1" indent="-285750" algn="just">
              <a:lnSpc>
                <a:spcPct val="139700"/>
              </a:lnSpc>
              <a:spcBef>
                <a:spcPts val="345"/>
              </a:spcBef>
              <a:buChar char="–"/>
              <a:tabLst>
                <a:tab pos="868680" algn="l"/>
              </a:tabLst>
            </a:pPr>
            <a:r>
              <a:rPr sz="2200" spc="-5" dirty="0">
                <a:latin typeface="Arial"/>
                <a:cs typeface="Arial"/>
              </a:rPr>
              <a:t>Picks </a:t>
            </a:r>
            <a:r>
              <a:rPr sz="2200" dirty="0">
                <a:latin typeface="Arial"/>
                <a:cs typeface="Arial"/>
              </a:rPr>
              <a:t>the smallest </a:t>
            </a:r>
            <a:r>
              <a:rPr sz="2200" spc="-5" dirty="0">
                <a:latin typeface="Arial"/>
                <a:cs typeface="Arial"/>
              </a:rPr>
              <a:t>element in </a:t>
            </a:r>
            <a:r>
              <a:rPr sz="2200" dirty="0">
                <a:latin typeface="Arial"/>
                <a:cs typeface="Arial"/>
              </a:rPr>
              <a:t>the </a:t>
            </a:r>
            <a:r>
              <a:rPr sz="2200" spc="-5" dirty="0">
                <a:latin typeface="Arial"/>
                <a:cs typeface="Arial"/>
              </a:rPr>
              <a:t>array and brings it in </a:t>
            </a:r>
            <a:r>
              <a:rPr sz="2200" dirty="0">
                <a:latin typeface="Arial"/>
                <a:cs typeface="Arial"/>
              </a:rPr>
              <a:t>the 1</a:t>
            </a:r>
            <a:r>
              <a:rPr sz="2250" baseline="25925" dirty="0">
                <a:latin typeface="Arial"/>
                <a:cs typeface="Arial"/>
              </a:rPr>
              <a:t>st  </a:t>
            </a:r>
            <a:r>
              <a:rPr sz="2200" spc="-5" dirty="0">
                <a:latin typeface="Arial"/>
                <a:cs typeface="Arial"/>
              </a:rPr>
              <a:t>position; </a:t>
            </a:r>
            <a:r>
              <a:rPr sz="2200" dirty="0">
                <a:latin typeface="Arial"/>
                <a:cs typeface="Arial"/>
              </a:rPr>
              <a:t>then </a:t>
            </a:r>
            <a:r>
              <a:rPr sz="2200" spc="-5" dirty="0">
                <a:latin typeface="Arial"/>
                <a:cs typeface="Arial"/>
              </a:rPr>
              <a:t>picks </a:t>
            </a:r>
            <a:r>
              <a:rPr sz="2200" dirty="0">
                <a:latin typeface="Arial"/>
                <a:cs typeface="Arial"/>
              </a:rPr>
              <a:t>the </a:t>
            </a:r>
            <a:r>
              <a:rPr sz="2200" spc="-5" dirty="0">
                <a:latin typeface="Arial"/>
                <a:cs typeface="Arial"/>
              </a:rPr>
              <a:t>next </a:t>
            </a:r>
            <a:r>
              <a:rPr sz="2200" dirty="0">
                <a:latin typeface="Arial"/>
                <a:cs typeface="Arial"/>
              </a:rPr>
              <a:t>smallest </a:t>
            </a:r>
            <a:r>
              <a:rPr sz="2200" spc="-5" dirty="0">
                <a:latin typeface="Arial"/>
                <a:cs typeface="Arial"/>
              </a:rPr>
              <a:t>and puts it in </a:t>
            </a:r>
            <a:r>
              <a:rPr sz="2200" dirty="0">
                <a:latin typeface="Arial"/>
                <a:cs typeface="Arial"/>
              </a:rPr>
              <a:t>the 2</a:t>
            </a:r>
            <a:r>
              <a:rPr sz="2250" baseline="25925" dirty="0">
                <a:latin typeface="Arial"/>
                <a:cs typeface="Arial"/>
              </a:rPr>
              <a:t>nd  </a:t>
            </a:r>
            <a:r>
              <a:rPr sz="2200" spc="-5" dirty="0">
                <a:latin typeface="Arial"/>
                <a:cs typeface="Arial"/>
              </a:rPr>
              <a:t>position and </a:t>
            </a:r>
            <a:r>
              <a:rPr sz="2200" dirty="0">
                <a:latin typeface="Arial"/>
                <a:cs typeface="Arial"/>
              </a:rPr>
              <a:t>so</a:t>
            </a:r>
            <a:r>
              <a:rPr sz="2200" spc="-70" dirty="0">
                <a:latin typeface="Arial"/>
                <a:cs typeface="Arial"/>
              </a:rPr>
              <a:t> </a:t>
            </a:r>
            <a:r>
              <a:rPr sz="2200" spc="-5" dirty="0">
                <a:latin typeface="Arial"/>
                <a:cs typeface="Arial"/>
              </a:rPr>
              <a:t>on</a:t>
            </a:r>
            <a:endParaRPr sz="2200">
              <a:latin typeface="Arial"/>
              <a:cs typeface="Arial"/>
            </a:endParaRPr>
          </a:p>
          <a:p>
            <a:pPr marL="868044" marR="5080" lvl="1" indent="-285750" algn="just">
              <a:lnSpc>
                <a:spcPct val="139800"/>
              </a:lnSpc>
              <a:spcBef>
                <a:spcPts val="520"/>
              </a:spcBef>
              <a:buChar char="–"/>
              <a:tabLst>
                <a:tab pos="868680" algn="l"/>
              </a:tabLst>
            </a:pPr>
            <a:r>
              <a:rPr sz="2200" dirty="0">
                <a:latin typeface="Arial"/>
                <a:cs typeface="Arial"/>
              </a:rPr>
              <a:t>Takes more time on the list sorted in descending order  (worst </a:t>
            </a:r>
            <a:r>
              <a:rPr sz="2200" spc="-5" dirty="0">
                <a:latin typeface="Arial"/>
                <a:cs typeface="Arial"/>
              </a:rPr>
              <a:t>possible</a:t>
            </a:r>
            <a:r>
              <a:rPr sz="2200" spc="-80" dirty="0">
                <a:latin typeface="Arial"/>
                <a:cs typeface="Arial"/>
              </a:rPr>
              <a:t> </a:t>
            </a:r>
            <a:r>
              <a:rPr sz="2200" dirty="0">
                <a:latin typeface="Arial"/>
                <a:cs typeface="Arial"/>
              </a:rPr>
              <a:t>case)</a:t>
            </a:r>
            <a:endParaRPr sz="2200">
              <a:latin typeface="Arial"/>
              <a:cs typeface="Arial"/>
            </a:endParaRPr>
          </a:p>
          <a:p>
            <a:pPr marL="868044" marR="5715" lvl="1" indent="-285750" algn="just">
              <a:lnSpc>
                <a:spcPct val="139800"/>
              </a:lnSpc>
              <a:spcBef>
                <a:spcPts val="520"/>
              </a:spcBef>
              <a:buChar char="–"/>
              <a:tabLst>
                <a:tab pos="868680" algn="l"/>
              </a:tabLst>
            </a:pPr>
            <a:r>
              <a:rPr sz="2200" spc="-5" dirty="0">
                <a:latin typeface="Arial"/>
                <a:cs typeface="Arial"/>
              </a:rPr>
              <a:t>Takes less </a:t>
            </a:r>
            <a:r>
              <a:rPr sz="2200" dirty="0">
                <a:latin typeface="Arial"/>
                <a:cs typeface="Arial"/>
              </a:rPr>
              <a:t>time </a:t>
            </a:r>
            <a:r>
              <a:rPr sz="2200" spc="-5" dirty="0">
                <a:latin typeface="Arial"/>
                <a:cs typeface="Arial"/>
              </a:rPr>
              <a:t>on </a:t>
            </a:r>
            <a:r>
              <a:rPr sz="2200" dirty="0">
                <a:latin typeface="Arial"/>
                <a:cs typeface="Arial"/>
              </a:rPr>
              <a:t>the </a:t>
            </a:r>
            <a:r>
              <a:rPr sz="2200" spc="-5" dirty="0">
                <a:latin typeface="Arial"/>
                <a:cs typeface="Arial"/>
              </a:rPr>
              <a:t>list </a:t>
            </a:r>
            <a:r>
              <a:rPr sz="2200" dirty="0">
                <a:latin typeface="Arial"/>
                <a:cs typeface="Arial"/>
              </a:rPr>
              <a:t>sorted </a:t>
            </a:r>
            <a:r>
              <a:rPr sz="2200" spc="-5" dirty="0">
                <a:latin typeface="Arial"/>
                <a:cs typeface="Arial"/>
              </a:rPr>
              <a:t>in ascending order </a:t>
            </a:r>
            <a:r>
              <a:rPr sz="2200" dirty="0">
                <a:latin typeface="Arial"/>
                <a:cs typeface="Arial"/>
              </a:rPr>
              <a:t>(best  </a:t>
            </a:r>
            <a:r>
              <a:rPr sz="2200" spc="-5" dirty="0">
                <a:latin typeface="Arial"/>
                <a:cs typeface="Arial"/>
              </a:rPr>
              <a:t>possible</a:t>
            </a:r>
            <a:r>
              <a:rPr sz="2200" spc="-85" dirty="0">
                <a:latin typeface="Arial"/>
                <a:cs typeface="Arial"/>
              </a:rPr>
              <a:t> </a:t>
            </a:r>
            <a:r>
              <a:rPr sz="2200" spc="-5" dirty="0">
                <a:latin typeface="Arial"/>
                <a:cs typeface="Arial"/>
              </a:rPr>
              <a:t>case)</a:t>
            </a:r>
            <a:endParaRPr sz="2200">
              <a:latin typeface="Arial"/>
              <a:cs typeface="Arial"/>
            </a:endParaRPr>
          </a:p>
          <a:p>
            <a:pPr marL="868044" lvl="1" indent="-285750">
              <a:lnSpc>
                <a:spcPct val="100000"/>
              </a:lnSpc>
              <a:spcBef>
                <a:spcPts val="1570"/>
              </a:spcBef>
              <a:buChar char="–"/>
              <a:tabLst>
                <a:tab pos="868044" algn="l"/>
                <a:tab pos="868680" algn="l"/>
              </a:tabLst>
            </a:pPr>
            <a:r>
              <a:rPr sz="2200" dirty="0">
                <a:latin typeface="Arial"/>
                <a:cs typeface="Arial"/>
              </a:rPr>
              <a:t>Average time &amp; </a:t>
            </a:r>
            <a:r>
              <a:rPr sz="2200" spc="-5" dirty="0">
                <a:latin typeface="Arial"/>
                <a:cs typeface="Arial"/>
              </a:rPr>
              <a:t>worst-case </a:t>
            </a:r>
            <a:r>
              <a:rPr sz="2200" dirty="0">
                <a:latin typeface="Arial"/>
                <a:cs typeface="Arial"/>
              </a:rPr>
              <a:t>time </a:t>
            </a:r>
            <a:r>
              <a:rPr sz="2200" spc="-5" dirty="0">
                <a:latin typeface="Arial"/>
                <a:cs typeface="Arial"/>
              </a:rPr>
              <a:t>is</a:t>
            </a:r>
            <a:r>
              <a:rPr sz="2200" spc="-65" dirty="0">
                <a:latin typeface="Arial"/>
                <a:cs typeface="Arial"/>
              </a:rPr>
              <a:t> </a:t>
            </a:r>
            <a:r>
              <a:rPr sz="2200" dirty="0">
                <a:latin typeface="Arial"/>
                <a:cs typeface="Arial"/>
              </a:rPr>
              <a:t>quadratic</a:t>
            </a:r>
            <a:endParaRPr sz="2200">
              <a:latin typeface="Arial"/>
              <a:cs typeface="Arial"/>
            </a:endParaRPr>
          </a:p>
        </p:txBody>
      </p:sp>
      <p:sp>
        <p:nvSpPr>
          <p:cNvPr id="3" name="object 3"/>
          <p:cNvSpPr txBox="1">
            <a:spLocks noGrp="1"/>
          </p:cNvSpPr>
          <p:nvPr>
            <p:ph type="title"/>
          </p:nvPr>
        </p:nvSpPr>
        <p:spPr>
          <a:prstGeom prst="rect">
            <a:avLst/>
          </a:prstGeom>
        </p:spPr>
        <p:txBody>
          <a:bodyPr vert="horz" wrap="square" lIns="0" tIns="340146" rIns="0" bIns="0" rtlCol="0">
            <a:spAutoFit/>
          </a:bodyPr>
          <a:lstStyle/>
          <a:p>
            <a:pPr marL="546100">
              <a:lnSpc>
                <a:spcPct val="100000"/>
              </a:lnSpc>
            </a:pPr>
            <a:r>
              <a:rPr sz="4000" spc="-5" dirty="0"/>
              <a:t>Average and worst-case</a:t>
            </a:r>
            <a:r>
              <a:rPr sz="4000" spc="-70" dirty="0"/>
              <a:t> </a:t>
            </a:r>
            <a:r>
              <a:rPr sz="4000" spc="-5" dirty="0"/>
              <a:t>Analysis</a:t>
            </a:r>
            <a:endParaRPr sz="400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702" y="743965"/>
            <a:ext cx="7066915" cy="767715"/>
          </a:xfrm>
          <a:prstGeom prst="rect">
            <a:avLst/>
          </a:prstGeom>
        </p:spPr>
        <p:txBody>
          <a:bodyPr vert="horz" wrap="square" lIns="0" tIns="0" rIns="0" bIns="0" rtlCol="0">
            <a:spAutoFit/>
          </a:bodyPr>
          <a:lstStyle/>
          <a:p>
            <a:pPr marL="12700" marR="5080">
              <a:lnSpc>
                <a:spcPts val="3020"/>
              </a:lnSpc>
            </a:pPr>
            <a:r>
              <a:rPr sz="2800" dirty="0"/>
              <a:t>Calculating the Greatest Common</a:t>
            </a:r>
            <a:r>
              <a:rPr sz="2800" spc="-65" dirty="0"/>
              <a:t> </a:t>
            </a:r>
            <a:r>
              <a:rPr sz="2800" dirty="0"/>
              <a:t>Divisor  </a:t>
            </a:r>
            <a:r>
              <a:rPr sz="2800" spc="-5" dirty="0"/>
              <a:t>Function Euclid</a:t>
            </a:r>
            <a:r>
              <a:rPr sz="2800" spc="-75" dirty="0"/>
              <a:t> </a:t>
            </a:r>
            <a:r>
              <a:rPr sz="2800" spc="-5" dirty="0"/>
              <a:t>(m,n)</a:t>
            </a:r>
            <a:endParaRPr sz="2800"/>
          </a:p>
        </p:txBody>
      </p:sp>
      <p:sp>
        <p:nvSpPr>
          <p:cNvPr id="3" name="object 3"/>
          <p:cNvSpPr txBox="1"/>
          <p:nvPr/>
        </p:nvSpPr>
        <p:spPr>
          <a:xfrm>
            <a:off x="1214066" y="1511541"/>
            <a:ext cx="2873375" cy="1969770"/>
          </a:xfrm>
          <a:prstGeom prst="rect">
            <a:avLst/>
          </a:prstGeom>
        </p:spPr>
        <p:txBody>
          <a:bodyPr vert="horz" wrap="square" lIns="0" tIns="0" rIns="0" bIns="0" rtlCol="0">
            <a:spAutoFit/>
          </a:bodyPr>
          <a:lstStyle/>
          <a:p>
            <a:pPr marL="59055">
              <a:lnSpc>
                <a:spcPts val="2790"/>
              </a:lnSpc>
            </a:pPr>
            <a:r>
              <a:rPr sz="2800" dirty="0">
                <a:latin typeface="Arial"/>
                <a:cs typeface="Arial"/>
              </a:rPr>
              <a:t>while m &gt; 0</a:t>
            </a:r>
            <a:r>
              <a:rPr sz="2800" spc="-90" dirty="0">
                <a:latin typeface="Arial"/>
                <a:cs typeface="Arial"/>
              </a:rPr>
              <a:t> </a:t>
            </a:r>
            <a:r>
              <a:rPr sz="2800" dirty="0">
                <a:latin typeface="Arial"/>
                <a:cs typeface="Arial"/>
              </a:rPr>
              <a:t>do</a:t>
            </a:r>
            <a:endParaRPr sz="2800">
              <a:latin typeface="Arial"/>
              <a:cs typeface="Arial"/>
            </a:endParaRPr>
          </a:p>
          <a:p>
            <a:pPr marL="630555">
              <a:lnSpc>
                <a:spcPts val="3490"/>
              </a:lnSpc>
            </a:pPr>
            <a:r>
              <a:rPr sz="3200" spc="-5" dirty="0">
                <a:latin typeface="Arial"/>
                <a:cs typeface="Arial"/>
              </a:rPr>
              <a:t>t </a:t>
            </a:r>
            <a:r>
              <a:rPr sz="2800" spc="-5" dirty="0">
                <a:latin typeface="Symbol"/>
                <a:cs typeface="Symbol"/>
              </a:rPr>
              <a:t></a:t>
            </a:r>
            <a:r>
              <a:rPr sz="2800" spc="-20" dirty="0">
                <a:latin typeface="Times New Roman"/>
                <a:cs typeface="Times New Roman"/>
              </a:rPr>
              <a:t> </a:t>
            </a:r>
            <a:r>
              <a:rPr sz="2800" dirty="0">
                <a:latin typeface="Arial"/>
                <a:cs typeface="Arial"/>
              </a:rPr>
              <a:t>m</a:t>
            </a:r>
            <a:endParaRPr sz="2800">
              <a:latin typeface="Arial"/>
              <a:cs typeface="Arial"/>
            </a:endParaRPr>
          </a:p>
          <a:p>
            <a:pPr marL="630555" marR="5080">
              <a:lnSpc>
                <a:spcPts val="3020"/>
              </a:lnSpc>
              <a:spcBef>
                <a:spcPts val="225"/>
              </a:spcBef>
            </a:pPr>
            <a:r>
              <a:rPr sz="2800" dirty="0">
                <a:latin typeface="Arial"/>
                <a:cs typeface="Arial"/>
              </a:rPr>
              <a:t>m </a:t>
            </a:r>
            <a:r>
              <a:rPr sz="2800" spc="-5" dirty="0">
                <a:latin typeface="Symbol"/>
                <a:cs typeface="Symbol"/>
              </a:rPr>
              <a:t></a:t>
            </a:r>
            <a:r>
              <a:rPr sz="2800" spc="-5" dirty="0">
                <a:latin typeface="Times New Roman"/>
                <a:cs typeface="Times New Roman"/>
              </a:rPr>
              <a:t> </a:t>
            </a:r>
            <a:r>
              <a:rPr sz="2800" dirty="0">
                <a:latin typeface="Arial"/>
                <a:cs typeface="Arial"/>
              </a:rPr>
              <a:t>n mod m  n </a:t>
            </a:r>
            <a:r>
              <a:rPr sz="2800" spc="-5" dirty="0">
                <a:latin typeface="Symbol"/>
                <a:cs typeface="Symbol"/>
              </a:rPr>
              <a:t></a:t>
            </a:r>
            <a:r>
              <a:rPr sz="2800" spc="-25" dirty="0">
                <a:latin typeface="Times New Roman"/>
                <a:cs typeface="Times New Roman"/>
              </a:rPr>
              <a:t> </a:t>
            </a:r>
            <a:r>
              <a:rPr sz="2800" dirty="0">
                <a:latin typeface="Arial"/>
                <a:cs typeface="Arial"/>
              </a:rPr>
              <a:t>t</a:t>
            </a:r>
            <a:endParaRPr sz="2800">
              <a:latin typeface="Arial"/>
              <a:cs typeface="Arial"/>
            </a:endParaRPr>
          </a:p>
          <a:p>
            <a:pPr marL="12700">
              <a:lnSpc>
                <a:spcPts val="2955"/>
              </a:lnSpc>
            </a:pPr>
            <a:r>
              <a:rPr sz="2800" dirty="0">
                <a:latin typeface="Arial"/>
                <a:cs typeface="Arial"/>
              </a:rPr>
              <a:t>return</a:t>
            </a:r>
            <a:r>
              <a:rPr sz="2800" spc="-95" dirty="0">
                <a:latin typeface="Arial"/>
                <a:cs typeface="Arial"/>
              </a:rPr>
              <a:t> </a:t>
            </a:r>
            <a:r>
              <a:rPr sz="2800" dirty="0">
                <a:latin typeface="Arial"/>
                <a:cs typeface="Arial"/>
              </a:rPr>
              <a:t>n</a:t>
            </a:r>
            <a:endParaRPr sz="2800">
              <a:latin typeface="Arial"/>
              <a:cs typeface="Arial"/>
            </a:endParaRPr>
          </a:p>
        </p:txBody>
      </p:sp>
      <p:graphicFrame>
        <p:nvGraphicFramePr>
          <p:cNvPr id="4" name="object 4"/>
          <p:cNvGraphicFramePr>
            <a:graphicFrameLocks noGrp="1"/>
          </p:cNvGraphicFramePr>
          <p:nvPr/>
        </p:nvGraphicFramePr>
        <p:xfrm>
          <a:off x="908177" y="3818032"/>
          <a:ext cx="4955600" cy="2717926"/>
        </p:xfrm>
        <a:graphic>
          <a:graphicData uri="http://schemas.openxmlformats.org/drawingml/2006/table">
            <a:tbl>
              <a:tblPr firstRow="1" bandRow="1">
                <a:tableStyleId>{2D5ABB26-0587-4C30-8999-92F81FD0307C}</a:tableStyleId>
              </a:tblPr>
              <a:tblGrid>
                <a:gridCol w="2509454"/>
                <a:gridCol w="882822"/>
                <a:gridCol w="880049"/>
                <a:gridCol w="683275"/>
              </a:tblGrid>
              <a:tr h="709295">
                <a:tc>
                  <a:txBody>
                    <a:bodyPr/>
                    <a:lstStyle/>
                    <a:p>
                      <a:pPr marL="22225">
                        <a:lnSpc>
                          <a:spcPct val="100000"/>
                        </a:lnSpc>
                        <a:spcBef>
                          <a:spcPts val="45"/>
                        </a:spcBef>
                      </a:pPr>
                      <a:r>
                        <a:rPr sz="2400" b="1" spc="-5" dirty="0">
                          <a:latin typeface="Arial"/>
                          <a:cs typeface="Arial"/>
                        </a:rPr>
                        <a:t>Euclid (14, 21)</a:t>
                      </a:r>
                      <a:r>
                        <a:rPr sz="2400" b="1" spc="-90" dirty="0">
                          <a:latin typeface="Arial"/>
                          <a:cs typeface="Arial"/>
                        </a:rPr>
                        <a:t> </a:t>
                      </a:r>
                      <a:r>
                        <a:rPr sz="2400" b="1" dirty="0">
                          <a:latin typeface="Arial"/>
                          <a:cs typeface="Arial"/>
                        </a:rPr>
                        <a:t>:</a:t>
                      </a:r>
                      <a:endParaRPr sz="2400">
                        <a:latin typeface="Arial"/>
                        <a:cs typeface="Arial"/>
                      </a:endParaRPr>
                    </a:p>
                  </a:txBody>
                  <a:tcPr marL="0" marR="0" marT="0" marB="0"/>
                </a:tc>
                <a:tc>
                  <a:txBody>
                    <a:bodyPr/>
                    <a:lstStyle/>
                    <a:p>
                      <a:pPr marL="255904" marR="279400" indent="167005">
                        <a:lnSpc>
                          <a:spcPts val="2590"/>
                        </a:lnSpc>
                        <a:spcBef>
                          <a:spcPts val="370"/>
                        </a:spcBef>
                      </a:pPr>
                      <a:r>
                        <a:rPr sz="2400" b="1" dirty="0">
                          <a:latin typeface="Arial"/>
                          <a:cs typeface="Arial"/>
                        </a:rPr>
                        <a:t>t  14</a:t>
                      </a:r>
                      <a:endParaRPr sz="2400">
                        <a:latin typeface="Arial"/>
                        <a:cs typeface="Arial"/>
                      </a:endParaRPr>
                    </a:p>
                  </a:txBody>
                  <a:tcPr marL="0" marR="0" marT="0" marB="0"/>
                </a:tc>
                <a:tc>
                  <a:txBody>
                    <a:bodyPr/>
                    <a:lstStyle/>
                    <a:p>
                      <a:pPr marL="287020" marR="314325" indent="-635">
                        <a:lnSpc>
                          <a:spcPts val="2590"/>
                        </a:lnSpc>
                        <a:spcBef>
                          <a:spcPts val="370"/>
                        </a:spcBef>
                      </a:pPr>
                      <a:r>
                        <a:rPr sz="2400" b="1" dirty="0">
                          <a:latin typeface="Arial"/>
                          <a:cs typeface="Arial"/>
                        </a:rPr>
                        <a:t>m  </a:t>
                      </a:r>
                      <a:r>
                        <a:rPr sz="2400" b="1" spc="-5" dirty="0">
                          <a:latin typeface="Arial"/>
                          <a:cs typeface="Arial"/>
                        </a:rPr>
                        <a:t>7</a:t>
                      </a:r>
                      <a:endParaRPr sz="2400">
                        <a:latin typeface="Arial"/>
                        <a:cs typeface="Arial"/>
                      </a:endParaRPr>
                    </a:p>
                  </a:txBody>
                  <a:tcPr marL="0" marR="0" marT="0" marB="0"/>
                </a:tc>
                <a:tc>
                  <a:txBody>
                    <a:bodyPr/>
                    <a:lstStyle/>
                    <a:p>
                      <a:pPr marL="321310" marR="14604" indent="83820">
                        <a:lnSpc>
                          <a:spcPts val="2590"/>
                        </a:lnSpc>
                        <a:spcBef>
                          <a:spcPts val="370"/>
                        </a:spcBef>
                      </a:pPr>
                      <a:r>
                        <a:rPr sz="2400" b="1" dirty="0">
                          <a:latin typeface="Arial"/>
                          <a:cs typeface="Arial"/>
                        </a:rPr>
                        <a:t>n  14</a:t>
                      </a:r>
                      <a:endParaRPr sz="2400">
                        <a:latin typeface="Arial"/>
                        <a:cs typeface="Arial"/>
                      </a:endParaRPr>
                    </a:p>
                  </a:txBody>
                  <a:tcPr marL="0" marR="0" marT="0" marB="0"/>
                </a:tc>
              </a:tr>
              <a:tr h="821435">
                <a:tc>
                  <a:txBody>
                    <a:bodyPr/>
                    <a:lstStyle/>
                    <a:p>
                      <a:pPr>
                        <a:lnSpc>
                          <a:spcPct val="100000"/>
                        </a:lnSpc>
                        <a:spcBef>
                          <a:spcPts val="35"/>
                        </a:spcBef>
                      </a:pPr>
                      <a:endParaRPr sz="1900">
                        <a:latin typeface="Times New Roman"/>
                        <a:cs typeface="Times New Roman"/>
                      </a:endParaRPr>
                    </a:p>
                    <a:p>
                      <a:pPr marL="365125">
                        <a:lnSpc>
                          <a:spcPct val="100000"/>
                        </a:lnSpc>
                      </a:pPr>
                      <a:r>
                        <a:rPr sz="2400" b="1" dirty="0">
                          <a:latin typeface="Arial"/>
                          <a:cs typeface="Arial"/>
                        </a:rPr>
                        <a:t>return =</a:t>
                      </a:r>
                      <a:r>
                        <a:rPr sz="2400" b="1" spc="-110" dirty="0">
                          <a:latin typeface="Arial"/>
                          <a:cs typeface="Arial"/>
                        </a:rPr>
                        <a:t> </a:t>
                      </a:r>
                      <a:r>
                        <a:rPr sz="2400" b="1" spc="-5" dirty="0">
                          <a:latin typeface="Arial"/>
                          <a:cs typeface="Arial"/>
                        </a:rPr>
                        <a:t>7</a:t>
                      </a:r>
                      <a:endParaRPr sz="2400">
                        <a:latin typeface="Arial"/>
                        <a:cs typeface="Arial"/>
                      </a:endParaRPr>
                    </a:p>
                  </a:txBody>
                  <a:tcPr marL="0" marR="0" marT="0" marB="0"/>
                </a:tc>
                <a:tc>
                  <a:txBody>
                    <a:bodyPr/>
                    <a:lstStyle/>
                    <a:p>
                      <a:pPr marL="424815">
                        <a:lnSpc>
                          <a:spcPts val="2520"/>
                        </a:lnSpc>
                      </a:pPr>
                      <a:r>
                        <a:rPr sz="2400" b="1" dirty="0">
                          <a:latin typeface="Arial"/>
                          <a:cs typeface="Arial"/>
                        </a:rPr>
                        <a:t>7</a:t>
                      </a:r>
                      <a:endParaRPr sz="2400">
                        <a:latin typeface="Arial"/>
                        <a:cs typeface="Arial"/>
                      </a:endParaRPr>
                    </a:p>
                  </a:txBody>
                  <a:tcPr marL="0" marR="0" marT="0" marB="0"/>
                </a:tc>
                <a:tc>
                  <a:txBody>
                    <a:bodyPr/>
                    <a:lstStyle/>
                    <a:p>
                      <a:pPr marL="287020">
                        <a:lnSpc>
                          <a:spcPts val="2520"/>
                        </a:lnSpc>
                      </a:pPr>
                      <a:r>
                        <a:rPr sz="2400" b="1" dirty="0">
                          <a:latin typeface="Arial"/>
                          <a:cs typeface="Arial"/>
                        </a:rPr>
                        <a:t>0</a:t>
                      </a:r>
                      <a:endParaRPr sz="2400">
                        <a:latin typeface="Arial"/>
                        <a:cs typeface="Arial"/>
                      </a:endParaRPr>
                    </a:p>
                  </a:txBody>
                  <a:tcPr marL="0" marR="0" marT="0" marB="0"/>
                </a:tc>
                <a:tc>
                  <a:txBody>
                    <a:bodyPr/>
                    <a:lstStyle/>
                    <a:p>
                      <a:pPr marR="15240" algn="r">
                        <a:lnSpc>
                          <a:spcPts val="2520"/>
                        </a:lnSpc>
                      </a:pPr>
                      <a:r>
                        <a:rPr sz="2400" b="1" dirty="0">
                          <a:latin typeface="Arial"/>
                          <a:cs typeface="Arial"/>
                        </a:rPr>
                        <a:t>7</a:t>
                      </a:r>
                      <a:endParaRPr sz="2400">
                        <a:latin typeface="Arial"/>
                        <a:cs typeface="Arial"/>
                      </a:endParaRPr>
                    </a:p>
                  </a:txBody>
                  <a:tcPr marL="0" marR="0" marT="0" marB="0"/>
                </a:tc>
              </a:tr>
              <a:tr h="821436">
                <a:tc>
                  <a:txBody>
                    <a:bodyPr/>
                    <a:lstStyle/>
                    <a:p>
                      <a:pPr marL="22225">
                        <a:lnSpc>
                          <a:spcPct val="100000"/>
                        </a:lnSpc>
                        <a:spcBef>
                          <a:spcPts val="930"/>
                        </a:spcBef>
                      </a:pPr>
                      <a:r>
                        <a:rPr sz="2400" b="1" spc="-5" dirty="0">
                          <a:latin typeface="Arial"/>
                          <a:cs typeface="Arial"/>
                        </a:rPr>
                        <a:t>Euclid (6, 15)</a:t>
                      </a:r>
                      <a:r>
                        <a:rPr sz="2400" b="1" spc="-105" dirty="0">
                          <a:latin typeface="Arial"/>
                          <a:cs typeface="Arial"/>
                        </a:rPr>
                        <a:t> </a:t>
                      </a:r>
                      <a:r>
                        <a:rPr sz="2400" b="1" dirty="0">
                          <a:latin typeface="Arial"/>
                          <a:cs typeface="Arial"/>
                        </a:rPr>
                        <a:t>:</a:t>
                      </a:r>
                      <a:endParaRPr sz="2400">
                        <a:latin typeface="Arial"/>
                        <a:cs typeface="Arial"/>
                      </a:endParaRPr>
                    </a:p>
                  </a:txBody>
                  <a:tcPr marL="0" marR="0" marT="0" marB="0"/>
                </a:tc>
                <a:tc>
                  <a:txBody>
                    <a:bodyPr/>
                    <a:lstStyle/>
                    <a:p>
                      <a:pPr marL="340360" marR="349250" indent="83185" algn="ctr">
                        <a:lnSpc>
                          <a:spcPts val="2590"/>
                        </a:lnSpc>
                        <a:spcBef>
                          <a:spcPts val="1260"/>
                        </a:spcBef>
                      </a:pPr>
                      <a:r>
                        <a:rPr sz="2400" b="1" dirty="0">
                          <a:latin typeface="Arial"/>
                          <a:cs typeface="Arial"/>
                        </a:rPr>
                        <a:t>t  6</a:t>
                      </a:r>
                      <a:endParaRPr sz="2400">
                        <a:latin typeface="Arial"/>
                        <a:cs typeface="Arial"/>
                      </a:endParaRPr>
                    </a:p>
                  </a:txBody>
                  <a:tcPr marL="0" marR="0" marT="0" marB="0"/>
                </a:tc>
                <a:tc>
                  <a:txBody>
                    <a:bodyPr/>
                    <a:lstStyle/>
                    <a:p>
                      <a:pPr marL="287020" marR="313690" indent="-635">
                        <a:lnSpc>
                          <a:spcPts val="2590"/>
                        </a:lnSpc>
                        <a:spcBef>
                          <a:spcPts val="1260"/>
                        </a:spcBef>
                      </a:pPr>
                      <a:r>
                        <a:rPr sz="2400" b="1" dirty="0">
                          <a:latin typeface="Arial"/>
                          <a:cs typeface="Arial"/>
                        </a:rPr>
                        <a:t>m  </a:t>
                      </a:r>
                      <a:r>
                        <a:rPr sz="2400" b="1" spc="-5" dirty="0">
                          <a:latin typeface="Arial"/>
                          <a:cs typeface="Arial"/>
                        </a:rPr>
                        <a:t>3</a:t>
                      </a:r>
                      <a:endParaRPr sz="2400">
                        <a:latin typeface="Arial"/>
                        <a:cs typeface="Arial"/>
                      </a:endParaRPr>
                    </a:p>
                  </a:txBody>
                  <a:tcPr marL="0" marR="0" marT="0" marB="0"/>
                </a:tc>
                <a:tc>
                  <a:txBody>
                    <a:bodyPr/>
                    <a:lstStyle/>
                    <a:p>
                      <a:pPr marL="405765" marR="83185" indent="-635">
                        <a:lnSpc>
                          <a:spcPts val="2590"/>
                        </a:lnSpc>
                        <a:spcBef>
                          <a:spcPts val="1260"/>
                        </a:spcBef>
                      </a:pPr>
                      <a:r>
                        <a:rPr sz="2400" b="1" dirty="0">
                          <a:latin typeface="Arial"/>
                          <a:cs typeface="Arial"/>
                        </a:rPr>
                        <a:t>n  </a:t>
                      </a:r>
                      <a:r>
                        <a:rPr sz="2400" b="1" spc="-5" dirty="0">
                          <a:latin typeface="Arial"/>
                          <a:cs typeface="Arial"/>
                        </a:rPr>
                        <a:t>6</a:t>
                      </a:r>
                      <a:endParaRPr sz="2400">
                        <a:latin typeface="Arial"/>
                        <a:cs typeface="Arial"/>
                      </a:endParaRPr>
                    </a:p>
                  </a:txBody>
                  <a:tcPr marL="0" marR="0" marT="0" marB="0"/>
                </a:tc>
              </a:tr>
              <a:tr h="316611">
                <a:tc>
                  <a:txBody>
                    <a:bodyPr/>
                    <a:lstStyle/>
                    <a:p>
                      <a:endParaRPr sz="2400">
                        <a:latin typeface="Arial"/>
                        <a:cs typeface="Arial"/>
                      </a:endParaRPr>
                    </a:p>
                  </a:txBody>
                  <a:tcPr marL="0" marR="0" marT="0" marB="0"/>
                </a:tc>
                <a:tc>
                  <a:txBody>
                    <a:bodyPr/>
                    <a:lstStyle/>
                    <a:p>
                      <a:pPr marR="24130" algn="ctr">
                        <a:lnSpc>
                          <a:spcPts val="2520"/>
                        </a:lnSpc>
                      </a:pPr>
                      <a:r>
                        <a:rPr sz="2400" b="1" dirty="0">
                          <a:latin typeface="Arial"/>
                          <a:cs typeface="Arial"/>
                        </a:rPr>
                        <a:t>3</a:t>
                      </a:r>
                      <a:endParaRPr sz="2400">
                        <a:latin typeface="Arial"/>
                        <a:cs typeface="Arial"/>
                      </a:endParaRPr>
                    </a:p>
                  </a:txBody>
                  <a:tcPr marL="0" marR="0" marT="0" marB="0"/>
                </a:tc>
                <a:tc>
                  <a:txBody>
                    <a:bodyPr/>
                    <a:lstStyle/>
                    <a:p>
                      <a:pPr marL="287020">
                        <a:lnSpc>
                          <a:spcPts val="2520"/>
                        </a:lnSpc>
                      </a:pPr>
                      <a:r>
                        <a:rPr sz="2400" b="1" dirty="0">
                          <a:latin typeface="Arial"/>
                          <a:cs typeface="Arial"/>
                        </a:rPr>
                        <a:t>0</a:t>
                      </a:r>
                      <a:endParaRPr sz="2400">
                        <a:latin typeface="Arial"/>
                        <a:cs typeface="Arial"/>
                      </a:endParaRPr>
                    </a:p>
                  </a:txBody>
                  <a:tcPr marL="0" marR="0" marT="0" marB="0"/>
                </a:tc>
                <a:tc>
                  <a:txBody>
                    <a:bodyPr/>
                    <a:lstStyle/>
                    <a:p>
                      <a:pPr marL="405765">
                        <a:lnSpc>
                          <a:spcPts val="2520"/>
                        </a:lnSpc>
                      </a:pPr>
                      <a:r>
                        <a:rPr sz="2400" b="1" dirty="0">
                          <a:latin typeface="Arial"/>
                          <a:cs typeface="Arial"/>
                        </a:rPr>
                        <a:t>3</a:t>
                      </a:r>
                      <a:endParaRPr sz="2400">
                        <a:latin typeface="Arial"/>
                        <a:cs typeface="Arial"/>
                      </a:endParaRPr>
                    </a:p>
                  </a:txBody>
                  <a:tcPr marL="0" marR="0" marT="0" marB="0"/>
                </a:tc>
              </a:tr>
            </a:tbl>
          </a:graphicData>
        </a:graphic>
      </p:graphicFrame>
      <p:sp>
        <p:nvSpPr>
          <p:cNvPr id="5" name="object 5"/>
          <p:cNvSpPr txBox="1"/>
          <p:nvPr/>
        </p:nvSpPr>
        <p:spPr>
          <a:xfrm>
            <a:off x="917702" y="6452616"/>
            <a:ext cx="7042150" cy="649605"/>
          </a:xfrm>
          <a:prstGeom prst="rect">
            <a:avLst/>
          </a:prstGeom>
        </p:spPr>
        <p:txBody>
          <a:bodyPr vert="horz" wrap="square" lIns="0" tIns="0" rIns="0" bIns="0" rtlCol="0">
            <a:spAutoFit/>
          </a:bodyPr>
          <a:lstStyle/>
          <a:p>
            <a:pPr marL="355600">
              <a:lnSpc>
                <a:spcPts val="2755"/>
              </a:lnSpc>
            </a:pPr>
            <a:r>
              <a:rPr sz="2400" b="1" dirty="0">
                <a:latin typeface="Arial"/>
                <a:cs typeface="Arial"/>
              </a:rPr>
              <a:t>return =</a:t>
            </a:r>
            <a:r>
              <a:rPr sz="2400" b="1" spc="-110" dirty="0">
                <a:latin typeface="Arial"/>
                <a:cs typeface="Arial"/>
              </a:rPr>
              <a:t> </a:t>
            </a:r>
            <a:r>
              <a:rPr sz="2400" b="1" spc="-5" dirty="0">
                <a:latin typeface="Arial"/>
                <a:cs typeface="Arial"/>
              </a:rPr>
              <a:t>3</a:t>
            </a:r>
            <a:endParaRPr sz="2400">
              <a:latin typeface="Arial"/>
              <a:cs typeface="Arial"/>
            </a:endParaRPr>
          </a:p>
          <a:p>
            <a:pPr marL="12700">
              <a:lnSpc>
                <a:spcPts val="2275"/>
              </a:lnSpc>
            </a:pPr>
            <a:r>
              <a:rPr sz="2000" b="1" spc="-10" dirty="0">
                <a:latin typeface="Arial"/>
                <a:cs typeface="Arial"/>
              </a:rPr>
              <a:t>Takes </a:t>
            </a:r>
            <a:r>
              <a:rPr sz="2000" b="1" spc="-5" dirty="0">
                <a:latin typeface="Arial"/>
                <a:cs typeface="Arial"/>
              </a:rPr>
              <a:t>a time in the order of the </a:t>
            </a:r>
            <a:r>
              <a:rPr sz="2000" b="1" spc="-10" dirty="0">
                <a:latin typeface="Arial"/>
                <a:cs typeface="Arial"/>
              </a:rPr>
              <a:t>algorithm </a:t>
            </a:r>
            <a:r>
              <a:rPr sz="2000" b="1" spc="-5" dirty="0">
                <a:latin typeface="Arial"/>
                <a:cs typeface="Arial"/>
              </a:rPr>
              <a:t>of its</a:t>
            </a:r>
            <a:r>
              <a:rPr sz="2000" b="1" spc="30" dirty="0">
                <a:latin typeface="Arial"/>
                <a:cs typeface="Arial"/>
              </a:rPr>
              <a:t> </a:t>
            </a:r>
            <a:r>
              <a:rPr sz="2000" b="1" spc="-10" dirty="0">
                <a:latin typeface="Arial"/>
                <a:cs typeface="Arial"/>
              </a:rPr>
              <a:t>arguments</a:t>
            </a:r>
            <a:endParaRPr sz="2000">
              <a:latin typeface="Arial"/>
              <a:cs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702" y="768857"/>
            <a:ext cx="5236845" cy="365760"/>
          </a:xfrm>
          <a:prstGeom prst="rect">
            <a:avLst/>
          </a:prstGeom>
        </p:spPr>
        <p:txBody>
          <a:bodyPr vert="horz" wrap="square" lIns="0" tIns="0" rIns="0" bIns="0" rtlCol="0">
            <a:spAutoFit/>
          </a:bodyPr>
          <a:lstStyle/>
          <a:p>
            <a:pPr marL="12700">
              <a:lnSpc>
                <a:spcPct val="100000"/>
              </a:lnSpc>
            </a:pPr>
            <a:r>
              <a:rPr sz="2400" b="1" spc="-5" dirty="0">
                <a:latin typeface="Arial"/>
                <a:cs typeface="Arial"/>
              </a:rPr>
              <a:t>Calculating the Fibonacci</a:t>
            </a:r>
            <a:r>
              <a:rPr sz="2400" b="1" spc="-90" dirty="0">
                <a:latin typeface="Arial"/>
                <a:cs typeface="Arial"/>
              </a:rPr>
              <a:t> </a:t>
            </a:r>
            <a:r>
              <a:rPr sz="2400" b="1" spc="-5" dirty="0">
                <a:latin typeface="Arial"/>
                <a:cs typeface="Arial"/>
              </a:rPr>
              <a:t>Sequence</a:t>
            </a:r>
            <a:endParaRPr sz="2400">
              <a:latin typeface="Arial"/>
              <a:cs typeface="Arial"/>
            </a:endParaRPr>
          </a:p>
        </p:txBody>
      </p:sp>
      <p:sp>
        <p:nvSpPr>
          <p:cNvPr id="3" name="object 3"/>
          <p:cNvSpPr txBox="1">
            <a:spLocks noGrp="1"/>
          </p:cNvSpPr>
          <p:nvPr>
            <p:ph type="title"/>
          </p:nvPr>
        </p:nvSpPr>
        <p:spPr>
          <a:xfrm>
            <a:off x="917684" y="1182115"/>
            <a:ext cx="3978910" cy="1362710"/>
          </a:xfrm>
          <a:prstGeom prst="rect">
            <a:avLst/>
          </a:prstGeom>
        </p:spPr>
        <p:txBody>
          <a:bodyPr vert="horz" wrap="square" lIns="0" tIns="0" rIns="0" bIns="0" rtlCol="0">
            <a:spAutoFit/>
          </a:bodyPr>
          <a:lstStyle/>
          <a:p>
            <a:pPr marL="110489">
              <a:lnSpc>
                <a:spcPct val="100000"/>
              </a:lnSpc>
            </a:pPr>
            <a:r>
              <a:rPr sz="2800" b="0" dirty="0">
                <a:latin typeface="Symbol"/>
                <a:cs typeface="Symbol"/>
              </a:rPr>
              <a:t></a:t>
            </a:r>
            <a:r>
              <a:rPr sz="2850" baseline="-20467" dirty="0"/>
              <a:t>0 </a:t>
            </a:r>
            <a:r>
              <a:rPr sz="2800" dirty="0"/>
              <a:t>= </a:t>
            </a:r>
            <a:r>
              <a:rPr sz="2800" spc="-5" dirty="0"/>
              <a:t>0, </a:t>
            </a:r>
            <a:r>
              <a:rPr sz="2800" b="0" spc="-5" dirty="0">
                <a:latin typeface="Symbol"/>
                <a:cs typeface="Symbol"/>
              </a:rPr>
              <a:t></a:t>
            </a:r>
            <a:r>
              <a:rPr sz="2850" spc="-7" baseline="-20467" dirty="0"/>
              <a:t>1 </a:t>
            </a:r>
            <a:r>
              <a:rPr sz="2800" dirty="0"/>
              <a:t>=</a:t>
            </a:r>
            <a:r>
              <a:rPr sz="2800" spc="-260" dirty="0"/>
              <a:t> </a:t>
            </a:r>
            <a:r>
              <a:rPr sz="2800" dirty="0"/>
              <a:t>1</a:t>
            </a:r>
            <a:endParaRPr sz="2800">
              <a:latin typeface="Symbol"/>
              <a:cs typeface="Symbol"/>
            </a:endParaRPr>
          </a:p>
          <a:p>
            <a:pPr marL="111760" marR="5080" indent="-99695">
              <a:lnSpc>
                <a:spcPct val="109100"/>
              </a:lnSpc>
              <a:spcBef>
                <a:spcPts val="35"/>
              </a:spcBef>
            </a:pPr>
            <a:r>
              <a:rPr sz="2800" b="0" dirty="0">
                <a:latin typeface="Symbol"/>
                <a:cs typeface="Symbol"/>
              </a:rPr>
              <a:t></a:t>
            </a:r>
            <a:r>
              <a:rPr sz="2850" baseline="-20467" dirty="0"/>
              <a:t>n </a:t>
            </a:r>
            <a:r>
              <a:rPr sz="2800" dirty="0"/>
              <a:t>= </a:t>
            </a:r>
            <a:r>
              <a:rPr sz="2800" b="0" dirty="0">
                <a:latin typeface="Symbol"/>
                <a:cs typeface="Symbol"/>
              </a:rPr>
              <a:t></a:t>
            </a:r>
            <a:r>
              <a:rPr sz="2850" baseline="-20467" dirty="0"/>
              <a:t>n-1 </a:t>
            </a:r>
            <a:r>
              <a:rPr sz="2800" dirty="0"/>
              <a:t>+ </a:t>
            </a:r>
            <a:r>
              <a:rPr sz="2800" b="0" spc="-5" dirty="0">
                <a:latin typeface="Symbol"/>
                <a:cs typeface="Symbol"/>
              </a:rPr>
              <a:t></a:t>
            </a:r>
            <a:r>
              <a:rPr sz="2850" spc="-7" baseline="-20467" dirty="0"/>
              <a:t>n-2 </a:t>
            </a:r>
            <a:r>
              <a:rPr sz="2800" dirty="0"/>
              <a:t>for n &gt; = 2  </a:t>
            </a:r>
            <a:r>
              <a:rPr sz="2800" spc="-5" dirty="0"/>
              <a:t>Function Fibrec</a:t>
            </a:r>
            <a:r>
              <a:rPr sz="2800" spc="-65" dirty="0"/>
              <a:t> </a:t>
            </a:r>
            <a:r>
              <a:rPr sz="2800" spc="-5" dirty="0"/>
              <a:t>(n)</a:t>
            </a:r>
            <a:endParaRPr sz="2800">
              <a:latin typeface="Symbol"/>
              <a:cs typeface="Symbol"/>
            </a:endParaRPr>
          </a:p>
        </p:txBody>
      </p:sp>
      <p:sp>
        <p:nvSpPr>
          <p:cNvPr id="4" name="object 4"/>
          <p:cNvSpPr txBox="1"/>
          <p:nvPr/>
        </p:nvSpPr>
        <p:spPr>
          <a:xfrm>
            <a:off x="1260602" y="2638044"/>
            <a:ext cx="5386070" cy="777240"/>
          </a:xfrm>
          <a:prstGeom prst="rect">
            <a:avLst/>
          </a:prstGeom>
        </p:spPr>
        <p:txBody>
          <a:bodyPr vert="horz" wrap="square" lIns="0" tIns="0" rIns="0" bIns="0" rtlCol="0">
            <a:spAutoFit/>
          </a:bodyPr>
          <a:lstStyle/>
          <a:p>
            <a:pPr marL="12700">
              <a:lnSpc>
                <a:spcPct val="100000"/>
              </a:lnSpc>
            </a:pPr>
            <a:r>
              <a:rPr sz="2400" spc="-5" dirty="0">
                <a:latin typeface="Arial"/>
                <a:cs typeface="Arial"/>
              </a:rPr>
              <a:t>if </a:t>
            </a:r>
            <a:r>
              <a:rPr sz="2400" dirty="0">
                <a:latin typeface="Arial"/>
                <a:cs typeface="Arial"/>
              </a:rPr>
              <a:t>n &lt; 2 then return</a:t>
            </a:r>
            <a:r>
              <a:rPr sz="2400" spc="-114" dirty="0">
                <a:latin typeface="Arial"/>
                <a:cs typeface="Arial"/>
              </a:rPr>
              <a:t> </a:t>
            </a:r>
            <a:r>
              <a:rPr sz="2400" dirty="0">
                <a:latin typeface="Arial"/>
                <a:cs typeface="Arial"/>
              </a:rPr>
              <a:t>n</a:t>
            </a:r>
            <a:endParaRPr sz="2400">
              <a:latin typeface="Arial"/>
              <a:cs typeface="Arial"/>
            </a:endParaRPr>
          </a:p>
          <a:p>
            <a:pPr marL="12700">
              <a:lnSpc>
                <a:spcPct val="100000"/>
              </a:lnSpc>
              <a:spcBef>
                <a:spcPts val="359"/>
              </a:spcBef>
            </a:pPr>
            <a:r>
              <a:rPr sz="2400" dirty="0">
                <a:latin typeface="Arial"/>
                <a:cs typeface="Arial"/>
              </a:rPr>
              <a:t>else return Fibrec (n - </a:t>
            </a:r>
            <a:r>
              <a:rPr sz="2400" spc="-5" dirty="0">
                <a:latin typeface="Arial"/>
                <a:cs typeface="Arial"/>
              </a:rPr>
              <a:t>1) </a:t>
            </a:r>
            <a:r>
              <a:rPr sz="2400" dirty="0">
                <a:latin typeface="Arial"/>
                <a:cs typeface="Arial"/>
              </a:rPr>
              <a:t>+ Fibrec (n -</a:t>
            </a:r>
            <a:r>
              <a:rPr sz="2400" spc="-130" dirty="0">
                <a:latin typeface="Arial"/>
                <a:cs typeface="Arial"/>
              </a:rPr>
              <a:t> </a:t>
            </a:r>
            <a:r>
              <a:rPr sz="2400" spc="-5" dirty="0">
                <a:latin typeface="Arial"/>
                <a:cs typeface="Arial"/>
              </a:rPr>
              <a:t>2)</a:t>
            </a:r>
            <a:endParaRPr sz="2400">
              <a:latin typeface="Arial"/>
              <a:cs typeface="Arial"/>
            </a:endParaRPr>
          </a:p>
        </p:txBody>
      </p:sp>
      <p:graphicFrame>
        <p:nvGraphicFramePr>
          <p:cNvPr id="5" name="object 5"/>
          <p:cNvGraphicFramePr>
            <a:graphicFrameLocks noGrp="1"/>
          </p:cNvGraphicFramePr>
          <p:nvPr/>
        </p:nvGraphicFramePr>
        <p:xfrm>
          <a:off x="908177" y="3933355"/>
          <a:ext cx="6650910" cy="952258"/>
        </p:xfrm>
        <a:graphic>
          <a:graphicData uri="http://schemas.openxmlformats.org/drawingml/2006/table">
            <a:tbl>
              <a:tblPr firstRow="1" bandRow="1">
                <a:tableStyleId>{2D5ABB26-0587-4C30-8999-92F81FD0307C}</a:tableStyleId>
              </a:tblPr>
              <a:tblGrid>
                <a:gridCol w="432163"/>
                <a:gridCol w="543246"/>
                <a:gridCol w="543246"/>
                <a:gridCol w="522891"/>
                <a:gridCol w="563601"/>
                <a:gridCol w="542538"/>
                <a:gridCol w="508677"/>
                <a:gridCol w="582752"/>
                <a:gridCol w="582675"/>
                <a:gridCol w="538264"/>
                <a:gridCol w="671520"/>
                <a:gridCol w="619337"/>
              </a:tblGrid>
              <a:tr h="476129">
                <a:tc>
                  <a:txBody>
                    <a:bodyPr/>
                    <a:lstStyle/>
                    <a:p>
                      <a:pPr marL="22225">
                        <a:lnSpc>
                          <a:spcPts val="3315"/>
                        </a:lnSpc>
                      </a:pPr>
                      <a:r>
                        <a:rPr sz="2800" i="1" spc="-5" dirty="0">
                          <a:latin typeface="Times New Roman"/>
                          <a:cs typeface="Times New Roman"/>
                        </a:rPr>
                        <a:t>f0</a:t>
                      </a:r>
                      <a:endParaRPr sz="2800">
                        <a:latin typeface="Times New Roman"/>
                        <a:cs typeface="Times New Roman"/>
                      </a:endParaRPr>
                    </a:p>
                  </a:txBody>
                  <a:tcPr marL="0" marR="0" marT="0" marB="0"/>
                </a:tc>
                <a:tc>
                  <a:txBody>
                    <a:bodyPr/>
                    <a:lstStyle/>
                    <a:p>
                      <a:pPr algn="ctr">
                        <a:lnSpc>
                          <a:spcPts val="3315"/>
                        </a:lnSpc>
                      </a:pPr>
                      <a:r>
                        <a:rPr sz="2800" i="1" spc="-5" dirty="0">
                          <a:latin typeface="Times New Roman"/>
                          <a:cs typeface="Times New Roman"/>
                        </a:rPr>
                        <a:t>f1</a:t>
                      </a:r>
                      <a:endParaRPr sz="2800">
                        <a:latin typeface="Times New Roman"/>
                        <a:cs typeface="Times New Roman"/>
                      </a:endParaRPr>
                    </a:p>
                  </a:txBody>
                  <a:tcPr marL="0" marR="0" marT="0" marB="0"/>
                </a:tc>
                <a:tc>
                  <a:txBody>
                    <a:bodyPr/>
                    <a:lstStyle/>
                    <a:p>
                      <a:pPr algn="ctr">
                        <a:lnSpc>
                          <a:spcPts val="3315"/>
                        </a:lnSpc>
                      </a:pPr>
                      <a:r>
                        <a:rPr sz="2800" i="1" spc="-5" dirty="0">
                          <a:latin typeface="Times New Roman"/>
                          <a:cs typeface="Times New Roman"/>
                        </a:rPr>
                        <a:t>f2</a:t>
                      </a:r>
                      <a:endParaRPr sz="2800">
                        <a:latin typeface="Times New Roman"/>
                        <a:cs typeface="Times New Roman"/>
                      </a:endParaRPr>
                    </a:p>
                  </a:txBody>
                  <a:tcPr marL="0" marR="0" marT="0" marB="0"/>
                </a:tc>
                <a:tc>
                  <a:txBody>
                    <a:bodyPr/>
                    <a:lstStyle/>
                    <a:p>
                      <a:pPr marR="104775" algn="r">
                        <a:lnSpc>
                          <a:spcPts val="3315"/>
                        </a:lnSpc>
                      </a:pPr>
                      <a:r>
                        <a:rPr sz="2800" i="1" spc="-5" dirty="0">
                          <a:latin typeface="Times New Roman"/>
                          <a:cs typeface="Times New Roman"/>
                        </a:rPr>
                        <a:t>f3</a:t>
                      </a:r>
                      <a:endParaRPr sz="2800">
                        <a:latin typeface="Times New Roman"/>
                        <a:cs typeface="Times New Roman"/>
                      </a:endParaRPr>
                    </a:p>
                  </a:txBody>
                  <a:tcPr marL="0" marR="0" marT="0" marB="0"/>
                </a:tc>
                <a:tc>
                  <a:txBody>
                    <a:bodyPr/>
                    <a:lstStyle/>
                    <a:p>
                      <a:pPr marL="153035">
                        <a:lnSpc>
                          <a:spcPts val="3315"/>
                        </a:lnSpc>
                      </a:pPr>
                      <a:r>
                        <a:rPr sz="2800" i="1" spc="-5" dirty="0">
                          <a:latin typeface="Times New Roman"/>
                          <a:cs typeface="Times New Roman"/>
                        </a:rPr>
                        <a:t>f4</a:t>
                      </a:r>
                      <a:endParaRPr sz="2800">
                        <a:latin typeface="Times New Roman"/>
                        <a:cs typeface="Times New Roman"/>
                      </a:endParaRPr>
                    </a:p>
                  </a:txBody>
                  <a:tcPr marL="0" marR="0" marT="0" marB="0"/>
                </a:tc>
                <a:tc>
                  <a:txBody>
                    <a:bodyPr/>
                    <a:lstStyle/>
                    <a:p>
                      <a:pPr marL="635" algn="ctr">
                        <a:lnSpc>
                          <a:spcPts val="3315"/>
                        </a:lnSpc>
                      </a:pPr>
                      <a:r>
                        <a:rPr sz="2800" i="1" spc="-5" dirty="0">
                          <a:latin typeface="Times New Roman"/>
                          <a:cs typeface="Times New Roman"/>
                        </a:rPr>
                        <a:t>f5</a:t>
                      </a:r>
                      <a:endParaRPr sz="2800">
                        <a:latin typeface="Times New Roman"/>
                        <a:cs typeface="Times New Roman"/>
                      </a:endParaRPr>
                    </a:p>
                  </a:txBody>
                  <a:tcPr marL="0" marR="0" marT="0" marB="0"/>
                </a:tc>
                <a:tc>
                  <a:txBody>
                    <a:bodyPr/>
                    <a:lstStyle/>
                    <a:p>
                      <a:pPr marL="33020" algn="ctr">
                        <a:lnSpc>
                          <a:spcPts val="3315"/>
                        </a:lnSpc>
                      </a:pPr>
                      <a:r>
                        <a:rPr sz="2800" i="1" spc="-5" dirty="0">
                          <a:latin typeface="Times New Roman"/>
                          <a:cs typeface="Times New Roman"/>
                        </a:rPr>
                        <a:t>f6</a:t>
                      </a:r>
                      <a:endParaRPr sz="2800">
                        <a:latin typeface="Times New Roman"/>
                        <a:cs typeface="Times New Roman"/>
                      </a:endParaRPr>
                    </a:p>
                  </a:txBody>
                  <a:tcPr marL="0" marR="0" marT="0" marB="0"/>
                </a:tc>
                <a:tc>
                  <a:txBody>
                    <a:bodyPr/>
                    <a:lstStyle/>
                    <a:p>
                      <a:pPr marL="27940" algn="ctr">
                        <a:lnSpc>
                          <a:spcPts val="3315"/>
                        </a:lnSpc>
                      </a:pPr>
                      <a:r>
                        <a:rPr sz="2800" i="1" spc="-5" dirty="0">
                          <a:latin typeface="Times New Roman"/>
                          <a:cs typeface="Times New Roman"/>
                        </a:rPr>
                        <a:t>f7</a:t>
                      </a:r>
                      <a:endParaRPr sz="2800">
                        <a:latin typeface="Times New Roman"/>
                        <a:cs typeface="Times New Roman"/>
                      </a:endParaRPr>
                    </a:p>
                  </a:txBody>
                  <a:tcPr marL="0" marR="0" marT="0" marB="0"/>
                </a:tc>
                <a:tc>
                  <a:txBody>
                    <a:bodyPr/>
                    <a:lstStyle/>
                    <a:p>
                      <a:pPr marL="127635">
                        <a:lnSpc>
                          <a:spcPts val="3315"/>
                        </a:lnSpc>
                      </a:pPr>
                      <a:r>
                        <a:rPr sz="2800" i="1" spc="-5" dirty="0">
                          <a:latin typeface="Times New Roman"/>
                          <a:cs typeface="Times New Roman"/>
                        </a:rPr>
                        <a:t>f8</a:t>
                      </a:r>
                      <a:endParaRPr sz="2800">
                        <a:latin typeface="Times New Roman"/>
                        <a:cs typeface="Times New Roman"/>
                      </a:endParaRPr>
                    </a:p>
                  </a:txBody>
                  <a:tcPr marL="0" marR="0" marT="0" marB="0"/>
                </a:tc>
                <a:tc>
                  <a:txBody>
                    <a:bodyPr/>
                    <a:lstStyle/>
                    <a:p>
                      <a:pPr marL="87630">
                        <a:lnSpc>
                          <a:spcPts val="3315"/>
                        </a:lnSpc>
                      </a:pPr>
                      <a:r>
                        <a:rPr sz="2800" i="1" spc="-5" dirty="0">
                          <a:latin typeface="Times New Roman"/>
                          <a:cs typeface="Times New Roman"/>
                        </a:rPr>
                        <a:t>f9</a:t>
                      </a:r>
                      <a:endParaRPr sz="2800">
                        <a:latin typeface="Times New Roman"/>
                        <a:cs typeface="Times New Roman"/>
                      </a:endParaRPr>
                    </a:p>
                  </a:txBody>
                  <a:tcPr marL="0" marR="0" marT="0" marB="0"/>
                </a:tc>
                <a:tc>
                  <a:txBody>
                    <a:bodyPr/>
                    <a:lstStyle/>
                    <a:p>
                      <a:pPr marR="116205" algn="r">
                        <a:lnSpc>
                          <a:spcPts val="3315"/>
                        </a:lnSpc>
                      </a:pPr>
                      <a:r>
                        <a:rPr sz="2800" i="1" spc="-5" dirty="0">
                          <a:latin typeface="Times New Roman"/>
                          <a:cs typeface="Times New Roman"/>
                        </a:rPr>
                        <a:t>f10</a:t>
                      </a:r>
                      <a:endParaRPr sz="2800">
                        <a:latin typeface="Times New Roman"/>
                        <a:cs typeface="Times New Roman"/>
                      </a:endParaRPr>
                    </a:p>
                  </a:txBody>
                  <a:tcPr marL="0" marR="0" marT="0" marB="0"/>
                </a:tc>
                <a:tc>
                  <a:txBody>
                    <a:bodyPr/>
                    <a:lstStyle/>
                    <a:p>
                      <a:pPr marL="142240">
                        <a:lnSpc>
                          <a:spcPts val="3315"/>
                        </a:lnSpc>
                      </a:pPr>
                      <a:r>
                        <a:rPr sz="2800" i="1" spc="-5" dirty="0">
                          <a:latin typeface="Times New Roman"/>
                          <a:cs typeface="Times New Roman"/>
                        </a:rPr>
                        <a:t>f11</a:t>
                      </a:r>
                      <a:endParaRPr sz="2800">
                        <a:latin typeface="Times New Roman"/>
                        <a:cs typeface="Times New Roman"/>
                      </a:endParaRPr>
                    </a:p>
                  </a:txBody>
                  <a:tcPr marL="0" marR="0" marT="0" marB="0"/>
                </a:tc>
              </a:tr>
              <a:tr h="476129">
                <a:tc>
                  <a:txBody>
                    <a:bodyPr/>
                    <a:lstStyle/>
                    <a:p>
                      <a:pPr marL="22225">
                        <a:lnSpc>
                          <a:spcPts val="3260"/>
                        </a:lnSpc>
                      </a:pPr>
                      <a:r>
                        <a:rPr sz="2800" i="1" dirty="0">
                          <a:latin typeface="Times New Roman"/>
                          <a:cs typeface="Times New Roman"/>
                        </a:rPr>
                        <a:t>0</a:t>
                      </a:r>
                      <a:endParaRPr sz="2800">
                        <a:latin typeface="Times New Roman"/>
                        <a:cs typeface="Times New Roman"/>
                      </a:endParaRPr>
                    </a:p>
                  </a:txBody>
                  <a:tcPr marL="0" marR="0" marT="0" marB="0"/>
                </a:tc>
                <a:tc>
                  <a:txBody>
                    <a:bodyPr/>
                    <a:lstStyle/>
                    <a:p>
                      <a:pPr marL="58419" algn="ctr">
                        <a:lnSpc>
                          <a:spcPts val="3260"/>
                        </a:lnSpc>
                      </a:pPr>
                      <a:r>
                        <a:rPr sz="2800" i="1" dirty="0">
                          <a:latin typeface="Times New Roman"/>
                          <a:cs typeface="Times New Roman"/>
                        </a:rPr>
                        <a:t>1</a:t>
                      </a:r>
                      <a:endParaRPr sz="2800">
                        <a:latin typeface="Times New Roman"/>
                        <a:cs typeface="Times New Roman"/>
                      </a:endParaRPr>
                    </a:p>
                  </a:txBody>
                  <a:tcPr marL="0" marR="0" marT="0" marB="0"/>
                </a:tc>
                <a:tc>
                  <a:txBody>
                    <a:bodyPr/>
                    <a:lstStyle/>
                    <a:p>
                      <a:pPr marL="38100" algn="ctr">
                        <a:lnSpc>
                          <a:spcPts val="3260"/>
                        </a:lnSpc>
                      </a:pPr>
                      <a:r>
                        <a:rPr sz="2800" i="1" dirty="0">
                          <a:latin typeface="Times New Roman"/>
                          <a:cs typeface="Times New Roman"/>
                        </a:rPr>
                        <a:t>1</a:t>
                      </a:r>
                      <a:endParaRPr sz="2800">
                        <a:latin typeface="Times New Roman"/>
                        <a:cs typeface="Times New Roman"/>
                      </a:endParaRPr>
                    </a:p>
                  </a:txBody>
                  <a:tcPr marL="0" marR="0" marT="0" marB="0"/>
                </a:tc>
                <a:tc>
                  <a:txBody>
                    <a:bodyPr/>
                    <a:lstStyle/>
                    <a:p>
                      <a:pPr marR="145415" algn="r">
                        <a:lnSpc>
                          <a:spcPts val="3260"/>
                        </a:lnSpc>
                      </a:pPr>
                      <a:r>
                        <a:rPr sz="2800" i="1" dirty="0">
                          <a:latin typeface="Times New Roman"/>
                          <a:cs typeface="Times New Roman"/>
                        </a:rPr>
                        <a:t>2</a:t>
                      </a:r>
                      <a:endParaRPr sz="2800">
                        <a:latin typeface="Times New Roman"/>
                        <a:cs typeface="Times New Roman"/>
                      </a:endParaRPr>
                    </a:p>
                  </a:txBody>
                  <a:tcPr marL="0" marR="0" marT="0" marB="0"/>
                </a:tc>
                <a:tc>
                  <a:txBody>
                    <a:bodyPr/>
                    <a:lstStyle/>
                    <a:p>
                      <a:pPr marL="112395">
                        <a:lnSpc>
                          <a:spcPts val="3260"/>
                        </a:lnSpc>
                      </a:pPr>
                      <a:r>
                        <a:rPr sz="2800" i="1" dirty="0">
                          <a:latin typeface="Times New Roman"/>
                          <a:cs typeface="Times New Roman"/>
                        </a:rPr>
                        <a:t>3</a:t>
                      </a:r>
                      <a:endParaRPr sz="2800">
                        <a:latin typeface="Times New Roman"/>
                        <a:cs typeface="Times New Roman"/>
                      </a:endParaRPr>
                    </a:p>
                  </a:txBody>
                  <a:tcPr marL="0" marR="0" marT="0" marB="0"/>
                </a:tc>
                <a:tc>
                  <a:txBody>
                    <a:bodyPr/>
                    <a:lstStyle/>
                    <a:p>
                      <a:pPr marR="13970" algn="ctr">
                        <a:lnSpc>
                          <a:spcPts val="3260"/>
                        </a:lnSpc>
                      </a:pPr>
                      <a:r>
                        <a:rPr sz="2800" i="1" dirty="0">
                          <a:latin typeface="Times New Roman"/>
                          <a:cs typeface="Times New Roman"/>
                        </a:rPr>
                        <a:t>5</a:t>
                      </a:r>
                      <a:endParaRPr sz="2800">
                        <a:latin typeface="Times New Roman"/>
                        <a:cs typeface="Times New Roman"/>
                      </a:endParaRPr>
                    </a:p>
                  </a:txBody>
                  <a:tcPr marL="0" marR="0" marT="0" marB="0"/>
                </a:tc>
                <a:tc>
                  <a:txBody>
                    <a:bodyPr/>
                    <a:lstStyle/>
                    <a:p>
                      <a:pPr algn="ctr">
                        <a:lnSpc>
                          <a:spcPts val="3260"/>
                        </a:lnSpc>
                      </a:pPr>
                      <a:r>
                        <a:rPr sz="2800" i="1" dirty="0">
                          <a:latin typeface="Times New Roman"/>
                          <a:cs typeface="Times New Roman"/>
                        </a:rPr>
                        <a:t>8</a:t>
                      </a:r>
                      <a:endParaRPr sz="2800">
                        <a:latin typeface="Times New Roman"/>
                        <a:cs typeface="Times New Roman"/>
                      </a:endParaRPr>
                    </a:p>
                  </a:txBody>
                  <a:tcPr marL="0" marR="0" marT="0" marB="0"/>
                </a:tc>
                <a:tc>
                  <a:txBody>
                    <a:bodyPr/>
                    <a:lstStyle/>
                    <a:p>
                      <a:pPr marR="20320" algn="ctr">
                        <a:lnSpc>
                          <a:spcPts val="3260"/>
                        </a:lnSpc>
                      </a:pPr>
                      <a:r>
                        <a:rPr sz="2800" i="1" spc="-5" dirty="0">
                          <a:latin typeface="Times New Roman"/>
                          <a:cs typeface="Times New Roman"/>
                        </a:rPr>
                        <a:t>13</a:t>
                      </a:r>
                      <a:endParaRPr sz="2800">
                        <a:latin typeface="Times New Roman"/>
                        <a:cs typeface="Times New Roman"/>
                      </a:endParaRPr>
                    </a:p>
                  </a:txBody>
                  <a:tcPr marL="0" marR="0" marT="0" marB="0"/>
                </a:tc>
                <a:tc>
                  <a:txBody>
                    <a:bodyPr/>
                    <a:lstStyle/>
                    <a:p>
                      <a:pPr marL="138430">
                        <a:lnSpc>
                          <a:spcPts val="3260"/>
                        </a:lnSpc>
                      </a:pPr>
                      <a:r>
                        <a:rPr sz="2800" i="1" spc="-5" dirty="0">
                          <a:latin typeface="Times New Roman"/>
                          <a:cs typeface="Times New Roman"/>
                        </a:rPr>
                        <a:t>21</a:t>
                      </a:r>
                      <a:endParaRPr sz="2800">
                        <a:latin typeface="Times New Roman"/>
                        <a:cs typeface="Times New Roman"/>
                      </a:endParaRPr>
                    </a:p>
                  </a:txBody>
                  <a:tcPr marL="0" marR="0" marT="0" marB="0"/>
                </a:tc>
                <a:tc>
                  <a:txBody>
                    <a:bodyPr/>
                    <a:lstStyle/>
                    <a:p>
                      <a:pPr marL="88900">
                        <a:lnSpc>
                          <a:spcPts val="3260"/>
                        </a:lnSpc>
                      </a:pPr>
                      <a:r>
                        <a:rPr sz="2800" i="1" spc="-5" dirty="0">
                          <a:latin typeface="Times New Roman"/>
                          <a:cs typeface="Times New Roman"/>
                        </a:rPr>
                        <a:t>34</a:t>
                      </a:r>
                      <a:endParaRPr sz="2800">
                        <a:latin typeface="Times New Roman"/>
                        <a:cs typeface="Times New Roman"/>
                      </a:endParaRPr>
                    </a:p>
                  </a:txBody>
                  <a:tcPr marL="0" marR="0" marT="0" marB="0"/>
                </a:tc>
                <a:tc>
                  <a:txBody>
                    <a:bodyPr/>
                    <a:lstStyle/>
                    <a:p>
                      <a:pPr marR="134620" algn="r">
                        <a:lnSpc>
                          <a:spcPts val="3260"/>
                        </a:lnSpc>
                      </a:pPr>
                      <a:r>
                        <a:rPr sz="2800" i="1" spc="-5" dirty="0">
                          <a:latin typeface="Times New Roman"/>
                          <a:cs typeface="Times New Roman"/>
                        </a:rPr>
                        <a:t>55</a:t>
                      </a:r>
                      <a:endParaRPr sz="2800">
                        <a:latin typeface="Times New Roman"/>
                        <a:cs typeface="Times New Roman"/>
                      </a:endParaRPr>
                    </a:p>
                  </a:txBody>
                  <a:tcPr marL="0" marR="0" marT="0" marB="0"/>
                </a:tc>
                <a:tc>
                  <a:txBody>
                    <a:bodyPr/>
                    <a:lstStyle/>
                    <a:p>
                      <a:pPr marL="123825">
                        <a:lnSpc>
                          <a:spcPts val="3260"/>
                        </a:lnSpc>
                      </a:pPr>
                      <a:r>
                        <a:rPr sz="2800" i="1" spc="-5" dirty="0">
                          <a:latin typeface="Times New Roman"/>
                          <a:cs typeface="Times New Roman"/>
                        </a:rPr>
                        <a:t>89</a:t>
                      </a:r>
                      <a:endParaRPr sz="2800">
                        <a:latin typeface="Times New Roman"/>
                        <a:cs typeface="Times New Roman"/>
                      </a:endParaRPr>
                    </a:p>
                  </a:txBody>
                  <a:tcPr marL="0" marR="0" marT="0" marB="0"/>
                </a:tc>
              </a:tr>
            </a:tbl>
          </a:graphicData>
        </a:graphic>
      </p:graphicFrame>
      <p:sp>
        <p:nvSpPr>
          <p:cNvPr id="6" name="object 6"/>
          <p:cNvSpPr txBox="1"/>
          <p:nvPr/>
        </p:nvSpPr>
        <p:spPr>
          <a:xfrm>
            <a:off x="917702" y="4868697"/>
            <a:ext cx="4458335" cy="503555"/>
          </a:xfrm>
          <a:prstGeom prst="rect">
            <a:avLst/>
          </a:prstGeom>
        </p:spPr>
        <p:txBody>
          <a:bodyPr vert="horz" wrap="square" lIns="0" tIns="0" rIns="0" bIns="0" rtlCol="0">
            <a:spAutoFit/>
          </a:bodyPr>
          <a:lstStyle/>
          <a:p>
            <a:pPr marL="12700">
              <a:lnSpc>
                <a:spcPct val="100000"/>
              </a:lnSpc>
            </a:pPr>
            <a:r>
              <a:rPr sz="2800" dirty="0">
                <a:latin typeface="Arial"/>
                <a:cs typeface="Arial"/>
              </a:rPr>
              <a:t>Time required to calculate</a:t>
            </a:r>
            <a:r>
              <a:rPr sz="2800" spc="-80" dirty="0">
                <a:latin typeface="Arial"/>
                <a:cs typeface="Arial"/>
              </a:rPr>
              <a:t> </a:t>
            </a:r>
            <a:r>
              <a:rPr sz="2800" dirty="0">
                <a:latin typeface="Arial"/>
                <a:cs typeface="Arial"/>
              </a:rPr>
              <a:t>f</a:t>
            </a:r>
            <a:r>
              <a:rPr sz="2850" baseline="-20467" dirty="0">
                <a:latin typeface="Arial"/>
                <a:cs typeface="Arial"/>
              </a:rPr>
              <a:t>n</a:t>
            </a:r>
            <a:endParaRPr sz="2850" baseline="-20467">
              <a:latin typeface="Arial"/>
              <a:cs typeface="Arial"/>
            </a:endParaRPr>
          </a:p>
        </p:txBody>
      </p:sp>
      <p:sp>
        <p:nvSpPr>
          <p:cNvPr id="7" name="object 7"/>
          <p:cNvSpPr txBox="1"/>
          <p:nvPr/>
        </p:nvSpPr>
        <p:spPr>
          <a:xfrm>
            <a:off x="5546852" y="4868671"/>
            <a:ext cx="3171825" cy="436245"/>
          </a:xfrm>
          <a:prstGeom prst="rect">
            <a:avLst/>
          </a:prstGeom>
        </p:spPr>
        <p:txBody>
          <a:bodyPr vert="horz" wrap="square" lIns="0" tIns="0" rIns="0" bIns="0" rtlCol="0">
            <a:spAutoFit/>
          </a:bodyPr>
          <a:lstStyle/>
          <a:p>
            <a:pPr marL="12700">
              <a:lnSpc>
                <a:spcPct val="100000"/>
              </a:lnSpc>
            </a:pPr>
            <a:r>
              <a:rPr sz="2800" spc="-5" dirty="0">
                <a:latin typeface="Arial"/>
                <a:cs typeface="Arial"/>
              </a:rPr>
              <a:t>is in </a:t>
            </a:r>
            <a:r>
              <a:rPr sz="2800" dirty="0">
                <a:latin typeface="Arial"/>
                <a:cs typeface="Arial"/>
              </a:rPr>
              <a:t>the order of</a:t>
            </a:r>
            <a:r>
              <a:rPr sz="2800" spc="-70" dirty="0">
                <a:latin typeface="Arial"/>
                <a:cs typeface="Arial"/>
              </a:rPr>
              <a:t> </a:t>
            </a:r>
            <a:r>
              <a:rPr sz="2800" dirty="0">
                <a:latin typeface="Arial"/>
                <a:cs typeface="Arial"/>
              </a:rPr>
              <a:t>the</a:t>
            </a:r>
            <a:endParaRPr sz="2800">
              <a:latin typeface="Arial"/>
              <a:cs typeface="Arial"/>
            </a:endParaRPr>
          </a:p>
        </p:txBody>
      </p:sp>
      <p:sp>
        <p:nvSpPr>
          <p:cNvPr id="8" name="object 8"/>
          <p:cNvSpPr txBox="1"/>
          <p:nvPr/>
        </p:nvSpPr>
        <p:spPr>
          <a:xfrm>
            <a:off x="1260589" y="5252707"/>
            <a:ext cx="7302500" cy="503555"/>
          </a:xfrm>
          <a:prstGeom prst="rect">
            <a:avLst/>
          </a:prstGeom>
        </p:spPr>
        <p:txBody>
          <a:bodyPr vert="horz" wrap="square" lIns="0" tIns="0" rIns="0" bIns="0" rtlCol="0">
            <a:spAutoFit/>
          </a:bodyPr>
          <a:lstStyle/>
          <a:p>
            <a:pPr marL="12700">
              <a:lnSpc>
                <a:spcPct val="100000"/>
              </a:lnSpc>
            </a:pPr>
            <a:r>
              <a:rPr sz="2800" dirty="0">
                <a:latin typeface="Arial"/>
                <a:cs typeface="Arial"/>
              </a:rPr>
              <a:t>value </a:t>
            </a:r>
            <a:r>
              <a:rPr sz="2800" spc="-5" dirty="0">
                <a:latin typeface="Arial"/>
                <a:cs typeface="Arial"/>
              </a:rPr>
              <a:t>of </a:t>
            </a:r>
            <a:r>
              <a:rPr sz="2800" dirty="0">
                <a:latin typeface="Arial"/>
                <a:cs typeface="Arial"/>
              </a:rPr>
              <a:t>f</a:t>
            </a:r>
            <a:r>
              <a:rPr sz="2850" baseline="-20467" dirty="0">
                <a:latin typeface="Arial"/>
                <a:cs typeface="Arial"/>
              </a:rPr>
              <a:t>n</a:t>
            </a:r>
            <a:r>
              <a:rPr sz="2800" dirty="0">
                <a:latin typeface="Arial"/>
                <a:cs typeface="Arial"/>
              </a:rPr>
              <a:t>. It </a:t>
            </a:r>
            <a:r>
              <a:rPr sz="2800" spc="-5" dirty="0">
                <a:latin typeface="Arial"/>
                <a:cs typeface="Arial"/>
              </a:rPr>
              <a:t>is </a:t>
            </a:r>
            <a:r>
              <a:rPr sz="2800" dirty="0">
                <a:latin typeface="Arial"/>
                <a:cs typeface="Arial"/>
              </a:rPr>
              <a:t>very </a:t>
            </a:r>
            <a:r>
              <a:rPr sz="2800" spc="-5" dirty="0">
                <a:latin typeface="Arial"/>
                <a:cs typeface="Arial"/>
              </a:rPr>
              <a:t>inefficient </a:t>
            </a:r>
            <a:r>
              <a:rPr sz="2800" dirty="0">
                <a:latin typeface="Arial"/>
                <a:cs typeface="Arial"/>
              </a:rPr>
              <a:t>compared to</a:t>
            </a:r>
            <a:r>
              <a:rPr sz="2800" spc="-50" dirty="0">
                <a:latin typeface="Arial"/>
                <a:cs typeface="Arial"/>
              </a:rPr>
              <a:t> </a:t>
            </a:r>
            <a:r>
              <a:rPr sz="2800" dirty="0">
                <a:latin typeface="Arial"/>
                <a:cs typeface="Arial"/>
              </a:rPr>
              <a:t>de</a:t>
            </a:r>
            <a:endParaRPr sz="2800">
              <a:latin typeface="Arial"/>
              <a:cs typeface="Arial"/>
            </a:endParaRPr>
          </a:p>
        </p:txBody>
      </p:sp>
      <p:sp>
        <p:nvSpPr>
          <p:cNvPr id="9" name="object 9"/>
          <p:cNvSpPr txBox="1"/>
          <p:nvPr/>
        </p:nvSpPr>
        <p:spPr>
          <a:xfrm>
            <a:off x="917712" y="5636755"/>
            <a:ext cx="8146415" cy="1290320"/>
          </a:xfrm>
          <a:prstGeom prst="rect">
            <a:avLst/>
          </a:prstGeom>
        </p:spPr>
        <p:txBody>
          <a:bodyPr vert="horz" wrap="square" lIns="0" tIns="0" rIns="0" bIns="0" rtlCol="0">
            <a:spAutoFit/>
          </a:bodyPr>
          <a:lstStyle/>
          <a:p>
            <a:pPr marL="355600">
              <a:lnSpc>
                <a:spcPct val="100000"/>
              </a:lnSpc>
            </a:pPr>
            <a:r>
              <a:rPr sz="2800" dirty="0">
                <a:latin typeface="Arial"/>
                <a:cs typeface="Arial"/>
              </a:rPr>
              <a:t>Moivre’s</a:t>
            </a:r>
            <a:r>
              <a:rPr sz="2800" spc="-90" dirty="0">
                <a:latin typeface="Arial"/>
                <a:cs typeface="Arial"/>
              </a:rPr>
              <a:t> </a:t>
            </a:r>
            <a:r>
              <a:rPr sz="2800" dirty="0">
                <a:latin typeface="Arial"/>
                <a:cs typeface="Arial"/>
              </a:rPr>
              <a:t>formula</a:t>
            </a:r>
            <a:endParaRPr sz="2800">
              <a:latin typeface="Arial"/>
              <a:cs typeface="Arial"/>
            </a:endParaRPr>
          </a:p>
          <a:p>
            <a:pPr marL="355600" marR="5080" indent="-342900">
              <a:lnSpc>
                <a:spcPts val="3020"/>
              </a:lnSpc>
              <a:spcBef>
                <a:spcPts val="725"/>
              </a:spcBef>
              <a:buChar char="•"/>
              <a:tabLst>
                <a:tab pos="354965" algn="l"/>
                <a:tab pos="355600" algn="l"/>
              </a:tabLst>
            </a:pPr>
            <a:r>
              <a:rPr sz="2800" spc="-5" dirty="0">
                <a:latin typeface="Arial"/>
                <a:cs typeface="Arial"/>
              </a:rPr>
              <a:t>It is </a:t>
            </a:r>
            <a:r>
              <a:rPr sz="2800" dirty="0">
                <a:latin typeface="Arial"/>
                <a:cs typeface="Arial"/>
              </a:rPr>
              <a:t>better to use Fibiter </a:t>
            </a:r>
            <a:r>
              <a:rPr sz="2800" spc="-5" dirty="0">
                <a:latin typeface="Arial"/>
                <a:cs typeface="Arial"/>
              </a:rPr>
              <a:t>algorithm </a:t>
            </a:r>
            <a:r>
              <a:rPr sz="2800" dirty="0">
                <a:latin typeface="Arial"/>
                <a:cs typeface="Arial"/>
              </a:rPr>
              <a:t>to calculate the  Fibonnaci</a:t>
            </a:r>
            <a:r>
              <a:rPr sz="2800" spc="-95" dirty="0">
                <a:latin typeface="Arial"/>
                <a:cs typeface="Arial"/>
              </a:rPr>
              <a:t> </a:t>
            </a:r>
            <a:r>
              <a:rPr sz="2800" dirty="0">
                <a:latin typeface="Arial"/>
                <a:cs typeface="Arial"/>
              </a:rPr>
              <a:t>Sequence</a:t>
            </a:r>
            <a:endParaRPr sz="2800">
              <a:latin typeface="Arial"/>
              <a:cs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4249" rIns="0" bIns="0" rtlCol="0">
            <a:spAutoFit/>
          </a:bodyPr>
          <a:lstStyle/>
          <a:p>
            <a:pPr marL="393700">
              <a:lnSpc>
                <a:spcPct val="100000"/>
              </a:lnSpc>
            </a:pPr>
            <a:r>
              <a:rPr sz="2800" spc="-5" dirty="0"/>
              <a:t>Function Fibiter</a:t>
            </a:r>
            <a:r>
              <a:rPr sz="2800" spc="-60" dirty="0"/>
              <a:t> </a:t>
            </a:r>
            <a:r>
              <a:rPr sz="2800" spc="-5" dirty="0"/>
              <a:t>(n)</a:t>
            </a:r>
            <a:endParaRPr sz="2800"/>
          </a:p>
        </p:txBody>
      </p:sp>
      <p:sp>
        <p:nvSpPr>
          <p:cNvPr id="3" name="object 3"/>
          <p:cNvSpPr txBox="1"/>
          <p:nvPr/>
        </p:nvSpPr>
        <p:spPr>
          <a:xfrm>
            <a:off x="917765" y="1326388"/>
            <a:ext cx="6866890" cy="3701415"/>
          </a:xfrm>
          <a:prstGeom prst="rect">
            <a:avLst/>
          </a:prstGeom>
        </p:spPr>
        <p:txBody>
          <a:bodyPr vert="horz" wrap="square" lIns="0" tIns="0" rIns="0" bIns="0" rtlCol="0">
            <a:spAutoFit/>
          </a:bodyPr>
          <a:lstStyle/>
          <a:p>
            <a:pPr marL="354965" marR="5080">
              <a:lnSpc>
                <a:spcPct val="128499"/>
              </a:lnSpc>
            </a:pPr>
            <a:r>
              <a:rPr sz="2000" b="1" spc="-5" dirty="0">
                <a:latin typeface="Arial"/>
                <a:cs typeface="Arial"/>
              </a:rPr>
              <a:t>{ </a:t>
            </a:r>
            <a:r>
              <a:rPr sz="2000" b="1" spc="-10" dirty="0">
                <a:latin typeface="Arial"/>
                <a:cs typeface="Arial"/>
              </a:rPr>
              <a:t>Calculates </a:t>
            </a:r>
            <a:r>
              <a:rPr sz="2000" b="1" spc="-5" dirty="0">
                <a:latin typeface="Arial"/>
                <a:cs typeface="Arial"/>
              </a:rPr>
              <a:t>the n-th term of the </a:t>
            </a:r>
            <a:r>
              <a:rPr sz="2000" b="1" spc="-10" dirty="0">
                <a:latin typeface="Arial"/>
                <a:cs typeface="Arial"/>
              </a:rPr>
              <a:t>Fibonacci sequence;}  </a:t>
            </a:r>
            <a:r>
              <a:rPr sz="2000" b="1" spc="-5" dirty="0">
                <a:latin typeface="Arial"/>
                <a:cs typeface="Arial"/>
              </a:rPr>
              <a:t>i </a:t>
            </a:r>
            <a:r>
              <a:rPr sz="2000" spc="-5" dirty="0">
                <a:latin typeface="Symbol"/>
                <a:cs typeface="Symbol"/>
              </a:rPr>
              <a:t></a:t>
            </a:r>
            <a:r>
              <a:rPr sz="2000" spc="-35" dirty="0">
                <a:latin typeface="Times New Roman"/>
                <a:cs typeface="Times New Roman"/>
              </a:rPr>
              <a:t> </a:t>
            </a:r>
            <a:r>
              <a:rPr sz="2000" b="1" spc="-15" dirty="0">
                <a:latin typeface="Arial"/>
                <a:cs typeface="Arial"/>
              </a:rPr>
              <a:t>1;</a:t>
            </a:r>
            <a:endParaRPr sz="2000">
              <a:latin typeface="Arial"/>
              <a:cs typeface="Arial"/>
            </a:endParaRPr>
          </a:p>
          <a:p>
            <a:pPr marL="361950">
              <a:lnSpc>
                <a:spcPct val="100000"/>
              </a:lnSpc>
              <a:spcBef>
                <a:spcPts val="470"/>
              </a:spcBef>
            </a:pPr>
            <a:r>
              <a:rPr sz="2000" b="1" spc="-5" dirty="0">
                <a:latin typeface="Arial"/>
                <a:cs typeface="Arial"/>
              </a:rPr>
              <a:t>j </a:t>
            </a:r>
            <a:r>
              <a:rPr sz="2000" spc="-5" dirty="0">
                <a:latin typeface="Symbol"/>
                <a:cs typeface="Symbol"/>
              </a:rPr>
              <a:t></a:t>
            </a:r>
            <a:r>
              <a:rPr sz="2000" spc="-45" dirty="0">
                <a:latin typeface="Times New Roman"/>
                <a:cs typeface="Times New Roman"/>
              </a:rPr>
              <a:t> </a:t>
            </a:r>
            <a:r>
              <a:rPr sz="2000" b="1" spc="-5" dirty="0">
                <a:latin typeface="Arial"/>
                <a:cs typeface="Arial"/>
              </a:rPr>
              <a:t>0</a:t>
            </a:r>
            <a:endParaRPr sz="2000">
              <a:latin typeface="Arial"/>
              <a:cs typeface="Arial"/>
            </a:endParaRPr>
          </a:p>
          <a:p>
            <a:pPr marL="780415" marR="4505960" indent="-425450">
              <a:lnSpc>
                <a:spcPct val="119700"/>
              </a:lnSpc>
            </a:pPr>
            <a:r>
              <a:rPr sz="2000" b="1" spc="-5" dirty="0">
                <a:latin typeface="Arial"/>
                <a:cs typeface="Arial"/>
              </a:rPr>
              <a:t>for k </a:t>
            </a:r>
            <a:r>
              <a:rPr sz="2000" spc="-5" dirty="0">
                <a:latin typeface="Symbol"/>
                <a:cs typeface="Symbol"/>
              </a:rPr>
              <a:t></a:t>
            </a:r>
            <a:r>
              <a:rPr sz="2000" spc="-5" dirty="0">
                <a:latin typeface="Times New Roman"/>
                <a:cs typeface="Times New Roman"/>
              </a:rPr>
              <a:t> </a:t>
            </a:r>
            <a:r>
              <a:rPr sz="2000" b="1" spc="-5" dirty="0">
                <a:latin typeface="Arial"/>
                <a:cs typeface="Arial"/>
              </a:rPr>
              <a:t>1 to </a:t>
            </a:r>
            <a:r>
              <a:rPr sz="2000" b="1" i="1" spc="-5" dirty="0">
                <a:latin typeface="Arial"/>
                <a:cs typeface="Arial"/>
              </a:rPr>
              <a:t>n </a:t>
            </a:r>
            <a:r>
              <a:rPr sz="2000" b="1" spc="-10" dirty="0">
                <a:latin typeface="Arial"/>
                <a:cs typeface="Arial"/>
              </a:rPr>
              <a:t>do  </a:t>
            </a:r>
            <a:r>
              <a:rPr sz="2000" b="1" spc="-5" dirty="0">
                <a:latin typeface="Arial"/>
                <a:cs typeface="Arial"/>
              </a:rPr>
              <a:t>j </a:t>
            </a:r>
            <a:r>
              <a:rPr sz="2000" spc="-5" dirty="0">
                <a:latin typeface="Symbol"/>
                <a:cs typeface="Symbol"/>
              </a:rPr>
              <a:t></a:t>
            </a:r>
            <a:r>
              <a:rPr sz="2000" spc="-5" dirty="0">
                <a:latin typeface="Times New Roman"/>
                <a:cs typeface="Times New Roman"/>
              </a:rPr>
              <a:t> </a:t>
            </a:r>
            <a:r>
              <a:rPr sz="2000" b="1" spc="-5" dirty="0">
                <a:latin typeface="Arial"/>
                <a:cs typeface="Arial"/>
              </a:rPr>
              <a:t>i +</a:t>
            </a:r>
            <a:r>
              <a:rPr sz="2000" b="1" spc="-55" dirty="0">
                <a:latin typeface="Arial"/>
                <a:cs typeface="Arial"/>
              </a:rPr>
              <a:t> </a:t>
            </a:r>
            <a:r>
              <a:rPr sz="2000" b="1" spc="-5" dirty="0">
                <a:latin typeface="Arial"/>
                <a:cs typeface="Arial"/>
              </a:rPr>
              <a:t>j</a:t>
            </a:r>
            <a:endParaRPr sz="2000">
              <a:latin typeface="Arial"/>
              <a:cs typeface="Arial"/>
            </a:endParaRPr>
          </a:p>
          <a:p>
            <a:pPr marL="355600" marR="5201920" indent="419734">
              <a:lnSpc>
                <a:spcPct val="118700"/>
              </a:lnSpc>
              <a:spcBef>
                <a:spcPts val="30"/>
              </a:spcBef>
            </a:pPr>
            <a:r>
              <a:rPr sz="2000" b="1" spc="-5" dirty="0">
                <a:latin typeface="Arial"/>
                <a:cs typeface="Arial"/>
              </a:rPr>
              <a:t>i </a:t>
            </a:r>
            <a:r>
              <a:rPr sz="2000" spc="-5" dirty="0">
                <a:latin typeface="Symbol"/>
                <a:cs typeface="Symbol"/>
              </a:rPr>
              <a:t></a:t>
            </a:r>
            <a:r>
              <a:rPr sz="2000" spc="-5" dirty="0">
                <a:latin typeface="Times New Roman"/>
                <a:cs typeface="Times New Roman"/>
              </a:rPr>
              <a:t> </a:t>
            </a:r>
            <a:r>
              <a:rPr sz="2000" b="1" spc="-5" dirty="0">
                <a:latin typeface="Arial"/>
                <a:cs typeface="Arial"/>
              </a:rPr>
              <a:t>j –</a:t>
            </a:r>
            <a:r>
              <a:rPr sz="2000" b="1" spc="-50" dirty="0">
                <a:latin typeface="Arial"/>
                <a:cs typeface="Arial"/>
              </a:rPr>
              <a:t> </a:t>
            </a:r>
            <a:r>
              <a:rPr sz="2000" b="1" spc="-5" dirty="0">
                <a:latin typeface="Arial"/>
                <a:cs typeface="Arial"/>
              </a:rPr>
              <a:t>i  return</a:t>
            </a:r>
            <a:r>
              <a:rPr sz="2000" b="1" spc="-80" dirty="0">
                <a:latin typeface="Arial"/>
                <a:cs typeface="Arial"/>
              </a:rPr>
              <a:t> </a:t>
            </a:r>
            <a:r>
              <a:rPr sz="2000" b="1" spc="-5" dirty="0">
                <a:latin typeface="Arial"/>
                <a:cs typeface="Arial"/>
              </a:rPr>
              <a:t>j</a:t>
            </a:r>
            <a:endParaRPr sz="2000">
              <a:latin typeface="Arial"/>
              <a:cs typeface="Arial"/>
            </a:endParaRPr>
          </a:p>
          <a:p>
            <a:pPr marL="12700">
              <a:lnSpc>
                <a:spcPct val="100000"/>
              </a:lnSpc>
              <a:spcBef>
                <a:spcPts val="470"/>
              </a:spcBef>
            </a:pPr>
            <a:r>
              <a:rPr sz="2000" b="1" spc="-5" dirty="0">
                <a:latin typeface="Arial"/>
                <a:cs typeface="Arial"/>
              </a:rPr>
              <a:t>Fibonacci</a:t>
            </a:r>
            <a:r>
              <a:rPr sz="2000" b="1" spc="-60" dirty="0">
                <a:latin typeface="Arial"/>
                <a:cs typeface="Arial"/>
              </a:rPr>
              <a:t> </a:t>
            </a:r>
            <a:r>
              <a:rPr sz="2000" b="1" spc="-5" dirty="0">
                <a:latin typeface="Arial"/>
                <a:cs typeface="Arial"/>
              </a:rPr>
              <a:t>(5)</a:t>
            </a:r>
            <a:endParaRPr sz="2000">
              <a:latin typeface="Arial"/>
              <a:cs typeface="Arial"/>
            </a:endParaRPr>
          </a:p>
          <a:p>
            <a:pPr marL="12700">
              <a:lnSpc>
                <a:spcPct val="100000"/>
              </a:lnSpc>
              <a:spcBef>
                <a:spcPts val="470"/>
              </a:spcBef>
            </a:pPr>
            <a:r>
              <a:rPr sz="2000" b="1" spc="-5" dirty="0">
                <a:latin typeface="Arial"/>
                <a:cs typeface="Arial"/>
              </a:rPr>
              <a:t>i =</a:t>
            </a:r>
            <a:r>
              <a:rPr sz="2000" b="1" spc="-105" dirty="0">
                <a:latin typeface="Arial"/>
                <a:cs typeface="Arial"/>
              </a:rPr>
              <a:t> </a:t>
            </a:r>
            <a:r>
              <a:rPr sz="2000" b="1" spc="-5" dirty="0">
                <a:latin typeface="Arial"/>
                <a:cs typeface="Arial"/>
              </a:rPr>
              <a:t>1</a:t>
            </a:r>
            <a:endParaRPr sz="2000">
              <a:latin typeface="Arial"/>
              <a:cs typeface="Arial"/>
            </a:endParaRPr>
          </a:p>
          <a:p>
            <a:pPr marL="12700">
              <a:lnSpc>
                <a:spcPct val="100000"/>
              </a:lnSpc>
              <a:spcBef>
                <a:spcPts val="470"/>
              </a:spcBef>
            </a:pPr>
            <a:r>
              <a:rPr sz="2000" b="1" spc="-5" dirty="0">
                <a:latin typeface="Arial"/>
                <a:cs typeface="Arial"/>
              </a:rPr>
              <a:t>j =</a:t>
            </a:r>
            <a:r>
              <a:rPr sz="2000" b="1" spc="-105" dirty="0">
                <a:latin typeface="Arial"/>
                <a:cs typeface="Arial"/>
              </a:rPr>
              <a:t> </a:t>
            </a:r>
            <a:r>
              <a:rPr sz="2000" b="1" spc="-5" dirty="0">
                <a:latin typeface="Arial"/>
                <a:cs typeface="Arial"/>
              </a:rPr>
              <a:t>0</a:t>
            </a:r>
            <a:endParaRPr sz="2000">
              <a:latin typeface="Arial"/>
              <a:cs typeface="Arial"/>
            </a:endParaRPr>
          </a:p>
        </p:txBody>
      </p:sp>
      <p:graphicFrame>
        <p:nvGraphicFramePr>
          <p:cNvPr id="4" name="object 4"/>
          <p:cNvGraphicFramePr>
            <a:graphicFrameLocks noGrp="1"/>
          </p:cNvGraphicFramePr>
          <p:nvPr/>
        </p:nvGraphicFramePr>
        <p:xfrm>
          <a:off x="908240" y="5072404"/>
          <a:ext cx="4543337" cy="1111489"/>
        </p:xfrm>
        <a:graphic>
          <a:graphicData uri="http://schemas.openxmlformats.org/drawingml/2006/table">
            <a:tbl>
              <a:tblPr firstRow="1" bandRow="1">
                <a:tableStyleId>{2D5ABB26-0587-4C30-8999-92F81FD0307C}</a:tableStyleId>
              </a:tblPr>
              <a:tblGrid>
                <a:gridCol w="659431"/>
                <a:gridCol w="804958"/>
                <a:gridCol w="949796"/>
                <a:gridCol w="949796"/>
                <a:gridCol w="771869"/>
                <a:gridCol w="407487"/>
              </a:tblGrid>
              <a:tr h="373252">
                <a:tc>
                  <a:txBody>
                    <a:bodyPr/>
                    <a:lstStyle/>
                    <a:p>
                      <a:pPr marL="22225">
                        <a:lnSpc>
                          <a:spcPct val="100000"/>
                        </a:lnSpc>
                        <a:spcBef>
                          <a:spcPts val="120"/>
                        </a:spcBef>
                      </a:pPr>
                      <a:r>
                        <a:rPr sz="2000" b="1" spc="-5" dirty="0">
                          <a:latin typeface="Arial"/>
                          <a:cs typeface="Arial"/>
                        </a:rPr>
                        <a:t>k</a:t>
                      </a:r>
                      <a:r>
                        <a:rPr sz="2000" b="1" spc="-95" dirty="0">
                          <a:latin typeface="Arial"/>
                          <a:cs typeface="Arial"/>
                        </a:rPr>
                        <a:t> </a:t>
                      </a:r>
                      <a:r>
                        <a:rPr sz="2000" b="1" spc="-5" dirty="0">
                          <a:latin typeface="Arial"/>
                          <a:cs typeface="Arial"/>
                        </a:rPr>
                        <a:t>=</a:t>
                      </a:r>
                      <a:endParaRPr sz="2000">
                        <a:latin typeface="Arial"/>
                        <a:cs typeface="Arial"/>
                      </a:endParaRPr>
                    </a:p>
                  </a:txBody>
                  <a:tcPr marL="0" marR="0" marT="0" marB="0"/>
                </a:tc>
                <a:tc>
                  <a:txBody>
                    <a:bodyPr/>
                    <a:lstStyle/>
                    <a:p>
                      <a:pPr marL="276860">
                        <a:lnSpc>
                          <a:spcPct val="100000"/>
                        </a:lnSpc>
                        <a:spcBef>
                          <a:spcPts val="120"/>
                        </a:spcBef>
                      </a:pPr>
                      <a:r>
                        <a:rPr sz="2000" b="1" dirty="0">
                          <a:latin typeface="Arial"/>
                          <a:cs typeface="Arial"/>
                        </a:rPr>
                        <a:t>1</a:t>
                      </a:r>
                      <a:endParaRPr sz="2000">
                        <a:latin typeface="Arial"/>
                        <a:cs typeface="Arial"/>
                      </a:endParaRPr>
                    </a:p>
                  </a:txBody>
                  <a:tcPr marL="0" marR="0" marT="0" marB="0"/>
                </a:tc>
                <a:tc>
                  <a:txBody>
                    <a:bodyPr/>
                    <a:lstStyle/>
                    <a:p>
                      <a:pPr marL="386080">
                        <a:lnSpc>
                          <a:spcPct val="100000"/>
                        </a:lnSpc>
                        <a:spcBef>
                          <a:spcPts val="120"/>
                        </a:spcBef>
                      </a:pPr>
                      <a:r>
                        <a:rPr sz="2000" b="1" dirty="0">
                          <a:latin typeface="Arial"/>
                          <a:cs typeface="Arial"/>
                        </a:rPr>
                        <a:t>2</a:t>
                      </a:r>
                      <a:endParaRPr sz="2000">
                        <a:latin typeface="Arial"/>
                        <a:cs typeface="Arial"/>
                      </a:endParaRPr>
                    </a:p>
                  </a:txBody>
                  <a:tcPr marL="0" marR="0" marT="0" marB="0"/>
                </a:tc>
                <a:tc>
                  <a:txBody>
                    <a:bodyPr/>
                    <a:lstStyle/>
                    <a:p>
                      <a:pPr marR="378460" algn="r">
                        <a:lnSpc>
                          <a:spcPct val="100000"/>
                        </a:lnSpc>
                        <a:spcBef>
                          <a:spcPts val="120"/>
                        </a:spcBef>
                      </a:pPr>
                      <a:r>
                        <a:rPr sz="2000" b="1" dirty="0">
                          <a:latin typeface="Arial"/>
                          <a:cs typeface="Arial"/>
                        </a:rPr>
                        <a:t>3</a:t>
                      </a:r>
                      <a:endParaRPr sz="2000">
                        <a:latin typeface="Arial"/>
                        <a:cs typeface="Arial"/>
                      </a:endParaRPr>
                    </a:p>
                  </a:txBody>
                  <a:tcPr marL="0" marR="0" marT="0" marB="0"/>
                </a:tc>
                <a:tc>
                  <a:txBody>
                    <a:bodyPr/>
                    <a:lstStyle/>
                    <a:p>
                      <a:pPr marR="236220" algn="r">
                        <a:lnSpc>
                          <a:spcPct val="100000"/>
                        </a:lnSpc>
                        <a:spcBef>
                          <a:spcPts val="120"/>
                        </a:spcBef>
                      </a:pPr>
                      <a:r>
                        <a:rPr sz="2000" b="1" dirty="0">
                          <a:latin typeface="Arial"/>
                          <a:cs typeface="Arial"/>
                        </a:rPr>
                        <a:t>4</a:t>
                      </a:r>
                      <a:endParaRPr sz="2000">
                        <a:latin typeface="Arial"/>
                        <a:cs typeface="Arial"/>
                      </a:endParaRPr>
                    </a:p>
                  </a:txBody>
                  <a:tcPr marL="0" marR="0" marT="0" marB="0"/>
                </a:tc>
                <a:tc>
                  <a:txBody>
                    <a:bodyPr/>
                    <a:lstStyle/>
                    <a:p>
                      <a:pPr marR="14604" algn="r">
                        <a:lnSpc>
                          <a:spcPct val="100000"/>
                        </a:lnSpc>
                        <a:spcBef>
                          <a:spcPts val="120"/>
                        </a:spcBef>
                      </a:pPr>
                      <a:r>
                        <a:rPr sz="2000" b="1" dirty="0">
                          <a:latin typeface="Arial"/>
                          <a:cs typeface="Arial"/>
                        </a:rPr>
                        <a:t>5</a:t>
                      </a:r>
                      <a:endParaRPr sz="2000">
                        <a:latin typeface="Arial"/>
                        <a:cs typeface="Arial"/>
                      </a:endParaRPr>
                    </a:p>
                  </a:txBody>
                  <a:tcPr marL="0" marR="0" marT="0" marB="0"/>
                </a:tc>
              </a:tr>
              <a:tr h="365372">
                <a:tc>
                  <a:txBody>
                    <a:bodyPr/>
                    <a:lstStyle/>
                    <a:p>
                      <a:pPr marL="22225">
                        <a:lnSpc>
                          <a:spcPct val="100000"/>
                        </a:lnSpc>
                        <a:spcBef>
                          <a:spcPts val="60"/>
                        </a:spcBef>
                      </a:pPr>
                      <a:r>
                        <a:rPr sz="2000" b="1" spc="-5" dirty="0">
                          <a:latin typeface="Arial"/>
                          <a:cs typeface="Arial"/>
                        </a:rPr>
                        <a:t>j</a:t>
                      </a:r>
                      <a:r>
                        <a:rPr sz="2000" b="1" spc="-105" dirty="0">
                          <a:latin typeface="Arial"/>
                          <a:cs typeface="Arial"/>
                        </a:rPr>
                        <a:t> </a:t>
                      </a:r>
                      <a:r>
                        <a:rPr sz="2000" b="1" spc="-5" dirty="0">
                          <a:latin typeface="Arial"/>
                          <a:cs typeface="Arial"/>
                        </a:rPr>
                        <a:t>=</a:t>
                      </a:r>
                      <a:endParaRPr sz="2000">
                        <a:latin typeface="Arial"/>
                        <a:cs typeface="Arial"/>
                      </a:endParaRPr>
                    </a:p>
                  </a:txBody>
                  <a:tcPr marL="0" marR="0" marT="0" marB="0"/>
                </a:tc>
                <a:tc>
                  <a:txBody>
                    <a:bodyPr/>
                    <a:lstStyle/>
                    <a:p>
                      <a:pPr marL="276860">
                        <a:lnSpc>
                          <a:spcPct val="100000"/>
                        </a:lnSpc>
                        <a:spcBef>
                          <a:spcPts val="60"/>
                        </a:spcBef>
                      </a:pPr>
                      <a:r>
                        <a:rPr sz="2000" b="1" dirty="0">
                          <a:latin typeface="Arial"/>
                          <a:cs typeface="Arial"/>
                        </a:rPr>
                        <a:t>1</a:t>
                      </a:r>
                      <a:endParaRPr sz="2000">
                        <a:latin typeface="Arial"/>
                        <a:cs typeface="Arial"/>
                      </a:endParaRPr>
                    </a:p>
                  </a:txBody>
                  <a:tcPr marL="0" marR="0" marT="0" marB="0"/>
                </a:tc>
                <a:tc>
                  <a:txBody>
                    <a:bodyPr/>
                    <a:lstStyle/>
                    <a:p>
                      <a:pPr marL="386080">
                        <a:lnSpc>
                          <a:spcPct val="100000"/>
                        </a:lnSpc>
                        <a:spcBef>
                          <a:spcPts val="60"/>
                        </a:spcBef>
                      </a:pPr>
                      <a:r>
                        <a:rPr sz="2000" b="1" dirty="0">
                          <a:latin typeface="Arial"/>
                          <a:cs typeface="Arial"/>
                        </a:rPr>
                        <a:t>1</a:t>
                      </a:r>
                      <a:endParaRPr sz="2000">
                        <a:latin typeface="Arial"/>
                        <a:cs typeface="Arial"/>
                      </a:endParaRPr>
                    </a:p>
                  </a:txBody>
                  <a:tcPr marL="0" marR="0" marT="0" marB="0"/>
                </a:tc>
                <a:tc>
                  <a:txBody>
                    <a:bodyPr/>
                    <a:lstStyle/>
                    <a:p>
                      <a:pPr marR="378460" algn="r">
                        <a:lnSpc>
                          <a:spcPct val="100000"/>
                        </a:lnSpc>
                        <a:spcBef>
                          <a:spcPts val="60"/>
                        </a:spcBef>
                      </a:pPr>
                      <a:r>
                        <a:rPr sz="2000" b="1" dirty="0">
                          <a:latin typeface="Arial"/>
                          <a:cs typeface="Arial"/>
                        </a:rPr>
                        <a:t>2</a:t>
                      </a:r>
                      <a:endParaRPr sz="2000">
                        <a:latin typeface="Arial"/>
                        <a:cs typeface="Arial"/>
                      </a:endParaRPr>
                    </a:p>
                  </a:txBody>
                  <a:tcPr marL="0" marR="0" marT="0" marB="0"/>
                </a:tc>
                <a:tc>
                  <a:txBody>
                    <a:bodyPr/>
                    <a:lstStyle/>
                    <a:p>
                      <a:pPr marR="236220" algn="r">
                        <a:lnSpc>
                          <a:spcPct val="100000"/>
                        </a:lnSpc>
                        <a:spcBef>
                          <a:spcPts val="60"/>
                        </a:spcBef>
                      </a:pPr>
                      <a:r>
                        <a:rPr sz="2000" b="1" dirty="0">
                          <a:latin typeface="Arial"/>
                          <a:cs typeface="Arial"/>
                        </a:rPr>
                        <a:t>3</a:t>
                      </a:r>
                      <a:endParaRPr sz="2000">
                        <a:latin typeface="Arial"/>
                        <a:cs typeface="Arial"/>
                      </a:endParaRPr>
                    </a:p>
                  </a:txBody>
                  <a:tcPr marL="0" marR="0" marT="0" marB="0"/>
                </a:tc>
                <a:tc>
                  <a:txBody>
                    <a:bodyPr/>
                    <a:lstStyle/>
                    <a:p>
                      <a:pPr marR="14604" algn="r">
                        <a:lnSpc>
                          <a:spcPct val="100000"/>
                        </a:lnSpc>
                        <a:spcBef>
                          <a:spcPts val="60"/>
                        </a:spcBef>
                      </a:pPr>
                      <a:r>
                        <a:rPr sz="2000" b="1" dirty="0">
                          <a:latin typeface="Arial"/>
                          <a:cs typeface="Arial"/>
                        </a:rPr>
                        <a:t>5</a:t>
                      </a:r>
                      <a:endParaRPr sz="2000">
                        <a:latin typeface="Arial"/>
                        <a:cs typeface="Arial"/>
                      </a:endParaRPr>
                    </a:p>
                  </a:txBody>
                  <a:tcPr marL="0" marR="0" marT="0" marB="0"/>
                </a:tc>
              </a:tr>
              <a:tr h="372865">
                <a:tc>
                  <a:txBody>
                    <a:bodyPr/>
                    <a:lstStyle/>
                    <a:p>
                      <a:pPr marL="22225">
                        <a:lnSpc>
                          <a:spcPct val="100000"/>
                        </a:lnSpc>
                        <a:spcBef>
                          <a:spcPts val="55"/>
                        </a:spcBef>
                      </a:pPr>
                      <a:r>
                        <a:rPr sz="2000" b="1" spc="-5" dirty="0">
                          <a:latin typeface="Arial"/>
                          <a:cs typeface="Arial"/>
                        </a:rPr>
                        <a:t>i</a:t>
                      </a:r>
                      <a:r>
                        <a:rPr sz="2000" b="1" spc="-105" dirty="0">
                          <a:latin typeface="Arial"/>
                          <a:cs typeface="Arial"/>
                        </a:rPr>
                        <a:t> </a:t>
                      </a:r>
                      <a:r>
                        <a:rPr sz="2000" b="1" spc="-5" dirty="0">
                          <a:latin typeface="Arial"/>
                          <a:cs typeface="Arial"/>
                        </a:rPr>
                        <a:t>=</a:t>
                      </a:r>
                      <a:endParaRPr sz="2000">
                        <a:latin typeface="Arial"/>
                        <a:cs typeface="Arial"/>
                      </a:endParaRPr>
                    </a:p>
                  </a:txBody>
                  <a:tcPr marL="0" marR="0" marT="0" marB="0"/>
                </a:tc>
                <a:tc>
                  <a:txBody>
                    <a:bodyPr/>
                    <a:lstStyle/>
                    <a:p>
                      <a:pPr marL="276860">
                        <a:lnSpc>
                          <a:spcPct val="100000"/>
                        </a:lnSpc>
                        <a:spcBef>
                          <a:spcPts val="55"/>
                        </a:spcBef>
                      </a:pPr>
                      <a:r>
                        <a:rPr sz="2000" b="1" dirty="0">
                          <a:latin typeface="Arial"/>
                          <a:cs typeface="Arial"/>
                        </a:rPr>
                        <a:t>0</a:t>
                      </a:r>
                      <a:endParaRPr sz="2000">
                        <a:latin typeface="Arial"/>
                        <a:cs typeface="Arial"/>
                      </a:endParaRPr>
                    </a:p>
                  </a:txBody>
                  <a:tcPr marL="0" marR="0" marT="0" marB="0"/>
                </a:tc>
                <a:tc>
                  <a:txBody>
                    <a:bodyPr/>
                    <a:lstStyle/>
                    <a:p>
                      <a:pPr marL="386080">
                        <a:lnSpc>
                          <a:spcPct val="100000"/>
                        </a:lnSpc>
                        <a:spcBef>
                          <a:spcPts val="55"/>
                        </a:spcBef>
                      </a:pPr>
                      <a:r>
                        <a:rPr sz="2000" b="1" dirty="0">
                          <a:latin typeface="Arial"/>
                          <a:cs typeface="Arial"/>
                        </a:rPr>
                        <a:t>1</a:t>
                      </a:r>
                      <a:endParaRPr sz="2000">
                        <a:latin typeface="Arial"/>
                        <a:cs typeface="Arial"/>
                      </a:endParaRPr>
                    </a:p>
                  </a:txBody>
                  <a:tcPr marL="0" marR="0" marT="0" marB="0"/>
                </a:tc>
                <a:tc>
                  <a:txBody>
                    <a:bodyPr/>
                    <a:lstStyle/>
                    <a:p>
                      <a:pPr marR="378460" algn="r">
                        <a:lnSpc>
                          <a:spcPct val="100000"/>
                        </a:lnSpc>
                        <a:spcBef>
                          <a:spcPts val="55"/>
                        </a:spcBef>
                      </a:pPr>
                      <a:r>
                        <a:rPr sz="2000" b="1" dirty="0">
                          <a:latin typeface="Arial"/>
                          <a:cs typeface="Arial"/>
                        </a:rPr>
                        <a:t>1</a:t>
                      </a:r>
                      <a:endParaRPr sz="2000">
                        <a:latin typeface="Arial"/>
                        <a:cs typeface="Arial"/>
                      </a:endParaRPr>
                    </a:p>
                  </a:txBody>
                  <a:tcPr marL="0" marR="0" marT="0" marB="0"/>
                </a:tc>
                <a:tc>
                  <a:txBody>
                    <a:bodyPr/>
                    <a:lstStyle/>
                    <a:p>
                      <a:pPr marR="236220" algn="r">
                        <a:lnSpc>
                          <a:spcPct val="100000"/>
                        </a:lnSpc>
                        <a:spcBef>
                          <a:spcPts val="55"/>
                        </a:spcBef>
                      </a:pPr>
                      <a:r>
                        <a:rPr sz="2000" b="1" dirty="0">
                          <a:latin typeface="Arial"/>
                          <a:cs typeface="Arial"/>
                        </a:rPr>
                        <a:t>2</a:t>
                      </a:r>
                      <a:endParaRPr sz="2000">
                        <a:latin typeface="Arial"/>
                        <a:cs typeface="Arial"/>
                      </a:endParaRPr>
                    </a:p>
                  </a:txBody>
                  <a:tcPr marL="0" marR="0" marT="0" marB="0"/>
                </a:tc>
                <a:tc>
                  <a:txBody>
                    <a:bodyPr/>
                    <a:lstStyle/>
                    <a:p>
                      <a:pPr marR="14604" algn="r">
                        <a:lnSpc>
                          <a:spcPct val="100000"/>
                        </a:lnSpc>
                        <a:spcBef>
                          <a:spcPts val="55"/>
                        </a:spcBef>
                      </a:pPr>
                      <a:r>
                        <a:rPr sz="2000" b="1" dirty="0">
                          <a:latin typeface="Arial"/>
                          <a:cs typeface="Arial"/>
                        </a:rPr>
                        <a:t>3</a:t>
                      </a:r>
                      <a:endParaRPr sz="2000">
                        <a:latin typeface="Arial"/>
                        <a:cs typeface="Arial"/>
                      </a:endParaRPr>
                    </a:p>
                  </a:txBody>
                  <a:tcPr marL="0" marR="0" marT="0" marB="0"/>
                </a:tc>
              </a:tr>
            </a:tbl>
          </a:graphicData>
        </a:graphic>
      </p:graphicFrame>
      <p:sp>
        <p:nvSpPr>
          <p:cNvPr id="5" name="object 5"/>
          <p:cNvSpPr txBox="1"/>
          <p:nvPr/>
        </p:nvSpPr>
        <p:spPr>
          <a:xfrm>
            <a:off x="917702" y="6178296"/>
            <a:ext cx="3209290" cy="334010"/>
          </a:xfrm>
          <a:prstGeom prst="rect">
            <a:avLst/>
          </a:prstGeom>
        </p:spPr>
        <p:txBody>
          <a:bodyPr vert="horz" wrap="square" lIns="0" tIns="0" rIns="0" bIns="0" rtlCol="0">
            <a:spAutoFit/>
          </a:bodyPr>
          <a:lstStyle/>
          <a:p>
            <a:pPr marL="354965" indent="-342265">
              <a:lnSpc>
                <a:spcPct val="100000"/>
              </a:lnSpc>
              <a:buChar char="•"/>
              <a:tabLst>
                <a:tab pos="354965" algn="l"/>
                <a:tab pos="355600" algn="l"/>
              </a:tabLst>
            </a:pPr>
            <a:r>
              <a:rPr sz="1800" spc="-5" dirty="0">
                <a:latin typeface="Arial"/>
                <a:cs typeface="Arial"/>
              </a:rPr>
              <a:t>Time </a:t>
            </a:r>
            <a:r>
              <a:rPr sz="1800" dirty="0">
                <a:latin typeface="Arial"/>
                <a:cs typeface="Arial"/>
              </a:rPr>
              <a:t>required to calculate</a:t>
            </a:r>
            <a:r>
              <a:rPr sz="1800" spc="-110" dirty="0">
                <a:latin typeface="Arial"/>
                <a:cs typeface="Arial"/>
              </a:rPr>
              <a:t> </a:t>
            </a:r>
            <a:r>
              <a:rPr sz="1800" dirty="0">
                <a:latin typeface="Arial"/>
                <a:cs typeface="Arial"/>
              </a:rPr>
              <a:t>f</a:t>
            </a:r>
            <a:r>
              <a:rPr sz="1800" baseline="-23148" dirty="0">
                <a:latin typeface="Arial"/>
                <a:cs typeface="Arial"/>
              </a:rPr>
              <a:t>n</a:t>
            </a:r>
            <a:endParaRPr sz="1800" baseline="-23148">
              <a:latin typeface="Arial"/>
              <a:cs typeface="Arial"/>
            </a:endParaRPr>
          </a:p>
        </p:txBody>
      </p:sp>
      <p:sp>
        <p:nvSpPr>
          <p:cNvPr id="6" name="object 6"/>
          <p:cNvSpPr txBox="1"/>
          <p:nvPr/>
        </p:nvSpPr>
        <p:spPr>
          <a:xfrm>
            <a:off x="4227829" y="6178296"/>
            <a:ext cx="18542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is in </a:t>
            </a:r>
            <a:r>
              <a:rPr sz="1800" dirty="0">
                <a:latin typeface="Arial"/>
                <a:cs typeface="Arial"/>
              </a:rPr>
              <a:t>the </a:t>
            </a:r>
            <a:r>
              <a:rPr sz="1800" spc="-5" dirty="0">
                <a:latin typeface="Arial"/>
                <a:cs typeface="Arial"/>
              </a:rPr>
              <a:t>order of</a:t>
            </a:r>
            <a:r>
              <a:rPr sz="1800" spc="-90" dirty="0">
                <a:latin typeface="Arial"/>
                <a:cs typeface="Arial"/>
              </a:rPr>
              <a:t> </a:t>
            </a:r>
            <a:r>
              <a:rPr sz="1800" dirty="0">
                <a:latin typeface="Arial"/>
                <a:cs typeface="Arial"/>
              </a:rPr>
              <a:t>n</a:t>
            </a:r>
            <a:endParaRPr sz="1800">
              <a:latin typeface="Arial"/>
              <a:cs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46852" y="4622545"/>
            <a:ext cx="3286125" cy="503555"/>
          </a:xfrm>
          <a:prstGeom prst="rect">
            <a:avLst/>
          </a:prstGeom>
        </p:spPr>
        <p:txBody>
          <a:bodyPr vert="horz" wrap="square" lIns="0" tIns="0" rIns="0" bIns="0" rtlCol="0">
            <a:spAutoFit/>
          </a:bodyPr>
          <a:lstStyle/>
          <a:p>
            <a:pPr marL="12700">
              <a:lnSpc>
                <a:spcPct val="100000"/>
              </a:lnSpc>
            </a:pPr>
            <a:r>
              <a:rPr sz="2800" spc="-5" dirty="0">
                <a:latin typeface="Arial"/>
                <a:cs typeface="Arial"/>
              </a:rPr>
              <a:t>is </a:t>
            </a:r>
            <a:r>
              <a:rPr sz="2800" dirty="0">
                <a:latin typeface="Arial"/>
                <a:cs typeface="Arial"/>
              </a:rPr>
              <a:t>value of f</a:t>
            </a:r>
            <a:r>
              <a:rPr sz="2850" baseline="-20467" dirty="0">
                <a:latin typeface="Arial"/>
                <a:cs typeface="Arial"/>
              </a:rPr>
              <a:t>n </a:t>
            </a:r>
            <a:r>
              <a:rPr sz="2800" spc="-5" dirty="0">
                <a:latin typeface="Arial"/>
                <a:cs typeface="Arial"/>
              </a:rPr>
              <a:t>is in</a:t>
            </a:r>
            <a:r>
              <a:rPr sz="2800" spc="-70" dirty="0">
                <a:latin typeface="Arial"/>
                <a:cs typeface="Arial"/>
              </a:rPr>
              <a:t> </a:t>
            </a:r>
            <a:r>
              <a:rPr sz="2800" dirty="0">
                <a:latin typeface="Arial"/>
                <a:cs typeface="Arial"/>
              </a:rPr>
              <a:t>the</a:t>
            </a:r>
            <a:endParaRPr sz="2800">
              <a:latin typeface="Arial"/>
              <a:cs typeface="Arial"/>
            </a:endParaRPr>
          </a:p>
        </p:txBody>
      </p:sp>
      <p:sp>
        <p:nvSpPr>
          <p:cNvPr id="3" name="object 3"/>
          <p:cNvSpPr txBox="1"/>
          <p:nvPr/>
        </p:nvSpPr>
        <p:spPr>
          <a:xfrm>
            <a:off x="917702" y="4667237"/>
            <a:ext cx="4458335" cy="779780"/>
          </a:xfrm>
          <a:prstGeom prst="rect">
            <a:avLst/>
          </a:prstGeom>
        </p:spPr>
        <p:txBody>
          <a:bodyPr vert="horz" wrap="square" lIns="0" tIns="0" rIns="0" bIns="0" rtlCol="0">
            <a:spAutoFit/>
          </a:bodyPr>
          <a:lstStyle/>
          <a:p>
            <a:pPr marL="12700" marR="5080">
              <a:lnSpc>
                <a:spcPts val="3060"/>
              </a:lnSpc>
            </a:pPr>
            <a:r>
              <a:rPr sz="2800" dirty="0">
                <a:latin typeface="Arial"/>
                <a:cs typeface="Arial"/>
              </a:rPr>
              <a:t>Time required to calculate</a:t>
            </a:r>
            <a:r>
              <a:rPr sz="2800" spc="-80" dirty="0">
                <a:latin typeface="Arial"/>
                <a:cs typeface="Arial"/>
              </a:rPr>
              <a:t> </a:t>
            </a:r>
            <a:r>
              <a:rPr sz="2800" dirty="0">
                <a:latin typeface="Arial"/>
                <a:cs typeface="Arial"/>
              </a:rPr>
              <a:t>f</a:t>
            </a:r>
            <a:r>
              <a:rPr sz="2850" baseline="-20467" dirty="0">
                <a:latin typeface="Arial"/>
                <a:cs typeface="Arial"/>
              </a:rPr>
              <a:t>n  </a:t>
            </a:r>
            <a:r>
              <a:rPr sz="2800" dirty="0">
                <a:latin typeface="Arial"/>
                <a:cs typeface="Arial"/>
              </a:rPr>
              <a:t>order of</a:t>
            </a:r>
            <a:r>
              <a:rPr sz="2800" spc="-85" dirty="0">
                <a:latin typeface="Arial"/>
                <a:cs typeface="Arial"/>
              </a:rPr>
              <a:t> </a:t>
            </a:r>
            <a:r>
              <a:rPr sz="2800" dirty="0">
                <a:latin typeface="Symbol"/>
                <a:cs typeface="Symbol"/>
              </a:rPr>
              <a:t></a:t>
            </a:r>
            <a:r>
              <a:rPr sz="2850" baseline="23391" dirty="0">
                <a:latin typeface="Arial"/>
                <a:cs typeface="Arial"/>
              </a:rPr>
              <a:t>n</a:t>
            </a:r>
            <a:endParaRPr sz="2850" baseline="23391">
              <a:latin typeface="Arial"/>
              <a:cs typeface="Arial"/>
            </a:endParaRPr>
          </a:p>
        </p:txBody>
      </p:sp>
      <p:sp>
        <p:nvSpPr>
          <p:cNvPr id="4" name="object 4"/>
          <p:cNvSpPr/>
          <p:nvPr/>
        </p:nvSpPr>
        <p:spPr>
          <a:xfrm>
            <a:off x="1777745" y="2964942"/>
            <a:ext cx="45085" cy="25400"/>
          </a:xfrm>
          <a:custGeom>
            <a:avLst/>
            <a:gdLst/>
            <a:ahLst/>
            <a:cxnLst/>
            <a:rect l="l" t="t" r="r" b="b"/>
            <a:pathLst>
              <a:path w="45085" h="25400">
                <a:moveTo>
                  <a:pt x="0" y="25145"/>
                </a:moveTo>
                <a:lnTo>
                  <a:pt x="44958" y="0"/>
                </a:lnTo>
              </a:path>
            </a:pathLst>
          </a:custGeom>
          <a:ln w="14516">
            <a:solidFill>
              <a:srgbClr val="000000"/>
            </a:solidFill>
          </a:ln>
        </p:spPr>
        <p:txBody>
          <a:bodyPr wrap="square" lIns="0" tIns="0" rIns="0" bIns="0" rtlCol="0"/>
          <a:lstStyle/>
          <a:p>
            <a:endParaRPr/>
          </a:p>
        </p:txBody>
      </p:sp>
      <p:sp>
        <p:nvSpPr>
          <p:cNvPr id="5" name="object 5"/>
          <p:cNvSpPr/>
          <p:nvPr/>
        </p:nvSpPr>
        <p:spPr>
          <a:xfrm>
            <a:off x="1822704" y="2972561"/>
            <a:ext cx="64769" cy="118110"/>
          </a:xfrm>
          <a:custGeom>
            <a:avLst/>
            <a:gdLst/>
            <a:ahLst/>
            <a:cxnLst/>
            <a:rect l="l" t="t" r="r" b="b"/>
            <a:pathLst>
              <a:path w="64769" h="118110">
                <a:moveTo>
                  <a:pt x="0" y="0"/>
                </a:moveTo>
                <a:lnTo>
                  <a:pt x="64769" y="118110"/>
                </a:lnTo>
              </a:path>
            </a:pathLst>
          </a:custGeom>
          <a:ln w="29044">
            <a:solidFill>
              <a:srgbClr val="000000"/>
            </a:solidFill>
          </a:ln>
        </p:spPr>
        <p:txBody>
          <a:bodyPr wrap="square" lIns="0" tIns="0" rIns="0" bIns="0" rtlCol="0"/>
          <a:lstStyle/>
          <a:p>
            <a:endParaRPr/>
          </a:p>
        </p:txBody>
      </p:sp>
      <p:sp>
        <p:nvSpPr>
          <p:cNvPr id="6" name="object 6"/>
          <p:cNvSpPr/>
          <p:nvPr/>
        </p:nvSpPr>
        <p:spPr>
          <a:xfrm>
            <a:off x="1894332" y="2737866"/>
            <a:ext cx="278130" cy="353060"/>
          </a:xfrm>
          <a:custGeom>
            <a:avLst/>
            <a:gdLst/>
            <a:ahLst/>
            <a:cxnLst/>
            <a:rect l="l" t="t" r="r" b="b"/>
            <a:pathLst>
              <a:path w="278130" h="353060">
                <a:moveTo>
                  <a:pt x="0" y="352805"/>
                </a:moveTo>
                <a:lnTo>
                  <a:pt x="85343" y="0"/>
                </a:lnTo>
                <a:lnTo>
                  <a:pt x="278129" y="0"/>
                </a:lnTo>
              </a:path>
            </a:pathLst>
          </a:custGeom>
          <a:ln w="14516">
            <a:solidFill>
              <a:srgbClr val="000000"/>
            </a:solidFill>
          </a:ln>
        </p:spPr>
        <p:txBody>
          <a:bodyPr wrap="square" lIns="0" tIns="0" rIns="0" bIns="0" rtlCol="0"/>
          <a:lstStyle/>
          <a:p>
            <a:endParaRPr/>
          </a:p>
        </p:txBody>
      </p:sp>
      <p:sp>
        <p:nvSpPr>
          <p:cNvPr id="7" name="object 7"/>
          <p:cNvSpPr/>
          <p:nvPr/>
        </p:nvSpPr>
        <p:spPr>
          <a:xfrm>
            <a:off x="1741932" y="2686811"/>
            <a:ext cx="459740" cy="0"/>
          </a:xfrm>
          <a:custGeom>
            <a:avLst/>
            <a:gdLst/>
            <a:ahLst/>
            <a:cxnLst/>
            <a:rect l="l" t="t" r="r" b="b"/>
            <a:pathLst>
              <a:path w="459739">
                <a:moveTo>
                  <a:pt x="0" y="0"/>
                </a:moveTo>
                <a:lnTo>
                  <a:pt x="459486" y="0"/>
                </a:lnTo>
              </a:path>
            </a:pathLst>
          </a:custGeom>
          <a:ln w="14516">
            <a:solidFill>
              <a:srgbClr val="000000"/>
            </a:solidFill>
          </a:ln>
        </p:spPr>
        <p:txBody>
          <a:bodyPr wrap="square" lIns="0" tIns="0" rIns="0" bIns="0" rtlCol="0"/>
          <a:lstStyle/>
          <a:p>
            <a:endParaRPr/>
          </a:p>
        </p:txBody>
      </p:sp>
      <p:sp>
        <p:nvSpPr>
          <p:cNvPr id="8" name="object 8"/>
          <p:cNvSpPr/>
          <p:nvPr/>
        </p:nvSpPr>
        <p:spPr>
          <a:xfrm>
            <a:off x="3433571" y="3514344"/>
            <a:ext cx="45085" cy="26034"/>
          </a:xfrm>
          <a:custGeom>
            <a:avLst/>
            <a:gdLst/>
            <a:ahLst/>
            <a:cxnLst/>
            <a:rect l="l" t="t" r="r" b="b"/>
            <a:pathLst>
              <a:path w="45085" h="26035">
                <a:moveTo>
                  <a:pt x="0" y="25907"/>
                </a:moveTo>
                <a:lnTo>
                  <a:pt x="44957" y="0"/>
                </a:lnTo>
              </a:path>
            </a:pathLst>
          </a:custGeom>
          <a:ln w="14516">
            <a:solidFill>
              <a:srgbClr val="000000"/>
            </a:solidFill>
          </a:ln>
        </p:spPr>
        <p:txBody>
          <a:bodyPr wrap="square" lIns="0" tIns="0" rIns="0" bIns="0" rtlCol="0"/>
          <a:lstStyle/>
          <a:p>
            <a:endParaRPr/>
          </a:p>
        </p:txBody>
      </p:sp>
      <p:sp>
        <p:nvSpPr>
          <p:cNvPr id="9" name="object 9"/>
          <p:cNvSpPr/>
          <p:nvPr/>
        </p:nvSpPr>
        <p:spPr>
          <a:xfrm>
            <a:off x="3478529" y="3521964"/>
            <a:ext cx="64135" cy="118110"/>
          </a:xfrm>
          <a:custGeom>
            <a:avLst/>
            <a:gdLst/>
            <a:ahLst/>
            <a:cxnLst/>
            <a:rect l="l" t="t" r="r" b="b"/>
            <a:pathLst>
              <a:path w="64135" h="118110">
                <a:moveTo>
                  <a:pt x="0" y="0"/>
                </a:moveTo>
                <a:lnTo>
                  <a:pt x="64008" y="118110"/>
                </a:lnTo>
              </a:path>
            </a:pathLst>
          </a:custGeom>
          <a:ln w="29044">
            <a:solidFill>
              <a:srgbClr val="000000"/>
            </a:solidFill>
          </a:ln>
        </p:spPr>
        <p:txBody>
          <a:bodyPr wrap="square" lIns="0" tIns="0" rIns="0" bIns="0" rtlCol="0"/>
          <a:lstStyle/>
          <a:p>
            <a:endParaRPr/>
          </a:p>
        </p:txBody>
      </p:sp>
      <p:sp>
        <p:nvSpPr>
          <p:cNvPr id="10" name="object 10"/>
          <p:cNvSpPr/>
          <p:nvPr/>
        </p:nvSpPr>
        <p:spPr>
          <a:xfrm>
            <a:off x="3550158" y="3287267"/>
            <a:ext cx="278130" cy="353060"/>
          </a:xfrm>
          <a:custGeom>
            <a:avLst/>
            <a:gdLst/>
            <a:ahLst/>
            <a:cxnLst/>
            <a:rect l="l" t="t" r="r" b="b"/>
            <a:pathLst>
              <a:path w="278129" h="353060">
                <a:moveTo>
                  <a:pt x="0" y="352806"/>
                </a:moveTo>
                <a:lnTo>
                  <a:pt x="85343" y="0"/>
                </a:lnTo>
                <a:lnTo>
                  <a:pt x="278129" y="0"/>
                </a:lnTo>
              </a:path>
            </a:pathLst>
          </a:custGeom>
          <a:ln w="14516">
            <a:solidFill>
              <a:srgbClr val="000000"/>
            </a:solidFill>
          </a:ln>
        </p:spPr>
        <p:txBody>
          <a:bodyPr wrap="square" lIns="0" tIns="0" rIns="0" bIns="0" rtlCol="0"/>
          <a:lstStyle/>
          <a:p>
            <a:endParaRPr/>
          </a:p>
        </p:txBody>
      </p:sp>
      <p:sp>
        <p:nvSpPr>
          <p:cNvPr id="11" name="object 11"/>
          <p:cNvSpPr/>
          <p:nvPr/>
        </p:nvSpPr>
        <p:spPr>
          <a:xfrm>
            <a:off x="2977133" y="3752850"/>
            <a:ext cx="880110" cy="0"/>
          </a:xfrm>
          <a:custGeom>
            <a:avLst/>
            <a:gdLst/>
            <a:ahLst/>
            <a:cxnLst/>
            <a:rect l="l" t="t" r="r" b="b"/>
            <a:pathLst>
              <a:path w="880110">
                <a:moveTo>
                  <a:pt x="0" y="0"/>
                </a:moveTo>
                <a:lnTo>
                  <a:pt x="880110" y="0"/>
                </a:lnTo>
              </a:path>
            </a:pathLst>
          </a:custGeom>
          <a:ln w="14516">
            <a:solidFill>
              <a:srgbClr val="000000"/>
            </a:solidFill>
          </a:ln>
        </p:spPr>
        <p:txBody>
          <a:bodyPr wrap="square" lIns="0" tIns="0" rIns="0" bIns="0" rtlCol="0"/>
          <a:lstStyle/>
          <a:p>
            <a:endParaRPr/>
          </a:p>
        </p:txBody>
      </p:sp>
      <p:sp>
        <p:nvSpPr>
          <p:cNvPr id="12" name="object 12"/>
          <p:cNvSpPr txBox="1"/>
          <p:nvPr/>
        </p:nvSpPr>
        <p:spPr>
          <a:xfrm>
            <a:off x="3322573" y="3764038"/>
            <a:ext cx="200660" cy="430530"/>
          </a:xfrm>
          <a:prstGeom prst="rect">
            <a:avLst/>
          </a:prstGeom>
        </p:spPr>
        <p:txBody>
          <a:bodyPr vert="horz" wrap="square" lIns="0" tIns="0" rIns="0" bIns="0" rtlCol="0">
            <a:spAutoFit/>
          </a:bodyPr>
          <a:lstStyle/>
          <a:p>
            <a:pPr marL="12700">
              <a:lnSpc>
                <a:spcPct val="100000"/>
              </a:lnSpc>
            </a:pPr>
            <a:r>
              <a:rPr sz="2750" dirty="0">
                <a:latin typeface="Times New Roman"/>
                <a:cs typeface="Times New Roman"/>
              </a:rPr>
              <a:t>2</a:t>
            </a:r>
            <a:endParaRPr sz="2750">
              <a:latin typeface="Times New Roman"/>
              <a:cs typeface="Times New Roman"/>
            </a:endParaRPr>
          </a:p>
        </p:txBody>
      </p:sp>
      <p:sp>
        <p:nvSpPr>
          <p:cNvPr id="13" name="object 13"/>
          <p:cNvSpPr txBox="1"/>
          <p:nvPr/>
        </p:nvSpPr>
        <p:spPr>
          <a:xfrm>
            <a:off x="1978405" y="2720873"/>
            <a:ext cx="200660" cy="430530"/>
          </a:xfrm>
          <a:prstGeom prst="rect">
            <a:avLst/>
          </a:prstGeom>
        </p:spPr>
        <p:txBody>
          <a:bodyPr vert="horz" wrap="square" lIns="0" tIns="0" rIns="0" bIns="0" rtlCol="0">
            <a:spAutoFit/>
          </a:bodyPr>
          <a:lstStyle/>
          <a:p>
            <a:pPr marL="12700">
              <a:lnSpc>
                <a:spcPct val="100000"/>
              </a:lnSpc>
            </a:pPr>
            <a:r>
              <a:rPr sz="2750" dirty="0">
                <a:latin typeface="Times New Roman"/>
                <a:cs typeface="Times New Roman"/>
              </a:rPr>
              <a:t>5</a:t>
            </a:r>
            <a:endParaRPr sz="2750">
              <a:latin typeface="Times New Roman"/>
              <a:cs typeface="Times New Roman"/>
            </a:endParaRPr>
          </a:p>
        </p:txBody>
      </p:sp>
      <p:sp>
        <p:nvSpPr>
          <p:cNvPr id="14" name="object 14"/>
          <p:cNvSpPr txBox="1"/>
          <p:nvPr/>
        </p:nvSpPr>
        <p:spPr>
          <a:xfrm>
            <a:off x="3633470" y="3383279"/>
            <a:ext cx="2150110" cy="550545"/>
          </a:xfrm>
          <a:prstGeom prst="rect">
            <a:avLst/>
          </a:prstGeom>
        </p:spPr>
        <p:txBody>
          <a:bodyPr vert="horz" wrap="square" lIns="0" tIns="0" rIns="0" bIns="0" rtlCol="0">
            <a:spAutoFit/>
          </a:bodyPr>
          <a:lstStyle/>
          <a:p>
            <a:pPr marL="12700">
              <a:lnSpc>
                <a:spcPct val="100000"/>
              </a:lnSpc>
            </a:pPr>
            <a:r>
              <a:rPr sz="4125" baseline="35353" dirty="0">
                <a:latin typeface="Times New Roman"/>
                <a:cs typeface="Times New Roman"/>
              </a:rPr>
              <a:t>5 </a:t>
            </a:r>
            <a:r>
              <a:rPr sz="3600" spc="-320" dirty="0">
                <a:latin typeface="Symbol"/>
                <a:cs typeface="Symbol"/>
              </a:rPr>
              <a:t></a:t>
            </a:r>
            <a:r>
              <a:rPr sz="2900" i="1" spc="-320" dirty="0">
                <a:latin typeface="Symbol"/>
                <a:cs typeface="Symbol"/>
              </a:rPr>
              <a:t></a:t>
            </a:r>
            <a:r>
              <a:rPr sz="2900" i="1" spc="-320" dirty="0">
                <a:latin typeface="Times New Roman"/>
                <a:cs typeface="Times New Roman"/>
              </a:rPr>
              <a:t>  </a:t>
            </a:r>
            <a:r>
              <a:rPr sz="2750" spc="-5" dirty="0">
                <a:latin typeface="Symbol"/>
                <a:cs typeface="Symbol"/>
              </a:rPr>
              <a:t></a:t>
            </a:r>
            <a:r>
              <a:rPr sz="2750" spc="-340" dirty="0">
                <a:latin typeface="Times New Roman"/>
                <a:cs typeface="Times New Roman"/>
              </a:rPr>
              <a:t> </a:t>
            </a:r>
            <a:r>
              <a:rPr sz="2750" spc="-40" dirty="0">
                <a:latin typeface="Times New Roman"/>
                <a:cs typeface="Times New Roman"/>
              </a:rPr>
              <a:t>1.61803</a:t>
            </a:r>
            <a:r>
              <a:rPr sz="3600" spc="-40" dirty="0">
                <a:latin typeface="Symbol"/>
                <a:cs typeface="Symbol"/>
              </a:rPr>
              <a:t></a:t>
            </a:r>
            <a:endParaRPr sz="3600">
              <a:latin typeface="Symbol"/>
              <a:cs typeface="Symbol"/>
            </a:endParaRPr>
          </a:p>
        </p:txBody>
      </p:sp>
      <p:sp>
        <p:nvSpPr>
          <p:cNvPr id="15" name="object 15"/>
          <p:cNvSpPr txBox="1"/>
          <p:nvPr/>
        </p:nvSpPr>
        <p:spPr>
          <a:xfrm>
            <a:off x="2391422" y="3251987"/>
            <a:ext cx="977900" cy="668020"/>
          </a:xfrm>
          <a:prstGeom prst="rect">
            <a:avLst/>
          </a:prstGeom>
        </p:spPr>
        <p:txBody>
          <a:bodyPr vert="horz" wrap="square" lIns="0" tIns="0" rIns="0" bIns="0" rtlCol="0">
            <a:spAutoFit/>
          </a:bodyPr>
          <a:lstStyle/>
          <a:p>
            <a:pPr marL="12700">
              <a:lnSpc>
                <a:spcPct val="100000"/>
              </a:lnSpc>
            </a:pPr>
            <a:r>
              <a:rPr sz="4350" i="1" spc="-127" baseline="-33524" dirty="0">
                <a:latin typeface="Symbol"/>
                <a:cs typeface="Symbol"/>
              </a:rPr>
              <a:t></a:t>
            </a:r>
            <a:r>
              <a:rPr sz="4350" i="1" spc="-127" baseline="-33524" dirty="0">
                <a:latin typeface="Times New Roman"/>
                <a:cs typeface="Times New Roman"/>
              </a:rPr>
              <a:t> </a:t>
            </a:r>
            <a:r>
              <a:rPr sz="4125" spc="-7" baseline="-35353" dirty="0">
                <a:latin typeface="Symbol"/>
                <a:cs typeface="Symbol"/>
              </a:rPr>
              <a:t></a:t>
            </a:r>
            <a:r>
              <a:rPr sz="4125" spc="67" baseline="-35353" dirty="0">
                <a:latin typeface="Times New Roman"/>
                <a:cs typeface="Times New Roman"/>
              </a:rPr>
              <a:t> </a:t>
            </a:r>
            <a:r>
              <a:rPr sz="2750" spc="100" dirty="0">
                <a:latin typeface="Times New Roman"/>
                <a:cs typeface="Times New Roman"/>
              </a:rPr>
              <a:t>1</a:t>
            </a:r>
            <a:r>
              <a:rPr sz="2750" spc="100" dirty="0">
                <a:latin typeface="Symbol"/>
                <a:cs typeface="Symbol"/>
              </a:rPr>
              <a:t></a:t>
            </a:r>
            <a:endParaRPr sz="2750">
              <a:latin typeface="Symbol"/>
              <a:cs typeface="Symbol"/>
            </a:endParaRPr>
          </a:p>
        </p:txBody>
      </p:sp>
      <p:sp>
        <p:nvSpPr>
          <p:cNvPr id="16" name="object 16"/>
          <p:cNvSpPr txBox="1"/>
          <p:nvPr/>
        </p:nvSpPr>
        <p:spPr>
          <a:xfrm>
            <a:off x="1035811" y="3491229"/>
            <a:ext cx="879475" cy="430530"/>
          </a:xfrm>
          <a:prstGeom prst="rect">
            <a:avLst/>
          </a:prstGeom>
        </p:spPr>
        <p:txBody>
          <a:bodyPr vert="horz" wrap="square" lIns="0" tIns="0" rIns="0" bIns="0" rtlCol="0">
            <a:spAutoFit/>
          </a:bodyPr>
          <a:lstStyle/>
          <a:p>
            <a:pPr marL="12700">
              <a:lnSpc>
                <a:spcPct val="100000"/>
              </a:lnSpc>
            </a:pPr>
            <a:r>
              <a:rPr sz="2750" i="1" dirty="0">
                <a:latin typeface="Times New Roman"/>
                <a:cs typeface="Times New Roman"/>
              </a:rPr>
              <a:t>where</a:t>
            </a:r>
            <a:endParaRPr sz="2750">
              <a:latin typeface="Times New Roman"/>
              <a:cs typeface="Times New Roman"/>
            </a:endParaRPr>
          </a:p>
        </p:txBody>
      </p:sp>
      <p:sp>
        <p:nvSpPr>
          <p:cNvPr id="17" name="object 17"/>
          <p:cNvSpPr txBox="1"/>
          <p:nvPr/>
        </p:nvSpPr>
        <p:spPr>
          <a:xfrm>
            <a:off x="917702" y="1226058"/>
            <a:ext cx="5236845" cy="1672589"/>
          </a:xfrm>
          <a:prstGeom prst="rect">
            <a:avLst/>
          </a:prstGeom>
        </p:spPr>
        <p:txBody>
          <a:bodyPr vert="horz" wrap="square" lIns="0" tIns="0" rIns="0" bIns="0" rtlCol="0">
            <a:spAutoFit/>
          </a:bodyPr>
          <a:lstStyle/>
          <a:p>
            <a:pPr marL="12700">
              <a:lnSpc>
                <a:spcPct val="100000"/>
              </a:lnSpc>
            </a:pPr>
            <a:r>
              <a:rPr sz="2400" b="1" spc="-5" dirty="0">
                <a:latin typeface="Arial"/>
                <a:cs typeface="Arial"/>
              </a:rPr>
              <a:t>Calculating the Fibonacci</a:t>
            </a:r>
            <a:r>
              <a:rPr sz="2400" b="1" spc="-90" dirty="0">
                <a:latin typeface="Arial"/>
                <a:cs typeface="Arial"/>
              </a:rPr>
              <a:t> </a:t>
            </a:r>
            <a:r>
              <a:rPr sz="2400" b="1" spc="-5" dirty="0">
                <a:latin typeface="Arial"/>
                <a:cs typeface="Arial"/>
              </a:rPr>
              <a:t>Sequence</a:t>
            </a:r>
            <a:endParaRPr sz="2400">
              <a:latin typeface="Arial"/>
              <a:cs typeface="Arial"/>
            </a:endParaRPr>
          </a:p>
          <a:p>
            <a:pPr marL="190500" indent="-178435">
              <a:lnSpc>
                <a:spcPct val="100000"/>
              </a:lnSpc>
              <a:spcBef>
                <a:spcPts val="335"/>
              </a:spcBef>
            </a:pPr>
            <a:r>
              <a:rPr sz="2800" b="1" spc="-5" dirty="0">
                <a:latin typeface="Arial"/>
                <a:cs typeface="Arial"/>
              </a:rPr>
              <a:t>de Moivre’s</a:t>
            </a:r>
            <a:r>
              <a:rPr sz="2800" b="1" spc="-65" dirty="0">
                <a:latin typeface="Arial"/>
                <a:cs typeface="Arial"/>
              </a:rPr>
              <a:t> </a:t>
            </a:r>
            <a:r>
              <a:rPr sz="2800" b="1" spc="-5" dirty="0">
                <a:latin typeface="Arial"/>
                <a:cs typeface="Arial"/>
              </a:rPr>
              <a:t>formula</a:t>
            </a:r>
            <a:endParaRPr sz="2800">
              <a:latin typeface="Arial"/>
              <a:cs typeface="Arial"/>
            </a:endParaRPr>
          </a:p>
          <a:p>
            <a:pPr marR="1921510" algn="ctr">
              <a:lnSpc>
                <a:spcPts val="5985"/>
              </a:lnSpc>
              <a:spcBef>
                <a:spcPts val="605"/>
              </a:spcBef>
              <a:tabLst>
                <a:tab pos="775335" algn="l"/>
                <a:tab pos="1143635" algn="l"/>
              </a:tabLst>
            </a:pPr>
            <a:r>
              <a:rPr sz="2750" i="1" dirty="0">
                <a:latin typeface="Times New Roman"/>
                <a:cs typeface="Times New Roman"/>
              </a:rPr>
              <a:t>fn</a:t>
            </a:r>
            <a:r>
              <a:rPr sz="2750" i="1" spc="-40" dirty="0">
                <a:latin typeface="Times New Roman"/>
                <a:cs typeface="Times New Roman"/>
              </a:rPr>
              <a:t> </a:t>
            </a:r>
            <a:r>
              <a:rPr sz="2750" spc="-5" dirty="0">
                <a:latin typeface="Symbol"/>
                <a:cs typeface="Symbol"/>
              </a:rPr>
              <a:t></a:t>
            </a:r>
            <a:r>
              <a:rPr sz="2750" dirty="0">
                <a:latin typeface="Times New Roman"/>
                <a:cs typeface="Times New Roman"/>
              </a:rPr>
              <a:t>	</a:t>
            </a:r>
            <a:r>
              <a:rPr sz="4125" baseline="35353" dirty="0">
                <a:latin typeface="Times New Roman"/>
                <a:cs typeface="Times New Roman"/>
              </a:rPr>
              <a:t>1	</a:t>
            </a:r>
            <a:r>
              <a:rPr sz="5000" spc="-1265" dirty="0">
                <a:latin typeface="Symbol"/>
                <a:cs typeface="Symbol"/>
              </a:rPr>
              <a:t></a:t>
            </a:r>
            <a:r>
              <a:rPr sz="2900" i="1" spc="-85" dirty="0">
                <a:latin typeface="Symbol"/>
                <a:cs typeface="Symbol"/>
              </a:rPr>
              <a:t></a:t>
            </a:r>
            <a:r>
              <a:rPr sz="2900" spc="-335" dirty="0">
                <a:latin typeface="Times New Roman"/>
                <a:cs typeface="Times New Roman"/>
              </a:rPr>
              <a:t> </a:t>
            </a:r>
            <a:r>
              <a:rPr sz="2400" i="1" baseline="43402" dirty="0">
                <a:latin typeface="Times New Roman"/>
                <a:cs typeface="Times New Roman"/>
              </a:rPr>
              <a:t>n</a:t>
            </a:r>
            <a:r>
              <a:rPr sz="2400" i="1" spc="67" baseline="43402" dirty="0">
                <a:latin typeface="Times New Roman"/>
                <a:cs typeface="Times New Roman"/>
              </a:rPr>
              <a:t> </a:t>
            </a:r>
            <a:r>
              <a:rPr sz="2750" spc="-5" dirty="0">
                <a:latin typeface="Symbol"/>
                <a:cs typeface="Symbol"/>
              </a:rPr>
              <a:t></a:t>
            </a:r>
            <a:r>
              <a:rPr sz="2750" spc="-270" dirty="0">
                <a:latin typeface="Times New Roman"/>
                <a:cs typeface="Times New Roman"/>
              </a:rPr>
              <a:t> </a:t>
            </a:r>
            <a:r>
              <a:rPr sz="3600" spc="-345" dirty="0">
                <a:latin typeface="Symbol"/>
                <a:cs typeface="Symbol"/>
              </a:rPr>
              <a:t></a:t>
            </a:r>
            <a:r>
              <a:rPr sz="2750" spc="-5" dirty="0">
                <a:latin typeface="Symbol"/>
                <a:cs typeface="Symbol"/>
              </a:rPr>
              <a:t></a:t>
            </a:r>
            <a:r>
              <a:rPr sz="2750" spc="-440" dirty="0">
                <a:latin typeface="Times New Roman"/>
                <a:cs typeface="Times New Roman"/>
              </a:rPr>
              <a:t> </a:t>
            </a:r>
            <a:r>
              <a:rPr sz="2900" i="1" spc="-85" dirty="0">
                <a:latin typeface="Symbol"/>
                <a:cs typeface="Symbol"/>
              </a:rPr>
              <a:t></a:t>
            </a:r>
            <a:r>
              <a:rPr sz="2900" spc="-350" dirty="0">
                <a:latin typeface="Times New Roman"/>
                <a:cs typeface="Times New Roman"/>
              </a:rPr>
              <a:t> </a:t>
            </a:r>
            <a:r>
              <a:rPr sz="3600" spc="-380" dirty="0">
                <a:latin typeface="Symbol"/>
                <a:cs typeface="Symbol"/>
              </a:rPr>
              <a:t></a:t>
            </a:r>
            <a:r>
              <a:rPr sz="2400" spc="135" baseline="50347" dirty="0">
                <a:latin typeface="Symbol"/>
                <a:cs typeface="Symbol"/>
              </a:rPr>
              <a:t></a:t>
            </a:r>
            <a:r>
              <a:rPr sz="2400" i="1" baseline="50347" dirty="0">
                <a:latin typeface="Times New Roman"/>
                <a:cs typeface="Times New Roman"/>
              </a:rPr>
              <a:t>n</a:t>
            </a:r>
            <a:r>
              <a:rPr sz="2400" i="1" spc="-262" baseline="50347" dirty="0">
                <a:latin typeface="Times New Roman"/>
                <a:cs typeface="Times New Roman"/>
              </a:rPr>
              <a:t> </a:t>
            </a:r>
            <a:r>
              <a:rPr sz="5000" spc="-765" dirty="0">
                <a:latin typeface="Symbol"/>
                <a:cs typeface="Symbol"/>
              </a:rPr>
              <a:t></a:t>
            </a:r>
            <a:endParaRPr sz="5000">
              <a:latin typeface="Symbol"/>
              <a:cs typeface="Symbo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702" y="762254"/>
            <a:ext cx="1369060" cy="438150"/>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Example</a:t>
            </a:r>
            <a:endParaRPr sz="2800">
              <a:latin typeface="Times New Roman"/>
              <a:cs typeface="Times New Roman"/>
            </a:endParaRPr>
          </a:p>
        </p:txBody>
      </p:sp>
      <p:sp>
        <p:nvSpPr>
          <p:cNvPr id="3" name="object 3"/>
          <p:cNvSpPr txBox="1"/>
          <p:nvPr/>
        </p:nvSpPr>
        <p:spPr>
          <a:xfrm>
            <a:off x="2746562" y="1226058"/>
            <a:ext cx="1671320" cy="1180465"/>
          </a:xfrm>
          <a:prstGeom prst="rect">
            <a:avLst/>
          </a:prstGeom>
        </p:spPr>
        <p:txBody>
          <a:bodyPr vert="horz" wrap="square" lIns="0" tIns="0" rIns="0" bIns="0" rtlCol="0">
            <a:spAutoFit/>
          </a:bodyPr>
          <a:lstStyle/>
          <a:p>
            <a:pPr marL="12700">
              <a:lnSpc>
                <a:spcPct val="100000"/>
              </a:lnSpc>
            </a:pPr>
            <a:r>
              <a:rPr sz="2400" i="1" dirty="0">
                <a:latin typeface="Times New Roman"/>
                <a:cs typeface="Times New Roman"/>
              </a:rPr>
              <a:t>f10-1 +</a:t>
            </a:r>
            <a:r>
              <a:rPr sz="2400" i="1" spc="-110" dirty="0">
                <a:latin typeface="Times New Roman"/>
                <a:cs typeface="Times New Roman"/>
              </a:rPr>
              <a:t> </a:t>
            </a:r>
            <a:r>
              <a:rPr sz="2400" i="1" dirty="0">
                <a:latin typeface="Times New Roman"/>
                <a:cs typeface="Times New Roman"/>
              </a:rPr>
              <a:t>f10-2</a:t>
            </a:r>
            <a:endParaRPr sz="2400">
              <a:latin typeface="Times New Roman"/>
              <a:cs typeface="Times New Roman"/>
            </a:endParaRPr>
          </a:p>
          <a:p>
            <a:pPr marL="12700" marR="817880">
              <a:lnSpc>
                <a:spcPct val="109800"/>
              </a:lnSpc>
            </a:pPr>
            <a:r>
              <a:rPr sz="2400" i="1" spc="-5" dirty="0">
                <a:latin typeface="Times New Roman"/>
                <a:cs typeface="Times New Roman"/>
              </a:rPr>
              <a:t>f9 </a:t>
            </a:r>
            <a:r>
              <a:rPr sz="2400" i="1" dirty="0">
                <a:latin typeface="Times New Roman"/>
                <a:cs typeface="Times New Roman"/>
              </a:rPr>
              <a:t>+</a:t>
            </a:r>
            <a:r>
              <a:rPr sz="2400" i="1" spc="-85" dirty="0">
                <a:latin typeface="Times New Roman"/>
                <a:cs typeface="Times New Roman"/>
              </a:rPr>
              <a:t> </a:t>
            </a:r>
            <a:r>
              <a:rPr sz="2400" i="1" spc="-5" dirty="0">
                <a:latin typeface="Times New Roman"/>
                <a:cs typeface="Times New Roman"/>
              </a:rPr>
              <a:t>f8  </a:t>
            </a:r>
            <a:r>
              <a:rPr sz="2400" i="1" dirty="0">
                <a:latin typeface="Times New Roman"/>
                <a:cs typeface="Times New Roman"/>
              </a:rPr>
              <a:t>34+21</a:t>
            </a:r>
            <a:endParaRPr sz="2400">
              <a:latin typeface="Times New Roman"/>
              <a:cs typeface="Times New Roman"/>
            </a:endParaRPr>
          </a:p>
        </p:txBody>
      </p:sp>
      <p:sp>
        <p:nvSpPr>
          <p:cNvPr id="4" name="object 4"/>
          <p:cNvSpPr txBox="1"/>
          <p:nvPr/>
        </p:nvSpPr>
        <p:spPr>
          <a:xfrm>
            <a:off x="917702" y="1226058"/>
            <a:ext cx="1146175" cy="1581785"/>
          </a:xfrm>
          <a:prstGeom prst="rect">
            <a:avLst/>
          </a:prstGeom>
        </p:spPr>
        <p:txBody>
          <a:bodyPr vert="horz" wrap="square" lIns="0" tIns="0" rIns="0" bIns="0" rtlCol="0">
            <a:spAutoFit/>
          </a:bodyPr>
          <a:lstStyle/>
          <a:p>
            <a:pPr marR="5080" algn="r">
              <a:lnSpc>
                <a:spcPct val="100000"/>
              </a:lnSpc>
              <a:tabLst>
                <a:tab pos="914400" algn="l"/>
              </a:tabLst>
            </a:pPr>
            <a:r>
              <a:rPr sz="2400" i="1" dirty="0">
                <a:latin typeface="Times New Roman"/>
                <a:cs typeface="Times New Roman"/>
              </a:rPr>
              <a:t>f10	=</a:t>
            </a:r>
            <a:endParaRPr sz="2400">
              <a:latin typeface="Times New Roman"/>
              <a:cs typeface="Times New Roman"/>
            </a:endParaRPr>
          </a:p>
          <a:p>
            <a:pPr marR="5080" algn="r">
              <a:lnSpc>
                <a:spcPct val="100000"/>
              </a:lnSpc>
              <a:spcBef>
                <a:spcPts val="280"/>
              </a:spcBef>
            </a:pPr>
            <a:r>
              <a:rPr sz="2400" i="1" dirty="0">
                <a:latin typeface="Times New Roman"/>
                <a:cs typeface="Times New Roman"/>
              </a:rPr>
              <a:t>=</a:t>
            </a:r>
            <a:endParaRPr sz="2400">
              <a:latin typeface="Times New Roman"/>
              <a:cs typeface="Times New Roman"/>
            </a:endParaRPr>
          </a:p>
          <a:p>
            <a:pPr marR="5080" algn="r">
              <a:lnSpc>
                <a:spcPct val="100000"/>
              </a:lnSpc>
              <a:spcBef>
                <a:spcPts val="280"/>
              </a:spcBef>
            </a:pPr>
            <a:r>
              <a:rPr sz="2400" i="1" dirty="0">
                <a:latin typeface="Times New Roman"/>
                <a:cs typeface="Times New Roman"/>
              </a:rPr>
              <a:t>=</a:t>
            </a:r>
            <a:endParaRPr sz="2400">
              <a:latin typeface="Times New Roman"/>
              <a:cs typeface="Times New Roman"/>
            </a:endParaRPr>
          </a:p>
          <a:p>
            <a:pPr marR="5080" algn="r">
              <a:lnSpc>
                <a:spcPct val="100000"/>
              </a:lnSpc>
              <a:spcBef>
                <a:spcPts val="280"/>
              </a:spcBef>
            </a:pPr>
            <a:r>
              <a:rPr sz="2400" i="1" dirty="0">
                <a:latin typeface="Times New Roman"/>
                <a:cs typeface="Times New Roman"/>
              </a:rPr>
              <a:t>=</a:t>
            </a:r>
            <a:endParaRPr sz="2400">
              <a:latin typeface="Times New Roman"/>
              <a:cs typeface="Times New Roman"/>
            </a:endParaRPr>
          </a:p>
        </p:txBody>
      </p:sp>
      <p:sp>
        <p:nvSpPr>
          <p:cNvPr id="5" name="object 5"/>
          <p:cNvSpPr txBox="1"/>
          <p:nvPr/>
        </p:nvSpPr>
        <p:spPr>
          <a:xfrm>
            <a:off x="2746562" y="2430779"/>
            <a:ext cx="330200" cy="377190"/>
          </a:xfrm>
          <a:prstGeom prst="rect">
            <a:avLst/>
          </a:prstGeom>
        </p:spPr>
        <p:txBody>
          <a:bodyPr vert="horz" wrap="square" lIns="0" tIns="0" rIns="0" bIns="0" rtlCol="0">
            <a:spAutoFit/>
          </a:bodyPr>
          <a:lstStyle/>
          <a:p>
            <a:pPr marL="12700">
              <a:lnSpc>
                <a:spcPct val="100000"/>
              </a:lnSpc>
            </a:pPr>
            <a:r>
              <a:rPr sz="2400" i="1" dirty="0">
                <a:latin typeface="Times New Roman"/>
                <a:cs typeface="Times New Roman"/>
              </a:rPr>
              <a:t>55</a:t>
            </a:r>
            <a:endParaRPr sz="2400">
              <a:latin typeface="Times New Roman"/>
              <a:cs typeface="Times New Roman"/>
            </a:endParaRPr>
          </a:p>
        </p:txBody>
      </p:sp>
      <p:sp>
        <p:nvSpPr>
          <p:cNvPr id="6" name="object 6"/>
          <p:cNvSpPr txBox="1"/>
          <p:nvPr/>
        </p:nvSpPr>
        <p:spPr>
          <a:xfrm>
            <a:off x="3660962" y="2430779"/>
            <a:ext cx="3056255" cy="377190"/>
          </a:xfrm>
          <a:prstGeom prst="rect">
            <a:avLst/>
          </a:prstGeom>
        </p:spPr>
        <p:txBody>
          <a:bodyPr vert="horz" wrap="square" lIns="0" tIns="0" rIns="0" bIns="0" rtlCol="0">
            <a:spAutoFit/>
          </a:bodyPr>
          <a:lstStyle/>
          <a:p>
            <a:pPr marL="12700">
              <a:lnSpc>
                <a:spcPct val="100000"/>
              </a:lnSpc>
              <a:tabLst>
                <a:tab pos="2755265" algn="l"/>
              </a:tabLst>
            </a:pPr>
            <a:r>
              <a:rPr sz="2400" i="1" dirty="0">
                <a:latin typeface="Times New Roman"/>
                <a:cs typeface="Times New Roman"/>
              </a:rPr>
              <a:t>----------------------	</a:t>
            </a:r>
            <a:r>
              <a:rPr sz="2400" i="1" spc="-5" dirty="0">
                <a:latin typeface="Times New Roman"/>
                <a:cs typeface="Times New Roman"/>
              </a:rPr>
              <a:t>(</a:t>
            </a:r>
            <a:r>
              <a:rPr sz="2400" i="1" dirty="0">
                <a:latin typeface="Times New Roman"/>
                <a:cs typeface="Times New Roman"/>
              </a:rPr>
              <a:t>i)</a:t>
            </a:r>
            <a:endParaRPr sz="2400">
              <a:latin typeface="Times New Roman"/>
              <a:cs typeface="Times New Roman"/>
            </a:endParaRPr>
          </a:p>
        </p:txBody>
      </p:sp>
      <p:sp>
        <p:nvSpPr>
          <p:cNvPr id="7" name="object 7"/>
          <p:cNvSpPr txBox="1"/>
          <p:nvPr/>
        </p:nvSpPr>
        <p:spPr>
          <a:xfrm>
            <a:off x="6404102" y="6681978"/>
            <a:ext cx="397510" cy="377190"/>
          </a:xfrm>
          <a:prstGeom prst="rect">
            <a:avLst/>
          </a:prstGeom>
        </p:spPr>
        <p:txBody>
          <a:bodyPr vert="horz" wrap="square" lIns="0" tIns="0" rIns="0" bIns="0" rtlCol="0">
            <a:spAutoFit/>
          </a:bodyPr>
          <a:lstStyle/>
          <a:p>
            <a:pPr marL="12700">
              <a:lnSpc>
                <a:spcPct val="100000"/>
              </a:lnSpc>
            </a:pPr>
            <a:r>
              <a:rPr sz="2400" i="1" spc="-5" dirty="0">
                <a:latin typeface="Times New Roman"/>
                <a:cs typeface="Times New Roman"/>
              </a:rPr>
              <a:t>(ii)</a:t>
            </a:r>
            <a:endParaRPr sz="2400">
              <a:latin typeface="Times New Roman"/>
              <a:cs typeface="Times New Roman"/>
            </a:endParaRPr>
          </a:p>
        </p:txBody>
      </p:sp>
      <p:sp>
        <p:nvSpPr>
          <p:cNvPr id="8" name="object 8"/>
          <p:cNvSpPr/>
          <p:nvPr/>
        </p:nvSpPr>
        <p:spPr>
          <a:xfrm>
            <a:off x="5943600" y="6934200"/>
            <a:ext cx="152400" cy="0"/>
          </a:xfrm>
          <a:custGeom>
            <a:avLst/>
            <a:gdLst/>
            <a:ahLst/>
            <a:cxnLst/>
            <a:rect l="l" t="t" r="r" b="b"/>
            <a:pathLst>
              <a:path w="152400">
                <a:moveTo>
                  <a:pt x="152400" y="0"/>
                </a:moveTo>
                <a:lnTo>
                  <a:pt x="0" y="0"/>
                </a:lnTo>
              </a:path>
            </a:pathLst>
          </a:custGeom>
          <a:ln w="9525">
            <a:solidFill>
              <a:srgbClr val="000000"/>
            </a:solidFill>
            <a:prstDash val="dash"/>
          </a:ln>
        </p:spPr>
        <p:txBody>
          <a:bodyPr wrap="square" lIns="0" tIns="0" rIns="0" bIns="0" rtlCol="0"/>
          <a:lstStyle/>
          <a:p>
            <a:endParaRPr/>
          </a:p>
        </p:txBody>
      </p:sp>
      <p:sp>
        <p:nvSpPr>
          <p:cNvPr id="9" name="object 9"/>
          <p:cNvSpPr/>
          <p:nvPr/>
        </p:nvSpPr>
        <p:spPr>
          <a:xfrm>
            <a:off x="5943600" y="6934200"/>
            <a:ext cx="381000" cy="0"/>
          </a:xfrm>
          <a:custGeom>
            <a:avLst/>
            <a:gdLst/>
            <a:ahLst/>
            <a:cxnLst/>
            <a:rect l="l" t="t" r="r" b="b"/>
            <a:pathLst>
              <a:path w="381000">
                <a:moveTo>
                  <a:pt x="381000" y="0"/>
                </a:moveTo>
                <a:lnTo>
                  <a:pt x="0" y="0"/>
                </a:lnTo>
              </a:path>
            </a:pathLst>
          </a:custGeom>
          <a:ln w="9525">
            <a:solidFill>
              <a:srgbClr val="000000"/>
            </a:solidFill>
            <a:prstDash val="dash"/>
          </a:ln>
        </p:spPr>
        <p:txBody>
          <a:bodyPr wrap="square" lIns="0" tIns="0" rIns="0" bIns="0" rtlCol="0"/>
          <a:lstStyle/>
          <a:p>
            <a:endParaRPr/>
          </a:p>
        </p:txBody>
      </p:sp>
      <p:sp>
        <p:nvSpPr>
          <p:cNvPr id="10" name="object 10"/>
          <p:cNvSpPr/>
          <p:nvPr/>
        </p:nvSpPr>
        <p:spPr>
          <a:xfrm>
            <a:off x="1219200" y="2971800"/>
            <a:ext cx="4724400" cy="4114800"/>
          </a:xfrm>
          <a:custGeom>
            <a:avLst/>
            <a:gdLst/>
            <a:ahLst/>
            <a:cxnLst/>
            <a:rect l="l" t="t" r="r" b="b"/>
            <a:pathLst>
              <a:path w="4724400" h="4114800">
                <a:moveTo>
                  <a:pt x="0" y="0"/>
                </a:moveTo>
                <a:lnTo>
                  <a:pt x="0" y="4114800"/>
                </a:lnTo>
                <a:lnTo>
                  <a:pt x="4724400" y="4114800"/>
                </a:lnTo>
                <a:lnTo>
                  <a:pt x="4724400"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189226" y="3784853"/>
            <a:ext cx="40005" cy="22860"/>
          </a:xfrm>
          <a:custGeom>
            <a:avLst/>
            <a:gdLst/>
            <a:ahLst/>
            <a:cxnLst/>
            <a:rect l="l" t="t" r="r" b="b"/>
            <a:pathLst>
              <a:path w="40005" h="22860">
                <a:moveTo>
                  <a:pt x="0" y="22860"/>
                </a:moveTo>
                <a:lnTo>
                  <a:pt x="39624" y="0"/>
                </a:lnTo>
              </a:path>
            </a:pathLst>
          </a:custGeom>
          <a:ln w="12915">
            <a:solidFill>
              <a:srgbClr val="000000"/>
            </a:solidFill>
          </a:ln>
        </p:spPr>
        <p:txBody>
          <a:bodyPr wrap="square" lIns="0" tIns="0" rIns="0" bIns="0" rtlCol="0"/>
          <a:lstStyle/>
          <a:p>
            <a:endParaRPr/>
          </a:p>
        </p:txBody>
      </p:sp>
      <p:sp>
        <p:nvSpPr>
          <p:cNvPr id="12" name="object 12"/>
          <p:cNvSpPr/>
          <p:nvPr/>
        </p:nvSpPr>
        <p:spPr>
          <a:xfrm>
            <a:off x="2228850" y="3790950"/>
            <a:ext cx="57150" cy="105410"/>
          </a:xfrm>
          <a:custGeom>
            <a:avLst/>
            <a:gdLst/>
            <a:ahLst/>
            <a:cxnLst/>
            <a:rect l="l" t="t" r="r" b="b"/>
            <a:pathLst>
              <a:path w="57150" h="105410">
                <a:moveTo>
                  <a:pt x="0" y="0"/>
                </a:moveTo>
                <a:lnTo>
                  <a:pt x="57150" y="105155"/>
                </a:lnTo>
              </a:path>
            </a:pathLst>
          </a:custGeom>
          <a:ln w="25819">
            <a:solidFill>
              <a:srgbClr val="000000"/>
            </a:solidFill>
          </a:ln>
        </p:spPr>
        <p:txBody>
          <a:bodyPr wrap="square" lIns="0" tIns="0" rIns="0" bIns="0" rtlCol="0"/>
          <a:lstStyle/>
          <a:p>
            <a:endParaRPr/>
          </a:p>
        </p:txBody>
      </p:sp>
      <p:sp>
        <p:nvSpPr>
          <p:cNvPr id="13" name="object 13"/>
          <p:cNvSpPr/>
          <p:nvPr/>
        </p:nvSpPr>
        <p:spPr>
          <a:xfrm>
            <a:off x="2292095" y="3582923"/>
            <a:ext cx="247650" cy="313690"/>
          </a:xfrm>
          <a:custGeom>
            <a:avLst/>
            <a:gdLst/>
            <a:ahLst/>
            <a:cxnLst/>
            <a:rect l="l" t="t" r="r" b="b"/>
            <a:pathLst>
              <a:path w="247650" h="313689">
                <a:moveTo>
                  <a:pt x="0" y="313181"/>
                </a:moveTo>
                <a:lnTo>
                  <a:pt x="76200" y="0"/>
                </a:lnTo>
                <a:lnTo>
                  <a:pt x="247650" y="0"/>
                </a:lnTo>
              </a:path>
            </a:pathLst>
          </a:custGeom>
          <a:ln w="12915">
            <a:solidFill>
              <a:srgbClr val="000000"/>
            </a:solidFill>
          </a:ln>
        </p:spPr>
        <p:txBody>
          <a:bodyPr wrap="square" lIns="0" tIns="0" rIns="0" bIns="0" rtlCol="0"/>
          <a:lstStyle/>
          <a:p>
            <a:endParaRPr/>
          </a:p>
        </p:txBody>
      </p:sp>
      <p:sp>
        <p:nvSpPr>
          <p:cNvPr id="14" name="object 14"/>
          <p:cNvSpPr/>
          <p:nvPr/>
        </p:nvSpPr>
        <p:spPr>
          <a:xfrm>
            <a:off x="2156460" y="3537965"/>
            <a:ext cx="409575" cy="0"/>
          </a:xfrm>
          <a:custGeom>
            <a:avLst/>
            <a:gdLst/>
            <a:ahLst/>
            <a:cxnLst/>
            <a:rect l="l" t="t" r="r" b="b"/>
            <a:pathLst>
              <a:path w="409575">
                <a:moveTo>
                  <a:pt x="0" y="0"/>
                </a:moveTo>
                <a:lnTo>
                  <a:pt x="409194" y="0"/>
                </a:lnTo>
              </a:path>
            </a:pathLst>
          </a:custGeom>
          <a:ln w="12915">
            <a:solidFill>
              <a:srgbClr val="000000"/>
            </a:solidFill>
          </a:ln>
        </p:spPr>
        <p:txBody>
          <a:bodyPr wrap="square" lIns="0" tIns="0" rIns="0" bIns="0" rtlCol="0"/>
          <a:lstStyle/>
          <a:p>
            <a:endParaRPr/>
          </a:p>
        </p:txBody>
      </p:sp>
      <p:sp>
        <p:nvSpPr>
          <p:cNvPr id="15" name="object 15"/>
          <p:cNvSpPr txBox="1"/>
          <p:nvPr/>
        </p:nvSpPr>
        <p:spPr>
          <a:xfrm>
            <a:off x="2365501" y="3567429"/>
            <a:ext cx="180975" cy="384810"/>
          </a:xfrm>
          <a:prstGeom prst="rect">
            <a:avLst/>
          </a:prstGeom>
        </p:spPr>
        <p:txBody>
          <a:bodyPr vert="horz" wrap="square" lIns="0" tIns="0" rIns="0" bIns="0" rtlCol="0">
            <a:spAutoFit/>
          </a:bodyPr>
          <a:lstStyle/>
          <a:p>
            <a:pPr marL="12700">
              <a:lnSpc>
                <a:spcPct val="100000"/>
              </a:lnSpc>
            </a:pPr>
            <a:r>
              <a:rPr sz="2450" spc="-5" dirty="0">
                <a:latin typeface="Times New Roman"/>
                <a:cs typeface="Times New Roman"/>
              </a:rPr>
              <a:t>5</a:t>
            </a:r>
            <a:endParaRPr sz="2450">
              <a:latin typeface="Times New Roman"/>
              <a:cs typeface="Times New Roman"/>
            </a:endParaRPr>
          </a:p>
        </p:txBody>
      </p:sp>
      <p:sp>
        <p:nvSpPr>
          <p:cNvPr id="16" name="object 16"/>
          <p:cNvSpPr txBox="1"/>
          <p:nvPr/>
        </p:nvSpPr>
        <p:spPr>
          <a:xfrm>
            <a:off x="2271026" y="3049778"/>
            <a:ext cx="1935480" cy="677545"/>
          </a:xfrm>
          <a:prstGeom prst="rect">
            <a:avLst/>
          </a:prstGeom>
        </p:spPr>
        <p:txBody>
          <a:bodyPr vert="horz" wrap="square" lIns="0" tIns="0" rIns="0" bIns="0" rtlCol="0">
            <a:spAutoFit/>
          </a:bodyPr>
          <a:lstStyle/>
          <a:p>
            <a:pPr marL="12700">
              <a:lnSpc>
                <a:spcPts val="5330"/>
              </a:lnSpc>
              <a:tabLst>
                <a:tab pos="339090" algn="l"/>
              </a:tabLst>
            </a:pPr>
            <a:r>
              <a:rPr sz="3675" spc="-7" baseline="35147" dirty="0">
                <a:latin typeface="Times New Roman"/>
                <a:cs typeface="Times New Roman"/>
              </a:rPr>
              <a:t>1	</a:t>
            </a:r>
            <a:r>
              <a:rPr sz="4450" spc="-1130" dirty="0">
                <a:latin typeface="Symbol"/>
                <a:cs typeface="Symbol"/>
              </a:rPr>
              <a:t></a:t>
            </a:r>
            <a:r>
              <a:rPr sz="2550" i="1" spc="-60" dirty="0">
                <a:latin typeface="Symbol"/>
                <a:cs typeface="Symbol"/>
              </a:rPr>
              <a:t></a:t>
            </a:r>
            <a:r>
              <a:rPr sz="2550" spc="-290" dirty="0">
                <a:latin typeface="Times New Roman"/>
                <a:cs typeface="Times New Roman"/>
              </a:rPr>
              <a:t> </a:t>
            </a:r>
            <a:r>
              <a:rPr sz="2100" i="1" spc="15" baseline="43650" dirty="0">
                <a:latin typeface="Times New Roman"/>
                <a:cs typeface="Times New Roman"/>
              </a:rPr>
              <a:t>n</a:t>
            </a:r>
            <a:r>
              <a:rPr sz="2100" i="1" spc="67" baseline="43650" dirty="0">
                <a:latin typeface="Times New Roman"/>
                <a:cs typeface="Times New Roman"/>
              </a:rPr>
              <a:t> </a:t>
            </a:r>
            <a:r>
              <a:rPr sz="2450" spc="-10" dirty="0">
                <a:latin typeface="Symbol"/>
                <a:cs typeface="Symbol"/>
              </a:rPr>
              <a:t></a:t>
            </a:r>
            <a:r>
              <a:rPr sz="2450" spc="-245" dirty="0">
                <a:latin typeface="Times New Roman"/>
                <a:cs typeface="Times New Roman"/>
              </a:rPr>
              <a:t> </a:t>
            </a:r>
            <a:r>
              <a:rPr sz="3200" spc="-300" dirty="0">
                <a:latin typeface="Symbol"/>
                <a:cs typeface="Symbol"/>
              </a:rPr>
              <a:t></a:t>
            </a:r>
            <a:r>
              <a:rPr sz="2450" spc="-10" dirty="0">
                <a:latin typeface="Symbol"/>
                <a:cs typeface="Symbol"/>
              </a:rPr>
              <a:t></a:t>
            </a:r>
            <a:r>
              <a:rPr sz="2450" spc="-395" dirty="0">
                <a:latin typeface="Times New Roman"/>
                <a:cs typeface="Times New Roman"/>
              </a:rPr>
              <a:t> </a:t>
            </a:r>
            <a:r>
              <a:rPr sz="2550" i="1" spc="-60" dirty="0">
                <a:latin typeface="Symbol"/>
                <a:cs typeface="Symbol"/>
              </a:rPr>
              <a:t></a:t>
            </a:r>
            <a:r>
              <a:rPr sz="2550" spc="-300" dirty="0">
                <a:latin typeface="Times New Roman"/>
                <a:cs typeface="Times New Roman"/>
              </a:rPr>
              <a:t> </a:t>
            </a:r>
            <a:r>
              <a:rPr sz="3200" spc="-345" dirty="0">
                <a:latin typeface="Symbol"/>
                <a:cs typeface="Symbol"/>
              </a:rPr>
              <a:t></a:t>
            </a:r>
            <a:r>
              <a:rPr sz="2100" spc="142" baseline="49603" dirty="0">
                <a:latin typeface="Symbol"/>
                <a:cs typeface="Symbol"/>
              </a:rPr>
              <a:t></a:t>
            </a:r>
            <a:r>
              <a:rPr sz="2100" i="1" spc="15" baseline="49603" dirty="0">
                <a:latin typeface="Times New Roman"/>
                <a:cs typeface="Times New Roman"/>
              </a:rPr>
              <a:t>n</a:t>
            </a:r>
            <a:r>
              <a:rPr sz="2100" i="1" spc="-225" baseline="49603" dirty="0">
                <a:latin typeface="Times New Roman"/>
                <a:cs typeface="Times New Roman"/>
              </a:rPr>
              <a:t> </a:t>
            </a:r>
            <a:r>
              <a:rPr sz="4450" spc="-685" dirty="0">
                <a:latin typeface="Symbol"/>
                <a:cs typeface="Symbol"/>
              </a:rPr>
              <a:t></a:t>
            </a:r>
            <a:endParaRPr sz="4450">
              <a:latin typeface="Symbol"/>
              <a:cs typeface="Symbol"/>
            </a:endParaRPr>
          </a:p>
        </p:txBody>
      </p:sp>
      <p:sp>
        <p:nvSpPr>
          <p:cNvPr id="17" name="object 17"/>
          <p:cNvSpPr txBox="1"/>
          <p:nvPr/>
        </p:nvSpPr>
        <p:spPr>
          <a:xfrm>
            <a:off x="1387855" y="3303778"/>
            <a:ext cx="704850" cy="384810"/>
          </a:xfrm>
          <a:prstGeom prst="rect">
            <a:avLst/>
          </a:prstGeom>
        </p:spPr>
        <p:txBody>
          <a:bodyPr vert="horz" wrap="square" lIns="0" tIns="0" rIns="0" bIns="0" rtlCol="0">
            <a:spAutoFit/>
          </a:bodyPr>
          <a:lstStyle/>
          <a:p>
            <a:pPr marL="12700">
              <a:lnSpc>
                <a:spcPct val="100000"/>
              </a:lnSpc>
            </a:pPr>
            <a:r>
              <a:rPr sz="2450" i="1" spc="-5" dirty="0">
                <a:latin typeface="Times New Roman"/>
                <a:cs typeface="Times New Roman"/>
              </a:rPr>
              <a:t>f </a:t>
            </a:r>
            <a:r>
              <a:rPr sz="2450" spc="-5" dirty="0">
                <a:latin typeface="Times New Roman"/>
                <a:cs typeface="Times New Roman"/>
              </a:rPr>
              <a:t>10</a:t>
            </a:r>
            <a:r>
              <a:rPr sz="2450" spc="-430" dirty="0">
                <a:latin typeface="Times New Roman"/>
                <a:cs typeface="Times New Roman"/>
              </a:rPr>
              <a:t> </a:t>
            </a:r>
            <a:r>
              <a:rPr sz="2450" spc="-10" dirty="0">
                <a:latin typeface="Symbol"/>
                <a:cs typeface="Symbol"/>
              </a:rPr>
              <a:t></a:t>
            </a:r>
            <a:endParaRPr sz="2450">
              <a:latin typeface="Symbol"/>
              <a:cs typeface="Symbol"/>
            </a:endParaRPr>
          </a:p>
        </p:txBody>
      </p:sp>
      <p:sp>
        <p:nvSpPr>
          <p:cNvPr id="18" name="object 18"/>
          <p:cNvSpPr/>
          <p:nvPr/>
        </p:nvSpPr>
        <p:spPr>
          <a:xfrm>
            <a:off x="1824989" y="4338065"/>
            <a:ext cx="689610" cy="0"/>
          </a:xfrm>
          <a:custGeom>
            <a:avLst/>
            <a:gdLst/>
            <a:ahLst/>
            <a:cxnLst/>
            <a:rect l="l" t="t" r="r" b="b"/>
            <a:pathLst>
              <a:path w="689610">
                <a:moveTo>
                  <a:pt x="0" y="0"/>
                </a:moveTo>
                <a:lnTo>
                  <a:pt x="689610" y="0"/>
                </a:lnTo>
              </a:path>
            </a:pathLst>
          </a:custGeom>
          <a:ln w="12192">
            <a:solidFill>
              <a:srgbClr val="000000"/>
            </a:solidFill>
          </a:ln>
        </p:spPr>
        <p:txBody>
          <a:bodyPr wrap="square" lIns="0" tIns="0" rIns="0" bIns="0" rtlCol="0"/>
          <a:lstStyle/>
          <a:p>
            <a:endParaRPr/>
          </a:p>
        </p:txBody>
      </p:sp>
      <p:sp>
        <p:nvSpPr>
          <p:cNvPr id="19" name="object 19"/>
          <p:cNvSpPr/>
          <p:nvPr/>
        </p:nvSpPr>
        <p:spPr>
          <a:xfrm>
            <a:off x="1824989" y="5126735"/>
            <a:ext cx="689610" cy="0"/>
          </a:xfrm>
          <a:custGeom>
            <a:avLst/>
            <a:gdLst/>
            <a:ahLst/>
            <a:cxnLst/>
            <a:rect l="l" t="t" r="r" b="b"/>
            <a:pathLst>
              <a:path w="689610">
                <a:moveTo>
                  <a:pt x="0" y="0"/>
                </a:moveTo>
                <a:lnTo>
                  <a:pt x="689610" y="0"/>
                </a:lnTo>
              </a:path>
            </a:pathLst>
          </a:custGeom>
          <a:ln w="12192">
            <a:solidFill>
              <a:srgbClr val="000000"/>
            </a:solidFill>
          </a:ln>
        </p:spPr>
        <p:txBody>
          <a:bodyPr wrap="square" lIns="0" tIns="0" rIns="0" bIns="0" rtlCol="0"/>
          <a:lstStyle/>
          <a:p>
            <a:endParaRPr/>
          </a:p>
        </p:txBody>
      </p:sp>
      <p:sp>
        <p:nvSpPr>
          <p:cNvPr id="20" name="object 20"/>
          <p:cNvSpPr/>
          <p:nvPr/>
        </p:nvSpPr>
        <p:spPr>
          <a:xfrm>
            <a:off x="1824989" y="5915405"/>
            <a:ext cx="689610" cy="0"/>
          </a:xfrm>
          <a:custGeom>
            <a:avLst/>
            <a:gdLst/>
            <a:ahLst/>
            <a:cxnLst/>
            <a:rect l="l" t="t" r="r" b="b"/>
            <a:pathLst>
              <a:path w="689610">
                <a:moveTo>
                  <a:pt x="0" y="0"/>
                </a:moveTo>
                <a:lnTo>
                  <a:pt x="689610" y="0"/>
                </a:lnTo>
              </a:path>
            </a:pathLst>
          </a:custGeom>
          <a:ln w="12192">
            <a:solidFill>
              <a:srgbClr val="000000"/>
            </a:solidFill>
          </a:ln>
        </p:spPr>
        <p:txBody>
          <a:bodyPr wrap="square" lIns="0" tIns="0" rIns="0" bIns="0" rtlCol="0"/>
          <a:lstStyle/>
          <a:p>
            <a:endParaRPr/>
          </a:p>
        </p:txBody>
      </p:sp>
      <p:sp>
        <p:nvSpPr>
          <p:cNvPr id="21" name="object 21"/>
          <p:cNvSpPr txBox="1"/>
          <p:nvPr/>
        </p:nvSpPr>
        <p:spPr>
          <a:xfrm>
            <a:off x="1832127" y="5925070"/>
            <a:ext cx="685165" cy="362585"/>
          </a:xfrm>
          <a:prstGeom prst="rect">
            <a:avLst/>
          </a:prstGeom>
        </p:spPr>
        <p:txBody>
          <a:bodyPr vert="horz" wrap="square" lIns="0" tIns="0" rIns="0" bIns="0" rtlCol="0">
            <a:spAutoFit/>
          </a:bodyPr>
          <a:lstStyle/>
          <a:p>
            <a:pPr marL="12700">
              <a:lnSpc>
                <a:spcPct val="100000"/>
              </a:lnSpc>
            </a:pPr>
            <a:r>
              <a:rPr sz="2300" spc="5" dirty="0">
                <a:latin typeface="Times New Roman"/>
                <a:cs typeface="Times New Roman"/>
              </a:rPr>
              <a:t>2</a:t>
            </a:r>
            <a:r>
              <a:rPr sz="2300" spc="-5" dirty="0">
                <a:latin typeface="Times New Roman"/>
                <a:cs typeface="Times New Roman"/>
              </a:rPr>
              <a:t>.</a:t>
            </a:r>
            <a:r>
              <a:rPr sz="2300" dirty="0">
                <a:latin typeface="Times New Roman"/>
                <a:cs typeface="Times New Roman"/>
              </a:rPr>
              <a:t>236</a:t>
            </a:r>
            <a:endParaRPr sz="2300">
              <a:latin typeface="Times New Roman"/>
              <a:cs typeface="Times New Roman"/>
            </a:endParaRPr>
          </a:p>
        </p:txBody>
      </p:sp>
      <p:sp>
        <p:nvSpPr>
          <p:cNvPr id="22" name="object 22"/>
          <p:cNvSpPr txBox="1"/>
          <p:nvPr/>
        </p:nvSpPr>
        <p:spPr>
          <a:xfrm>
            <a:off x="1832190" y="5136426"/>
            <a:ext cx="685165" cy="737870"/>
          </a:xfrm>
          <a:prstGeom prst="rect">
            <a:avLst/>
          </a:prstGeom>
        </p:spPr>
        <p:txBody>
          <a:bodyPr vert="horz" wrap="square" lIns="0" tIns="0" rIns="0" bIns="0" rtlCol="0">
            <a:spAutoFit/>
          </a:bodyPr>
          <a:lstStyle/>
          <a:p>
            <a:pPr algn="ctr">
              <a:lnSpc>
                <a:spcPct val="100000"/>
              </a:lnSpc>
            </a:pPr>
            <a:r>
              <a:rPr sz="2300" spc="5" dirty="0">
                <a:latin typeface="Times New Roman"/>
                <a:cs typeface="Times New Roman"/>
              </a:rPr>
              <a:t>2</a:t>
            </a:r>
            <a:r>
              <a:rPr sz="2300" spc="-5" dirty="0">
                <a:latin typeface="Times New Roman"/>
                <a:cs typeface="Times New Roman"/>
              </a:rPr>
              <a:t>.</a:t>
            </a:r>
            <a:r>
              <a:rPr sz="2300" dirty="0">
                <a:latin typeface="Times New Roman"/>
                <a:cs typeface="Times New Roman"/>
              </a:rPr>
              <a:t>236</a:t>
            </a:r>
            <a:endParaRPr sz="2300">
              <a:latin typeface="Times New Roman"/>
              <a:cs typeface="Times New Roman"/>
            </a:endParaRPr>
          </a:p>
          <a:p>
            <a:pPr marR="635" algn="ctr">
              <a:lnSpc>
                <a:spcPct val="100000"/>
              </a:lnSpc>
              <a:spcBef>
                <a:spcPts val="195"/>
              </a:spcBef>
            </a:pPr>
            <a:r>
              <a:rPr sz="2300" dirty="0">
                <a:latin typeface="Times New Roman"/>
                <a:cs typeface="Times New Roman"/>
              </a:rPr>
              <a:t>1</a:t>
            </a:r>
            <a:endParaRPr sz="2300">
              <a:latin typeface="Times New Roman"/>
              <a:cs typeface="Times New Roman"/>
            </a:endParaRPr>
          </a:p>
        </p:txBody>
      </p:sp>
      <p:sp>
        <p:nvSpPr>
          <p:cNvPr id="23" name="object 23"/>
          <p:cNvSpPr txBox="1"/>
          <p:nvPr/>
        </p:nvSpPr>
        <p:spPr>
          <a:xfrm>
            <a:off x="1832254" y="4348530"/>
            <a:ext cx="685165" cy="737235"/>
          </a:xfrm>
          <a:prstGeom prst="rect">
            <a:avLst/>
          </a:prstGeom>
        </p:spPr>
        <p:txBody>
          <a:bodyPr vert="horz" wrap="square" lIns="0" tIns="0" rIns="0" bIns="0" rtlCol="0">
            <a:spAutoFit/>
          </a:bodyPr>
          <a:lstStyle/>
          <a:p>
            <a:pPr algn="ctr">
              <a:lnSpc>
                <a:spcPct val="100000"/>
              </a:lnSpc>
            </a:pPr>
            <a:r>
              <a:rPr sz="2300" spc="5" dirty="0">
                <a:latin typeface="Times New Roman"/>
                <a:cs typeface="Times New Roman"/>
              </a:rPr>
              <a:t>2</a:t>
            </a:r>
            <a:r>
              <a:rPr sz="2300" spc="-5" dirty="0">
                <a:latin typeface="Times New Roman"/>
                <a:cs typeface="Times New Roman"/>
              </a:rPr>
              <a:t>.</a:t>
            </a:r>
            <a:r>
              <a:rPr sz="2300" dirty="0">
                <a:latin typeface="Times New Roman"/>
                <a:cs typeface="Times New Roman"/>
              </a:rPr>
              <a:t>236</a:t>
            </a:r>
            <a:endParaRPr sz="2300">
              <a:latin typeface="Times New Roman"/>
              <a:cs typeface="Times New Roman"/>
            </a:endParaRPr>
          </a:p>
          <a:p>
            <a:pPr marR="635" algn="ctr">
              <a:lnSpc>
                <a:spcPct val="100000"/>
              </a:lnSpc>
              <a:spcBef>
                <a:spcPts val="190"/>
              </a:spcBef>
            </a:pPr>
            <a:r>
              <a:rPr sz="2300" dirty="0">
                <a:latin typeface="Times New Roman"/>
                <a:cs typeface="Times New Roman"/>
              </a:rPr>
              <a:t>1</a:t>
            </a:r>
            <a:endParaRPr sz="2300">
              <a:latin typeface="Times New Roman"/>
              <a:cs typeface="Times New Roman"/>
            </a:endParaRPr>
          </a:p>
        </p:txBody>
      </p:sp>
      <p:sp>
        <p:nvSpPr>
          <p:cNvPr id="24" name="object 24"/>
          <p:cNvSpPr txBox="1"/>
          <p:nvPr/>
        </p:nvSpPr>
        <p:spPr>
          <a:xfrm>
            <a:off x="2084476" y="3934777"/>
            <a:ext cx="172085" cy="362585"/>
          </a:xfrm>
          <a:prstGeom prst="rect">
            <a:avLst/>
          </a:prstGeom>
        </p:spPr>
        <p:txBody>
          <a:bodyPr vert="horz" wrap="square" lIns="0" tIns="0" rIns="0" bIns="0" rtlCol="0">
            <a:spAutoFit/>
          </a:bodyPr>
          <a:lstStyle/>
          <a:p>
            <a:pPr marL="12700">
              <a:lnSpc>
                <a:spcPct val="100000"/>
              </a:lnSpc>
            </a:pPr>
            <a:r>
              <a:rPr sz="2300" dirty="0">
                <a:latin typeface="Times New Roman"/>
                <a:cs typeface="Times New Roman"/>
              </a:rPr>
              <a:t>1</a:t>
            </a:r>
            <a:endParaRPr sz="2300">
              <a:latin typeface="Times New Roman"/>
              <a:cs typeface="Times New Roman"/>
            </a:endParaRPr>
          </a:p>
        </p:txBody>
      </p:sp>
      <p:sp>
        <p:nvSpPr>
          <p:cNvPr id="25" name="object 25"/>
          <p:cNvSpPr txBox="1"/>
          <p:nvPr/>
        </p:nvSpPr>
        <p:spPr>
          <a:xfrm>
            <a:off x="1579117" y="6300723"/>
            <a:ext cx="1197610" cy="801370"/>
          </a:xfrm>
          <a:prstGeom prst="rect">
            <a:avLst/>
          </a:prstGeom>
        </p:spPr>
        <p:txBody>
          <a:bodyPr vert="horz" wrap="square" lIns="0" tIns="0" rIns="0" bIns="0" rtlCol="0">
            <a:spAutoFit/>
          </a:bodyPr>
          <a:lstStyle/>
          <a:p>
            <a:pPr marL="12700">
              <a:lnSpc>
                <a:spcPct val="100000"/>
              </a:lnSpc>
            </a:pPr>
            <a:r>
              <a:rPr sz="2300" dirty="0">
                <a:latin typeface="Symbol"/>
                <a:cs typeface="Symbol"/>
              </a:rPr>
              <a:t></a:t>
            </a:r>
            <a:r>
              <a:rPr sz="2300" spc="-204" dirty="0">
                <a:latin typeface="Times New Roman"/>
                <a:cs typeface="Times New Roman"/>
              </a:rPr>
              <a:t> </a:t>
            </a:r>
            <a:r>
              <a:rPr sz="2300" dirty="0">
                <a:latin typeface="Times New Roman"/>
                <a:cs typeface="Times New Roman"/>
              </a:rPr>
              <a:t>55.0003</a:t>
            </a:r>
            <a:endParaRPr sz="2300">
              <a:latin typeface="Times New Roman"/>
              <a:cs typeface="Times New Roman"/>
            </a:endParaRPr>
          </a:p>
          <a:p>
            <a:pPr marL="12700">
              <a:lnSpc>
                <a:spcPct val="100000"/>
              </a:lnSpc>
              <a:spcBef>
                <a:spcPts val="695"/>
              </a:spcBef>
            </a:pPr>
            <a:r>
              <a:rPr sz="2300" dirty="0">
                <a:latin typeface="Symbol"/>
                <a:cs typeface="Symbol"/>
              </a:rPr>
              <a:t></a:t>
            </a:r>
            <a:r>
              <a:rPr sz="2300" spc="-210" dirty="0">
                <a:latin typeface="Times New Roman"/>
                <a:cs typeface="Times New Roman"/>
              </a:rPr>
              <a:t> </a:t>
            </a:r>
            <a:r>
              <a:rPr sz="2300" dirty="0">
                <a:latin typeface="Times New Roman"/>
                <a:cs typeface="Times New Roman"/>
              </a:rPr>
              <a:t>55</a:t>
            </a:r>
            <a:endParaRPr sz="2300">
              <a:latin typeface="Times New Roman"/>
              <a:cs typeface="Times New Roman"/>
            </a:endParaRPr>
          </a:p>
        </p:txBody>
      </p:sp>
      <p:sp>
        <p:nvSpPr>
          <p:cNvPr id="26" name="object 26"/>
          <p:cNvSpPr txBox="1"/>
          <p:nvPr/>
        </p:nvSpPr>
        <p:spPr>
          <a:xfrm>
            <a:off x="1579117" y="5696470"/>
            <a:ext cx="186055" cy="357505"/>
          </a:xfrm>
          <a:prstGeom prst="rect">
            <a:avLst/>
          </a:prstGeom>
        </p:spPr>
        <p:txBody>
          <a:bodyPr vert="horz" wrap="square" lIns="0" tIns="0" rIns="0" bIns="0" rtlCol="0">
            <a:spAutoFit/>
          </a:bodyPr>
          <a:lstStyle/>
          <a:p>
            <a:pPr marL="12700">
              <a:lnSpc>
                <a:spcPct val="100000"/>
              </a:lnSpc>
            </a:pPr>
            <a:r>
              <a:rPr sz="2300" dirty="0">
                <a:latin typeface="Symbol"/>
                <a:cs typeface="Symbol"/>
              </a:rPr>
              <a:t></a:t>
            </a:r>
            <a:endParaRPr sz="2300">
              <a:latin typeface="Symbol"/>
              <a:cs typeface="Symbol"/>
            </a:endParaRPr>
          </a:p>
        </p:txBody>
      </p:sp>
      <p:sp>
        <p:nvSpPr>
          <p:cNvPr id="27" name="object 27"/>
          <p:cNvSpPr txBox="1"/>
          <p:nvPr/>
        </p:nvSpPr>
        <p:spPr>
          <a:xfrm>
            <a:off x="1579117" y="4907788"/>
            <a:ext cx="186055" cy="357505"/>
          </a:xfrm>
          <a:prstGeom prst="rect">
            <a:avLst/>
          </a:prstGeom>
        </p:spPr>
        <p:txBody>
          <a:bodyPr vert="horz" wrap="square" lIns="0" tIns="0" rIns="0" bIns="0" rtlCol="0">
            <a:spAutoFit/>
          </a:bodyPr>
          <a:lstStyle/>
          <a:p>
            <a:pPr marL="12700">
              <a:lnSpc>
                <a:spcPct val="100000"/>
              </a:lnSpc>
            </a:pPr>
            <a:r>
              <a:rPr sz="2300" dirty="0">
                <a:latin typeface="Symbol"/>
                <a:cs typeface="Symbol"/>
              </a:rPr>
              <a:t></a:t>
            </a:r>
            <a:endParaRPr sz="2300">
              <a:latin typeface="Symbol"/>
              <a:cs typeface="Symbol"/>
            </a:endParaRPr>
          </a:p>
        </p:txBody>
      </p:sp>
      <p:sp>
        <p:nvSpPr>
          <p:cNvPr id="28" name="object 28"/>
          <p:cNvSpPr txBox="1"/>
          <p:nvPr/>
        </p:nvSpPr>
        <p:spPr>
          <a:xfrm>
            <a:off x="1579117" y="4119105"/>
            <a:ext cx="186055" cy="357505"/>
          </a:xfrm>
          <a:prstGeom prst="rect">
            <a:avLst/>
          </a:prstGeom>
        </p:spPr>
        <p:txBody>
          <a:bodyPr vert="horz" wrap="square" lIns="0" tIns="0" rIns="0" bIns="0" rtlCol="0">
            <a:spAutoFit/>
          </a:bodyPr>
          <a:lstStyle/>
          <a:p>
            <a:pPr marL="12700">
              <a:lnSpc>
                <a:spcPct val="100000"/>
              </a:lnSpc>
            </a:pPr>
            <a:r>
              <a:rPr sz="2300" dirty="0">
                <a:latin typeface="Symbol"/>
                <a:cs typeface="Symbol"/>
              </a:rPr>
              <a:t></a:t>
            </a:r>
            <a:endParaRPr sz="2300">
              <a:latin typeface="Symbol"/>
              <a:cs typeface="Symbol"/>
            </a:endParaRPr>
          </a:p>
        </p:txBody>
      </p:sp>
      <p:sp>
        <p:nvSpPr>
          <p:cNvPr id="29" name="object 29"/>
          <p:cNvSpPr txBox="1"/>
          <p:nvPr/>
        </p:nvSpPr>
        <p:spPr>
          <a:xfrm>
            <a:off x="2540000" y="3877868"/>
            <a:ext cx="3324225" cy="2194560"/>
          </a:xfrm>
          <a:prstGeom prst="rect">
            <a:avLst/>
          </a:prstGeom>
        </p:spPr>
        <p:txBody>
          <a:bodyPr vert="horz" wrap="square" lIns="0" tIns="0" rIns="0" bIns="0" rtlCol="0">
            <a:spAutoFit/>
          </a:bodyPr>
          <a:lstStyle/>
          <a:p>
            <a:pPr marL="17145">
              <a:lnSpc>
                <a:spcPct val="100000"/>
              </a:lnSpc>
            </a:pPr>
            <a:r>
              <a:rPr sz="4200" spc="-925" dirty="0">
                <a:latin typeface="Symbol"/>
                <a:cs typeface="Symbol"/>
              </a:rPr>
              <a:t></a:t>
            </a:r>
            <a:r>
              <a:rPr sz="3050" spc="-550" dirty="0">
                <a:latin typeface="Symbol"/>
                <a:cs typeface="Symbol"/>
              </a:rPr>
              <a:t></a:t>
            </a:r>
            <a:r>
              <a:rPr sz="2300" spc="-5" dirty="0">
                <a:latin typeface="Times New Roman"/>
                <a:cs typeface="Times New Roman"/>
              </a:rPr>
              <a:t>1.</a:t>
            </a:r>
            <a:r>
              <a:rPr sz="2300" dirty="0">
                <a:latin typeface="Times New Roman"/>
                <a:cs typeface="Times New Roman"/>
              </a:rPr>
              <a:t>61803</a:t>
            </a:r>
            <a:r>
              <a:rPr sz="3050" spc="-480" dirty="0">
                <a:latin typeface="Symbol"/>
                <a:cs typeface="Symbol"/>
              </a:rPr>
              <a:t></a:t>
            </a:r>
            <a:r>
              <a:rPr sz="2025" spc="-7" baseline="49382" dirty="0">
                <a:latin typeface="Times New Roman"/>
                <a:cs typeface="Times New Roman"/>
              </a:rPr>
              <a:t>10</a:t>
            </a:r>
            <a:r>
              <a:rPr sz="2025" spc="30" baseline="49382" dirty="0">
                <a:latin typeface="Times New Roman"/>
                <a:cs typeface="Times New Roman"/>
              </a:rPr>
              <a:t> </a:t>
            </a:r>
            <a:r>
              <a:rPr sz="2300" dirty="0">
                <a:latin typeface="Symbol"/>
                <a:cs typeface="Symbol"/>
              </a:rPr>
              <a:t></a:t>
            </a:r>
            <a:r>
              <a:rPr sz="2300" spc="-220" dirty="0">
                <a:latin typeface="Times New Roman"/>
                <a:cs typeface="Times New Roman"/>
              </a:rPr>
              <a:t> </a:t>
            </a:r>
            <a:r>
              <a:rPr sz="3050" spc="-300" dirty="0">
                <a:latin typeface="Symbol"/>
                <a:cs typeface="Symbol"/>
              </a:rPr>
              <a:t></a:t>
            </a:r>
            <a:r>
              <a:rPr sz="2300" spc="140" dirty="0">
                <a:latin typeface="Symbol"/>
                <a:cs typeface="Symbol"/>
              </a:rPr>
              <a:t></a:t>
            </a:r>
            <a:r>
              <a:rPr sz="2300" spc="-5" dirty="0">
                <a:latin typeface="Times New Roman"/>
                <a:cs typeface="Times New Roman"/>
              </a:rPr>
              <a:t>1.</a:t>
            </a:r>
            <a:r>
              <a:rPr sz="2300" dirty="0">
                <a:latin typeface="Times New Roman"/>
                <a:cs typeface="Times New Roman"/>
              </a:rPr>
              <a:t>61803</a:t>
            </a:r>
            <a:r>
              <a:rPr sz="3050" spc="-330" dirty="0">
                <a:latin typeface="Symbol"/>
                <a:cs typeface="Symbol"/>
              </a:rPr>
              <a:t></a:t>
            </a:r>
            <a:r>
              <a:rPr sz="2025" spc="-104" baseline="49382" dirty="0">
                <a:latin typeface="Symbol"/>
                <a:cs typeface="Symbol"/>
              </a:rPr>
              <a:t></a:t>
            </a:r>
            <a:r>
              <a:rPr sz="2025" spc="-7" baseline="49382" dirty="0">
                <a:latin typeface="Times New Roman"/>
                <a:cs typeface="Times New Roman"/>
              </a:rPr>
              <a:t>10</a:t>
            </a:r>
            <a:r>
              <a:rPr sz="2025" spc="-247" baseline="49382" dirty="0">
                <a:latin typeface="Times New Roman"/>
                <a:cs typeface="Times New Roman"/>
              </a:rPr>
              <a:t> </a:t>
            </a:r>
            <a:r>
              <a:rPr sz="4200" spc="-645" dirty="0">
                <a:latin typeface="Symbol"/>
                <a:cs typeface="Symbol"/>
              </a:rPr>
              <a:t></a:t>
            </a:r>
            <a:endParaRPr sz="4200">
              <a:latin typeface="Symbol"/>
              <a:cs typeface="Symbol"/>
            </a:endParaRPr>
          </a:p>
          <a:p>
            <a:pPr marL="12700">
              <a:lnSpc>
                <a:spcPct val="100000"/>
              </a:lnSpc>
              <a:spcBef>
                <a:spcPts val="2220"/>
              </a:spcBef>
            </a:pPr>
            <a:r>
              <a:rPr sz="3150" spc="-65" dirty="0">
                <a:latin typeface="Symbol"/>
                <a:cs typeface="Symbol"/>
              </a:rPr>
              <a:t></a:t>
            </a:r>
            <a:r>
              <a:rPr sz="2300" spc="-65" dirty="0">
                <a:latin typeface="Times New Roman"/>
                <a:cs typeface="Times New Roman"/>
              </a:rPr>
              <a:t>122.98883</a:t>
            </a:r>
            <a:r>
              <a:rPr sz="2300" spc="-325" dirty="0">
                <a:latin typeface="Times New Roman"/>
                <a:cs typeface="Times New Roman"/>
              </a:rPr>
              <a:t> </a:t>
            </a:r>
            <a:r>
              <a:rPr sz="2300" dirty="0">
                <a:latin typeface="Symbol"/>
                <a:cs typeface="Symbol"/>
              </a:rPr>
              <a:t></a:t>
            </a:r>
            <a:r>
              <a:rPr sz="2300" spc="-260" dirty="0">
                <a:latin typeface="Times New Roman"/>
                <a:cs typeface="Times New Roman"/>
              </a:rPr>
              <a:t> </a:t>
            </a:r>
            <a:r>
              <a:rPr sz="2300" spc="-50" dirty="0">
                <a:latin typeface="Times New Roman"/>
                <a:cs typeface="Times New Roman"/>
              </a:rPr>
              <a:t>0.008131</a:t>
            </a:r>
            <a:r>
              <a:rPr sz="3150" spc="-50" dirty="0">
                <a:latin typeface="Symbol"/>
                <a:cs typeface="Symbol"/>
              </a:rPr>
              <a:t></a:t>
            </a:r>
            <a:endParaRPr sz="3150">
              <a:latin typeface="Symbol"/>
              <a:cs typeface="Symbol"/>
            </a:endParaRPr>
          </a:p>
          <a:p>
            <a:pPr marL="12700">
              <a:lnSpc>
                <a:spcPct val="100000"/>
              </a:lnSpc>
              <a:spcBef>
                <a:spcPts val="2430"/>
              </a:spcBef>
            </a:pPr>
            <a:r>
              <a:rPr sz="3150" spc="-90" dirty="0">
                <a:latin typeface="Symbol"/>
                <a:cs typeface="Symbol"/>
              </a:rPr>
              <a:t></a:t>
            </a:r>
            <a:r>
              <a:rPr sz="2300" spc="-90" dirty="0">
                <a:latin typeface="Times New Roman"/>
                <a:cs typeface="Times New Roman"/>
              </a:rPr>
              <a:t>122.9807</a:t>
            </a:r>
            <a:r>
              <a:rPr sz="3150" spc="-90" dirty="0">
                <a:latin typeface="Symbol"/>
                <a:cs typeface="Symbol"/>
              </a:rPr>
              <a:t></a:t>
            </a:r>
            <a:endParaRPr sz="3150">
              <a:latin typeface="Symbol"/>
              <a:cs typeface="Symbo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4992" rIns="0" bIns="0" rtlCol="0">
            <a:spAutoFit/>
          </a:bodyPr>
          <a:lstStyle/>
          <a:p>
            <a:pPr marL="393700">
              <a:lnSpc>
                <a:spcPct val="100000"/>
              </a:lnSpc>
            </a:pPr>
            <a:r>
              <a:rPr sz="3200" spc="-10" dirty="0"/>
              <a:t>Function </a:t>
            </a:r>
            <a:r>
              <a:rPr sz="3200" spc="-5" dirty="0"/>
              <a:t>Fibiter</a:t>
            </a:r>
            <a:r>
              <a:rPr sz="3200" spc="-55" dirty="0"/>
              <a:t> </a:t>
            </a:r>
            <a:r>
              <a:rPr sz="3200" spc="-10" dirty="0"/>
              <a:t>(n)</a:t>
            </a:r>
            <a:endParaRPr sz="3200"/>
          </a:p>
        </p:txBody>
      </p:sp>
      <p:graphicFrame>
        <p:nvGraphicFramePr>
          <p:cNvPr id="3" name="object 3"/>
          <p:cNvGraphicFramePr>
            <a:graphicFrameLocks noGrp="1"/>
          </p:cNvGraphicFramePr>
          <p:nvPr/>
        </p:nvGraphicFramePr>
        <p:xfrm>
          <a:off x="831850" y="4946650"/>
          <a:ext cx="8381998" cy="1811274"/>
        </p:xfrm>
        <a:graphic>
          <a:graphicData uri="http://schemas.openxmlformats.org/drawingml/2006/table">
            <a:tbl>
              <a:tblPr firstRow="1" bandRow="1">
                <a:tableStyleId>{2D5ABB26-0587-4C30-8999-92F81FD0307C}</a:tableStyleId>
              </a:tblPr>
              <a:tblGrid>
                <a:gridCol w="1301495"/>
                <a:gridCol w="1213103"/>
                <a:gridCol w="1309878"/>
                <a:gridCol w="1465326"/>
                <a:gridCol w="1465326"/>
                <a:gridCol w="1626870"/>
              </a:tblGrid>
              <a:tr h="457200">
                <a:tc>
                  <a:txBody>
                    <a:bodyPr/>
                    <a:lstStyle/>
                    <a:p>
                      <a:pPr algn="ctr">
                        <a:lnSpc>
                          <a:spcPct val="100000"/>
                        </a:lnSpc>
                        <a:spcBef>
                          <a:spcPts val="235"/>
                        </a:spcBef>
                      </a:pPr>
                      <a:r>
                        <a:rPr sz="2400" dirty="0">
                          <a:latin typeface="Arial"/>
                          <a:cs typeface="Arial"/>
                        </a:rPr>
                        <a:t>n</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10</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35"/>
                        </a:spcBef>
                      </a:pPr>
                      <a:r>
                        <a:rPr sz="2400" dirty="0">
                          <a:latin typeface="Arial"/>
                          <a:cs typeface="Arial"/>
                        </a:rPr>
                        <a:t>20</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35"/>
                        </a:spcBef>
                      </a:pPr>
                      <a:r>
                        <a:rPr sz="2400" dirty="0">
                          <a:latin typeface="Arial"/>
                          <a:cs typeface="Arial"/>
                        </a:rPr>
                        <a:t>30</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35"/>
                        </a:spcBef>
                      </a:pPr>
                      <a:r>
                        <a:rPr sz="2400" dirty="0">
                          <a:latin typeface="Arial"/>
                          <a:cs typeface="Arial"/>
                        </a:rPr>
                        <a:t>50</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100</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3400">
                <a:tc>
                  <a:txBody>
                    <a:bodyPr/>
                    <a:lstStyle/>
                    <a:p>
                      <a:pPr marL="1270" algn="ctr">
                        <a:lnSpc>
                          <a:spcPct val="100000"/>
                        </a:lnSpc>
                        <a:spcBef>
                          <a:spcPts val="235"/>
                        </a:spcBef>
                      </a:pPr>
                      <a:r>
                        <a:rPr sz="2400" dirty="0">
                          <a:latin typeface="Arial"/>
                          <a:cs typeface="Arial"/>
                        </a:rPr>
                        <a:t>Fibrec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8</a:t>
                      </a:r>
                      <a:r>
                        <a:rPr sz="2400" spc="-105" dirty="0">
                          <a:latin typeface="Arial"/>
                          <a:cs typeface="Arial"/>
                        </a:rPr>
                        <a:t> </a:t>
                      </a:r>
                      <a:r>
                        <a:rPr sz="2400" spc="-5" dirty="0">
                          <a:latin typeface="Arial"/>
                          <a:cs typeface="Arial"/>
                        </a:rPr>
                        <a:t>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1</a:t>
                      </a:r>
                      <a:r>
                        <a:rPr sz="2400" spc="-105" dirty="0">
                          <a:latin typeface="Arial"/>
                          <a:cs typeface="Arial"/>
                        </a:rPr>
                        <a:t> </a:t>
                      </a:r>
                      <a:r>
                        <a:rPr sz="2400" spc="-5" dirty="0">
                          <a:latin typeface="Arial"/>
                          <a:cs typeface="Arial"/>
                        </a:rPr>
                        <a:t>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2</a:t>
                      </a:r>
                      <a:r>
                        <a:rPr sz="2400" spc="-105" dirty="0">
                          <a:latin typeface="Arial"/>
                          <a:cs typeface="Arial"/>
                        </a:rPr>
                        <a:t> </a:t>
                      </a:r>
                      <a:r>
                        <a:rPr sz="2400" dirty="0">
                          <a:latin typeface="Arial"/>
                          <a:cs typeface="Arial"/>
                        </a:rPr>
                        <a:t>min</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21</a:t>
                      </a:r>
                      <a:r>
                        <a:rPr sz="2400" spc="-100" dirty="0">
                          <a:latin typeface="Arial"/>
                          <a:cs typeface="Arial"/>
                        </a:rPr>
                        <a:t> </a:t>
                      </a:r>
                      <a:r>
                        <a:rPr sz="2400" dirty="0">
                          <a:latin typeface="Arial"/>
                          <a:cs typeface="Arial"/>
                        </a:rPr>
                        <a:t>days</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2085" algn="r">
                        <a:lnSpc>
                          <a:spcPct val="100000"/>
                        </a:lnSpc>
                        <a:spcBef>
                          <a:spcPts val="235"/>
                        </a:spcBef>
                      </a:pPr>
                      <a:r>
                        <a:rPr sz="2400" spc="-5" dirty="0">
                          <a:latin typeface="Arial"/>
                          <a:cs typeface="Arial"/>
                        </a:rPr>
                        <a:t>10</a:t>
                      </a:r>
                      <a:r>
                        <a:rPr sz="2400" spc="-7" baseline="24305" dirty="0">
                          <a:latin typeface="Arial"/>
                          <a:cs typeface="Arial"/>
                        </a:rPr>
                        <a:t>9</a:t>
                      </a:r>
                      <a:r>
                        <a:rPr sz="2400" spc="-359" baseline="24305" dirty="0">
                          <a:latin typeface="Arial"/>
                          <a:cs typeface="Arial"/>
                        </a:rPr>
                        <a:t> </a:t>
                      </a:r>
                      <a:r>
                        <a:rPr sz="2400" dirty="0">
                          <a:latin typeface="Arial"/>
                          <a:cs typeface="Arial"/>
                        </a:rPr>
                        <a:t>years</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20674">
                <a:tc>
                  <a:txBody>
                    <a:bodyPr/>
                    <a:lstStyle/>
                    <a:p>
                      <a:pPr marL="635" algn="ctr">
                        <a:lnSpc>
                          <a:spcPct val="100000"/>
                        </a:lnSpc>
                        <a:spcBef>
                          <a:spcPts val="235"/>
                        </a:spcBef>
                      </a:pPr>
                      <a:r>
                        <a:rPr sz="2400" dirty="0">
                          <a:latin typeface="Arial"/>
                          <a:cs typeface="Arial"/>
                        </a:rPr>
                        <a:t>Fibiter</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5585" marR="229235" indent="152400">
                        <a:lnSpc>
                          <a:spcPct val="100000"/>
                        </a:lnSpc>
                        <a:spcBef>
                          <a:spcPts val="235"/>
                        </a:spcBef>
                      </a:pPr>
                      <a:r>
                        <a:rPr sz="2400" spc="-5" dirty="0">
                          <a:latin typeface="Arial"/>
                          <a:cs typeface="Arial"/>
                        </a:rPr>
                        <a:t>1/6  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83845" marR="278130" indent="153035">
                        <a:lnSpc>
                          <a:spcPct val="100000"/>
                        </a:lnSpc>
                        <a:spcBef>
                          <a:spcPts val="235"/>
                        </a:spcBef>
                      </a:pPr>
                      <a:r>
                        <a:rPr sz="2400" spc="-5" dirty="0">
                          <a:latin typeface="Arial"/>
                          <a:cs typeface="Arial"/>
                        </a:rPr>
                        <a:t>1/3  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½</a:t>
                      </a:r>
                      <a:r>
                        <a:rPr sz="2400" spc="-100" dirty="0">
                          <a:latin typeface="Arial"/>
                          <a:cs typeface="Arial"/>
                        </a:rPr>
                        <a:t> </a:t>
                      </a:r>
                      <a:r>
                        <a:rPr sz="2400" spc="-5" dirty="0">
                          <a:latin typeface="Arial"/>
                          <a:cs typeface="Arial"/>
                        </a:rPr>
                        <a:t>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35"/>
                        </a:spcBef>
                      </a:pPr>
                      <a:r>
                        <a:rPr sz="2400" dirty="0">
                          <a:latin typeface="Arial"/>
                          <a:cs typeface="Arial"/>
                        </a:rPr>
                        <a:t>¾</a:t>
                      </a:r>
                      <a:r>
                        <a:rPr sz="2400" spc="-100" dirty="0">
                          <a:latin typeface="Arial"/>
                          <a:cs typeface="Arial"/>
                        </a:rPr>
                        <a:t> </a:t>
                      </a:r>
                      <a:r>
                        <a:rPr sz="2400" spc="-5" dirty="0">
                          <a:latin typeface="Arial"/>
                          <a:cs typeface="Arial"/>
                        </a:rPr>
                        <a:t>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970" algn="r">
                        <a:lnSpc>
                          <a:spcPct val="100000"/>
                        </a:lnSpc>
                        <a:spcBef>
                          <a:spcPts val="235"/>
                        </a:spcBef>
                      </a:pPr>
                      <a:r>
                        <a:rPr sz="2400" dirty="0">
                          <a:latin typeface="Arial"/>
                          <a:cs typeface="Arial"/>
                        </a:rPr>
                        <a:t>1 ½</a:t>
                      </a:r>
                      <a:r>
                        <a:rPr sz="2400" spc="-110" dirty="0">
                          <a:latin typeface="Arial"/>
                          <a:cs typeface="Arial"/>
                        </a:rPr>
                        <a:t> </a:t>
                      </a:r>
                      <a:r>
                        <a:rPr sz="2400" spc="-5" dirty="0">
                          <a:latin typeface="Arial"/>
                          <a:cs typeface="Arial"/>
                        </a:rPr>
                        <a:t>msec</a:t>
                      </a:r>
                      <a:endParaRPr sz="2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p:nvPr/>
        </p:nvSpPr>
        <p:spPr>
          <a:xfrm>
            <a:off x="1222502" y="1444244"/>
            <a:ext cx="6956425" cy="3006725"/>
          </a:xfrm>
          <a:prstGeom prst="rect">
            <a:avLst/>
          </a:prstGeom>
        </p:spPr>
        <p:txBody>
          <a:bodyPr vert="horz" wrap="square" lIns="0" tIns="0" rIns="0" bIns="0" rtlCol="0">
            <a:spAutoFit/>
          </a:bodyPr>
          <a:lstStyle/>
          <a:p>
            <a:pPr marL="50800">
              <a:lnSpc>
                <a:spcPct val="100000"/>
              </a:lnSpc>
            </a:pPr>
            <a:r>
              <a:rPr sz="2800" dirty="0">
                <a:latin typeface="Arial"/>
                <a:cs typeface="Arial"/>
              </a:rPr>
              <a:t>i </a:t>
            </a:r>
            <a:r>
              <a:rPr sz="2800" spc="-5" dirty="0">
                <a:latin typeface="Symbol"/>
                <a:cs typeface="Symbol"/>
              </a:rPr>
              <a:t></a:t>
            </a:r>
            <a:r>
              <a:rPr sz="2800" spc="-5" dirty="0">
                <a:latin typeface="Times New Roman"/>
                <a:cs typeface="Times New Roman"/>
              </a:rPr>
              <a:t> </a:t>
            </a:r>
            <a:r>
              <a:rPr sz="2800" spc="-5" dirty="0">
                <a:latin typeface="Arial"/>
                <a:cs typeface="Arial"/>
              </a:rPr>
              <a:t>1; </a:t>
            </a:r>
            <a:r>
              <a:rPr sz="2800" dirty="0">
                <a:latin typeface="Arial"/>
                <a:cs typeface="Arial"/>
              </a:rPr>
              <a:t>j </a:t>
            </a:r>
            <a:r>
              <a:rPr sz="2800" spc="-5" dirty="0">
                <a:latin typeface="Symbol"/>
                <a:cs typeface="Symbol"/>
              </a:rPr>
              <a:t></a:t>
            </a:r>
            <a:r>
              <a:rPr sz="2800" spc="70" dirty="0">
                <a:latin typeface="Times New Roman"/>
                <a:cs typeface="Times New Roman"/>
              </a:rPr>
              <a:t> </a:t>
            </a:r>
            <a:r>
              <a:rPr sz="2800" dirty="0">
                <a:latin typeface="Arial"/>
                <a:cs typeface="Arial"/>
              </a:rPr>
              <a:t>0</a:t>
            </a:r>
            <a:endParaRPr sz="2800">
              <a:latin typeface="Arial"/>
              <a:cs typeface="Arial"/>
            </a:endParaRPr>
          </a:p>
          <a:p>
            <a:pPr marL="721360" marR="4372610" indent="-670560">
              <a:lnSpc>
                <a:spcPct val="110000"/>
              </a:lnSpc>
              <a:spcBef>
                <a:spcPts val="5"/>
              </a:spcBef>
              <a:tabLst>
                <a:tab pos="1388745" algn="l"/>
                <a:tab pos="1446530" algn="l"/>
              </a:tabLst>
            </a:pPr>
            <a:r>
              <a:rPr sz="2800" dirty="0">
                <a:latin typeface="Arial"/>
                <a:cs typeface="Arial"/>
              </a:rPr>
              <a:t>for</a:t>
            </a:r>
            <a:r>
              <a:rPr sz="2800" spc="-5" dirty="0">
                <a:latin typeface="Arial"/>
                <a:cs typeface="Arial"/>
              </a:rPr>
              <a:t> </a:t>
            </a:r>
            <a:r>
              <a:rPr sz="2800" dirty="0">
                <a:latin typeface="Arial"/>
                <a:cs typeface="Arial"/>
              </a:rPr>
              <a:t>k </a:t>
            </a:r>
            <a:r>
              <a:rPr sz="2800" spc="-5" dirty="0">
                <a:latin typeface="Symbol"/>
                <a:cs typeface="Symbol"/>
              </a:rPr>
              <a:t></a:t>
            </a:r>
            <a:r>
              <a:rPr sz="2800" spc="-5" dirty="0">
                <a:latin typeface="Times New Roman"/>
                <a:cs typeface="Times New Roman"/>
              </a:rPr>
              <a:t>	</a:t>
            </a:r>
            <a:r>
              <a:rPr sz="2800" dirty="0">
                <a:latin typeface="Arial"/>
                <a:cs typeface="Arial"/>
              </a:rPr>
              <a:t>1 to</a:t>
            </a:r>
            <a:r>
              <a:rPr sz="2800" spc="-70" dirty="0">
                <a:latin typeface="Arial"/>
                <a:cs typeface="Arial"/>
              </a:rPr>
              <a:t> </a:t>
            </a:r>
            <a:r>
              <a:rPr sz="2800" dirty="0">
                <a:latin typeface="Arial"/>
                <a:cs typeface="Arial"/>
              </a:rPr>
              <a:t>n</a:t>
            </a:r>
            <a:r>
              <a:rPr sz="2800" spc="-35" dirty="0">
                <a:latin typeface="Arial"/>
                <a:cs typeface="Arial"/>
              </a:rPr>
              <a:t> </a:t>
            </a:r>
            <a:r>
              <a:rPr sz="2800" dirty="0">
                <a:latin typeface="Arial"/>
                <a:cs typeface="Arial"/>
              </a:rPr>
              <a:t>d  j</a:t>
            </a:r>
            <a:r>
              <a:rPr sz="2800" spc="-5" dirty="0">
                <a:latin typeface="Arial"/>
                <a:cs typeface="Arial"/>
              </a:rPr>
              <a:t> </a:t>
            </a:r>
            <a:r>
              <a:rPr sz="2800" spc="-5" dirty="0">
                <a:latin typeface="Symbol"/>
                <a:cs typeface="Symbol"/>
              </a:rPr>
              <a:t></a:t>
            </a:r>
            <a:r>
              <a:rPr sz="2800" spc="-5" dirty="0">
                <a:latin typeface="Times New Roman"/>
                <a:cs typeface="Times New Roman"/>
              </a:rPr>
              <a:t>		</a:t>
            </a:r>
            <a:r>
              <a:rPr sz="2800" dirty="0">
                <a:latin typeface="Arial"/>
                <a:cs typeface="Arial"/>
              </a:rPr>
              <a:t>i+j</a:t>
            </a:r>
            <a:endParaRPr sz="2800">
              <a:latin typeface="Arial"/>
              <a:cs typeface="Arial"/>
            </a:endParaRPr>
          </a:p>
          <a:p>
            <a:pPr marL="50800" marR="5046980" indent="670560">
              <a:lnSpc>
                <a:spcPct val="109100"/>
              </a:lnSpc>
              <a:spcBef>
                <a:spcPts val="35"/>
              </a:spcBef>
            </a:pPr>
            <a:r>
              <a:rPr sz="2800" dirty="0">
                <a:latin typeface="Arial"/>
                <a:cs typeface="Arial"/>
              </a:rPr>
              <a:t>i </a:t>
            </a:r>
            <a:r>
              <a:rPr sz="2800" spc="-5" dirty="0">
                <a:latin typeface="Symbol"/>
                <a:cs typeface="Symbol"/>
              </a:rPr>
              <a:t></a:t>
            </a:r>
            <a:r>
              <a:rPr sz="2800" spc="-5" dirty="0">
                <a:latin typeface="Times New Roman"/>
                <a:cs typeface="Times New Roman"/>
              </a:rPr>
              <a:t> </a:t>
            </a:r>
            <a:r>
              <a:rPr sz="2800" dirty="0">
                <a:latin typeface="Arial"/>
                <a:cs typeface="Arial"/>
              </a:rPr>
              <a:t>j –</a:t>
            </a:r>
            <a:r>
              <a:rPr sz="2800" spc="-25" dirty="0">
                <a:latin typeface="Arial"/>
                <a:cs typeface="Arial"/>
              </a:rPr>
              <a:t> </a:t>
            </a:r>
            <a:r>
              <a:rPr sz="2800" dirty="0">
                <a:latin typeface="Arial"/>
                <a:cs typeface="Arial"/>
              </a:rPr>
              <a:t>i  return</a:t>
            </a:r>
            <a:r>
              <a:rPr sz="2800" spc="-95" dirty="0">
                <a:latin typeface="Arial"/>
                <a:cs typeface="Arial"/>
              </a:rPr>
              <a:t> </a:t>
            </a:r>
            <a:r>
              <a:rPr sz="2800" dirty="0">
                <a:latin typeface="Arial"/>
                <a:cs typeface="Arial"/>
              </a:rPr>
              <a:t>j</a:t>
            </a:r>
            <a:endParaRPr sz="2800">
              <a:latin typeface="Arial"/>
              <a:cs typeface="Arial"/>
            </a:endParaRPr>
          </a:p>
          <a:p>
            <a:pPr>
              <a:lnSpc>
                <a:spcPct val="100000"/>
              </a:lnSpc>
            </a:pPr>
            <a:endParaRPr sz="2250">
              <a:latin typeface="Times New Roman"/>
              <a:cs typeface="Times New Roman"/>
            </a:endParaRPr>
          </a:p>
          <a:p>
            <a:pPr marL="12700">
              <a:lnSpc>
                <a:spcPct val="100000"/>
              </a:lnSpc>
            </a:pPr>
            <a:r>
              <a:rPr sz="2400" b="1" spc="-5" dirty="0">
                <a:latin typeface="Arial"/>
                <a:cs typeface="Arial"/>
              </a:rPr>
              <a:t>Comparison of modulo 10</a:t>
            </a:r>
            <a:r>
              <a:rPr sz="2400" b="1" spc="-7" baseline="24305" dirty="0">
                <a:latin typeface="Arial"/>
                <a:cs typeface="Arial"/>
              </a:rPr>
              <a:t>7 </a:t>
            </a:r>
            <a:r>
              <a:rPr sz="2400" b="1" spc="-5" dirty="0">
                <a:latin typeface="Arial"/>
                <a:cs typeface="Arial"/>
              </a:rPr>
              <a:t>fibonacci</a:t>
            </a:r>
            <a:r>
              <a:rPr sz="2400" b="1" spc="-85" dirty="0">
                <a:latin typeface="Arial"/>
                <a:cs typeface="Arial"/>
              </a:rPr>
              <a:t> </a:t>
            </a:r>
            <a:r>
              <a:rPr sz="2400" b="1" spc="-5" dirty="0">
                <a:latin typeface="Arial"/>
                <a:cs typeface="Arial"/>
              </a:rPr>
              <a:t>algorithms</a:t>
            </a:r>
            <a:endParaRPr sz="2400">
              <a:latin typeface="Arial"/>
              <a:cs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5301" y="1257046"/>
            <a:ext cx="8756015" cy="5751195"/>
          </a:xfrm>
          <a:prstGeom prst="rect">
            <a:avLst/>
          </a:prstGeom>
        </p:spPr>
        <p:txBody>
          <a:bodyPr vert="horz" wrap="square" lIns="0" tIns="0" rIns="0" bIns="0" rtlCol="0">
            <a:spAutoFit/>
          </a:bodyPr>
          <a:lstStyle/>
          <a:p>
            <a:pPr marL="466725" indent="-454025">
              <a:lnSpc>
                <a:spcPct val="100000"/>
              </a:lnSpc>
              <a:buChar char="•"/>
              <a:tabLst>
                <a:tab pos="466725" algn="l"/>
                <a:tab pos="467359" algn="l"/>
              </a:tabLst>
            </a:pPr>
            <a:r>
              <a:rPr sz="3200" spc="-5" dirty="0">
                <a:latin typeface="Arial"/>
                <a:cs typeface="Arial"/>
              </a:rPr>
              <a:t>Correct in</a:t>
            </a:r>
            <a:r>
              <a:rPr sz="3200" spc="-60" dirty="0">
                <a:latin typeface="Arial"/>
                <a:cs typeface="Arial"/>
              </a:rPr>
              <a:t> </a:t>
            </a:r>
            <a:r>
              <a:rPr sz="3200" spc="-10" dirty="0">
                <a:latin typeface="Arial"/>
                <a:cs typeface="Arial"/>
              </a:rPr>
              <a:t>execution</a:t>
            </a:r>
            <a:endParaRPr sz="3200">
              <a:latin typeface="Arial"/>
              <a:cs typeface="Arial"/>
            </a:endParaRPr>
          </a:p>
          <a:p>
            <a:pPr marL="466725" indent="-454025">
              <a:lnSpc>
                <a:spcPct val="100000"/>
              </a:lnSpc>
              <a:spcBef>
                <a:spcPts val="1520"/>
              </a:spcBef>
              <a:buChar char="•"/>
              <a:tabLst>
                <a:tab pos="466725" algn="l"/>
                <a:tab pos="467359" algn="l"/>
              </a:tabLst>
            </a:pPr>
            <a:r>
              <a:rPr sz="3200" spc="-10" dirty="0">
                <a:latin typeface="Arial"/>
                <a:cs typeface="Arial"/>
              </a:rPr>
              <a:t>Execution</a:t>
            </a:r>
            <a:r>
              <a:rPr sz="3200" spc="-50" dirty="0">
                <a:latin typeface="Arial"/>
                <a:cs typeface="Arial"/>
              </a:rPr>
              <a:t> </a:t>
            </a:r>
            <a:r>
              <a:rPr sz="3200" spc="-10" dirty="0">
                <a:latin typeface="Arial"/>
                <a:cs typeface="Arial"/>
              </a:rPr>
              <a:t>time</a:t>
            </a:r>
            <a:endParaRPr sz="3200">
              <a:latin typeface="Arial"/>
              <a:cs typeface="Arial"/>
            </a:endParaRPr>
          </a:p>
          <a:p>
            <a:pPr marL="466725" indent="-454025">
              <a:lnSpc>
                <a:spcPct val="100000"/>
              </a:lnSpc>
              <a:spcBef>
                <a:spcPts val="1525"/>
              </a:spcBef>
              <a:buChar char="•"/>
              <a:tabLst>
                <a:tab pos="466725" algn="l"/>
                <a:tab pos="467359" algn="l"/>
              </a:tabLst>
            </a:pPr>
            <a:r>
              <a:rPr sz="3200" spc="-5" dirty="0">
                <a:latin typeface="Arial"/>
                <a:cs typeface="Arial"/>
              </a:rPr>
              <a:t>Storage</a:t>
            </a:r>
            <a:r>
              <a:rPr sz="3200" spc="-90" dirty="0">
                <a:latin typeface="Arial"/>
                <a:cs typeface="Arial"/>
              </a:rPr>
              <a:t> </a:t>
            </a:r>
            <a:r>
              <a:rPr sz="3200" spc="-10" dirty="0">
                <a:latin typeface="Arial"/>
                <a:cs typeface="Arial"/>
              </a:rPr>
              <a:t>needs</a:t>
            </a:r>
            <a:endParaRPr sz="3200">
              <a:latin typeface="Arial"/>
              <a:cs typeface="Arial"/>
            </a:endParaRPr>
          </a:p>
          <a:p>
            <a:pPr marL="466725" marR="5080" indent="-454025" algn="just">
              <a:lnSpc>
                <a:spcPct val="119800"/>
              </a:lnSpc>
              <a:spcBef>
                <a:spcPts val="755"/>
              </a:spcBef>
              <a:buChar char="•"/>
              <a:tabLst>
                <a:tab pos="467359" algn="l"/>
              </a:tabLst>
            </a:pPr>
            <a:r>
              <a:rPr sz="3200" spc="-10" dirty="0">
                <a:latin typeface="Arial"/>
                <a:cs typeface="Arial"/>
              </a:rPr>
              <a:t>Limitation </a:t>
            </a:r>
            <a:r>
              <a:rPr sz="3200" spc="-5" dirty="0">
                <a:latin typeface="Arial"/>
                <a:cs typeface="Arial"/>
              </a:rPr>
              <a:t>of </a:t>
            </a:r>
            <a:r>
              <a:rPr sz="3200" spc="-10" dirty="0">
                <a:latin typeface="Arial"/>
                <a:cs typeface="Arial"/>
              </a:rPr>
              <a:t>computing equipment </a:t>
            </a:r>
            <a:r>
              <a:rPr sz="3200" spc="-5" dirty="0">
                <a:latin typeface="Arial"/>
                <a:cs typeface="Arial"/>
              </a:rPr>
              <a:t>to </a:t>
            </a:r>
            <a:r>
              <a:rPr sz="3200" spc="-10" dirty="0">
                <a:latin typeface="Arial"/>
                <a:cs typeface="Arial"/>
              </a:rPr>
              <a:t>support  operations </a:t>
            </a:r>
            <a:r>
              <a:rPr sz="3200" spc="-5" dirty="0">
                <a:latin typeface="Arial"/>
                <a:cs typeface="Arial"/>
              </a:rPr>
              <a:t>for </a:t>
            </a:r>
            <a:r>
              <a:rPr sz="3200" spc="-10" dirty="0">
                <a:latin typeface="Arial"/>
                <a:cs typeface="Arial"/>
              </a:rPr>
              <a:t>desired numbers </a:t>
            </a:r>
            <a:r>
              <a:rPr sz="3200" spc="-5" dirty="0">
                <a:latin typeface="Arial"/>
                <a:cs typeface="Arial"/>
              </a:rPr>
              <a:t>to </a:t>
            </a:r>
            <a:r>
              <a:rPr sz="3200" spc="-10" dirty="0">
                <a:latin typeface="Arial"/>
                <a:cs typeface="Arial"/>
              </a:rPr>
              <a:t>have  precision </a:t>
            </a:r>
            <a:r>
              <a:rPr sz="3200" spc="-5" dirty="0">
                <a:latin typeface="Arial"/>
                <a:cs typeface="Arial"/>
              </a:rPr>
              <a:t>within in</a:t>
            </a:r>
            <a:r>
              <a:rPr sz="3200" spc="-20" dirty="0">
                <a:latin typeface="Arial"/>
                <a:cs typeface="Arial"/>
              </a:rPr>
              <a:t> </a:t>
            </a:r>
            <a:r>
              <a:rPr sz="3200" spc="-10" dirty="0">
                <a:latin typeface="Arial"/>
                <a:cs typeface="Arial"/>
              </a:rPr>
              <a:t>limits</a:t>
            </a:r>
            <a:endParaRPr sz="3200">
              <a:latin typeface="Arial"/>
              <a:cs typeface="Arial"/>
            </a:endParaRPr>
          </a:p>
          <a:p>
            <a:pPr marL="466725" indent="-454025">
              <a:lnSpc>
                <a:spcPct val="100000"/>
              </a:lnSpc>
              <a:spcBef>
                <a:spcPts val="1515"/>
              </a:spcBef>
              <a:buChar char="•"/>
              <a:tabLst>
                <a:tab pos="466725" algn="l"/>
                <a:tab pos="467359" algn="l"/>
              </a:tabLst>
            </a:pPr>
            <a:r>
              <a:rPr sz="3200" spc="-5" dirty="0">
                <a:latin typeface="Arial"/>
                <a:cs typeface="Arial"/>
              </a:rPr>
              <a:t>Efficient </a:t>
            </a:r>
            <a:r>
              <a:rPr sz="3200" spc="-10" dirty="0">
                <a:latin typeface="Arial"/>
                <a:cs typeface="Arial"/>
              </a:rPr>
              <a:t>methodology </a:t>
            </a:r>
            <a:r>
              <a:rPr sz="3200" spc="-5" dirty="0">
                <a:latin typeface="Arial"/>
                <a:cs typeface="Arial"/>
              </a:rPr>
              <a:t>for the </a:t>
            </a:r>
            <a:r>
              <a:rPr sz="3200" spc="-10" dirty="0">
                <a:latin typeface="Arial"/>
                <a:cs typeface="Arial"/>
              </a:rPr>
              <a:t>specific task</a:t>
            </a:r>
            <a:endParaRPr sz="3200">
              <a:latin typeface="Arial"/>
              <a:cs typeface="Arial"/>
            </a:endParaRPr>
          </a:p>
          <a:p>
            <a:pPr marL="466725" indent="-454025">
              <a:lnSpc>
                <a:spcPct val="100000"/>
              </a:lnSpc>
              <a:spcBef>
                <a:spcPts val="1520"/>
              </a:spcBef>
              <a:buChar char="•"/>
              <a:tabLst>
                <a:tab pos="466725" algn="l"/>
                <a:tab pos="467359" algn="l"/>
              </a:tabLst>
            </a:pPr>
            <a:r>
              <a:rPr sz="3200" spc="-10" dirty="0">
                <a:latin typeface="Arial"/>
                <a:cs typeface="Arial"/>
              </a:rPr>
              <a:t>Programming/ hardware implementation</a:t>
            </a:r>
            <a:r>
              <a:rPr sz="3200" spc="95" dirty="0">
                <a:latin typeface="Arial"/>
                <a:cs typeface="Arial"/>
              </a:rPr>
              <a:t> </a:t>
            </a:r>
            <a:r>
              <a:rPr sz="3200" spc="-10" dirty="0">
                <a:latin typeface="Arial"/>
                <a:cs typeface="Arial"/>
              </a:rPr>
              <a:t>tools</a:t>
            </a:r>
            <a:endParaRPr sz="3200">
              <a:latin typeface="Arial"/>
              <a:cs typeface="Arial"/>
            </a:endParaRPr>
          </a:p>
          <a:p>
            <a:pPr marL="466725" indent="-454025">
              <a:lnSpc>
                <a:spcPct val="100000"/>
              </a:lnSpc>
              <a:spcBef>
                <a:spcPts val="1520"/>
              </a:spcBef>
              <a:buChar char="•"/>
              <a:tabLst>
                <a:tab pos="466725" algn="l"/>
                <a:tab pos="467359" algn="l"/>
              </a:tabLst>
            </a:pPr>
            <a:r>
              <a:rPr sz="3200" spc="-10" dirty="0">
                <a:latin typeface="Arial"/>
                <a:cs typeface="Arial"/>
              </a:rPr>
              <a:t>Average/worst-case</a:t>
            </a:r>
            <a:r>
              <a:rPr sz="3200" spc="10" dirty="0">
                <a:latin typeface="Arial"/>
                <a:cs typeface="Arial"/>
              </a:rPr>
              <a:t> </a:t>
            </a:r>
            <a:r>
              <a:rPr sz="3200" spc="-10" dirty="0">
                <a:latin typeface="Arial"/>
                <a:cs typeface="Arial"/>
              </a:rPr>
              <a:t>performance</a:t>
            </a:r>
            <a:endParaRPr sz="3200">
              <a:latin typeface="Arial"/>
              <a:cs typeface="Arial"/>
            </a:endParaRPr>
          </a:p>
        </p:txBody>
      </p:sp>
      <p:sp>
        <p:nvSpPr>
          <p:cNvPr id="3" name="object 3"/>
          <p:cNvSpPr txBox="1">
            <a:spLocks noGrp="1"/>
          </p:cNvSpPr>
          <p:nvPr>
            <p:ph type="title"/>
          </p:nvPr>
        </p:nvSpPr>
        <p:spPr>
          <a:prstGeom prst="rect">
            <a:avLst/>
          </a:prstGeom>
        </p:spPr>
        <p:txBody>
          <a:bodyPr vert="horz" wrap="square" lIns="0" tIns="85384" rIns="0" bIns="0" rtlCol="0">
            <a:spAutoFit/>
          </a:bodyPr>
          <a:lstStyle/>
          <a:p>
            <a:pPr marL="12700">
              <a:lnSpc>
                <a:spcPct val="100000"/>
              </a:lnSpc>
            </a:pPr>
            <a:r>
              <a:rPr dirty="0"/>
              <a:t>Important Points for an</a:t>
            </a:r>
            <a:r>
              <a:rPr spc="-100" dirty="0"/>
              <a:t> </a:t>
            </a:r>
            <a:r>
              <a:rPr dirty="0"/>
              <a:t>Algorithm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6988" rIns="0" bIns="0" rtlCol="0">
            <a:spAutoFit/>
          </a:bodyPr>
          <a:lstStyle/>
          <a:p>
            <a:pPr marL="393700">
              <a:lnSpc>
                <a:spcPct val="100000"/>
              </a:lnSpc>
            </a:pPr>
            <a:r>
              <a:rPr spc="-5" dirty="0"/>
              <a:t>Procedure </a:t>
            </a:r>
            <a:r>
              <a:rPr sz="3200" i="1" spc="-10" dirty="0">
                <a:latin typeface="Arial"/>
                <a:cs typeface="Arial"/>
              </a:rPr>
              <a:t>select </a:t>
            </a:r>
            <a:r>
              <a:rPr sz="3200" i="1" spc="-5" dirty="0">
                <a:latin typeface="Arial"/>
                <a:cs typeface="Arial"/>
              </a:rPr>
              <a:t>(T [1..n]</a:t>
            </a:r>
            <a:r>
              <a:rPr sz="3200" i="1" spc="-25" dirty="0">
                <a:latin typeface="Arial"/>
                <a:cs typeface="Arial"/>
              </a:rPr>
              <a:t> </a:t>
            </a:r>
            <a:r>
              <a:rPr sz="3200" i="1" spc="-5" dirty="0">
                <a:latin typeface="Arial"/>
                <a:cs typeface="Arial"/>
              </a:rPr>
              <a:t>)</a:t>
            </a:r>
            <a:endParaRPr sz="3200">
              <a:latin typeface="Arial"/>
              <a:cs typeface="Arial"/>
            </a:endParaRPr>
          </a:p>
          <a:p>
            <a:pPr marL="393700">
              <a:lnSpc>
                <a:spcPct val="100000"/>
              </a:lnSpc>
              <a:spcBef>
                <a:spcPts val="480"/>
              </a:spcBef>
            </a:pPr>
            <a:r>
              <a:rPr sz="4000" i="1" spc="-5" dirty="0">
                <a:latin typeface="Arial"/>
                <a:cs typeface="Arial"/>
              </a:rPr>
              <a:t>(sorting by</a:t>
            </a:r>
            <a:r>
              <a:rPr sz="4000" i="1" spc="-75" dirty="0">
                <a:latin typeface="Arial"/>
                <a:cs typeface="Arial"/>
              </a:rPr>
              <a:t> </a:t>
            </a:r>
            <a:r>
              <a:rPr sz="4000" i="1" spc="-5" dirty="0">
                <a:latin typeface="Arial"/>
                <a:cs typeface="Arial"/>
              </a:rPr>
              <a:t>selection)</a:t>
            </a:r>
            <a:endParaRPr sz="4000">
              <a:latin typeface="Arial"/>
              <a:cs typeface="Arial"/>
            </a:endParaRPr>
          </a:p>
        </p:txBody>
      </p:sp>
      <p:sp>
        <p:nvSpPr>
          <p:cNvPr id="3" name="object 3"/>
          <p:cNvSpPr txBox="1"/>
          <p:nvPr/>
        </p:nvSpPr>
        <p:spPr>
          <a:xfrm>
            <a:off x="1260602" y="2891190"/>
            <a:ext cx="4761230" cy="4239260"/>
          </a:xfrm>
          <a:prstGeom prst="rect">
            <a:avLst/>
          </a:prstGeom>
        </p:spPr>
        <p:txBody>
          <a:bodyPr vert="horz" wrap="square" lIns="0" tIns="0" rIns="0" bIns="0" rtlCol="0">
            <a:spAutoFit/>
          </a:bodyPr>
          <a:lstStyle/>
          <a:p>
            <a:pPr marL="898525" marR="1328420" indent="-886460">
              <a:lnSpc>
                <a:spcPct val="110200"/>
              </a:lnSpc>
              <a:tabLst>
                <a:tab pos="683260" algn="l"/>
                <a:tab pos="2693670" algn="l"/>
              </a:tabLst>
            </a:pPr>
            <a:r>
              <a:rPr sz="2800" b="1" spc="-5" dirty="0">
                <a:latin typeface="Arial"/>
                <a:cs typeface="Arial"/>
              </a:rPr>
              <a:t>for	</a:t>
            </a:r>
            <a:r>
              <a:rPr sz="2800" b="1" dirty="0">
                <a:latin typeface="Arial"/>
                <a:cs typeface="Arial"/>
              </a:rPr>
              <a:t>i </a:t>
            </a:r>
            <a:r>
              <a:rPr sz="2800" spc="-5" dirty="0">
                <a:latin typeface="Symbol"/>
                <a:cs typeface="Symbol"/>
              </a:rPr>
              <a:t></a:t>
            </a:r>
            <a:r>
              <a:rPr sz="2800" spc="-5" dirty="0">
                <a:latin typeface="Times New Roman"/>
                <a:cs typeface="Times New Roman"/>
              </a:rPr>
              <a:t> </a:t>
            </a:r>
            <a:r>
              <a:rPr sz="2800" b="1" dirty="0">
                <a:latin typeface="Arial"/>
                <a:cs typeface="Arial"/>
              </a:rPr>
              <a:t>1 </a:t>
            </a:r>
            <a:r>
              <a:rPr sz="2800" b="1" spc="-5" dirty="0">
                <a:latin typeface="Arial"/>
                <a:cs typeface="Arial"/>
              </a:rPr>
              <a:t>to</a:t>
            </a:r>
            <a:r>
              <a:rPr sz="2800" b="1" spc="75" dirty="0">
                <a:latin typeface="Arial"/>
                <a:cs typeface="Arial"/>
              </a:rPr>
              <a:t> </a:t>
            </a:r>
            <a:r>
              <a:rPr sz="2800" b="1" dirty="0">
                <a:latin typeface="Arial"/>
                <a:cs typeface="Arial"/>
              </a:rPr>
              <a:t>n</a:t>
            </a:r>
            <a:r>
              <a:rPr sz="2800" b="1" spc="-5" dirty="0">
                <a:latin typeface="Arial"/>
                <a:cs typeface="Arial"/>
              </a:rPr>
              <a:t> </a:t>
            </a:r>
            <a:r>
              <a:rPr sz="2800" b="1" dirty="0">
                <a:latin typeface="Arial"/>
                <a:cs typeface="Arial"/>
              </a:rPr>
              <a:t>-	1</a:t>
            </a:r>
            <a:r>
              <a:rPr sz="2800" b="1" spc="-105" dirty="0">
                <a:latin typeface="Arial"/>
                <a:cs typeface="Arial"/>
              </a:rPr>
              <a:t> </a:t>
            </a:r>
            <a:r>
              <a:rPr sz="2800" b="1" spc="-5" dirty="0">
                <a:latin typeface="Arial"/>
                <a:cs typeface="Arial"/>
              </a:rPr>
              <a:t>do  minj </a:t>
            </a:r>
            <a:r>
              <a:rPr sz="2800" spc="-5" dirty="0">
                <a:latin typeface="Symbol"/>
                <a:cs typeface="Symbol"/>
              </a:rPr>
              <a:t></a:t>
            </a:r>
            <a:r>
              <a:rPr sz="2800" spc="-20" dirty="0">
                <a:latin typeface="Times New Roman"/>
                <a:cs typeface="Times New Roman"/>
              </a:rPr>
              <a:t> </a:t>
            </a:r>
            <a:r>
              <a:rPr sz="2800" b="1" dirty="0">
                <a:latin typeface="Arial"/>
                <a:cs typeface="Arial"/>
              </a:rPr>
              <a:t>i</a:t>
            </a:r>
            <a:endParaRPr sz="2800">
              <a:latin typeface="Arial"/>
              <a:cs typeface="Arial"/>
            </a:endParaRPr>
          </a:p>
          <a:p>
            <a:pPr marL="1047115">
              <a:lnSpc>
                <a:spcPct val="100000"/>
              </a:lnSpc>
              <a:spcBef>
                <a:spcPts val="340"/>
              </a:spcBef>
            </a:pPr>
            <a:r>
              <a:rPr sz="2800" b="1" spc="-5" dirty="0">
                <a:latin typeface="Arial"/>
                <a:cs typeface="Arial"/>
              </a:rPr>
              <a:t>minx </a:t>
            </a:r>
            <a:r>
              <a:rPr sz="2800" spc="-5" dirty="0">
                <a:latin typeface="Symbol"/>
                <a:cs typeface="Symbol"/>
              </a:rPr>
              <a:t></a:t>
            </a:r>
            <a:r>
              <a:rPr sz="2800" spc="-5" dirty="0">
                <a:latin typeface="Times New Roman"/>
                <a:cs typeface="Times New Roman"/>
              </a:rPr>
              <a:t> </a:t>
            </a:r>
            <a:r>
              <a:rPr sz="2800" b="1" dirty="0">
                <a:latin typeface="Arial"/>
                <a:cs typeface="Arial"/>
              </a:rPr>
              <a:t>T [ i</a:t>
            </a:r>
            <a:r>
              <a:rPr sz="2800" b="1" spc="-15" dirty="0">
                <a:latin typeface="Arial"/>
                <a:cs typeface="Arial"/>
              </a:rPr>
              <a:t> </a:t>
            </a:r>
            <a:r>
              <a:rPr sz="2800" b="1" dirty="0">
                <a:latin typeface="Arial"/>
                <a:cs typeface="Arial"/>
              </a:rPr>
              <a:t>]</a:t>
            </a:r>
            <a:endParaRPr sz="2800">
              <a:latin typeface="Arial"/>
              <a:cs typeface="Arial"/>
            </a:endParaRPr>
          </a:p>
          <a:p>
            <a:pPr marL="880110">
              <a:lnSpc>
                <a:spcPct val="100000"/>
              </a:lnSpc>
              <a:spcBef>
                <a:spcPts val="335"/>
              </a:spcBef>
              <a:tabLst>
                <a:tab pos="3748404" algn="l"/>
              </a:tabLst>
            </a:pPr>
            <a:r>
              <a:rPr sz="2800" b="1" spc="-5" dirty="0">
                <a:latin typeface="Arial"/>
                <a:cs typeface="Arial"/>
              </a:rPr>
              <a:t>for </a:t>
            </a:r>
            <a:r>
              <a:rPr sz="2800" b="1" dirty="0">
                <a:latin typeface="Arial"/>
                <a:cs typeface="Arial"/>
              </a:rPr>
              <a:t>j </a:t>
            </a:r>
            <a:r>
              <a:rPr sz="2800" spc="-5" dirty="0">
                <a:latin typeface="Symbol"/>
                <a:cs typeface="Symbol"/>
              </a:rPr>
              <a:t></a:t>
            </a:r>
            <a:r>
              <a:rPr sz="2800" spc="-5" dirty="0">
                <a:latin typeface="Times New Roman"/>
                <a:cs typeface="Times New Roman"/>
              </a:rPr>
              <a:t> </a:t>
            </a:r>
            <a:r>
              <a:rPr sz="2800" b="1" dirty="0">
                <a:latin typeface="Arial"/>
                <a:cs typeface="Arial"/>
              </a:rPr>
              <a:t>i + 1</a:t>
            </a:r>
            <a:r>
              <a:rPr sz="2800" b="1" spc="60" dirty="0">
                <a:latin typeface="Arial"/>
                <a:cs typeface="Arial"/>
              </a:rPr>
              <a:t> </a:t>
            </a:r>
            <a:r>
              <a:rPr sz="2800" b="1" spc="-5" dirty="0">
                <a:latin typeface="Arial"/>
                <a:cs typeface="Arial"/>
              </a:rPr>
              <a:t>to </a:t>
            </a:r>
            <a:r>
              <a:rPr sz="2800" b="1" dirty="0">
                <a:latin typeface="Arial"/>
                <a:cs typeface="Arial"/>
              </a:rPr>
              <a:t>n	</a:t>
            </a:r>
            <a:r>
              <a:rPr sz="2800" b="1" spc="-5" dirty="0">
                <a:latin typeface="Arial"/>
                <a:cs typeface="Arial"/>
              </a:rPr>
              <a:t>do</a:t>
            </a:r>
            <a:endParaRPr sz="2800">
              <a:latin typeface="Arial"/>
              <a:cs typeface="Arial"/>
            </a:endParaRPr>
          </a:p>
          <a:p>
            <a:pPr marL="1933575" marR="5080" indent="-435609">
              <a:lnSpc>
                <a:spcPts val="3740"/>
              </a:lnSpc>
              <a:spcBef>
                <a:spcPts val="115"/>
              </a:spcBef>
              <a:tabLst>
                <a:tab pos="3309620" algn="l"/>
              </a:tabLst>
            </a:pPr>
            <a:r>
              <a:rPr sz="2800" b="1" spc="-5" dirty="0">
                <a:latin typeface="Arial"/>
                <a:cs typeface="Arial"/>
              </a:rPr>
              <a:t>if </a:t>
            </a:r>
            <a:r>
              <a:rPr sz="2800" b="1" dirty="0">
                <a:latin typeface="Arial"/>
                <a:cs typeface="Arial"/>
              </a:rPr>
              <a:t>T [ j ] &lt; </a:t>
            </a:r>
            <a:r>
              <a:rPr sz="2800" b="1" spc="-5" dirty="0">
                <a:latin typeface="Arial"/>
                <a:cs typeface="Arial"/>
              </a:rPr>
              <a:t>minx</a:t>
            </a:r>
            <a:r>
              <a:rPr sz="2800" b="1" spc="-105" dirty="0">
                <a:latin typeface="Arial"/>
                <a:cs typeface="Arial"/>
              </a:rPr>
              <a:t> </a:t>
            </a:r>
            <a:r>
              <a:rPr sz="2800" b="1" spc="-5" dirty="0">
                <a:latin typeface="Arial"/>
                <a:cs typeface="Arial"/>
              </a:rPr>
              <a:t>then  minj</a:t>
            </a:r>
            <a:r>
              <a:rPr sz="2800" b="1" spc="-10" dirty="0">
                <a:latin typeface="Arial"/>
                <a:cs typeface="Arial"/>
              </a:rPr>
              <a:t> </a:t>
            </a:r>
            <a:r>
              <a:rPr sz="2800" spc="-5" dirty="0">
                <a:latin typeface="Symbol"/>
                <a:cs typeface="Symbol"/>
              </a:rPr>
              <a:t></a:t>
            </a:r>
            <a:r>
              <a:rPr sz="2800" spc="-5" dirty="0">
                <a:latin typeface="Times New Roman"/>
                <a:cs typeface="Times New Roman"/>
              </a:rPr>
              <a:t>	</a:t>
            </a:r>
            <a:r>
              <a:rPr sz="2800" b="1" dirty="0">
                <a:latin typeface="Arial"/>
                <a:cs typeface="Arial"/>
              </a:rPr>
              <a:t>j</a:t>
            </a:r>
            <a:endParaRPr sz="2800">
              <a:latin typeface="Arial"/>
              <a:cs typeface="Arial"/>
            </a:endParaRPr>
          </a:p>
          <a:p>
            <a:pPr marL="1892300">
              <a:lnSpc>
                <a:spcPct val="100000"/>
              </a:lnSpc>
              <a:spcBef>
                <a:spcPts val="145"/>
              </a:spcBef>
              <a:tabLst>
                <a:tab pos="3368675" algn="l"/>
              </a:tabLst>
            </a:pPr>
            <a:r>
              <a:rPr sz="2800" b="1" spc="-5" dirty="0">
                <a:latin typeface="Arial"/>
                <a:cs typeface="Arial"/>
              </a:rPr>
              <a:t>minx </a:t>
            </a:r>
            <a:r>
              <a:rPr sz="2800" spc="-5" dirty="0">
                <a:latin typeface="Symbol"/>
                <a:cs typeface="Symbol"/>
              </a:rPr>
              <a:t></a:t>
            </a:r>
            <a:r>
              <a:rPr sz="2800" spc="-5" dirty="0">
                <a:latin typeface="Times New Roman"/>
                <a:cs typeface="Times New Roman"/>
              </a:rPr>
              <a:t>	</a:t>
            </a:r>
            <a:r>
              <a:rPr sz="2800" b="1" dirty="0">
                <a:latin typeface="Arial"/>
                <a:cs typeface="Arial"/>
              </a:rPr>
              <a:t>T [ j</a:t>
            </a:r>
            <a:r>
              <a:rPr sz="2800" b="1" spc="-114" dirty="0">
                <a:latin typeface="Arial"/>
                <a:cs typeface="Arial"/>
              </a:rPr>
              <a:t> </a:t>
            </a:r>
            <a:r>
              <a:rPr sz="2800" b="1" dirty="0">
                <a:latin typeface="Arial"/>
                <a:cs typeface="Arial"/>
              </a:rPr>
              <a:t>]</a:t>
            </a:r>
            <a:endParaRPr sz="2800">
              <a:latin typeface="Arial"/>
              <a:cs typeface="Arial"/>
            </a:endParaRPr>
          </a:p>
          <a:p>
            <a:pPr marL="978535" marR="995680" indent="-635">
              <a:lnSpc>
                <a:spcPct val="110200"/>
              </a:lnSpc>
            </a:pPr>
            <a:r>
              <a:rPr sz="2800" b="1" dirty="0">
                <a:latin typeface="Arial"/>
                <a:cs typeface="Arial"/>
              </a:rPr>
              <a:t>T </a:t>
            </a:r>
            <a:r>
              <a:rPr sz="2800" b="1" spc="-5" dirty="0">
                <a:latin typeface="Arial"/>
                <a:cs typeface="Arial"/>
              </a:rPr>
              <a:t>[minj </a:t>
            </a:r>
            <a:r>
              <a:rPr sz="2800" b="1" dirty="0">
                <a:latin typeface="Arial"/>
                <a:cs typeface="Arial"/>
              </a:rPr>
              <a:t>] </a:t>
            </a:r>
            <a:r>
              <a:rPr sz="2800" spc="-5" dirty="0">
                <a:latin typeface="Symbol"/>
                <a:cs typeface="Symbol"/>
              </a:rPr>
              <a:t></a:t>
            </a:r>
            <a:r>
              <a:rPr sz="2800" spc="-5" dirty="0">
                <a:latin typeface="Times New Roman"/>
                <a:cs typeface="Times New Roman"/>
              </a:rPr>
              <a:t> </a:t>
            </a:r>
            <a:r>
              <a:rPr sz="2800" b="1" dirty="0">
                <a:latin typeface="Arial"/>
                <a:cs typeface="Arial"/>
              </a:rPr>
              <a:t>T [ i ]  T [ i ] </a:t>
            </a:r>
            <a:r>
              <a:rPr sz="2800" spc="-5" dirty="0">
                <a:latin typeface="Symbol"/>
                <a:cs typeface="Symbol"/>
              </a:rPr>
              <a:t></a:t>
            </a:r>
            <a:r>
              <a:rPr sz="2800" spc="-40" dirty="0">
                <a:latin typeface="Times New Roman"/>
                <a:cs typeface="Times New Roman"/>
              </a:rPr>
              <a:t> </a:t>
            </a:r>
            <a:r>
              <a:rPr sz="2800" b="1" spc="-5" dirty="0">
                <a:latin typeface="Arial"/>
                <a:cs typeface="Arial"/>
              </a:rPr>
              <a:t>minx</a:t>
            </a:r>
            <a:endParaRPr sz="28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01" y="404581"/>
            <a:ext cx="8984996" cy="553998"/>
          </a:xfrm>
        </p:spPr>
        <p:txBody>
          <a:bodyPr/>
          <a:lstStyle/>
          <a:p>
            <a:pPr algn="ctr"/>
            <a:r>
              <a:rPr lang="en-US" dirty="0" smtClean="0"/>
              <a:t>Selection sort Example</a:t>
            </a:r>
            <a:endParaRPr lang="en-US" dirty="0"/>
          </a:p>
        </p:txBody>
      </p:sp>
      <p:pic>
        <p:nvPicPr>
          <p:cNvPr id="2050" name="Picture 2" descr="Selection sor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7086600" cy="838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1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0461" y="341630"/>
            <a:ext cx="2155825" cy="620395"/>
          </a:xfrm>
          <a:prstGeom prst="rect">
            <a:avLst/>
          </a:prstGeom>
        </p:spPr>
        <p:txBody>
          <a:bodyPr vert="horz" wrap="square" lIns="0" tIns="0" rIns="0" bIns="0" rtlCol="0">
            <a:spAutoFit/>
          </a:bodyPr>
          <a:lstStyle/>
          <a:p>
            <a:pPr marL="12700">
              <a:lnSpc>
                <a:spcPct val="100000"/>
              </a:lnSpc>
            </a:pPr>
            <a:r>
              <a:rPr sz="4000" spc="-5" dirty="0">
                <a:latin typeface="Times New Roman"/>
                <a:cs typeface="Times New Roman"/>
              </a:rPr>
              <a:t>Shell</a:t>
            </a:r>
            <a:r>
              <a:rPr sz="4000" spc="-90" dirty="0">
                <a:latin typeface="Times New Roman"/>
                <a:cs typeface="Times New Roman"/>
              </a:rPr>
              <a:t> </a:t>
            </a:r>
            <a:r>
              <a:rPr sz="4000" spc="-5" dirty="0">
                <a:latin typeface="Times New Roman"/>
                <a:cs typeface="Times New Roman"/>
              </a:rPr>
              <a:t>Sort</a:t>
            </a:r>
            <a:endParaRPr sz="4000">
              <a:latin typeface="Times New Roman"/>
              <a:cs typeface="Times New Roman"/>
            </a:endParaRPr>
          </a:p>
        </p:txBody>
      </p:sp>
      <p:sp>
        <p:nvSpPr>
          <p:cNvPr id="3" name="object 3"/>
          <p:cNvSpPr txBox="1"/>
          <p:nvPr/>
        </p:nvSpPr>
        <p:spPr>
          <a:xfrm>
            <a:off x="536701" y="1037335"/>
            <a:ext cx="8921750" cy="4015740"/>
          </a:xfrm>
          <a:prstGeom prst="rect">
            <a:avLst/>
          </a:prstGeom>
        </p:spPr>
        <p:txBody>
          <a:bodyPr vert="horz" wrap="square" lIns="0" tIns="0" rIns="0" bIns="0" rtlCol="0">
            <a:spAutoFit/>
          </a:bodyPr>
          <a:lstStyle/>
          <a:p>
            <a:pPr marL="355600" marR="383540" indent="-342900">
              <a:lnSpc>
                <a:spcPts val="2210"/>
              </a:lnSpc>
              <a:buChar char="•"/>
              <a:tabLst>
                <a:tab pos="354965" algn="l"/>
                <a:tab pos="355600" algn="l"/>
              </a:tabLst>
            </a:pPr>
            <a:r>
              <a:rPr sz="2300" spc="-5" dirty="0">
                <a:latin typeface="Times New Roman"/>
                <a:cs typeface="Times New Roman"/>
              </a:rPr>
              <a:t>Uses insertion sort on periodic subsequences of the input to produce a  faster sorting</a:t>
            </a:r>
            <a:r>
              <a:rPr sz="2300" dirty="0">
                <a:latin typeface="Times New Roman"/>
                <a:cs typeface="Times New Roman"/>
              </a:rPr>
              <a:t> </a:t>
            </a:r>
            <a:r>
              <a:rPr sz="2300" spc="-5" dirty="0">
                <a:latin typeface="Times New Roman"/>
                <a:cs typeface="Times New Roman"/>
              </a:rPr>
              <a:t>algorithm.</a:t>
            </a:r>
            <a:endParaRPr sz="2300">
              <a:latin typeface="Times New Roman"/>
              <a:cs typeface="Times New Roman"/>
            </a:endParaRPr>
          </a:p>
          <a:p>
            <a:pPr marL="355600" indent="-342900">
              <a:lnSpc>
                <a:spcPct val="100000"/>
              </a:lnSpc>
              <a:spcBef>
                <a:spcPts val="15"/>
              </a:spcBef>
              <a:buChar char="•"/>
              <a:tabLst>
                <a:tab pos="354965" algn="l"/>
                <a:tab pos="355600" algn="l"/>
              </a:tabLst>
            </a:pPr>
            <a:r>
              <a:rPr sz="2300" spc="-5" dirty="0">
                <a:latin typeface="Times New Roman"/>
                <a:cs typeface="Times New Roman"/>
              </a:rPr>
              <a:t>Algorithm sorts an array with n</a:t>
            </a:r>
            <a:r>
              <a:rPr sz="2300" spc="65" dirty="0">
                <a:latin typeface="Times New Roman"/>
                <a:cs typeface="Times New Roman"/>
              </a:rPr>
              <a:t> </a:t>
            </a:r>
            <a:r>
              <a:rPr sz="2300" spc="-5" dirty="0">
                <a:latin typeface="Times New Roman"/>
                <a:cs typeface="Times New Roman"/>
              </a:rPr>
              <a:t>elements.</a:t>
            </a:r>
            <a:endParaRPr sz="2300">
              <a:latin typeface="Times New Roman"/>
              <a:cs typeface="Times New Roman"/>
            </a:endParaRPr>
          </a:p>
          <a:p>
            <a:pPr marL="355600" marR="5080" indent="-342900">
              <a:lnSpc>
                <a:spcPts val="2210"/>
              </a:lnSpc>
              <a:spcBef>
                <a:spcPts val="535"/>
              </a:spcBef>
              <a:buChar char="•"/>
              <a:tabLst>
                <a:tab pos="354965" algn="l"/>
                <a:tab pos="355600" algn="l"/>
              </a:tabLst>
            </a:pPr>
            <a:r>
              <a:rPr sz="2300" spc="-5" dirty="0">
                <a:latin typeface="Times New Roman"/>
                <a:cs typeface="Times New Roman"/>
              </a:rPr>
              <a:t>The subsequences to be sorted are determined by increments (h</a:t>
            </a:r>
            <a:r>
              <a:rPr sz="2250" spc="-7" baseline="-22222" dirty="0">
                <a:latin typeface="Times New Roman"/>
                <a:cs typeface="Times New Roman"/>
              </a:rPr>
              <a:t>t</a:t>
            </a:r>
            <a:r>
              <a:rPr sz="2300" spc="-5" dirty="0">
                <a:latin typeface="Times New Roman"/>
                <a:cs typeface="Times New Roman"/>
              </a:rPr>
              <a:t>, h</a:t>
            </a:r>
            <a:r>
              <a:rPr sz="2250" spc="-7" baseline="-22222" dirty="0">
                <a:latin typeface="Times New Roman"/>
                <a:cs typeface="Times New Roman"/>
              </a:rPr>
              <a:t>t-1</a:t>
            </a:r>
            <a:r>
              <a:rPr sz="2300" spc="-5" dirty="0">
                <a:latin typeface="Times New Roman"/>
                <a:cs typeface="Times New Roman"/>
              </a:rPr>
              <a:t>,…..,  h</a:t>
            </a:r>
            <a:r>
              <a:rPr sz="2250" spc="-7" baseline="-22222" dirty="0">
                <a:latin typeface="Times New Roman"/>
                <a:cs typeface="Times New Roman"/>
              </a:rPr>
              <a:t>1</a:t>
            </a:r>
            <a:r>
              <a:rPr sz="2300" spc="-5" dirty="0">
                <a:latin typeface="Times New Roman"/>
                <a:cs typeface="Times New Roman"/>
              </a:rPr>
              <a:t>).</a:t>
            </a:r>
            <a:endParaRPr sz="2300">
              <a:latin typeface="Times New Roman"/>
              <a:cs typeface="Times New Roman"/>
            </a:endParaRPr>
          </a:p>
          <a:p>
            <a:pPr marL="355600" marR="212090" indent="-342900">
              <a:lnSpc>
                <a:spcPts val="2210"/>
              </a:lnSpc>
              <a:spcBef>
                <a:spcPts val="550"/>
              </a:spcBef>
              <a:buChar char="•"/>
              <a:tabLst>
                <a:tab pos="354965" algn="l"/>
                <a:tab pos="355600" algn="l"/>
              </a:tabLst>
            </a:pPr>
            <a:r>
              <a:rPr sz="2300" spc="-5" dirty="0">
                <a:latin typeface="Times New Roman"/>
                <a:cs typeface="Times New Roman"/>
              </a:rPr>
              <a:t>The number of subsequences are obtained by the number of increments  (h</a:t>
            </a:r>
            <a:r>
              <a:rPr sz="2300" spc="-65" dirty="0">
                <a:latin typeface="Times New Roman"/>
                <a:cs typeface="Times New Roman"/>
              </a:rPr>
              <a:t> </a:t>
            </a:r>
            <a:r>
              <a:rPr sz="2300" spc="-5" dirty="0">
                <a:latin typeface="Times New Roman"/>
                <a:cs typeface="Times New Roman"/>
              </a:rPr>
              <a:t>values).</a:t>
            </a:r>
            <a:endParaRPr sz="2300">
              <a:latin typeface="Times New Roman"/>
              <a:cs typeface="Times New Roman"/>
            </a:endParaRPr>
          </a:p>
          <a:p>
            <a:pPr marL="355600" marR="130175" indent="-342900">
              <a:lnSpc>
                <a:spcPts val="2210"/>
              </a:lnSpc>
              <a:spcBef>
                <a:spcPts val="550"/>
              </a:spcBef>
              <a:buChar char="•"/>
              <a:tabLst>
                <a:tab pos="354965" algn="l"/>
                <a:tab pos="355600" algn="l"/>
                <a:tab pos="7006590" algn="l"/>
              </a:tabLst>
            </a:pPr>
            <a:r>
              <a:rPr sz="2300" spc="-5" dirty="0">
                <a:latin typeface="Times New Roman"/>
                <a:cs typeface="Times New Roman"/>
              </a:rPr>
              <a:t>Provides better performance due the fact that when the last passes are  made using small increments, few elements will be out of order because  of all the work that was done in earlier</a:t>
            </a:r>
            <a:r>
              <a:rPr sz="2300" spc="100" dirty="0">
                <a:latin typeface="Times New Roman"/>
                <a:cs typeface="Times New Roman"/>
              </a:rPr>
              <a:t> </a:t>
            </a:r>
            <a:r>
              <a:rPr sz="2300" spc="-5" dirty="0">
                <a:latin typeface="Times New Roman"/>
                <a:cs typeface="Times New Roman"/>
              </a:rPr>
              <a:t>passes.	</a:t>
            </a:r>
            <a:r>
              <a:rPr sz="2300" u="sng" spc="-10" dirty="0">
                <a:latin typeface="Times New Roman"/>
                <a:cs typeface="Times New Roman"/>
              </a:rPr>
              <a:t> </a:t>
            </a:r>
            <a:r>
              <a:rPr sz="2300" u="sng" spc="50" dirty="0">
                <a:latin typeface="Times New Roman"/>
                <a:cs typeface="Times New Roman"/>
              </a:rPr>
              <a:t> </a:t>
            </a:r>
            <a:endParaRPr sz="2300">
              <a:latin typeface="Times New Roman"/>
              <a:cs typeface="Times New Roman"/>
            </a:endParaRPr>
          </a:p>
          <a:p>
            <a:pPr marL="355600" marR="814705" indent="-342900">
              <a:lnSpc>
                <a:spcPts val="2210"/>
              </a:lnSpc>
              <a:spcBef>
                <a:spcPts val="550"/>
              </a:spcBef>
              <a:buChar char="•"/>
              <a:tabLst>
                <a:tab pos="354965" algn="l"/>
                <a:tab pos="355600" algn="l"/>
              </a:tabLst>
            </a:pPr>
            <a:r>
              <a:rPr sz="2300" spc="-5" dirty="0">
                <a:latin typeface="Times New Roman"/>
                <a:cs typeface="Times New Roman"/>
              </a:rPr>
              <a:t>The number of comparisons done by Shell sort is a function of the  sequence of increments used so a complete analysis is extremely  </a:t>
            </a:r>
            <a:r>
              <a:rPr sz="2300" spc="-10" dirty="0">
                <a:latin typeface="Times New Roman"/>
                <a:cs typeface="Times New Roman"/>
              </a:rPr>
              <a:t>difficult.</a:t>
            </a:r>
            <a:endParaRPr sz="2300">
              <a:latin typeface="Times New Roman"/>
              <a:cs typeface="Times New Roman"/>
            </a:endParaRPr>
          </a:p>
        </p:txBody>
      </p:sp>
      <p:sp>
        <p:nvSpPr>
          <p:cNvPr id="4" name="object 4"/>
          <p:cNvSpPr txBox="1"/>
          <p:nvPr/>
        </p:nvSpPr>
        <p:spPr>
          <a:xfrm>
            <a:off x="536705" y="5041785"/>
            <a:ext cx="7945755" cy="361950"/>
          </a:xfrm>
          <a:prstGeom prst="rect">
            <a:avLst/>
          </a:prstGeom>
        </p:spPr>
        <p:txBody>
          <a:bodyPr vert="horz" wrap="square" lIns="0" tIns="0" rIns="0" bIns="0" rtlCol="0">
            <a:spAutoFit/>
          </a:bodyPr>
          <a:lstStyle/>
          <a:p>
            <a:pPr marL="354965" indent="-342265">
              <a:lnSpc>
                <a:spcPct val="100000"/>
              </a:lnSpc>
              <a:buChar char="•"/>
              <a:tabLst>
                <a:tab pos="354965" algn="l"/>
                <a:tab pos="355600" algn="l"/>
              </a:tabLst>
            </a:pPr>
            <a:r>
              <a:rPr sz="2300" spc="-5" dirty="0">
                <a:latin typeface="Times New Roman"/>
                <a:cs typeface="Times New Roman"/>
              </a:rPr>
              <a:t>It has been shown that the best choice of h is approximately</a:t>
            </a:r>
            <a:r>
              <a:rPr sz="2300" spc="170" dirty="0">
                <a:latin typeface="Times New Roman"/>
                <a:cs typeface="Times New Roman"/>
              </a:rPr>
              <a:t> </a:t>
            </a:r>
            <a:r>
              <a:rPr sz="2300" spc="-5" dirty="0">
                <a:latin typeface="Times New Roman"/>
                <a:cs typeface="Times New Roman"/>
              </a:rPr>
              <a:t>1.72</a:t>
            </a:r>
            <a:endParaRPr sz="2300">
              <a:latin typeface="Times New Roman"/>
              <a:cs typeface="Times New Roman"/>
            </a:endParaRPr>
          </a:p>
        </p:txBody>
      </p:sp>
      <p:sp>
        <p:nvSpPr>
          <p:cNvPr id="5" name="object 5"/>
          <p:cNvSpPr txBox="1"/>
          <p:nvPr/>
        </p:nvSpPr>
        <p:spPr>
          <a:xfrm>
            <a:off x="8673338" y="5054345"/>
            <a:ext cx="120650" cy="240665"/>
          </a:xfrm>
          <a:prstGeom prst="rect">
            <a:avLst/>
          </a:prstGeom>
        </p:spPr>
        <p:txBody>
          <a:bodyPr vert="horz" wrap="square" lIns="0" tIns="0" rIns="0" bIns="0" rtlCol="0">
            <a:spAutoFit/>
          </a:bodyPr>
          <a:lstStyle/>
          <a:p>
            <a:pPr marL="12700">
              <a:lnSpc>
                <a:spcPct val="100000"/>
              </a:lnSpc>
            </a:pPr>
            <a:r>
              <a:rPr sz="1500" dirty="0">
                <a:latin typeface="Times New Roman"/>
                <a:cs typeface="Times New Roman"/>
              </a:rPr>
              <a:t>3</a:t>
            </a:r>
            <a:endParaRPr sz="1500">
              <a:latin typeface="Times New Roman"/>
              <a:cs typeface="Times New Roman"/>
            </a:endParaRPr>
          </a:p>
        </p:txBody>
      </p:sp>
      <p:sp>
        <p:nvSpPr>
          <p:cNvPr id="6" name="object 6"/>
          <p:cNvSpPr txBox="1"/>
          <p:nvPr/>
        </p:nvSpPr>
        <p:spPr>
          <a:xfrm>
            <a:off x="8910319" y="5041900"/>
            <a:ext cx="171450" cy="361950"/>
          </a:xfrm>
          <a:prstGeom prst="rect">
            <a:avLst/>
          </a:prstGeom>
        </p:spPr>
        <p:txBody>
          <a:bodyPr vert="horz" wrap="square" lIns="0" tIns="0" rIns="0" bIns="0" rtlCol="0">
            <a:spAutoFit/>
          </a:bodyPr>
          <a:lstStyle/>
          <a:p>
            <a:pPr marL="12700">
              <a:lnSpc>
                <a:spcPct val="100000"/>
              </a:lnSpc>
            </a:pPr>
            <a:r>
              <a:rPr sz="2300" spc="-5" dirty="0">
                <a:latin typeface="Times New Roman"/>
                <a:cs typeface="Times New Roman"/>
              </a:rPr>
              <a:t>n</a:t>
            </a:r>
            <a:endParaRPr sz="2300">
              <a:latin typeface="Times New Roman"/>
              <a:cs typeface="Times New Roman"/>
            </a:endParaRPr>
          </a:p>
        </p:txBody>
      </p:sp>
      <p:sp>
        <p:nvSpPr>
          <p:cNvPr id="7" name="object 7"/>
          <p:cNvSpPr txBox="1"/>
          <p:nvPr/>
        </p:nvSpPr>
        <p:spPr>
          <a:xfrm>
            <a:off x="879593" y="5323065"/>
            <a:ext cx="7978775" cy="361950"/>
          </a:xfrm>
          <a:prstGeom prst="rect">
            <a:avLst/>
          </a:prstGeom>
        </p:spPr>
        <p:txBody>
          <a:bodyPr vert="horz" wrap="square" lIns="0" tIns="0" rIns="0" bIns="0" rtlCol="0">
            <a:spAutoFit/>
          </a:bodyPr>
          <a:lstStyle/>
          <a:p>
            <a:pPr marL="12700">
              <a:lnSpc>
                <a:spcPct val="100000"/>
              </a:lnSpc>
            </a:pPr>
            <a:r>
              <a:rPr sz="2300" spc="-5" dirty="0">
                <a:latin typeface="Times New Roman"/>
                <a:cs typeface="Times New Roman"/>
              </a:rPr>
              <a:t>and with this choice the average running time is proportional to</a:t>
            </a:r>
            <a:r>
              <a:rPr sz="2300" spc="200" dirty="0">
                <a:latin typeface="Times New Roman"/>
                <a:cs typeface="Times New Roman"/>
              </a:rPr>
              <a:t> </a:t>
            </a:r>
            <a:r>
              <a:rPr sz="2300" spc="-10" dirty="0">
                <a:latin typeface="Times New Roman"/>
                <a:cs typeface="Times New Roman"/>
              </a:rPr>
              <a:t>n</a:t>
            </a:r>
            <a:r>
              <a:rPr sz="2250" spc="-15" baseline="25925" dirty="0">
                <a:latin typeface="Times New Roman"/>
                <a:cs typeface="Times New Roman"/>
              </a:rPr>
              <a:t>5/3</a:t>
            </a:r>
            <a:r>
              <a:rPr sz="2300" spc="-10" dirty="0">
                <a:latin typeface="Times New Roman"/>
                <a:cs typeface="Times New Roman"/>
              </a:rPr>
              <a:t>.</a:t>
            </a:r>
            <a:endParaRPr sz="2300">
              <a:latin typeface="Times New Roman"/>
              <a:cs typeface="Times New Roman"/>
            </a:endParaRPr>
          </a:p>
        </p:txBody>
      </p:sp>
      <p:sp>
        <p:nvSpPr>
          <p:cNvPr id="8" name="object 8"/>
          <p:cNvSpPr txBox="1"/>
          <p:nvPr/>
        </p:nvSpPr>
        <p:spPr>
          <a:xfrm>
            <a:off x="7801609" y="5898642"/>
            <a:ext cx="120650" cy="240665"/>
          </a:xfrm>
          <a:prstGeom prst="rect">
            <a:avLst/>
          </a:prstGeom>
        </p:spPr>
        <p:txBody>
          <a:bodyPr vert="horz" wrap="square" lIns="0" tIns="0" rIns="0" bIns="0" rtlCol="0">
            <a:spAutoFit/>
          </a:bodyPr>
          <a:lstStyle/>
          <a:p>
            <a:pPr marL="12700">
              <a:lnSpc>
                <a:spcPct val="100000"/>
              </a:lnSpc>
            </a:pPr>
            <a:r>
              <a:rPr sz="1500" dirty="0">
                <a:latin typeface="Times New Roman"/>
                <a:cs typeface="Times New Roman"/>
              </a:rPr>
              <a:t>3</a:t>
            </a:r>
            <a:endParaRPr sz="1500">
              <a:latin typeface="Times New Roman"/>
              <a:cs typeface="Times New Roman"/>
            </a:endParaRPr>
          </a:p>
        </p:txBody>
      </p:sp>
      <p:sp>
        <p:nvSpPr>
          <p:cNvPr id="9" name="object 9"/>
          <p:cNvSpPr txBox="1"/>
          <p:nvPr/>
        </p:nvSpPr>
        <p:spPr>
          <a:xfrm>
            <a:off x="4193437" y="5886196"/>
            <a:ext cx="4066540" cy="713105"/>
          </a:xfrm>
          <a:prstGeom prst="rect">
            <a:avLst/>
          </a:prstGeom>
        </p:spPr>
        <p:txBody>
          <a:bodyPr vert="horz" wrap="square" lIns="0" tIns="0" rIns="0" bIns="0" rtlCol="0">
            <a:spAutoFit/>
          </a:bodyPr>
          <a:lstStyle/>
          <a:p>
            <a:pPr marL="12700" marR="5080">
              <a:lnSpc>
                <a:spcPct val="100000"/>
              </a:lnSpc>
              <a:tabLst>
                <a:tab pos="3907154" algn="l"/>
              </a:tabLst>
            </a:pPr>
            <a:r>
              <a:rPr sz="2300" spc="-5" dirty="0">
                <a:latin typeface="Times New Roman"/>
                <a:cs typeface="Times New Roman"/>
              </a:rPr>
              <a:t>C(n) = O(n</a:t>
            </a:r>
            <a:r>
              <a:rPr sz="2250" spc="-7" baseline="25925" dirty="0">
                <a:latin typeface="Times New Roman"/>
                <a:cs typeface="Times New Roman"/>
              </a:rPr>
              <a:t>5/</a:t>
            </a:r>
            <a:r>
              <a:rPr sz="2250" spc="-15" baseline="25925" dirty="0">
                <a:latin typeface="Times New Roman"/>
                <a:cs typeface="Times New Roman"/>
              </a:rPr>
              <a:t>3</a:t>
            </a:r>
            <a:r>
              <a:rPr sz="2300" spc="-5" dirty="0">
                <a:latin typeface="Times New Roman"/>
                <a:cs typeface="Times New Roman"/>
              </a:rPr>
              <a:t>)</a:t>
            </a:r>
            <a:r>
              <a:rPr sz="2300" dirty="0">
                <a:latin typeface="Times New Roman"/>
                <a:cs typeface="Times New Roman"/>
              </a:rPr>
              <a:t> </a:t>
            </a:r>
            <a:r>
              <a:rPr sz="2300" spc="-5" dirty="0">
                <a:latin typeface="Times New Roman"/>
                <a:cs typeface="Times New Roman"/>
              </a:rPr>
              <a:t>when</a:t>
            </a:r>
            <a:r>
              <a:rPr sz="2300" dirty="0">
                <a:latin typeface="Times New Roman"/>
                <a:cs typeface="Times New Roman"/>
              </a:rPr>
              <a:t> </a:t>
            </a:r>
            <a:r>
              <a:rPr sz="2300" spc="-5" dirty="0">
                <a:latin typeface="Times New Roman"/>
                <a:cs typeface="Times New Roman"/>
              </a:rPr>
              <a:t>h</a:t>
            </a:r>
            <a:r>
              <a:rPr sz="2300" dirty="0">
                <a:latin typeface="Times New Roman"/>
                <a:cs typeface="Times New Roman"/>
              </a:rPr>
              <a:t> </a:t>
            </a:r>
            <a:r>
              <a:rPr sz="2300" spc="-5" dirty="0">
                <a:latin typeface="Times New Roman"/>
                <a:cs typeface="Times New Roman"/>
              </a:rPr>
              <a:t>=</a:t>
            </a:r>
            <a:r>
              <a:rPr sz="2300" dirty="0">
                <a:latin typeface="Times New Roman"/>
                <a:cs typeface="Times New Roman"/>
              </a:rPr>
              <a:t> </a:t>
            </a:r>
            <a:r>
              <a:rPr sz="2300" spc="-5" dirty="0">
                <a:latin typeface="Times New Roman"/>
                <a:cs typeface="Times New Roman"/>
              </a:rPr>
              <a:t>1.72</a:t>
            </a:r>
            <a:r>
              <a:rPr sz="2300" dirty="0">
                <a:latin typeface="Times New Roman"/>
                <a:cs typeface="Times New Roman"/>
              </a:rPr>
              <a:t>	</a:t>
            </a:r>
            <a:r>
              <a:rPr sz="2300" spc="-5" dirty="0">
                <a:latin typeface="Times New Roman"/>
                <a:cs typeface="Times New Roman"/>
              </a:rPr>
              <a:t>n  C(n) = O(n</a:t>
            </a:r>
            <a:r>
              <a:rPr sz="2250" spc="-7" baseline="25925" dirty="0">
                <a:latin typeface="Times New Roman"/>
                <a:cs typeface="Times New Roman"/>
              </a:rPr>
              <a:t>2</a:t>
            </a:r>
            <a:r>
              <a:rPr sz="2300" spc="-5" dirty="0">
                <a:latin typeface="Times New Roman"/>
                <a:cs typeface="Times New Roman"/>
              </a:rPr>
              <a:t>) when h =</a:t>
            </a:r>
            <a:r>
              <a:rPr sz="2300" spc="-10" dirty="0">
                <a:latin typeface="Times New Roman"/>
                <a:cs typeface="Times New Roman"/>
              </a:rPr>
              <a:t> </a:t>
            </a:r>
            <a:r>
              <a:rPr sz="2300" spc="-5" dirty="0">
                <a:latin typeface="Times New Roman"/>
                <a:cs typeface="Times New Roman"/>
              </a:rPr>
              <a:t>1</a:t>
            </a:r>
            <a:endParaRPr sz="2300">
              <a:latin typeface="Times New Roman"/>
              <a:cs typeface="Times New Roman"/>
            </a:endParaRPr>
          </a:p>
        </p:txBody>
      </p:sp>
      <p:sp>
        <p:nvSpPr>
          <p:cNvPr id="10" name="object 10"/>
          <p:cNvSpPr txBox="1"/>
          <p:nvPr/>
        </p:nvSpPr>
        <p:spPr>
          <a:xfrm>
            <a:off x="536694" y="5886196"/>
            <a:ext cx="2849245" cy="1063625"/>
          </a:xfrm>
          <a:prstGeom prst="rect">
            <a:avLst/>
          </a:prstGeom>
        </p:spPr>
        <p:txBody>
          <a:bodyPr vert="horz" wrap="square" lIns="0" tIns="0" rIns="0" bIns="0" rtlCol="0">
            <a:spAutoFit/>
          </a:bodyPr>
          <a:lstStyle/>
          <a:p>
            <a:pPr marL="354965" indent="-342265">
              <a:lnSpc>
                <a:spcPct val="100000"/>
              </a:lnSpc>
              <a:buChar char="•"/>
              <a:tabLst>
                <a:tab pos="354965" algn="l"/>
                <a:tab pos="355600" algn="l"/>
              </a:tabLst>
            </a:pPr>
            <a:r>
              <a:rPr sz="2300" spc="-5" dirty="0">
                <a:latin typeface="Times New Roman"/>
                <a:cs typeface="Times New Roman"/>
              </a:rPr>
              <a:t>The Average – case</a:t>
            </a:r>
            <a:r>
              <a:rPr sz="2300" spc="75" dirty="0">
                <a:latin typeface="Times New Roman"/>
                <a:cs typeface="Times New Roman"/>
              </a:rPr>
              <a:t> </a:t>
            </a:r>
            <a:r>
              <a:rPr sz="2300" spc="-5" dirty="0">
                <a:latin typeface="Times New Roman"/>
                <a:cs typeface="Times New Roman"/>
              </a:rPr>
              <a:t>:</a:t>
            </a:r>
            <a:endParaRPr sz="2300">
              <a:latin typeface="Times New Roman"/>
              <a:cs typeface="Times New Roman"/>
            </a:endParaRPr>
          </a:p>
          <a:p>
            <a:pPr marL="12700">
              <a:lnSpc>
                <a:spcPct val="100000"/>
              </a:lnSpc>
              <a:spcBef>
                <a:spcPts val="5"/>
              </a:spcBef>
            </a:pPr>
            <a:r>
              <a:rPr sz="2300" spc="-5" dirty="0">
                <a:latin typeface="Times New Roman"/>
                <a:cs typeface="Times New Roman"/>
              </a:rPr>
              <a:t>•</a:t>
            </a:r>
            <a:endParaRPr sz="2300">
              <a:latin typeface="Times New Roman"/>
              <a:cs typeface="Times New Roman"/>
            </a:endParaRPr>
          </a:p>
          <a:p>
            <a:pPr marL="12700">
              <a:lnSpc>
                <a:spcPct val="100000"/>
              </a:lnSpc>
            </a:pPr>
            <a:r>
              <a:rPr sz="2300" spc="-5" dirty="0">
                <a:latin typeface="Times New Roman"/>
                <a:cs typeface="Times New Roman"/>
              </a:rPr>
              <a:t>•</a:t>
            </a:r>
            <a:endParaRPr sz="2300">
              <a:latin typeface="Times New Roman"/>
              <a:cs typeface="Times New Roman"/>
            </a:endParaRPr>
          </a:p>
        </p:txBody>
      </p:sp>
      <p:sp>
        <p:nvSpPr>
          <p:cNvPr id="11" name="object 11"/>
          <p:cNvSpPr txBox="1"/>
          <p:nvPr/>
        </p:nvSpPr>
        <p:spPr>
          <a:xfrm>
            <a:off x="879555" y="6237490"/>
            <a:ext cx="2506345" cy="712470"/>
          </a:xfrm>
          <a:prstGeom prst="rect">
            <a:avLst/>
          </a:prstGeom>
        </p:spPr>
        <p:txBody>
          <a:bodyPr vert="horz" wrap="square" lIns="0" tIns="0" rIns="0" bIns="0" rtlCol="0">
            <a:spAutoFit/>
          </a:bodyPr>
          <a:lstStyle/>
          <a:p>
            <a:pPr marL="12700" marR="5080" indent="-635">
              <a:lnSpc>
                <a:spcPct val="100000"/>
              </a:lnSpc>
              <a:tabLst>
                <a:tab pos="2411730" algn="l"/>
              </a:tabLst>
            </a:pPr>
            <a:r>
              <a:rPr sz="2300" spc="-5" dirty="0">
                <a:latin typeface="Times New Roman"/>
                <a:cs typeface="Times New Roman"/>
              </a:rPr>
              <a:t>The worst – case</a:t>
            </a:r>
            <a:r>
              <a:rPr sz="2300" dirty="0">
                <a:latin typeface="Times New Roman"/>
                <a:cs typeface="Times New Roman"/>
              </a:rPr>
              <a:t>	</a:t>
            </a:r>
            <a:r>
              <a:rPr sz="2300" spc="-5" dirty="0">
                <a:latin typeface="Times New Roman"/>
                <a:cs typeface="Times New Roman"/>
              </a:rPr>
              <a:t>:  The</a:t>
            </a:r>
            <a:r>
              <a:rPr sz="2300" dirty="0">
                <a:latin typeface="Times New Roman"/>
                <a:cs typeface="Times New Roman"/>
              </a:rPr>
              <a:t> </a:t>
            </a:r>
            <a:r>
              <a:rPr sz="2300" spc="-5" dirty="0">
                <a:latin typeface="Times New Roman"/>
                <a:cs typeface="Times New Roman"/>
              </a:rPr>
              <a:t>best</a:t>
            </a:r>
            <a:r>
              <a:rPr sz="2300" dirty="0">
                <a:latin typeface="Times New Roman"/>
                <a:cs typeface="Times New Roman"/>
              </a:rPr>
              <a:t> </a:t>
            </a:r>
            <a:r>
              <a:rPr sz="2300" spc="-5" dirty="0">
                <a:latin typeface="Times New Roman"/>
                <a:cs typeface="Times New Roman"/>
              </a:rPr>
              <a:t>–</a:t>
            </a:r>
            <a:r>
              <a:rPr sz="2300" dirty="0">
                <a:latin typeface="Times New Roman"/>
                <a:cs typeface="Times New Roman"/>
              </a:rPr>
              <a:t> </a:t>
            </a:r>
            <a:r>
              <a:rPr sz="2300" spc="-5" dirty="0">
                <a:latin typeface="Times New Roman"/>
                <a:cs typeface="Times New Roman"/>
              </a:rPr>
              <a:t>case</a:t>
            </a:r>
            <a:r>
              <a:rPr sz="2300" dirty="0">
                <a:latin typeface="Times New Roman"/>
                <a:cs typeface="Times New Roman"/>
              </a:rPr>
              <a:t>	</a:t>
            </a:r>
            <a:r>
              <a:rPr sz="2300" spc="-5" dirty="0">
                <a:latin typeface="Times New Roman"/>
                <a:cs typeface="Times New Roman"/>
              </a:rPr>
              <a:t>:</a:t>
            </a:r>
            <a:endParaRPr sz="2300">
              <a:latin typeface="Times New Roman"/>
              <a:cs typeface="Times New Roman"/>
            </a:endParaRPr>
          </a:p>
        </p:txBody>
      </p:sp>
      <p:sp>
        <p:nvSpPr>
          <p:cNvPr id="12" name="object 12"/>
          <p:cNvSpPr txBox="1"/>
          <p:nvPr/>
        </p:nvSpPr>
        <p:spPr>
          <a:xfrm>
            <a:off x="4193102" y="6655549"/>
            <a:ext cx="4342765" cy="575945"/>
          </a:xfrm>
          <a:prstGeom prst="rect">
            <a:avLst/>
          </a:prstGeom>
        </p:spPr>
        <p:txBody>
          <a:bodyPr vert="horz" wrap="square" lIns="0" tIns="0" rIns="0" bIns="0" rtlCol="0">
            <a:spAutoFit/>
          </a:bodyPr>
          <a:lstStyle/>
          <a:p>
            <a:pPr marL="13335" marR="5080" indent="-1270">
              <a:lnSpc>
                <a:spcPts val="2210"/>
              </a:lnSpc>
            </a:pPr>
            <a:r>
              <a:rPr sz="2300" spc="-5" dirty="0">
                <a:latin typeface="Times New Roman"/>
                <a:cs typeface="Times New Roman"/>
              </a:rPr>
              <a:t>C(n) = O(n (logn)</a:t>
            </a:r>
            <a:r>
              <a:rPr sz="2250" spc="-7" baseline="25925" dirty="0">
                <a:latin typeface="Times New Roman"/>
                <a:cs typeface="Times New Roman"/>
              </a:rPr>
              <a:t>2</a:t>
            </a:r>
            <a:r>
              <a:rPr sz="2300" spc="-5" dirty="0">
                <a:latin typeface="Times New Roman"/>
                <a:cs typeface="Times New Roman"/>
              </a:rPr>
              <a:t>) if increments are  carefully chosen for fairly large</a:t>
            </a:r>
            <a:r>
              <a:rPr sz="2300" spc="40" dirty="0">
                <a:latin typeface="Times New Roman"/>
                <a:cs typeface="Times New Roman"/>
              </a:rPr>
              <a:t> </a:t>
            </a:r>
            <a:r>
              <a:rPr sz="2300" spc="-5" dirty="0">
                <a:latin typeface="Times New Roman"/>
                <a:cs typeface="Times New Roman"/>
              </a:rPr>
              <a:t>n</a:t>
            </a:r>
            <a:endParaRPr sz="2300">
              <a:latin typeface="Times New Roman"/>
              <a:cs typeface="Times New Roman"/>
            </a:endParaRPr>
          </a:p>
        </p:txBody>
      </p:sp>
      <p:sp>
        <p:nvSpPr>
          <p:cNvPr id="13" name="object 13"/>
          <p:cNvSpPr/>
          <p:nvPr/>
        </p:nvSpPr>
        <p:spPr>
          <a:xfrm>
            <a:off x="7599426" y="4876800"/>
            <a:ext cx="152400" cy="0"/>
          </a:xfrm>
          <a:custGeom>
            <a:avLst/>
            <a:gdLst/>
            <a:ahLst/>
            <a:cxnLst/>
            <a:rect l="l" t="t" r="r" b="b"/>
            <a:pathLst>
              <a:path w="152400">
                <a:moveTo>
                  <a:pt x="0" y="0"/>
                </a:moveTo>
                <a:lnTo>
                  <a:pt x="152400" y="0"/>
                </a:lnTo>
              </a:path>
            </a:pathLst>
          </a:custGeom>
          <a:ln w="12700">
            <a:solidFill>
              <a:srgbClr val="000000"/>
            </a:solidFill>
          </a:ln>
        </p:spPr>
        <p:txBody>
          <a:bodyPr wrap="square" lIns="0" tIns="0" rIns="0" bIns="0" rtlCol="0"/>
          <a:lstStyle/>
          <a:p>
            <a:endParaRPr/>
          </a:p>
        </p:txBody>
      </p:sp>
      <p:sp>
        <p:nvSpPr>
          <p:cNvPr id="14" name="object 14"/>
          <p:cNvSpPr/>
          <p:nvPr/>
        </p:nvSpPr>
        <p:spPr>
          <a:xfrm>
            <a:off x="7786878" y="5970270"/>
            <a:ext cx="533400" cy="228600"/>
          </a:xfrm>
          <a:custGeom>
            <a:avLst/>
            <a:gdLst/>
            <a:ahLst/>
            <a:cxnLst/>
            <a:rect l="l" t="t" r="r" b="b"/>
            <a:pathLst>
              <a:path w="533400" h="228600">
                <a:moveTo>
                  <a:pt x="0" y="76200"/>
                </a:moveTo>
                <a:lnTo>
                  <a:pt x="96774" y="228600"/>
                </a:lnTo>
                <a:lnTo>
                  <a:pt x="193548" y="0"/>
                </a:lnTo>
                <a:lnTo>
                  <a:pt x="533400" y="0"/>
                </a:lnTo>
              </a:path>
            </a:pathLst>
          </a:custGeom>
          <a:ln w="12700">
            <a:solidFill>
              <a:srgbClr val="000000"/>
            </a:solidFill>
          </a:ln>
        </p:spPr>
        <p:txBody>
          <a:bodyPr wrap="square" lIns="0" tIns="0" rIns="0" bIns="0" rtlCol="0"/>
          <a:lstStyle/>
          <a:p>
            <a:endParaRPr/>
          </a:p>
        </p:txBody>
      </p:sp>
      <p:sp>
        <p:nvSpPr>
          <p:cNvPr id="15" name="object 15"/>
          <p:cNvSpPr/>
          <p:nvPr/>
        </p:nvSpPr>
        <p:spPr>
          <a:xfrm>
            <a:off x="8625078" y="5125973"/>
            <a:ext cx="533400" cy="228600"/>
          </a:xfrm>
          <a:custGeom>
            <a:avLst/>
            <a:gdLst/>
            <a:ahLst/>
            <a:cxnLst/>
            <a:rect l="l" t="t" r="r" b="b"/>
            <a:pathLst>
              <a:path w="533400" h="228600">
                <a:moveTo>
                  <a:pt x="0" y="76200"/>
                </a:moveTo>
                <a:lnTo>
                  <a:pt x="96774" y="228600"/>
                </a:lnTo>
                <a:lnTo>
                  <a:pt x="193548" y="0"/>
                </a:lnTo>
                <a:lnTo>
                  <a:pt x="533400" y="0"/>
                </a:lnTo>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79697" y="1763267"/>
            <a:ext cx="16510" cy="227329"/>
          </a:xfrm>
          <a:custGeom>
            <a:avLst/>
            <a:gdLst/>
            <a:ahLst/>
            <a:cxnLst/>
            <a:rect l="l" t="t" r="r" b="b"/>
            <a:pathLst>
              <a:path w="16510" h="227330">
                <a:moveTo>
                  <a:pt x="0" y="0"/>
                </a:moveTo>
                <a:lnTo>
                  <a:pt x="0" y="227075"/>
                </a:lnTo>
                <a:lnTo>
                  <a:pt x="16001" y="227075"/>
                </a:lnTo>
                <a:lnTo>
                  <a:pt x="16001" y="0"/>
                </a:lnTo>
                <a:lnTo>
                  <a:pt x="0" y="0"/>
                </a:lnTo>
                <a:close/>
              </a:path>
            </a:pathLst>
          </a:custGeom>
          <a:ln w="3175">
            <a:solidFill>
              <a:srgbClr val="000000"/>
            </a:solidFill>
          </a:ln>
        </p:spPr>
        <p:txBody>
          <a:bodyPr wrap="square" lIns="0" tIns="0" rIns="0" bIns="0" rtlCol="0"/>
          <a:lstStyle/>
          <a:p>
            <a:endParaRPr/>
          </a:p>
        </p:txBody>
      </p:sp>
      <p:sp>
        <p:nvSpPr>
          <p:cNvPr id="3" name="object 3"/>
          <p:cNvSpPr/>
          <p:nvPr/>
        </p:nvSpPr>
        <p:spPr>
          <a:xfrm>
            <a:off x="8578595" y="1763267"/>
            <a:ext cx="16510" cy="227329"/>
          </a:xfrm>
          <a:custGeom>
            <a:avLst/>
            <a:gdLst/>
            <a:ahLst/>
            <a:cxnLst/>
            <a:rect l="l" t="t" r="r" b="b"/>
            <a:pathLst>
              <a:path w="16509" h="227330">
                <a:moveTo>
                  <a:pt x="0" y="0"/>
                </a:moveTo>
                <a:lnTo>
                  <a:pt x="0" y="227075"/>
                </a:lnTo>
                <a:lnTo>
                  <a:pt x="16001" y="227075"/>
                </a:lnTo>
                <a:lnTo>
                  <a:pt x="16001" y="0"/>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3679697" y="3083814"/>
            <a:ext cx="16510" cy="207010"/>
          </a:xfrm>
          <a:custGeom>
            <a:avLst/>
            <a:gdLst/>
            <a:ahLst/>
            <a:cxnLst/>
            <a:rect l="l" t="t" r="r" b="b"/>
            <a:pathLst>
              <a:path w="16510" h="207010">
                <a:moveTo>
                  <a:pt x="0" y="0"/>
                </a:moveTo>
                <a:lnTo>
                  <a:pt x="0" y="206502"/>
                </a:lnTo>
                <a:lnTo>
                  <a:pt x="16001" y="206502"/>
                </a:lnTo>
                <a:lnTo>
                  <a:pt x="16001" y="0"/>
                </a:lnTo>
                <a:lnTo>
                  <a:pt x="0" y="0"/>
                </a:lnTo>
                <a:close/>
              </a:path>
            </a:pathLst>
          </a:custGeom>
          <a:ln w="3175">
            <a:solidFill>
              <a:srgbClr val="000000"/>
            </a:solidFill>
          </a:ln>
        </p:spPr>
        <p:txBody>
          <a:bodyPr wrap="square" lIns="0" tIns="0" rIns="0" bIns="0" rtlCol="0"/>
          <a:lstStyle/>
          <a:p>
            <a:endParaRPr/>
          </a:p>
        </p:txBody>
      </p:sp>
      <p:sp>
        <p:nvSpPr>
          <p:cNvPr id="5" name="object 5"/>
          <p:cNvSpPr/>
          <p:nvPr/>
        </p:nvSpPr>
        <p:spPr>
          <a:xfrm>
            <a:off x="8578595" y="3083814"/>
            <a:ext cx="16510" cy="207010"/>
          </a:xfrm>
          <a:custGeom>
            <a:avLst/>
            <a:gdLst/>
            <a:ahLst/>
            <a:cxnLst/>
            <a:rect l="l" t="t" r="r" b="b"/>
            <a:pathLst>
              <a:path w="16509" h="207010">
                <a:moveTo>
                  <a:pt x="0" y="0"/>
                </a:moveTo>
                <a:lnTo>
                  <a:pt x="0" y="206501"/>
                </a:lnTo>
                <a:lnTo>
                  <a:pt x="16001" y="206501"/>
                </a:lnTo>
                <a:lnTo>
                  <a:pt x="16001"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3679697" y="4341114"/>
            <a:ext cx="16510" cy="208279"/>
          </a:xfrm>
          <a:custGeom>
            <a:avLst/>
            <a:gdLst/>
            <a:ahLst/>
            <a:cxnLst/>
            <a:rect l="l" t="t" r="r" b="b"/>
            <a:pathLst>
              <a:path w="16510" h="208279">
                <a:moveTo>
                  <a:pt x="0" y="0"/>
                </a:moveTo>
                <a:lnTo>
                  <a:pt x="0" y="208025"/>
                </a:lnTo>
                <a:lnTo>
                  <a:pt x="16001" y="208025"/>
                </a:lnTo>
                <a:lnTo>
                  <a:pt x="16001"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8578595" y="4341114"/>
            <a:ext cx="16510" cy="208279"/>
          </a:xfrm>
          <a:custGeom>
            <a:avLst/>
            <a:gdLst/>
            <a:ahLst/>
            <a:cxnLst/>
            <a:rect l="l" t="t" r="r" b="b"/>
            <a:pathLst>
              <a:path w="16509" h="208279">
                <a:moveTo>
                  <a:pt x="0" y="0"/>
                </a:moveTo>
                <a:lnTo>
                  <a:pt x="0" y="208025"/>
                </a:lnTo>
                <a:lnTo>
                  <a:pt x="16001" y="208025"/>
                </a:lnTo>
                <a:lnTo>
                  <a:pt x="16001"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3679697" y="5347715"/>
            <a:ext cx="16510" cy="208279"/>
          </a:xfrm>
          <a:custGeom>
            <a:avLst/>
            <a:gdLst/>
            <a:ahLst/>
            <a:cxnLst/>
            <a:rect l="l" t="t" r="r" b="b"/>
            <a:pathLst>
              <a:path w="16510" h="208279">
                <a:moveTo>
                  <a:pt x="0" y="0"/>
                </a:moveTo>
                <a:lnTo>
                  <a:pt x="0" y="208025"/>
                </a:lnTo>
                <a:lnTo>
                  <a:pt x="16001" y="208025"/>
                </a:lnTo>
                <a:lnTo>
                  <a:pt x="16001"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8578595" y="5347715"/>
            <a:ext cx="16510" cy="208279"/>
          </a:xfrm>
          <a:custGeom>
            <a:avLst/>
            <a:gdLst/>
            <a:ahLst/>
            <a:cxnLst/>
            <a:rect l="l" t="t" r="r" b="b"/>
            <a:pathLst>
              <a:path w="16509" h="208279">
                <a:moveTo>
                  <a:pt x="0" y="0"/>
                </a:moveTo>
                <a:lnTo>
                  <a:pt x="0" y="208025"/>
                </a:lnTo>
                <a:lnTo>
                  <a:pt x="16001" y="208025"/>
                </a:lnTo>
                <a:lnTo>
                  <a:pt x="16001"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3679697" y="6421373"/>
            <a:ext cx="16510" cy="271780"/>
          </a:xfrm>
          <a:custGeom>
            <a:avLst/>
            <a:gdLst/>
            <a:ahLst/>
            <a:cxnLst/>
            <a:rect l="l" t="t" r="r" b="b"/>
            <a:pathLst>
              <a:path w="16510" h="271779">
                <a:moveTo>
                  <a:pt x="0" y="0"/>
                </a:moveTo>
                <a:lnTo>
                  <a:pt x="0" y="271272"/>
                </a:lnTo>
                <a:lnTo>
                  <a:pt x="16001" y="271272"/>
                </a:lnTo>
                <a:lnTo>
                  <a:pt x="16001"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8578595" y="6421373"/>
            <a:ext cx="16510" cy="271780"/>
          </a:xfrm>
          <a:custGeom>
            <a:avLst/>
            <a:gdLst/>
            <a:ahLst/>
            <a:cxnLst/>
            <a:rect l="l" t="t" r="r" b="b"/>
            <a:pathLst>
              <a:path w="16509" h="271779">
                <a:moveTo>
                  <a:pt x="0" y="0"/>
                </a:moveTo>
                <a:lnTo>
                  <a:pt x="0" y="271272"/>
                </a:lnTo>
                <a:lnTo>
                  <a:pt x="16001" y="271272"/>
                </a:lnTo>
                <a:lnTo>
                  <a:pt x="16001"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590800" y="1524000"/>
            <a:ext cx="6553200" cy="1343660"/>
          </a:xfrm>
          <a:custGeom>
            <a:avLst/>
            <a:gdLst/>
            <a:ahLst/>
            <a:cxnLst/>
            <a:rect l="l" t="t" r="r" b="b"/>
            <a:pathLst>
              <a:path w="6553200" h="1343660">
                <a:moveTo>
                  <a:pt x="0" y="0"/>
                </a:moveTo>
                <a:lnTo>
                  <a:pt x="0" y="1343406"/>
                </a:lnTo>
                <a:lnTo>
                  <a:pt x="6553200" y="1343406"/>
                </a:lnTo>
                <a:lnTo>
                  <a:pt x="6553200" y="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2740151" y="2177795"/>
            <a:ext cx="6383655" cy="168910"/>
          </a:xfrm>
          <a:custGeom>
            <a:avLst/>
            <a:gdLst/>
            <a:ahLst/>
            <a:cxnLst/>
            <a:rect l="l" t="t" r="r" b="b"/>
            <a:pathLst>
              <a:path w="6383655" h="168910">
                <a:moveTo>
                  <a:pt x="0" y="0"/>
                </a:moveTo>
                <a:lnTo>
                  <a:pt x="0" y="168401"/>
                </a:lnTo>
                <a:lnTo>
                  <a:pt x="2206752" y="168401"/>
                </a:lnTo>
                <a:lnTo>
                  <a:pt x="2273046" y="109727"/>
                </a:lnTo>
                <a:lnTo>
                  <a:pt x="2340102" y="168401"/>
                </a:lnTo>
                <a:lnTo>
                  <a:pt x="4438650" y="168401"/>
                </a:lnTo>
                <a:lnTo>
                  <a:pt x="4492752" y="103631"/>
                </a:lnTo>
                <a:lnTo>
                  <a:pt x="4533900" y="162305"/>
                </a:lnTo>
                <a:lnTo>
                  <a:pt x="6383274" y="162305"/>
                </a:lnTo>
              </a:path>
            </a:pathLst>
          </a:custGeom>
          <a:ln w="12700">
            <a:solidFill>
              <a:srgbClr val="000000"/>
            </a:solidFill>
          </a:ln>
        </p:spPr>
        <p:txBody>
          <a:bodyPr wrap="square" lIns="0" tIns="0" rIns="0" bIns="0" rtlCol="0"/>
          <a:lstStyle/>
          <a:p>
            <a:endParaRPr/>
          </a:p>
        </p:txBody>
      </p:sp>
      <p:sp>
        <p:nvSpPr>
          <p:cNvPr id="14" name="object 14"/>
          <p:cNvSpPr/>
          <p:nvPr/>
        </p:nvSpPr>
        <p:spPr>
          <a:xfrm>
            <a:off x="3409950" y="2193798"/>
            <a:ext cx="5701030" cy="276860"/>
          </a:xfrm>
          <a:custGeom>
            <a:avLst/>
            <a:gdLst/>
            <a:ahLst/>
            <a:cxnLst/>
            <a:rect l="l" t="t" r="r" b="b"/>
            <a:pathLst>
              <a:path w="5701030" h="276860">
                <a:moveTo>
                  <a:pt x="0" y="0"/>
                </a:moveTo>
                <a:lnTo>
                  <a:pt x="0" y="276605"/>
                </a:lnTo>
                <a:lnTo>
                  <a:pt x="2202179" y="276605"/>
                </a:lnTo>
                <a:lnTo>
                  <a:pt x="2273046" y="214121"/>
                </a:lnTo>
                <a:lnTo>
                  <a:pt x="2338578" y="276605"/>
                </a:lnTo>
                <a:lnTo>
                  <a:pt x="4434078" y="276605"/>
                </a:lnTo>
                <a:lnTo>
                  <a:pt x="4491228" y="214121"/>
                </a:lnTo>
                <a:lnTo>
                  <a:pt x="4529328" y="268223"/>
                </a:lnTo>
                <a:lnTo>
                  <a:pt x="5700522" y="268223"/>
                </a:lnTo>
              </a:path>
            </a:pathLst>
          </a:custGeom>
          <a:ln w="12699">
            <a:solidFill>
              <a:srgbClr val="000000"/>
            </a:solidFill>
          </a:ln>
        </p:spPr>
        <p:txBody>
          <a:bodyPr wrap="square" lIns="0" tIns="0" rIns="0" bIns="0" rtlCol="0"/>
          <a:lstStyle/>
          <a:p>
            <a:endParaRPr/>
          </a:p>
        </p:txBody>
      </p:sp>
      <p:sp>
        <p:nvSpPr>
          <p:cNvPr id="15" name="object 15"/>
          <p:cNvSpPr/>
          <p:nvPr/>
        </p:nvSpPr>
        <p:spPr>
          <a:xfrm>
            <a:off x="3924300" y="2193798"/>
            <a:ext cx="5212080" cy="381000"/>
          </a:xfrm>
          <a:custGeom>
            <a:avLst/>
            <a:gdLst/>
            <a:ahLst/>
            <a:cxnLst/>
            <a:rect l="l" t="t" r="r" b="b"/>
            <a:pathLst>
              <a:path w="5212080" h="381000">
                <a:moveTo>
                  <a:pt x="0" y="0"/>
                </a:moveTo>
                <a:lnTo>
                  <a:pt x="0" y="380999"/>
                </a:lnTo>
                <a:lnTo>
                  <a:pt x="2203704" y="380999"/>
                </a:lnTo>
                <a:lnTo>
                  <a:pt x="2273046" y="319277"/>
                </a:lnTo>
                <a:lnTo>
                  <a:pt x="2340102" y="380999"/>
                </a:lnTo>
                <a:lnTo>
                  <a:pt x="4434078" y="380999"/>
                </a:lnTo>
                <a:lnTo>
                  <a:pt x="4488180" y="319277"/>
                </a:lnTo>
                <a:lnTo>
                  <a:pt x="4529328" y="371855"/>
                </a:lnTo>
                <a:lnTo>
                  <a:pt x="5212080" y="371855"/>
                </a:lnTo>
              </a:path>
            </a:pathLst>
          </a:custGeom>
          <a:ln w="12700">
            <a:solidFill>
              <a:srgbClr val="000000"/>
            </a:solidFill>
          </a:ln>
        </p:spPr>
        <p:txBody>
          <a:bodyPr wrap="square" lIns="0" tIns="0" rIns="0" bIns="0" rtlCol="0"/>
          <a:lstStyle/>
          <a:p>
            <a:endParaRPr/>
          </a:p>
        </p:txBody>
      </p:sp>
      <p:sp>
        <p:nvSpPr>
          <p:cNvPr id="16" name="object 16"/>
          <p:cNvSpPr/>
          <p:nvPr/>
        </p:nvSpPr>
        <p:spPr>
          <a:xfrm>
            <a:off x="4427220" y="2193798"/>
            <a:ext cx="4750435" cy="495300"/>
          </a:xfrm>
          <a:custGeom>
            <a:avLst/>
            <a:gdLst/>
            <a:ahLst/>
            <a:cxnLst/>
            <a:rect l="l" t="t" r="r" b="b"/>
            <a:pathLst>
              <a:path w="4750434" h="495300">
                <a:moveTo>
                  <a:pt x="0" y="0"/>
                </a:moveTo>
                <a:lnTo>
                  <a:pt x="12953" y="495299"/>
                </a:lnTo>
                <a:lnTo>
                  <a:pt x="2219705" y="495299"/>
                </a:lnTo>
                <a:lnTo>
                  <a:pt x="2286000" y="433577"/>
                </a:lnTo>
                <a:lnTo>
                  <a:pt x="2356104" y="495299"/>
                </a:lnTo>
                <a:lnTo>
                  <a:pt x="4450080" y="495299"/>
                </a:lnTo>
                <a:lnTo>
                  <a:pt x="4505706" y="433577"/>
                </a:lnTo>
                <a:lnTo>
                  <a:pt x="4546854" y="487679"/>
                </a:lnTo>
                <a:lnTo>
                  <a:pt x="4750308" y="487679"/>
                </a:lnTo>
              </a:path>
            </a:pathLst>
          </a:custGeom>
          <a:ln w="12700">
            <a:solidFill>
              <a:srgbClr val="000000"/>
            </a:solidFill>
          </a:ln>
        </p:spPr>
        <p:txBody>
          <a:bodyPr wrap="square" lIns="0" tIns="0" rIns="0" bIns="0" rtlCol="0"/>
          <a:lstStyle/>
          <a:p>
            <a:endParaRPr/>
          </a:p>
        </p:txBody>
      </p:sp>
      <p:sp>
        <p:nvSpPr>
          <p:cNvPr id="17" name="object 17"/>
          <p:cNvSpPr/>
          <p:nvPr/>
        </p:nvSpPr>
        <p:spPr>
          <a:xfrm>
            <a:off x="2590800" y="2867405"/>
            <a:ext cx="6553200" cy="1255395"/>
          </a:xfrm>
          <a:custGeom>
            <a:avLst/>
            <a:gdLst/>
            <a:ahLst/>
            <a:cxnLst/>
            <a:rect l="l" t="t" r="r" b="b"/>
            <a:pathLst>
              <a:path w="6553200" h="1255395">
                <a:moveTo>
                  <a:pt x="0" y="0"/>
                </a:moveTo>
                <a:lnTo>
                  <a:pt x="0" y="1255014"/>
                </a:lnTo>
                <a:lnTo>
                  <a:pt x="6553200" y="1255014"/>
                </a:lnTo>
                <a:lnTo>
                  <a:pt x="6553200" y="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2847594" y="3452621"/>
            <a:ext cx="6276340" cy="243204"/>
          </a:xfrm>
          <a:custGeom>
            <a:avLst/>
            <a:gdLst/>
            <a:ahLst/>
            <a:cxnLst/>
            <a:rect l="l" t="t" r="r" b="b"/>
            <a:pathLst>
              <a:path w="6276340" h="243204">
                <a:moveTo>
                  <a:pt x="0" y="0"/>
                </a:moveTo>
                <a:lnTo>
                  <a:pt x="0" y="235457"/>
                </a:lnTo>
                <a:lnTo>
                  <a:pt x="1551431" y="235457"/>
                </a:lnTo>
                <a:lnTo>
                  <a:pt x="1621535" y="160781"/>
                </a:lnTo>
                <a:lnTo>
                  <a:pt x="1646681" y="243077"/>
                </a:lnTo>
                <a:lnTo>
                  <a:pt x="3183635" y="243077"/>
                </a:lnTo>
                <a:lnTo>
                  <a:pt x="3267455" y="153923"/>
                </a:lnTo>
                <a:lnTo>
                  <a:pt x="3321557" y="243077"/>
                </a:lnTo>
                <a:lnTo>
                  <a:pt x="4845558" y="243077"/>
                </a:lnTo>
                <a:lnTo>
                  <a:pt x="4911852" y="179831"/>
                </a:lnTo>
                <a:lnTo>
                  <a:pt x="4983480" y="235457"/>
                </a:lnTo>
                <a:lnTo>
                  <a:pt x="6275832" y="235457"/>
                </a:lnTo>
              </a:path>
            </a:pathLst>
          </a:custGeom>
          <a:ln w="12699">
            <a:solidFill>
              <a:srgbClr val="000000"/>
            </a:solidFill>
          </a:ln>
        </p:spPr>
        <p:txBody>
          <a:bodyPr wrap="square" lIns="0" tIns="0" rIns="0" bIns="0" rtlCol="0"/>
          <a:lstStyle/>
          <a:p>
            <a:endParaRPr/>
          </a:p>
        </p:txBody>
      </p:sp>
      <p:sp>
        <p:nvSpPr>
          <p:cNvPr id="19" name="object 19"/>
          <p:cNvSpPr/>
          <p:nvPr/>
        </p:nvSpPr>
        <p:spPr>
          <a:xfrm>
            <a:off x="3409950" y="3468623"/>
            <a:ext cx="5713730" cy="360680"/>
          </a:xfrm>
          <a:custGeom>
            <a:avLst/>
            <a:gdLst/>
            <a:ahLst/>
            <a:cxnLst/>
            <a:rect l="l" t="t" r="r" b="b"/>
            <a:pathLst>
              <a:path w="5713730" h="360679">
                <a:moveTo>
                  <a:pt x="0" y="0"/>
                </a:moveTo>
                <a:lnTo>
                  <a:pt x="0" y="352805"/>
                </a:lnTo>
                <a:lnTo>
                  <a:pt x="1549146" y="352805"/>
                </a:lnTo>
                <a:lnTo>
                  <a:pt x="1620774" y="281177"/>
                </a:lnTo>
                <a:lnTo>
                  <a:pt x="1644396" y="360425"/>
                </a:lnTo>
                <a:lnTo>
                  <a:pt x="3182874" y="360425"/>
                </a:lnTo>
                <a:lnTo>
                  <a:pt x="3265170" y="272795"/>
                </a:lnTo>
                <a:lnTo>
                  <a:pt x="3319272" y="360425"/>
                </a:lnTo>
                <a:lnTo>
                  <a:pt x="4840224" y="360425"/>
                </a:lnTo>
                <a:lnTo>
                  <a:pt x="4911852" y="295655"/>
                </a:lnTo>
                <a:lnTo>
                  <a:pt x="4978146" y="352805"/>
                </a:lnTo>
                <a:lnTo>
                  <a:pt x="5713476" y="352805"/>
                </a:lnTo>
              </a:path>
            </a:pathLst>
          </a:custGeom>
          <a:ln w="12700">
            <a:solidFill>
              <a:srgbClr val="000000"/>
            </a:solidFill>
          </a:ln>
        </p:spPr>
        <p:txBody>
          <a:bodyPr wrap="square" lIns="0" tIns="0" rIns="0" bIns="0" rtlCol="0"/>
          <a:lstStyle/>
          <a:p>
            <a:endParaRPr/>
          </a:p>
        </p:txBody>
      </p:sp>
      <p:sp>
        <p:nvSpPr>
          <p:cNvPr id="20" name="object 20"/>
          <p:cNvSpPr/>
          <p:nvPr/>
        </p:nvSpPr>
        <p:spPr>
          <a:xfrm>
            <a:off x="3954779" y="3487673"/>
            <a:ext cx="5181600" cy="476250"/>
          </a:xfrm>
          <a:custGeom>
            <a:avLst/>
            <a:gdLst/>
            <a:ahLst/>
            <a:cxnLst/>
            <a:rect l="l" t="t" r="r" b="b"/>
            <a:pathLst>
              <a:path w="5181600" h="476250">
                <a:moveTo>
                  <a:pt x="0" y="0"/>
                </a:moveTo>
                <a:lnTo>
                  <a:pt x="0" y="468629"/>
                </a:lnTo>
                <a:lnTo>
                  <a:pt x="1549146" y="468629"/>
                </a:lnTo>
                <a:lnTo>
                  <a:pt x="1615440" y="397001"/>
                </a:lnTo>
                <a:lnTo>
                  <a:pt x="1644396" y="476250"/>
                </a:lnTo>
                <a:lnTo>
                  <a:pt x="3182874" y="476249"/>
                </a:lnTo>
                <a:lnTo>
                  <a:pt x="3260598" y="388619"/>
                </a:lnTo>
                <a:lnTo>
                  <a:pt x="3319272" y="476249"/>
                </a:lnTo>
                <a:lnTo>
                  <a:pt x="4840224" y="476249"/>
                </a:lnTo>
                <a:lnTo>
                  <a:pt x="4911090" y="413003"/>
                </a:lnTo>
                <a:lnTo>
                  <a:pt x="4978146" y="468629"/>
                </a:lnTo>
                <a:lnTo>
                  <a:pt x="5181600" y="468629"/>
                </a:lnTo>
              </a:path>
            </a:pathLst>
          </a:custGeom>
          <a:ln w="12700">
            <a:solidFill>
              <a:srgbClr val="000000"/>
            </a:solidFill>
          </a:ln>
        </p:spPr>
        <p:txBody>
          <a:bodyPr wrap="square" lIns="0" tIns="0" rIns="0" bIns="0" rtlCol="0"/>
          <a:lstStyle/>
          <a:p>
            <a:endParaRPr/>
          </a:p>
        </p:txBody>
      </p:sp>
      <p:sp>
        <p:nvSpPr>
          <p:cNvPr id="21" name="object 21"/>
          <p:cNvSpPr/>
          <p:nvPr/>
        </p:nvSpPr>
        <p:spPr>
          <a:xfrm>
            <a:off x="2590800" y="4124705"/>
            <a:ext cx="6553200" cy="1005840"/>
          </a:xfrm>
          <a:custGeom>
            <a:avLst/>
            <a:gdLst/>
            <a:ahLst/>
            <a:cxnLst/>
            <a:rect l="l" t="t" r="r" b="b"/>
            <a:pathLst>
              <a:path w="6553200" h="1005839">
                <a:moveTo>
                  <a:pt x="0" y="0"/>
                </a:moveTo>
                <a:lnTo>
                  <a:pt x="0" y="1005840"/>
                </a:lnTo>
                <a:lnTo>
                  <a:pt x="6553200" y="1005840"/>
                </a:lnTo>
                <a:lnTo>
                  <a:pt x="6553200" y="0"/>
                </a:lnTo>
                <a:lnTo>
                  <a:pt x="0" y="0"/>
                </a:lnTo>
                <a:close/>
              </a:path>
            </a:pathLst>
          </a:custGeom>
          <a:solidFill>
            <a:srgbClr val="FFFFFF"/>
          </a:solidFill>
        </p:spPr>
        <p:txBody>
          <a:bodyPr wrap="square" lIns="0" tIns="0" rIns="0" bIns="0" rtlCol="0"/>
          <a:lstStyle/>
          <a:p>
            <a:endParaRPr/>
          </a:p>
        </p:txBody>
      </p:sp>
      <p:sp>
        <p:nvSpPr>
          <p:cNvPr id="22" name="object 22"/>
          <p:cNvSpPr/>
          <p:nvPr/>
        </p:nvSpPr>
        <p:spPr>
          <a:xfrm>
            <a:off x="2865120" y="4725923"/>
            <a:ext cx="6258560" cy="227329"/>
          </a:xfrm>
          <a:custGeom>
            <a:avLst/>
            <a:gdLst/>
            <a:ahLst/>
            <a:cxnLst/>
            <a:rect l="l" t="t" r="r" b="b"/>
            <a:pathLst>
              <a:path w="6258559" h="227329">
                <a:moveTo>
                  <a:pt x="0" y="0"/>
                </a:moveTo>
                <a:lnTo>
                  <a:pt x="0" y="227075"/>
                </a:lnTo>
                <a:lnTo>
                  <a:pt x="992124" y="227075"/>
                </a:lnTo>
                <a:lnTo>
                  <a:pt x="1076705" y="153924"/>
                </a:lnTo>
                <a:lnTo>
                  <a:pt x="1130807" y="227075"/>
                </a:lnTo>
                <a:lnTo>
                  <a:pt x="2068829" y="227075"/>
                </a:lnTo>
                <a:lnTo>
                  <a:pt x="2148078" y="146303"/>
                </a:lnTo>
                <a:lnTo>
                  <a:pt x="2202179" y="227075"/>
                </a:lnTo>
                <a:lnTo>
                  <a:pt x="3195828" y="227075"/>
                </a:lnTo>
                <a:lnTo>
                  <a:pt x="3249929" y="153923"/>
                </a:lnTo>
                <a:lnTo>
                  <a:pt x="3307079" y="220979"/>
                </a:lnTo>
                <a:lnTo>
                  <a:pt x="4300728" y="220979"/>
                </a:lnTo>
                <a:lnTo>
                  <a:pt x="4354830" y="146303"/>
                </a:lnTo>
                <a:lnTo>
                  <a:pt x="4408932" y="220979"/>
                </a:lnTo>
                <a:lnTo>
                  <a:pt x="5361432" y="220979"/>
                </a:lnTo>
                <a:lnTo>
                  <a:pt x="5443728" y="146303"/>
                </a:lnTo>
                <a:lnTo>
                  <a:pt x="5510783" y="227075"/>
                </a:lnTo>
                <a:lnTo>
                  <a:pt x="6258306" y="227075"/>
                </a:lnTo>
              </a:path>
            </a:pathLst>
          </a:custGeom>
          <a:ln w="12700">
            <a:solidFill>
              <a:srgbClr val="000000"/>
            </a:solidFill>
          </a:ln>
        </p:spPr>
        <p:txBody>
          <a:bodyPr wrap="square" lIns="0" tIns="0" rIns="0" bIns="0" rtlCol="0"/>
          <a:lstStyle/>
          <a:p>
            <a:endParaRPr/>
          </a:p>
        </p:txBody>
      </p:sp>
      <p:sp>
        <p:nvSpPr>
          <p:cNvPr id="23" name="object 23"/>
          <p:cNvSpPr/>
          <p:nvPr/>
        </p:nvSpPr>
        <p:spPr>
          <a:xfrm>
            <a:off x="3379470" y="4733544"/>
            <a:ext cx="5718810" cy="338455"/>
          </a:xfrm>
          <a:custGeom>
            <a:avLst/>
            <a:gdLst/>
            <a:ahLst/>
            <a:cxnLst/>
            <a:rect l="l" t="t" r="r" b="b"/>
            <a:pathLst>
              <a:path w="5718809" h="338454">
                <a:moveTo>
                  <a:pt x="0" y="0"/>
                </a:moveTo>
                <a:lnTo>
                  <a:pt x="0" y="338327"/>
                </a:lnTo>
                <a:lnTo>
                  <a:pt x="994409" y="338327"/>
                </a:lnTo>
                <a:lnTo>
                  <a:pt x="1076705" y="265175"/>
                </a:lnTo>
                <a:lnTo>
                  <a:pt x="1130807" y="338327"/>
                </a:lnTo>
                <a:lnTo>
                  <a:pt x="2070353" y="338327"/>
                </a:lnTo>
                <a:lnTo>
                  <a:pt x="2152650" y="259079"/>
                </a:lnTo>
                <a:lnTo>
                  <a:pt x="2206752" y="338327"/>
                </a:lnTo>
                <a:lnTo>
                  <a:pt x="3200400" y="338327"/>
                </a:lnTo>
                <a:lnTo>
                  <a:pt x="3254502" y="265175"/>
                </a:lnTo>
                <a:lnTo>
                  <a:pt x="3308604" y="330707"/>
                </a:lnTo>
                <a:lnTo>
                  <a:pt x="4302252" y="330707"/>
                </a:lnTo>
                <a:lnTo>
                  <a:pt x="4356354" y="259079"/>
                </a:lnTo>
                <a:lnTo>
                  <a:pt x="4410456" y="330707"/>
                </a:lnTo>
                <a:lnTo>
                  <a:pt x="5366004" y="330707"/>
                </a:lnTo>
                <a:lnTo>
                  <a:pt x="5443728" y="259079"/>
                </a:lnTo>
                <a:lnTo>
                  <a:pt x="5515356" y="338327"/>
                </a:lnTo>
                <a:lnTo>
                  <a:pt x="5718809" y="338327"/>
                </a:lnTo>
              </a:path>
            </a:pathLst>
          </a:custGeom>
          <a:ln w="12699">
            <a:solidFill>
              <a:srgbClr val="000000"/>
            </a:solidFill>
          </a:ln>
        </p:spPr>
        <p:txBody>
          <a:bodyPr wrap="square" lIns="0" tIns="0" rIns="0" bIns="0" rtlCol="0"/>
          <a:lstStyle/>
          <a:p>
            <a:endParaRPr/>
          </a:p>
        </p:txBody>
      </p:sp>
      <p:sp>
        <p:nvSpPr>
          <p:cNvPr id="24" name="object 24"/>
          <p:cNvSpPr/>
          <p:nvPr/>
        </p:nvSpPr>
        <p:spPr>
          <a:xfrm>
            <a:off x="2590800" y="5130546"/>
            <a:ext cx="6553200" cy="1007110"/>
          </a:xfrm>
          <a:custGeom>
            <a:avLst/>
            <a:gdLst/>
            <a:ahLst/>
            <a:cxnLst/>
            <a:rect l="l" t="t" r="r" b="b"/>
            <a:pathLst>
              <a:path w="6553200" h="1007110">
                <a:moveTo>
                  <a:pt x="0" y="0"/>
                </a:moveTo>
                <a:lnTo>
                  <a:pt x="0" y="1006602"/>
                </a:lnTo>
                <a:lnTo>
                  <a:pt x="6553200" y="1006602"/>
                </a:lnTo>
                <a:lnTo>
                  <a:pt x="6553200" y="0"/>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2598801" y="5338571"/>
            <a:ext cx="0" cy="218440"/>
          </a:xfrm>
          <a:custGeom>
            <a:avLst/>
            <a:gdLst/>
            <a:ahLst/>
            <a:cxnLst/>
            <a:rect l="l" t="t" r="r" b="b"/>
            <a:pathLst>
              <a:path h="218439">
                <a:moveTo>
                  <a:pt x="0" y="0"/>
                </a:moveTo>
                <a:lnTo>
                  <a:pt x="0" y="217932"/>
                </a:lnTo>
              </a:path>
            </a:pathLst>
          </a:custGeom>
          <a:ln w="16001">
            <a:solidFill>
              <a:srgbClr val="FFFFFF"/>
            </a:solidFill>
          </a:ln>
        </p:spPr>
        <p:txBody>
          <a:bodyPr wrap="square" lIns="0" tIns="0" rIns="0" bIns="0" rtlCol="0"/>
          <a:lstStyle/>
          <a:p>
            <a:endParaRPr/>
          </a:p>
        </p:txBody>
      </p:sp>
      <p:sp>
        <p:nvSpPr>
          <p:cNvPr id="26" name="object 26"/>
          <p:cNvSpPr/>
          <p:nvPr/>
        </p:nvSpPr>
        <p:spPr>
          <a:xfrm>
            <a:off x="2865120" y="5718047"/>
            <a:ext cx="6245860" cy="214629"/>
          </a:xfrm>
          <a:custGeom>
            <a:avLst/>
            <a:gdLst/>
            <a:ahLst/>
            <a:cxnLst/>
            <a:rect l="l" t="t" r="r" b="b"/>
            <a:pathLst>
              <a:path w="6245859" h="214629">
                <a:moveTo>
                  <a:pt x="0" y="0"/>
                </a:moveTo>
                <a:lnTo>
                  <a:pt x="0" y="208025"/>
                </a:lnTo>
                <a:lnTo>
                  <a:pt x="461010" y="208025"/>
                </a:lnTo>
                <a:lnTo>
                  <a:pt x="531876" y="134874"/>
                </a:lnTo>
                <a:lnTo>
                  <a:pt x="598932" y="214122"/>
                </a:lnTo>
                <a:lnTo>
                  <a:pt x="1035558" y="208025"/>
                </a:lnTo>
                <a:lnTo>
                  <a:pt x="1089659" y="134874"/>
                </a:lnTo>
                <a:lnTo>
                  <a:pt x="1154430" y="208025"/>
                </a:lnTo>
                <a:lnTo>
                  <a:pt x="1604010" y="208025"/>
                </a:lnTo>
                <a:lnTo>
                  <a:pt x="1674876" y="143255"/>
                </a:lnTo>
                <a:lnTo>
                  <a:pt x="1728978" y="214122"/>
                </a:lnTo>
                <a:lnTo>
                  <a:pt x="2122932" y="208025"/>
                </a:lnTo>
                <a:lnTo>
                  <a:pt x="2189226" y="127253"/>
                </a:lnTo>
                <a:lnTo>
                  <a:pt x="2260854" y="214122"/>
                </a:lnTo>
                <a:lnTo>
                  <a:pt x="2692908" y="208025"/>
                </a:lnTo>
                <a:lnTo>
                  <a:pt x="2788157" y="143255"/>
                </a:lnTo>
                <a:lnTo>
                  <a:pt x="2842260" y="208025"/>
                </a:lnTo>
                <a:lnTo>
                  <a:pt x="3170682" y="200405"/>
                </a:lnTo>
                <a:lnTo>
                  <a:pt x="3252978" y="143255"/>
                </a:lnTo>
                <a:lnTo>
                  <a:pt x="3291078" y="200405"/>
                </a:lnTo>
                <a:lnTo>
                  <a:pt x="3756659" y="200405"/>
                </a:lnTo>
                <a:lnTo>
                  <a:pt x="3810000" y="143255"/>
                </a:lnTo>
                <a:lnTo>
                  <a:pt x="3864102" y="214121"/>
                </a:lnTo>
                <a:lnTo>
                  <a:pt x="4300728" y="214121"/>
                </a:lnTo>
                <a:lnTo>
                  <a:pt x="4354830" y="150875"/>
                </a:lnTo>
                <a:lnTo>
                  <a:pt x="4408932" y="208025"/>
                </a:lnTo>
                <a:lnTo>
                  <a:pt x="4857750" y="208025"/>
                </a:lnTo>
                <a:lnTo>
                  <a:pt x="4899659" y="150875"/>
                </a:lnTo>
                <a:lnTo>
                  <a:pt x="4978908" y="214121"/>
                </a:lnTo>
                <a:lnTo>
                  <a:pt x="5402580" y="214121"/>
                </a:lnTo>
                <a:lnTo>
                  <a:pt x="5456682" y="150875"/>
                </a:lnTo>
                <a:lnTo>
                  <a:pt x="5522976" y="214121"/>
                </a:lnTo>
                <a:lnTo>
                  <a:pt x="5903976" y="214121"/>
                </a:lnTo>
                <a:lnTo>
                  <a:pt x="5958078" y="150875"/>
                </a:lnTo>
                <a:lnTo>
                  <a:pt x="6042659" y="214121"/>
                </a:lnTo>
                <a:lnTo>
                  <a:pt x="6245352" y="214121"/>
                </a:lnTo>
              </a:path>
            </a:pathLst>
          </a:custGeom>
          <a:ln w="12700">
            <a:solidFill>
              <a:srgbClr val="000000"/>
            </a:solidFill>
          </a:ln>
        </p:spPr>
        <p:txBody>
          <a:bodyPr wrap="square" lIns="0" tIns="0" rIns="0" bIns="0" rtlCol="0"/>
          <a:lstStyle/>
          <a:p>
            <a:endParaRPr/>
          </a:p>
        </p:txBody>
      </p:sp>
      <p:sp>
        <p:nvSpPr>
          <p:cNvPr id="27" name="object 27"/>
          <p:cNvSpPr/>
          <p:nvPr/>
        </p:nvSpPr>
        <p:spPr>
          <a:xfrm>
            <a:off x="2590800" y="6137147"/>
            <a:ext cx="6553200" cy="1102360"/>
          </a:xfrm>
          <a:custGeom>
            <a:avLst/>
            <a:gdLst/>
            <a:ahLst/>
            <a:cxnLst/>
            <a:rect l="l" t="t" r="r" b="b"/>
            <a:pathLst>
              <a:path w="6553200" h="1102359">
                <a:moveTo>
                  <a:pt x="0" y="0"/>
                </a:moveTo>
                <a:lnTo>
                  <a:pt x="0" y="1101852"/>
                </a:lnTo>
                <a:lnTo>
                  <a:pt x="6553200" y="1101852"/>
                </a:lnTo>
                <a:lnTo>
                  <a:pt x="6553200" y="0"/>
                </a:lnTo>
                <a:lnTo>
                  <a:pt x="0" y="0"/>
                </a:lnTo>
                <a:close/>
              </a:path>
            </a:pathLst>
          </a:custGeom>
          <a:solidFill>
            <a:srgbClr val="FFFFFF"/>
          </a:solidFill>
        </p:spPr>
        <p:txBody>
          <a:bodyPr wrap="square" lIns="0" tIns="0" rIns="0" bIns="0" rtlCol="0"/>
          <a:lstStyle/>
          <a:p>
            <a:endParaRPr/>
          </a:p>
        </p:txBody>
      </p:sp>
      <p:sp>
        <p:nvSpPr>
          <p:cNvPr id="28" name="object 28"/>
          <p:cNvSpPr/>
          <p:nvPr/>
        </p:nvSpPr>
        <p:spPr>
          <a:xfrm>
            <a:off x="2598801" y="6408420"/>
            <a:ext cx="0" cy="284480"/>
          </a:xfrm>
          <a:custGeom>
            <a:avLst/>
            <a:gdLst/>
            <a:ahLst/>
            <a:cxnLst/>
            <a:rect l="l" t="t" r="r" b="b"/>
            <a:pathLst>
              <a:path h="284479">
                <a:moveTo>
                  <a:pt x="0" y="0"/>
                </a:moveTo>
                <a:lnTo>
                  <a:pt x="0" y="284225"/>
                </a:lnTo>
              </a:path>
            </a:pathLst>
          </a:custGeom>
          <a:ln w="16001">
            <a:solidFill>
              <a:srgbClr val="FFFFFF"/>
            </a:solidFill>
          </a:ln>
        </p:spPr>
        <p:txBody>
          <a:bodyPr wrap="square" lIns="0" tIns="0" rIns="0" bIns="0" rtlCol="0"/>
          <a:lstStyle/>
          <a:p>
            <a:endParaRPr/>
          </a:p>
        </p:txBody>
      </p:sp>
      <p:sp>
        <p:nvSpPr>
          <p:cNvPr id="29" name="object 29"/>
          <p:cNvSpPr/>
          <p:nvPr/>
        </p:nvSpPr>
        <p:spPr>
          <a:xfrm>
            <a:off x="9131427" y="6421373"/>
            <a:ext cx="0" cy="271780"/>
          </a:xfrm>
          <a:custGeom>
            <a:avLst/>
            <a:gdLst/>
            <a:ahLst/>
            <a:cxnLst/>
            <a:rect l="l" t="t" r="r" b="b"/>
            <a:pathLst>
              <a:path h="271779">
                <a:moveTo>
                  <a:pt x="0" y="0"/>
                </a:moveTo>
                <a:lnTo>
                  <a:pt x="0" y="271272"/>
                </a:lnTo>
              </a:path>
            </a:pathLst>
          </a:custGeom>
          <a:ln w="16001">
            <a:solidFill>
              <a:srgbClr val="FFFFFF"/>
            </a:solidFill>
          </a:ln>
        </p:spPr>
        <p:txBody>
          <a:bodyPr wrap="square" lIns="0" tIns="0" rIns="0" bIns="0" rtlCol="0"/>
          <a:lstStyle/>
          <a:p>
            <a:endParaRPr/>
          </a:p>
        </p:txBody>
      </p:sp>
      <p:graphicFrame>
        <p:nvGraphicFramePr>
          <p:cNvPr id="30" name="object 30"/>
          <p:cNvGraphicFramePr>
            <a:graphicFrameLocks noGrp="1"/>
          </p:cNvGraphicFramePr>
          <p:nvPr/>
        </p:nvGraphicFramePr>
        <p:xfrm>
          <a:off x="2589657" y="1523619"/>
          <a:ext cx="6553194" cy="5929373"/>
        </p:xfrm>
        <a:graphic>
          <a:graphicData uri="http://schemas.openxmlformats.org/drawingml/2006/table">
            <a:tbl>
              <a:tblPr firstRow="1" bandRow="1">
                <a:tableStyleId>{2D5ABB26-0587-4C30-8999-92F81FD0307C}</a:tableStyleId>
              </a:tblPr>
              <a:tblGrid>
                <a:gridCol w="552069"/>
                <a:gridCol w="537590"/>
                <a:gridCol w="551306"/>
                <a:gridCol w="544830"/>
                <a:gridCol w="544067"/>
                <a:gridCol w="544068"/>
                <a:gridCol w="544448"/>
                <a:gridCol w="544449"/>
                <a:gridCol w="544829"/>
                <a:gridCol w="544068"/>
                <a:gridCol w="536828"/>
                <a:gridCol w="564642"/>
              </a:tblGrid>
              <a:tr h="229361">
                <a:tc gridSpan="12">
                  <a:txBody>
                    <a:bodyPr/>
                    <a:lstStyle/>
                    <a:p>
                      <a:endParaRPr sz="2300" dirty="0">
                        <a:latin typeface="Times New Roman"/>
                        <a:cs typeface="Times New Roman"/>
                      </a:endParaRPr>
                    </a:p>
                  </a:txBody>
                  <a:tcPr marL="0" marR="0" marT="0" marB="0">
                    <a:lnL w="762">
                      <a:solidFill>
                        <a:srgbClr val="000000"/>
                      </a:solidFill>
                      <a:prstDash val="solid"/>
                    </a:lnL>
                    <a:lnR w="762">
                      <a:solidFill>
                        <a:srgbClr val="000000"/>
                      </a:solidFill>
                      <a:prstDash val="solid"/>
                    </a:lnR>
                    <a:lnT w="762">
                      <a:solidFill>
                        <a:srgbClr val="000000"/>
                      </a:solidFill>
                      <a:prstDash val="solid"/>
                    </a:lnT>
                    <a:lnB w="228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27075">
                <a:tc>
                  <a:txBody>
                    <a:bodyPr/>
                    <a:lstStyle/>
                    <a:p>
                      <a:pPr marL="240029">
                        <a:lnSpc>
                          <a:spcPts val="1970"/>
                        </a:lnSpc>
                      </a:pPr>
                      <a:r>
                        <a:rPr sz="1800" dirty="0">
                          <a:latin typeface="Arial"/>
                          <a:cs typeface="Arial"/>
                        </a:rPr>
                        <a:t>7</a:t>
                      </a:r>
                      <a:endParaRPr sz="1800">
                        <a:latin typeface="Arial"/>
                        <a:cs typeface="Arial"/>
                      </a:endParaRPr>
                    </a:p>
                  </a:txBody>
                  <a:tcPr marL="0" marR="0" marT="0" marB="0">
                    <a:lnL w="2286">
                      <a:solidFill>
                        <a:srgbClr val="000000"/>
                      </a:solidFill>
                      <a:prstDash val="solid"/>
                    </a:lnL>
                    <a:lnR w="2286">
                      <a:solidFill>
                        <a:srgbClr val="000000"/>
                      </a:solidFill>
                      <a:prstDash val="solid"/>
                    </a:lnR>
                    <a:lnT w="2285">
                      <a:solidFill>
                        <a:srgbClr val="000000"/>
                      </a:solidFill>
                      <a:prstDash val="solid"/>
                    </a:lnT>
                    <a:lnB w="2285">
                      <a:solidFill>
                        <a:srgbClr val="000000"/>
                      </a:solidFill>
                      <a:prstDash val="solid"/>
                    </a:lnB>
                  </a:tcPr>
                </a:tc>
                <a:tc>
                  <a:txBody>
                    <a:bodyPr/>
                    <a:lstStyle/>
                    <a:p>
                      <a:pPr marL="83185" algn="ctr">
                        <a:lnSpc>
                          <a:spcPts val="1970"/>
                        </a:lnSpc>
                      </a:pPr>
                      <a:r>
                        <a:rPr sz="1800" dirty="0">
                          <a:latin typeface="Arial"/>
                          <a:cs typeface="Arial"/>
                        </a:rPr>
                        <a:t>19</a:t>
                      </a:r>
                      <a:endParaRPr sz="18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81915" algn="ctr">
                        <a:lnSpc>
                          <a:spcPts val="1970"/>
                        </a:lnSpc>
                      </a:pPr>
                      <a:r>
                        <a:rPr sz="1800" dirty="0">
                          <a:latin typeface="Arial"/>
                          <a:cs typeface="Arial"/>
                        </a:rPr>
                        <a:t>24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5565" algn="ctr">
                        <a:lnSpc>
                          <a:spcPts val="1970"/>
                        </a:lnSpc>
                      </a:pPr>
                      <a:r>
                        <a:rPr sz="1800" dirty="0">
                          <a:latin typeface="Arial"/>
                          <a:cs typeface="Arial"/>
                        </a:rPr>
                        <a:t>13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8425" algn="r">
                        <a:lnSpc>
                          <a:spcPts val="1970"/>
                        </a:lnSpc>
                      </a:pPr>
                      <a:r>
                        <a:rPr sz="1800" dirty="0">
                          <a:latin typeface="Arial"/>
                          <a:cs typeface="Arial"/>
                        </a:rPr>
                        <a:t>31</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47625" algn="ctr">
                        <a:lnSpc>
                          <a:spcPts val="1970"/>
                        </a:lnSpc>
                      </a:pPr>
                      <a:r>
                        <a:rPr sz="1800" dirty="0">
                          <a:latin typeface="Arial"/>
                          <a:cs typeface="Arial"/>
                        </a:rPr>
                        <a:t>8</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6835" algn="ctr">
                        <a:lnSpc>
                          <a:spcPts val="1970"/>
                        </a:lnSpc>
                      </a:pPr>
                      <a:r>
                        <a:rPr sz="1800" dirty="0">
                          <a:latin typeface="Arial"/>
                          <a:cs typeface="Arial"/>
                        </a:rPr>
                        <a:t>82</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7790" algn="r">
                        <a:lnSpc>
                          <a:spcPts val="1970"/>
                        </a:lnSpc>
                      </a:pPr>
                      <a:r>
                        <a:rPr sz="1800" dirty="0">
                          <a:latin typeface="Arial"/>
                          <a:cs typeface="Arial"/>
                        </a:rPr>
                        <a:t>18</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6200" algn="ctr">
                        <a:lnSpc>
                          <a:spcPts val="1970"/>
                        </a:lnSpc>
                      </a:pPr>
                      <a:r>
                        <a:rPr sz="1800" dirty="0">
                          <a:latin typeface="Arial"/>
                          <a:cs typeface="Arial"/>
                        </a:rPr>
                        <a:t>44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0975">
                        <a:lnSpc>
                          <a:spcPts val="1970"/>
                        </a:lnSpc>
                      </a:pPr>
                      <a:r>
                        <a:rPr sz="1800" dirty="0">
                          <a:latin typeface="Arial"/>
                          <a:cs typeface="Arial"/>
                        </a:rPr>
                        <a:t>63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230504">
                        <a:lnSpc>
                          <a:spcPts val="1970"/>
                        </a:lnSpc>
                      </a:pPr>
                      <a:r>
                        <a:rPr sz="1800" dirty="0">
                          <a:latin typeface="Arial"/>
                          <a:cs typeface="Arial"/>
                        </a:rPr>
                        <a:t>5</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7325">
                        <a:lnSpc>
                          <a:spcPts val="1970"/>
                        </a:lnSpc>
                      </a:pPr>
                      <a:r>
                        <a:rPr sz="1800" dirty="0">
                          <a:latin typeface="Arial"/>
                          <a:cs typeface="Arial"/>
                        </a:rPr>
                        <a:t>29</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886206">
                <a:tc>
                  <a:txBody>
                    <a:bodyPr/>
                    <a:lstStyle/>
                    <a:p>
                      <a:pPr marL="240665">
                        <a:lnSpc>
                          <a:spcPct val="100000"/>
                        </a:lnSpc>
                        <a:spcBef>
                          <a:spcPts val="375"/>
                        </a:spcBef>
                      </a:pPr>
                      <a:r>
                        <a:rPr sz="900" dirty="0">
                          <a:latin typeface="Arial"/>
                          <a:cs typeface="Arial"/>
                        </a:rPr>
                        <a:t>1</a:t>
                      </a:r>
                      <a:endParaRPr sz="900">
                        <a:latin typeface="Arial"/>
                        <a:cs typeface="Arial"/>
                      </a:endParaRPr>
                    </a:p>
                  </a:txBody>
                  <a:tcPr marL="0" marR="0" marT="0" marB="0">
                    <a:lnL w="762">
                      <a:solidFill>
                        <a:srgbClr val="000000"/>
                      </a:solidFill>
                      <a:prstDash val="solid"/>
                    </a:lnL>
                    <a:lnT w="2285">
                      <a:solidFill>
                        <a:srgbClr val="000000"/>
                      </a:solidFill>
                      <a:prstDash val="solid"/>
                    </a:lnT>
                    <a:lnB w="762">
                      <a:solidFill>
                        <a:srgbClr val="000000"/>
                      </a:solidFill>
                      <a:prstDash val="solid"/>
                    </a:lnB>
                  </a:tcPr>
                </a:tc>
                <a:tc>
                  <a:txBody>
                    <a:bodyPr/>
                    <a:lstStyle/>
                    <a:p>
                      <a:pPr algn="ctr">
                        <a:lnSpc>
                          <a:spcPct val="100000"/>
                        </a:lnSpc>
                        <a:spcBef>
                          <a:spcPts val="375"/>
                        </a:spcBef>
                      </a:pPr>
                      <a:r>
                        <a:rPr sz="900" dirty="0">
                          <a:latin typeface="Arial"/>
                          <a:cs typeface="Arial"/>
                        </a:rPr>
                        <a:t>2</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algn="ctr">
                        <a:lnSpc>
                          <a:spcPct val="100000"/>
                        </a:lnSpc>
                        <a:spcBef>
                          <a:spcPts val="375"/>
                        </a:spcBef>
                      </a:pPr>
                      <a:r>
                        <a:rPr sz="900" dirty="0">
                          <a:latin typeface="Arial"/>
                          <a:cs typeface="Arial"/>
                        </a:rPr>
                        <a:t>3</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350" algn="ctr">
                        <a:lnSpc>
                          <a:spcPct val="100000"/>
                        </a:lnSpc>
                        <a:spcBef>
                          <a:spcPts val="375"/>
                        </a:spcBef>
                      </a:pPr>
                      <a:r>
                        <a:rPr sz="900" dirty="0">
                          <a:latin typeface="Arial"/>
                          <a:cs typeface="Arial"/>
                        </a:rPr>
                        <a:t>4</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8890" algn="ctr">
                        <a:lnSpc>
                          <a:spcPct val="100000"/>
                        </a:lnSpc>
                        <a:spcBef>
                          <a:spcPts val="375"/>
                        </a:spcBef>
                      </a:pPr>
                      <a:r>
                        <a:rPr sz="900" dirty="0">
                          <a:latin typeface="Arial"/>
                          <a:cs typeface="Arial"/>
                        </a:rPr>
                        <a:t>5</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985" algn="ctr">
                        <a:lnSpc>
                          <a:spcPct val="100000"/>
                        </a:lnSpc>
                        <a:spcBef>
                          <a:spcPts val="375"/>
                        </a:spcBef>
                      </a:pPr>
                      <a:r>
                        <a:rPr sz="900" dirty="0">
                          <a:latin typeface="Arial"/>
                          <a:cs typeface="Arial"/>
                        </a:rPr>
                        <a:t>6</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7620" algn="ctr">
                        <a:lnSpc>
                          <a:spcPct val="100000"/>
                        </a:lnSpc>
                        <a:spcBef>
                          <a:spcPts val="375"/>
                        </a:spcBef>
                      </a:pPr>
                      <a:r>
                        <a:rPr sz="900" dirty="0">
                          <a:latin typeface="Arial"/>
                          <a:cs typeface="Arial"/>
                        </a:rPr>
                        <a:t>7</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985" algn="ctr">
                        <a:lnSpc>
                          <a:spcPct val="100000"/>
                        </a:lnSpc>
                        <a:spcBef>
                          <a:spcPts val="375"/>
                        </a:spcBef>
                      </a:pPr>
                      <a:r>
                        <a:rPr sz="900" dirty="0">
                          <a:latin typeface="Arial"/>
                          <a:cs typeface="Arial"/>
                        </a:rPr>
                        <a:t>8</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8255" algn="ctr">
                        <a:lnSpc>
                          <a:spcPct val="100000"/>
                        </a:lnSpc>
                        <a:spcBef>
                          <a:spcPts val="375"/>
                        </a:spcBef>
                      </a:pPr>
                      <a:r>
                        <a:rPr sz="900" dirty="0">
                          <a:latin typeface="Arial"/>
                          <a:cs typeface="Arial"/>
                        </a:rPr>
                        <a:t>9</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2880">
                        <a:lnSpc>
                          <a:spcPct val="100000"/>
                        </a:lnSpc>
                        <a:spcBef>
                          <a:spcPts val="375"/>
                        </a:spcBef>
                      </a:pPr>
                      <a:r>
                        <a:rPr sz="900" spc="-5" dirty="0">
                          <a:latin typeface="Arial"/>
                          <a:cs typeface="Arial"/>
                        </a:rPr>
                        <a:t>10</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3515">
                        <a:lnSpc>
                          <a:spcPct val="100000"/>
                        </a:lnSpc>
                        <a:spcBef>
                          <a:spcPts val="375"/>
                        </a:spcBef>
                      </a:pPr>
                      <a:r>
                        <a:rPr sz="900" spc="-5" dirty="0">
                          <a:latin typeface="Arial"/>
                          <a:cs typeface="Arial"/>
                        </a:rPr>
                        <a:t>11</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9230">
                        <a:lnSpc>
                          <a:spcPct val="100000"/>
                        </a:lnSpc>
                        <a:spcBef>
                          <a:spcPts val="375"/>
                        </a:spcBef>
                      </a:pPr>
                      <a:r>
                        <a:rPr sz="900" spc="-5" dirty="0">
                          <a:latin typeface="Arial"/>
                          <a:cs typeface="Arial"/>
                        </a:rPr>
                        <a:t>12</a:t>
                      </a:r>
                      <a:endParaRPr sz="900">
                        <a:latin typeface="Arial"/>
                        <a:cs typeface="Arial"/>
                      </a:endParaRPr>
                    </a:p>
                  </a:txBody>
                  <a:tcPr marL="0" marR="0" marT="0" marB="0">
                    <a:lnR w="762">
                      <a:solidFill>
                        <a:srgbClr val="000000"/>
                      </a:solidFill>
                      <a:prstDash val="solid"/>
                    </a:lnR>
                    <a:lnT w="2285">
                      <a:solidFill>
                        <a:srgbClr val="000000"/>
                      </a:solidFill>
                      <a:prstDash val="solid"/>
                    </a:lnT>
                    <a:lnB w="762">
                      <a:solidFill>
                        <a:srgbClr val="000000"/>
                      </a:solidFill>
                      <a:prstDash val="solid"/>
                    </a:lnB>
                  </a:tcPr>
                </a:tc>
              </a:tr>
              <a:tr h="207263">
                <a:tc gridSpan="12">
                  <a:txBody>
                    <a:bodyPr/>
                    <a:lstStyle/>
                    <a:p>
                      <a:endParaRPr sz="900">
                        <a:latin typeface="Arial"/>
                        <a:cs typeface="Arial"/>
                      </a:endParaRPr>
                    </a:p>
                  </a:txBody>
                  <a:tcPr marL="0" marR="0" marT="0" marB="0">
                    <a:lnL w="762">
                      <a:solidFill>
                        <a:srgbClr val="000000"/>
                      </a:solidFill>
                      <a:prstDash val="solid"/>
                    </a:lnL>
                    <a:lnR w="762">
                      <a:solidFill>
                        <a:srgbClr val="000000"/>
                      </a:solidFill>
                      <a:prstDash val="solid"/>
                    </a:lnR>
                    <a:lnT w="762">
                      <a:solidFill>
                        <a:srgbClr val="000000"/>
                      </a:solidFill>
                      <a:prstDash val="solid"/>
                    </a:lnT>
                    <a:lnB w="228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8025">
                <a:tc>
                  <a:txBody>
                    <a:bodyPr/>
                    <a:lstStyle/>
                    <a:p>
                      <a:pPr marL="240029">
                        <a:lnSpc>
                          <a:spcPts val="1820"/>
                        </a:lnSpc>
                      </a:pPr>
                      <a:r>
                        <a:rPr sz="1800" dirty="0">
                          <a:latin typeface="Arial"/>
                          <a:cs typeface="Arial"/>
                        </a:rPr>
                        <a:t>7</a:t>
                      </a:r>
                      <a:endParaRPr sz="1800">
                        <a:latin typeface="Arial"/>
                        <a:cs typeface="Arial"/>
                      </a:endParaRPr>
                    </a:p>
                  </a:txBody>
                  <a:tcPr marL="0" marR="0" marT="0" marB="0">
                    <a:lnL w="2286">
                      <a:solidFill>
                        <a:srgbClr val="000000"/>
                      </a:solidFill>
                      <a:prstDash val="solid"/>
                    </a:lnL>
                    <a:lnR w="2286">
                      <a:solidFill>
                        <a:srgbClr val="000000"/>
                      </a:solidFill>
                      <a:prstDash val="solid"/>
                    </a:lnR>
                    <a:lnT w="2285">
                      <a:solidFill>
                        <a:srgbClr val="000000"/>
                      </a:solidFill>
                      <a:prstDash val="solid"/>
                    </a:lnT>
                    <a:lnB w="2285">
                      <a:solidFill>
                        <a:srgbClr val="000000"/>
                      </a:solidFill>
                      <a:prstDash val="solid"/>
                    </a:lnB>
                  </a:tcPr>
                </a:tc>
                <a:tc>
                  <a:txBody>
                    <a:bodyPr/>
                    <a:lstStyle/>
                    <a:p>
                      <a:pPr marL="56515" algn="ctr">
                        <a:lnSpc>
                          <a:spcPts val="1820"/>
                        </a:lnSpc>
                      </a:pPr>
                      <a:r>
                        <a:rPr sz="1800" dirty="0">
                          <a:latin typeface="Arial"/>
                          <a:cs typeface="Arial"/>
                        </a:rPr>
                        <a:t>8</a:t>
                      </a:r>
                      <a:endParaRPr sz="18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81915" algn="ctr">
                        <a:lnSpc>
                          <a:spcPts val="1820"/>
                        </a:lnSpc>
                      </a:pPr>
                      <a:r>
                        <a:rPr sz="1800" dirty="0">
                          <a:latin typeface="Arial"/>
                          <a:cs typeface="Arial"/>
                        </a:rPr>
                        <a:t>24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5565" algn="ctr">
                        <a:lnSpc>
                          <a:spcPts val="1820"/>
                        </a:lnSpc>
                      </a:pPr>
                      <a:r>
                        <a:rPr sz="1800" dirty="0">
                          <a:latin typeface="Arial"/>
                          <a:cs typeface="Arial"/>
                        </a:rPr>
                        <a:t>13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8425" algn="r">
                        <a:lnSpc>
                          <a:spcPts val="1820"/>
                        </a:lnSpc>
                      </a:pPr>
                      <a:r>
                        <a:rPr sz="1800" dirty="0">
                          <a:latin typeface="Arial"/>
                          <a:cs typeface="Arial"/>
                        </a:rPr>
                        <a:t>31</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6200" algn="ctr">
                        <a:lnSpc>
                          <a:spcPts val="1820"/>
                        </a:lnSpc>
                      </a:pPr>
                      <a:r>
                        <a:rPr sz="1800" dirty="0">
                          <a:latin typeface="Arial"/>
                          <a:cs typeface="Arial"/>
                        </a:rPr>
                        <a:t>19</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46990" algn="ctr">
                        <a:lnSpc>
                          <a:spcPts val="1820"/>
                        </a:lnSpc>
                      </a:pPr>
                      <a:r>
                        <a:rPr sz="1800" dirty="0">
                          <a:latin typeface="Arial"/>
                          <a:cs typeface="Arial"/>
                        </a:rPr>
                        <a:t>5</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7790" algn="r">
                        <a:lnSpc>
                          <a:spcPts val="1820"/>
                        </a:lnSpc>
                      </a:pPr>
                      <a:r>
                        <a:rPr sz="1800" dirty="0">
                          <a:latin typeface="Arial"/>
                          <a:cs typeface="Arial"/>
                        </a:rPr>
                        <a:t>18</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6200" algn="ctr">
                        <a:lnSpc>
                          <a:spcPts val="1820"/>
                        </a:lnSpc>
                      </a:pPr>
                      <a:r>
                        <a:rPr sz="1800" dirty="0">
                          <a:latin typeface="Arial"/>
                          <a:cs typeface="Arial"/>
                        </a:rPr>
                        <a:t>44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0975">
                        <a:lnSpc>
                          <a:spcPts val="1820"/>
                        </a:lnSpc>
                      </a:pPr>
                      <a:r>
                        <a:rPr sz="1800" dirty="0">
                          <a:latin typeface="Arial"/>
                          <a:cs typeface="Arial"/>
                        </a:rPr>
                        <a:t>63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1610">
                        <a:lnSpc>
                          <a:spcPts val="1820"/>
                        </a:lnSpc>
                      </a:pPr>
                      <a:r>
                        <a:rPr sz="1800" dirty="0">
                          <a:latin typeface="Arial"/>
                          <a:cs typeface="Arial"/>
                        </a:rPr>
                        <a:t>82</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7325">
                        <a:lnSpc>
                          <a:spcPts val="1820"/>
                        </a:lnSpc>
                      </a:pPr>
                      <a:r>
                        <a:rPr sz="1800" dirty="0">
                          <a:latin typeface="Arial"/>
                          <a:cs typeface="Arial"/>
                        </a:rPr>
                        <a:t>29</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841248">
                <a:tc>
                  <a:txBody>
                    <a:bodyPr/>
                    <a:lstStyle/>
                    <a:p>
                      <a:pPr marL="240665">
                        <a:lnSpc>
                          <a:spcPct val="100000"/>
                        </a:lnSpc>
                        <a:spcBef>
                          <a:spcPts val="335"/>
                        </a:spcBef>
                      </a:pPr>
                      <a:r>
                        <a:rPr sz="900" dirty="0">
                          <a:latin typeface="Arial"/>
                          <a:cs typeface="Arial"/>
                        </a:rPr>
                        <a:t>1</a:t>
                      </a:r>
                      <a:endParaRPr sz="900">
                        <a:latin typeface="Arial"/>
                        <a:cs typeface="Arial"/>
                      </a:endParaRPr>
                    </a:p>
                  </a:txBody>
                  <a:tcPr marL="0" marR="0" marT="0" marB="0">
                    <a:lnL w="762">
                      <a:solidFill>
                        <a:srgbClr val="000000"/>
                      </a:solidFill>
                      <a:prstDash val="solid"/>
                    </a:lnL>
                    <a:lnT w="2285">
                      <a:solidFill>
                        <a:srgbClr val="000000"/>
                      </a:solidFill>
                      <a:prstDash val="solid"/>
                    </a:lnT>
                    <a:lnB w="2286">
                      <a:solidFill>
                        <a:srgbClr val="000000"/>
                      </a:solidFill>
                      <a:prstDash val="solid"/>
                    </a:lnB>
                  </a:tcPr>
                </a:tc>
                <a:tc>
                  <a:txBody>
                    <a:bodyPr/>
                    <a:lstStyle/>
                    <a:p>
                      <a:pPr algn="ctr">
                        <a:lnSpc>
                          <a:spcPct val="100000"/>
                        </a:lnSpc>
                        <a:spcBef>
                          <a:spcPts val="335"/>
                        </a:spcBef>
                      </a:pPr>
                      <a:r>
                        <a:rPr sz="900" dirty="0">
                          <a:latin typeface="Arial"/>
                          <a:cs typeface="Arial"/>
                        </a:rPr>
                        <a:t>2</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algn="ctr">
                        <a:lnSpc>
                          <a:spcPct val="100000"/>
                        </a:lnSpc>
                        <a:spcBef>
                          <a:spcPts val="335"/>
                        </a:spcBef>
                      </a:pPr>
                      <a:r>
                        <a:rPr sz="900" dirty="0">
                          <a:latin typeface="Arial"/>
                          <a:cs typeface="Arial"/>
                        </a:rPr>
                        <a:t>3</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6350" algn="ctr">
                        <a:lnSpc>
                          <a:spcPct val="100000"/>
                        </a:lnSpc>
                        <a:spcBef>
                          <a:spcPts val="335"/>
                        </a:spcBef>
                      </a:pPr>
                      <a:r>
                        <a:rPr sz="900" dirty="0">
                          <a:latin typeface="Arial"/>
                          <a:cs typeface="Arial"/>
                        </a:rPr>
                        <a:t>4</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8890" algn="ctr">
                        <a:lnSpc>
                          <a:spcPct val="100000"/>
                        </a:lnSpc>
                        <a:spcBef>
                          <a:spcPts val="335"/>
                        </a:spcBef>
                      </a:pPr>
                      <a:r>
                        <a:rPr sz="900" dirty="0">
                          <a:latin typeface="Arial"/>
                          <a:cs typeface="Arial"/>
                        </a:rPr>
                        <a:t>5</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6985" algn="ctr">
                        <a:lnSpc>
                          <a:spcPct val="100000"/>
                        </a:lnSpc>
                        <a:spcBef>
                          <a:spcPts val="335"/>
                        </a:spcBef>
                      </a:pPr>
                      <a:r>
                        <a:rPr sz="900" dirty="0">
                          <a:latin typeface="Arial"/>
                          <a:cs typeface="Arial"/>
                        </a:rPr>
                        <a:t>6</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7620" algn="ctr">
                        <a:lnSpc>
                          <a:spcPct val="100000"/>
                        </a:lnSpc>
                        <a:spcBef>
                          <a:spcPts val="335"/>
                        </a:spcBef>
                      </a:pPr>
                      <a:r>
                        <a:rPr sz="900" dirty="0">
                          <a:latin typeface="Arial"/>
                          <a:cs typeface="Arial"/>
                        </a:rPr>
                        <a:t>7</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6985" algn="ctr">
                        <a:lnSpc>
                          <a:spcPct val="100000"/>
                        </a:lnSpc>
                        <a:spcBef>
                          <a:spcPts val="335"/>
                        </a:spcBef>
                      </a:pPr>
                      <a:r>
                        <a:rPr sz="900" dirty="0">
                          <a:latin typeface="Arial"/>
                          <a:cs typeface="Arial"/>
                        </a:rPr>
                        <a:t>8</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R="8255" algn="ctr">
                        <a:lnSpc>
                          <a:spcPct val="100000"/>
                        </a:lnSpc>
                        <a:spcBef>
                          <a:spcPts val="335"/>
                        </a:spcBef>
                      </a:pPr>
                      <a:r>
                        <a:rPr sz="900" dirty="0">
                          <a:latin typeface="Arial"/>
                          <a:cs typeface="Arial"/>
                        </a:rPr>
                        <a:t>9</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L="182880">
                        <a:lnSpc>
                          <a:spcPct val="100000"/>
                        </a:lnSpc>
                        <a:spcBef>
                          <a:spcPts val="335"/>
                        </a:spcBef>
                      </a:pPr>
                      <a:r>
                        <a:rPr sz="900" spc="-5" dirty="0">
                          <a:latin typeface="Arial"/>
                          <a:cs typeface="Arial"/>
                        </a:rPr>
                        <a:t>10</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L="183515">
                        <a:lnSpc>
                          <a:spcPct val="100000"/>
                        </a:lnSpc>
                        <a:spcBef>
                          <a:spcPts val="335"/>
                        </a:spcBef>
                      </a:pPr>
                      <a:r>
                        <a:rPr sz="900" spc="-5" dirty="0">
                          <a:latin typeface="Arial"/>
                          <a:cs typeface="Arial"/>
                        </a:rPr>
                        <a:t>11</a:t>
                      </a:r>
                      <a:endParaRPr sz="900">
                        <a:latin typeface="Arial"/>
                        <a:cs typeface="Arial"/>
                      </a:endParaRPr>
                    </a:p>
                  </a:txBody>
                  <a:tcPr marL="0" marR="0" marT="0" marB="0">
                    <a:lnT w="2285">
                      <a:solidFill>
                        <a:srgbClr val="000000"/>
                      </a:solidFill>
                      <a:prstDash val="solid"/>
                    </a:lnT>
                    <a:lnB w="2286">
                      <a:solidFill>
                        <a:srgbClr val="000000"/>
                      </a:solidFill>
                      <a:prstDash val="solid"/>
                    </a:lnB>
                  </a:tcPr>
                </a:tc>
                <a:tc>
                  <a:txBody>
                    <a:bodyPr/>
                    <a:lstStyle/>
                    <a:p>
                      <a:pPr marL="189230">
                        <a:lnSpc>
                          <a:spcPct val="100000"/>
                        </a:lnSpc>
                        <a:spcBef>
                          <a:spcPts val="335"/>
                        </a:spcBef>
                      </a:pPr>
                      <a:r>
                        <a:rPr sz="900" spc="-5" dirty="0">
                          <a:latin typeface="Arial"/>
                          <a:cs typeface="Arial"/>
                        </a:rPr>
                        <a:t>12</a:t>
                      </a:r>
                      <a:endParaRPr sz="900">
                        <a:latin typeface="Arial"/>
                        <a:cs typeface="Arial"/>
                      </a:endParaRPr>
                    </a:p>
                  </a:txBody>
                  <a:tcPr marL="0" marR="0" marT="0" marB="0">
                    <a:lnR w="762">
                      <a:solidFill>
                        <a:srgbClr val="000000"/>
                      </a:solidFill>
                      <a:prstDash val="solid"/>
                    </a:lnR>
                    <a:lnT w="2285">
                      <a:solidFill>
                        <a:srgbClr val="000000"/>
                      </a:solidFill>
                      <a:prstDash val="solid"/>
                    </a:lnT>
                    <a:lnB w="2286">
                      <a:solidFill>
                        <a:srgbClr val="000000"/>
                      </a:solidFill>
                      <a:prstDash val="solid"/>
                    </a:lnB>
                  </a:tcPr>
                </a:tc>
              </a:tr>
              <a:tr h="209549">
                <a:tc gridSpan="12">
                  <a:txBody>
                    <a:bodyPr/>
                    <a:lstStyle/>
                    <a:p>
                      <a:endParaRPr sz="900">
                        <a:latin typeface="Arial"/>
                        <a:cs typeface="Arial"/>
                      </a:endParaRPr>
                    </a:p>
                  </a:txBody>
                  <a:tcPr marL="0" marR="0" marT="0" marB="0">
                    <a:lnL w="762">
                      <a:solidFill>
                        <a:srgbClr val="000000"/>
                      </a:solidFill>
                      <a:prstDash val="solid"/>
                    </a:lnL>
                    <a:lnR w="762">
                      <a:solidFill>
                        <a:srgbClr val="000000"/>
                      </a:solidFill>
                      <a:prstDash val="solid"/>
                    </a:lnR>
                    <a:lnT w="2286">
                      <a:solidFill>
                        <a:srgbClr val="000000"/>
                      </a:solidFill>
                      <a:prstDash val="solid"/>
                    </a:lnT>
                    <a:lnB w="228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6502">
                <a:tc>
                  <a:txBody>
                    <a:bodyPr/>
                    <a:lstStyle/>
                    <a:p>
                      <a:pPr marL="240029">
                        <a:lnSpc>
                          <a:spcPts val="1810"/>
                        </a:lnSpc>
                      </a:pPr>
                      <a:r>
                        <a:rPr sz="1800" dirty="0">
                          <a:latin typeface="Arial"/>
                          <a:cs typeface="Arial"/>
                        </a:rPr>
                        <a:t>7</a:t>
                      </a:r>
                      <a:endParaRPr sz="1800">
                        <a:latin typeface="Arial"/>
                        <a:cs typeface="Arial"/>
                      </a:endParaRPr>
                    </a:p>
                  </a:txBody>
                  <a:tcPr marL="0" marR="0" marT="0" marB="0">
                    <a:lnL w="2286">
                      <a:solidFill>
                        <a:srgbClr val="000000"/>
                      </a:solidFill>
                      <a:prstDash val="solid"/>
                    </a:lnL>
                    <a:lnR w="2286">
                      <a:solidFill>
                        <a:srgbClr val="000000"/>
                      </a:solidFill>
                      <a:prstDash val="solid"/>
                    </a:lnR>
                    <a:lnT w="2285">
                      <a:solidFill>
                        <a:srgbClr val="000000"/>
                      </a:solidFill>
                      <a:prstDash val="solid"/>
                    </a:lnT>
                    <a:lnB w="2285">
                      <a:solidFill>
                        <a:srgbClr val="000000"/>
                      </a:solidFill>
                      <a:prstDash val="solid"/>
                    </a:lnB>
                  </a:tcPr>
                </a:tc>
                <a:tc>
                  <a:txBody>
                    <a:bodyPr/>
                    <a:lstStyle/>
                    <a:p>
                      <a:pPr marL="56515" algn="ctr">
                        <a:lnSpc>
                          <a:spcPts val="1810"/>
                        </a:lnSpc>
                      </a:pPr>
                      <a:r>
                        <a:rPr sz="1800" dirty="0">
                          <a:latin typeface="Arial"/>
                          <a:cs typeface="Arial"/>
                        </a:rPr>
                        <a:t>8</a:t>
                      </a:r>
                      <a:endParaRPr sz="18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81915" algn="ctr">
                        <a:lnSpc>
                          <a:spcPts val="1810"/>
                        </a:lnSpc>
                      </a:pPr>
                      <a:r>
                        <a:rPr sz="1800" dirty="0">
                          <a:latin typeface="Arial"/>
                          <a:cs typeface="Arial"/>
                        </a:rPr>
                        <a:t>19</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48895" algn="ctr">
                        <a:lnSpc>
                          <a:spcPts val="1810"/>
                        </a:lnSpc>
                      </a:pPr>
                      <a:r>
                        <a:rPr sz="1800" dirty="0">
                          <a:latin typeface="Arial"/>
                          <a:cs typeface="Arial"/>
                        </a:rPr>
                        <a:t>5</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8425" algn="r">
                        <a:lnSpc>
                          <a:spcPts val="1810"/>
                        </a:lnSpc>
                      </a:pPr>
                      <a:r>
                        <a:rPr sz="1800" dirty="0">
                          <a:latin typeface="Arial"/>
                          <a:cs typeface="Arial"/>
                        </a:rPr>
                        <a:t>18</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5565" algn="ctr">
                        <a:lnSpc>
                          <a:spcPts val="1810"/>
                        </a:lnSpc>
                      </a:pPr>
                      <a:r>
                        <a:rPr sz="1800" dirty="0">
                          <a:latin typeface="Arial"/>
                          <a:cs typeface="Arial"/>
                        </a:rPr>
                        <a:t>24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6200" algn="ctr">
                        <a:lnSpc>
                          <a:spcPts val="1810"/>
                        </a:lnSpc>
                      </a:pPr>
                      <a:r>
                        <a:rPr sz="1800" dirty="0">
                          <a:latin typeface="Arial"/>
                          <a:cs typeface="Arial"/>
                        </a:rPr>
                        <a:t>13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R="97790" algn="r">
                        <a:lnSpc>
                          <a:spcPts val="1810"/>
                        </a:lnSpc>
                      </a:pPr>
                      <a:r>
                        <a:rPr sz="1800" dirty="0">
                          <a:latin typeface="Arial"/>
                          <a:cs typeface="Arial"/>
                        </a:rPr>
                        <a:t>31</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75565" algn="ctr">
                        <a:lnSpc>
                          <a:spcPts val="1810"/>
                        </a:lnSpc>
                      </a:pPr>
                      <a:r>
                        <a:rPr sz="1800" dirty="0">
                          <a:latin typeface="Arial"/>
                          <a:cs typeface="Arial"/>
                        </a:rPr>
                        <a:t>29</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1610">
                        <a:lnSpc>
                          <a:spcPts val="1810"/>
                        </a:lnSpc>
                      </a:pPr>
                      <a:r>
                        <a:rPr sz="1800" dirty="0">
                          <a:latin typeface="Arial"/>
                          <a:cs typeface="Arial"/>
                        </a:rPr>
                        <a:t>63</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1610">
                        <a:lnSpc>
                          <a:spcPts val="1810"/>
                        </a:lnSpc>
                      </a:pPr>
                      <a:r>
                        <a:rPr sz="1800" dirty="0">
                          <a:latin typeface="Arial"/>
                          <a:cs typeface="Arial"/>
                        </a:rPr>
                        <a:t>82</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c>
                  <a:txBody>
                    <a:bodyPr/>
                    <a:lstStyle/>
                    <a:p>
                      <a:pPr marL="187325">
                        <a:lnSpc>
                          <a:spcPts val="1810"/>
                        </a:lnSpc>
                      </a:pPr>
                      <a:r>
                        <a:rPr sz="1800" dirty="0">
                          <a:latin typeface="Arial"/>
                          <a:cs typeface="Arial"/>
                        </a:rPr>
                        <a:t>44</a:t>
                      </a:r>
                      <a:endParaRPr sz="18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591312">
                <a:tc>
                  <a:txBody>
                    <a:bodyPr/>
                    <a:lstStyle/>
                    <a:p>
                      <a:pPr marL="240665">
                        <a:lnSpc>
                          <a:spcPct val="100000"/>
                        </a:lnSpc>
                        <a:spcBef>
                          <a:spcPts val="335"/>
                        </a:spcBef>
                      </a:pPr>
                      <a:r>
                        <a:rPr sz="900" dirty="0">
                          <a:latin typeface="Arial"/>
                          <a:cs typeface="Arial"/>
                        </a:rPr>
                        <a:t>1</a:t>
                      </a:r>
                      <a:endParaRPr sz="900">
                        <a:latin typeface="Arial"/>
                        <a:cs typeface="Arial"/>
                      </a:endParaRPr>
                    </a:p>
                  </a:txBody>
                  <a:tcPr marL="0" marR="0" marT="0" marB="0">
                    <a:lnL w="762">
                      <a:solidFill>
                        <a:srgbClr val="000000"/>
                      </a:solidFill>
                      <a:prstDash val="solid"/>
                    </a:lnL>
                    <a:lnT w="2285">
                      <a:solidFill>
                        <a:srgbClr val="000000"/>
                      </a:solidFill>
                      <a:prstDash val="solid"/>
                    </a:lnT>
                    <a:lnB w="762">
                      <a:solidFill>
                        <a:srgbClr val="000000"/>
                      </a:solidFill>
                      <a:prstDash val="solid"/>
                    </a:lnB>
                  </a:tcPr>
                </a:tc>
                <a:tc>
                  <a:txBody>
                    <a:bodyPr/>
                    <a:lstStyle/>
                    <a:p>
                      <a:pPr algn="ctr">
                        <a:lnSpc>
                          <a:spcPct val="100000"/>
                        </a:lnSpc>
                        <a:spcBef>
                          <a:spcPts val="335"/>
                        </a:spcBef>
                      </a:pPr>
                      <a:r>
                        <a:rPr sz="900" dirty="0">
                          <a:latin typeface="Arial"/>
                          <a:cs typeface="Arial"/>
                        </a:rPr>
                        <a:t>2</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algn="ctr">
                        <a:lnSpc>
                          <a:spcPct val="100000"/>
                        </a:lnSpc>
                        <a:spcBef>
                          <a:spcPts val="335"/>
                        </a:spcBef>
                      </a:pPr>
                      <a:r>
                        <a:rPr sz="900" dirty="0">
                          <a:latin typeface="Arial"/>
                          <a:cs typeface="Arial"/>
                        </a:rPr>
                        <a:t>3</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350" algn="ctr">
                        <a:lnSpc>
                          <a:spcPct val="100000"/>
                        </a:lnSpc>
                        <a:spcBef>
                          <a:spcPts val="335"/>
                        </a:spcBef>
                      </a:pPr>
                      <a:r>
                        <a:rPr sz="900" dirty="0">
                          <a:latin typeface="Arial"/>
                          <a:cs typeface="Arial"/>
                        </a:rPr>
                        <a:t>4</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8890" algn="ctr">
                        <a:lnSpc>
                          <a:spcPct val="100000"/>
                        </a:lnSpc>
                        <a:spcBef>
                          <a:spcPts val="335"/>
                        </a:spcBef>
                      </a:pPr>
                      <a:r>
                        <a:rPr sz="900" dirty="0">
                          <a:latin typeface="Arial"/>
                          <a:cs typeface="Arial"/>
                        </a:rPr>
                        <a:t>5</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985" algn="ctr">
                        <a:lnSpc>
                          <a:spcPct val="100000"/>
                        </a:lnSpc>
                        <a:spcBef>
                          <a:spcPts val="335"/>
                        </a:spcBef>
                      </a:pPr>
                      <a:r>
                        <a:rPr sz="900" dirty="0">
                          <a:latin typeface="Arial"/>
                          <a:cs typeface="Arial"/>
                        </a:rPr>
                        <a:t>6</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7620" algn="ctr">
                        <a:lnSpc>
                          <a:spcPct val="100000"/>
                        </a:lnSpc>
                        <a:spcBef>
                          <a:spcPts val="335"/>
                        </a:spcBef>
                      </a:pPr>
                      <a:r>
                        <a:rPr sz="900" dirty="0">
                          <a:latin typeface="Arial"/>
                          <a:cs typeface="Arial"/>
                        </a:rPr>
                        <a:t>7</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6985" algn="ctr">
                        <a:lnSpc>
                          <a:spcPct val="100000"/>
                        </a:lnSpc>
                        <a:spcBef>
                          <a:spcPts val="335"/>
                        </a:spcBef>
                      </a:pPr>
                      <a:r>
                        <a:rPr sz="900" dirty="0">
                          <a:latin typeface="Arial"/>
                          <a:cs typeface="Arial"/>
                        </a:rPr>
                        <a:t>8</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R="8255" algn="ctr">
                        <a:lnSpc>
                          <a:spcPct val="100000"/>
                        </a:lnSpc>
                        <a:spcBef>
                          <a:spcPts val="335"/>
                        </a:spcBef>
                      </a:pPr>
                      <a:r>
                        <a:rPr sz="900" dirty="0">
                          <a:latin typeface="Arial"/>
                          <a:cs typeface="Arial"/>
                        </a:rPr>
                        <a:t>9</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2880">
                        <a:lnSpc>
                          <a:spcPct val="100000"/>
                        </a:lnSpc>
                        <a:spcBef>
                          <a:spcPts val="335"/>
                        </a:spcBef>
                      </a:pPr>
                      <a:r>
                        <a:rPr sz="900" spc="-5" dirty="0">
                          <a:latin typeface="Arial"/>
                          <a:cs typeface="Arial"/>
                        </a:rPr>
                        <a:t>10</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3515">
                        <a:lnSpc>
                          <a:spcPct val="100000"/>
                        </a:lnSpc>
                        <a:spcBef>
                          <a:spcPts val="335"/>
                        </a:spcBef>
                      </a:pPr>
                      <a:r>
                        <a:rPr sz="900" spc="-5" dirty="0">
                          <a:latin typeface="Arial"/>
                          <a:cs typeface="Arial"/>
                        </a:rPr>
                        <a:t>11</a:t>
                      </a:r>
                      <a:endParaRPr sz="900">
                        <a:latin typeface="Arial"/>
                        <a:cs typeface="Arial"/>
                      </a:endParaRPr>
                    </a:p>
                  </a:txBody>
                  <a:tcPr marL="0" marR="0" marT="0" marB="0">
                    <a:lnT w="2285">
                      <a:solidFill>
                        <a:srgbClr val="000000"/>
                      </a:solidFill>
                      <a:prstDash val="solid"/>
                    </a:lnT>
                    <a:lnB w="762">
                      <a:solidFill>
                        <a:srgbClr val="000000"/>
                      </a:solidFill>
                      <a:prstDash val="solid"/>
                    </a:lnB>
                  </a:tcPr>
                </a:tc>
                <a:tc>
                  <a:txBody>
                    <a:bodyPr/>
                    <a:lstStyle/>
                    <a:p>
                      <a:pPr marL="189230">
                        <a:lnSpc>
                          <a:spcPct val="100000"/>
                        </a:lnSpc>
                        <a:spcBef>
                          <a:spcPts val="335"/>
                        </a:spcBef>
                      </a:pPr>
                      <a:r>
                        <a:rPr sz="900" spc="-5" dirty="0">
                          <a:latin typeface="Arial"/>
                          <a:cs typeface="Arial"/>
                        </a:rPr>
                        <a:t>12</a:t>
                      </a:r>
                      <a:endParaRPr sz="900">
                        <a:latin typeface="Arial"/>
                        <a:cs typeface="Arial"/>
                      </a:endParaRPr>
                    </a:p>
                  </a:txBody>
                  <a:tcPr marL="0" marR="0" marT="0" marB="0">
                    <a:lnR w="762">
                      <a:solidFill>
                        <a:srgbClr val="000000"/>
                      </a:solidFill>
                      <a:prstDash val="solid"/>
                    </a:lnR>
                    <a:lnT w="2285">
                      <a:solidFill>
                        <a:srgbClr val="000000"/>
                      </a:solidFill>
                      <a:prstDash val="solid"/>
                    </a:lnT>
                    <a:lnB w="762">
                      <a:solidFill>
                        <a:srgbClr val="000000"/>
                      </a:solidFill>
                      <a:prstDash val="solid"/>
                    </a:lnB>
                  </a:tcPr>
                </a:tc>
              </a:tr>
              <a:tr h="212598">
                <a:tc gridSpan="12">
                  <a:txBody>
                    <a:bodyPr/>
                    <a:lstStyle/>
                    <a:p>
                      <a:endParaRPr sz="900">
                        <a:latin typeface="Arial"/>
                        <a:cs typeface="Arial"/>
                      </a:endParaRPr>
                    </a:p>
                  </a:txBody>
                  <a:tcPr marL="0" marR="0" marT="0" marB="0">
                    <a:lnL w="762">
                      <a:solidFill>
                        <a:srgbClr val="000000"/>
                      </a:solidFill>
                      <a:prstDash val="solid"/>
                    </a:lnL>
                    <a:lnR w="762">
                      <a:solidFill>
                        <a:srgbClr val="000000"/>
                      </a:solidFill>
                      <a:prstDash val="solid"/>
                    </a:lnR>
                    <a:lnT w="762">
                      <a:solidFill>
                        <a:srgbClr val="000000"/>
                      </a:solidFill>
                      <a:prstDash val="solid"/>
                    </a:lnT>
                    <a:lnB w="9906">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8025">
                <a:tc>
                  <a:txBody>
                    <a:bodyPr/>
                    <a:lstStyle/>
                    <a:p>
                      <a:pPr marL="240029">
                        <a:lnSpc>
                          <a:spcPts val="1760"/>
                        </a:lnSpc>
                      </a:pPr>
                      <a:r>
                        <a:rPr sz="1800" dirty="0">
                          <a:latin typeface="Arial"/>
                          <a:cs typeface="Arial"/>
                        </a:rPr>
                        <a:t>7</a:t>
                      </a:r>
                      <a:endParaRPr sz="1800">
                        <a:latin typeface="Arial"/>
                        <a:cs typeface="Arial"/>
                      </a:endParaRPr>
                    </a:p>
                  </a:txBody>
                  <a:tcPr marL="0" marR="0" marT="0" marB="0">
                    <a:lnL w="2286">
                      <a:solidFill>
                        <a:srgbClr val="000000"/>
                      </a:solidFill>
                      <a:prstDash val="solid"/>
                    </a:lnL>
                    <a:lnR w="2286">
                      <a:solidFill>
                        <a:srgbClr val="000000"/>
                      </a:solidFill>
                      <a:prstDash val="solid"/>
                    </a:lnR>
                    <a:lnT w="9906">
                      <a:solidFill>
                        <a:srgbClr val="000000"/>
                      </a:solidFill>
                      <a:prstDash val="solid"/>
                    </a:lnT>
                    <a:lnB w="9905">
                      <a:solidFill>
                        <a:srgbClr val="000000"/>
                      </a:solidFill>
                      <a:prstDash val="solid"/>
                    </a:lnB>
                  </a:tcPr>
                </a:tc>
                <a:tc>
                  <a:txBody>
                    <a:bodyPr/>
                    <a:lstStyle/>
                    <a:p>
                      <a:pPr marL="56515" algn="ctr">
                        <a:lnSpc>
                          <a:spcPts val="1760"/>
                        </a:lnSpc>
                      </a:pPr>
                      <a:r>
                        <a:rPr sz="1800" dirty="0">
                          <a:latin typeface="Arial"/>
                          <a:cs typeface="Arial"/>
                        </a:rPr>
                        <a:t>5</a:t>
                      </a:r>
                      <a:endParaRPr sz="1800">
                        <a:latin typeface="Arial"/>
                        <a:cs typeface="Arial"/>
                      </a:endParaRPr>
                    </a:p>
                  </a:txBody>
                  <a:tcPr marL="0" marR="0" marT="0" marB="0">
                    <a:lnL w="2286">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81915" algn="ctr">
                        <a:lnSpc>
                          <a:spcPts val="1760"/>
                        </a:lnSpc>
                      </a:pPr>
                      <a:r>
                        <a:rPr sz="1800" dirty="0">
                          <a:latin typeface="Arial"/>
                          <a:cs typeface="Arial"/>
                        </a:rPr>
                        <a:t>18</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48895" algn="ctr">
                        <a:lnSpc>
                          <a:spcPts val="1760"/>
                        </a:lnSpc>
                      </a:pPr>
                      <a:r>
                        <a:rPr sz="1800" dirty="0">
                          <a:latin typeface="Arial"/>
                          <a:cs typeface="Arial"/>
                        </a:rPr>
                        <a:t>8</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R="98425" algn="r">
                        <a:lnSpc>
                          <a:spcPts val="1760"/>
                        </a:lnSpc>
                      </a:pPr>
                      <a:r>
                        <a:rPr sz="1800" dirty="0">
                          <a:latin typeface="Arial"/>
                          <a:cs typeface="Arial"/>
                        </a:rPr>
                        <a:t>13</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75565" algn="ctr">
                        <a:lnSpc>
                          <a:spcPts val="1760"/>
                        </a:lnSpc>
                      </a:pPr>
                      <a:r>
                        <a:rPr sz="1800" dirty="0">
                          <a:latin typeface="Arial"/>
                          <a:cs typeface="Arial"/>
                        </a:rPr>
                        <a:t>24</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76200" algn="ctr">
                        <a:lnSpc>
                          <a:spcPts val="1760"/>
                        </a:lnSpc>
                      </a:pPr>
                      <a:r>
                        <a:rPr sz="1800" dirty="0">
                          <a:latin typeface="Arial"/>
                          <a:cs typeface="Arial"/>
                        </a:rPr>
                        <a:t>19</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R="97790" algn="r">
                        <a:lnSpc>
                          <a:spcPts val="1760"/>
                        </a:lnSpc>
                      </a:pPr>
                      <a:r>
                        <a:rPr sz="1800" dirty="0">
                          <a:latin typeface="Arial"/>
                          <a:cs typeface="Arial"/>
                        </a:rPr>
                        <a:t>31</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75565" algn="ctr">
                        <a:lnSpc>
                          <a:spcPts val="1760"/>
                        </a:lnSpc>
                      </a:pPr>
                      <a:r>
                        <a:rPr sz="1800" dirty="0">
                          <a:latin typeface="Arial"/>
                          <a:cs typeface="Arial"/>
                        </a:rPr>
                        <a:t>29</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181610">
                        <a:lnSpc>
                          <a:spcPts val="1760"/>
                        </a:lnSpc>
                      </a:pPr>
                      <a:r>
                        <a:rPr sz="1800" dirty="0">
                          <a:latin typeface="Arial"/>
                          <a:cs typeface="Arial"/>
                        </a:rPr>
                        <a:t>44</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181610">
                        <a:lnSpc>
                          <a:spcPts val="1760"/>
                        </a:lnSpc>
                      </a:pPr>
                      <a:r>
                        <a:rPr sz="1800" dirty="0">
                          <a:latin typeface="Arial"/>
                          <a:cs typeface="Arial"/>
                        </a:rPr>
                        <a:t>82</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c>
                  <a:txBody>
                    <a:bodyPr/>
                    <a:lstStyle/>
                    <a:p>
                      <a:pPr marL="187325">
                        <a:lnSpc>
                          <a:spcPts val="1760"/>
                        </a:lnSpc>
                      </a:pPr>
                      <a:r>
                        <a:rPr sz="1800" dirty="0">
                          <a:latin typeface="Arial"/>
                          <a:cs typeface="Arial"/>
                        </a:rPr>
                        <a:t>63</a:t>
                      </a:r>
                      <a:endParaRPr sz="1800">
                        <a:latin typeface="Arial"/>
                        <a:cs typeface="Arial"/>
                      </a:endParaRPr>
                    </a:p>
                  </a:txBody>
                  <a:tcPr marL="0" marR="0" marT="0" marB="0">
                    <a:lnL w="2285">
                      <a:solidFill>
                        <a:srgbClr val="000000"/>
                      </a:solidFill>
                      <a:prstDash val="solid"/>
                    </a:lnL>
                    <a:lnR w="2285">
                      <a:solidFill>
                        <a:srgbClr val="000000"/>
                      </a:solidFill>
                      <a:prstDash val="solid"/>
                    </a:lnR>
                    <a:lnT w="9906">
                      <a:solidFill>
                        <a:srgbClr val="000000"/>
                      </a:solidFill>
                      <a:prstDash val="solid"/>
                    </a:lnT>
                    <a:lnB w="9905">
                      <a:solidFill>
                        <a:srgbClr val="000000"/>
                      </a:solidFill>
                      <a:prstDash val="solid"/>
                    </a:lnB>
                  </a:tcPr>
                </a:tc>
              </a:tr>
              <a:tr h="585978">
                <a:tc>
                  <a:txBody>
                    <a:bodyPr/>
                    <a:lstStyle/>
                    <a:p>
                      <a:pPr marL="240665">
                        <a:lnSpc>
                          <a:spcPct val="100000"/>
                        </a:lnSpc>
                        <a:spcBef>
                          <a:spcPts val="265"/>
                        </a:spcBef>
                      </a:pPr>
                      <a:r>
                        <a:rPr sz="900" dirty="0">
                          <a:latin typeface="Arial"/>
                          <a:cs typeface="Arial"/>
                        </a:rPr>
                        <a:t>1</a:t>
                      </a:r>
                      <a:endParaRPr sz="900">
                        <a:latin typeface="Arial"/>
                        <a:cs typeface="Arial"/>
                      </a:endParaRPr>
                    </a:p>
                  </a:txBody>
                  <a:tcPr marL="0" marR="0" marT="0" marB="0">
                    <a:lnL w="762">
                      <a:solidFill>
                        <a:srgbClr val="000000"/>
                      </a:solidFill>
                      <a:prstDash val="solid"/>
                    </a:lnL>
                    <a:lnT w="9905">
                      <a:solidFill>
                        <a:srgbClr val="000000"/>
                      </a:solidFill>
                      <a:prstDash val="solid"/>
                    </a:lnT>
                    <a:lnB w="762">
                      <a:solidFill>
                        <a:srgbClr val="000000"/>
                      </a:solidFill>
                      <a:prstDash val="solid"/>
                    </a:lnB>
                  </a:tcPr>
                </a:tc>
                <a:tc>
                  <a:txBody>
                    <a:bodyPr/>
                    <a:lstStyle/>
                    <a:p>
                      <a:pPr algn="ctr">
                        <a:lnSpc>
                          <a:spcPct val="100000"/>
                        </a:lnSpc>
                        <a:spcBef>
                          <a:spcPts val="265"/>
                        </a:spcBef>
                      </a:pPr>
                      <a:r>
                        <a:rPr sz="900" dirty="0">
                          <a:latin typeface="Arial"/>
                          <a:cs typeface="Arial"/>
                        </a:rPr>
                        <a:t>2</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algn="ctr">
                        <a:lnSpc>
                          <a:spcPct val="100000"/>
                        </a:lnSpc>
                        <a:spcBef>
                          <a:spcPts val="265"/>
                        </a:spcBef>
                      </a:pPr>
                      <a:r>
                        <a:rPr sz="900" dirty="0">
                          <a:latin typeface="Arial"/>
                          <a:cs typeface="Arial"/>
                        </a:rPr>
                        <a:t>3</a:t>
                      </a:r>
                    </a:p>
                  </a:txBody>
                  <a:tcPr marL="0" marR="0" marT="0" marB="0">
                    <a:lnT w="9905">
                      <a:solidFill>
                        <a:srgbClr val="000000"/>
                      </a:solidFill>
                      <a:prstDash val="solid"/>
                    </a:lnT>
                    <a:lnB w="762">
                      <a:solidFill>
                        <a:srgbClr val="000000"/>
                      </a:solidFill>
                      <a:prstDash val="solid"/>
                    </a:lnB>
                  </a:tcPr>
                </a:tc>
                <a:tc>
                  <a:txBody>
                    <a:bodyPr/>
                    <a:lstStyle/>
                    <a:p>
                      <a:pPr marR="6350" algn="ctr">
                        <a:lnSpc>
                          <a:spcPct val="100000"/>
                        </a:lnSpc>
                        <a:spcBef>
                          <a:spcPts val="265"/>
                        </a:spcBef>
                      </a:pPr>
                      <a:r>
                        <a:rPr sz="900" dirty="0">
                          <a:latin typeface="Arial"/>
                          <a:cs typeface="Arial"/>
                        </a:rPr>
                        <a:t>4</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R="8890" algn="ctr">
                        <a:lnSpc>
                          <a:spcPct val="100000"/>
                        </a:lnSpc>
                        <a:spcBef>
                          <a:spcPts val="265"/>
                        </a:spcBef>
                      </a:pPr>
                      <a:r>
                        <a:rPr sz="900" dirty="0">
                          <a:latin typeface="Arial"/>
                          <a:cs typeface="Arial"/>
                        </a:rPr>
                        <a:t>5</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R="6985" algn="ctr">
                        <a:lnSpc>
                          <a:spcPct val="100000"/>
                        </a:lnSpc>
                        <a:spcBef>
                          <a:spcPts val="265"/>
                        </a:spcBef>
                      </a:pPr>
                      <a:r>
                        <a:rPr sz="900" dirty="0">
                          <a:latin typeface="Arial"/>
                          <a:cs typeface="Arial"/>
                        </a:rPr>
                        <a:t>6</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R="7620" algn="ctr">
                        <a:lnSpc>
                          <a:spcPct val="100000"/>
                        </a:lnSpc>
                        <a:spcBef>
                          <a:spcPts val="265"/>
                        </a:spcBef>
                      </a:pPr>
                      <a:r>
                        <a:rPr sz="900" dirty="0">
                          <a:latin typeface="Arial"/>
                          <a:cs typeface="Arial"/>
                        </a:rPr>
                        <a:t>7</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R="6985" algn="ctr">
                        <a:lnSpc>
                          <a:spcPct val="100000"/>
                        </a:lnSpc>
                        <a:spcBef>
                          <a:spcPts val="265"/>
                        </a:spcBef>
                      </a:pPr>
                      <a:r>
                        <a:rPr sz="900" dirty="0">
                          <a:latin typeface="Arial"/>
                          <a:cs typeface="Arial"/>
                        </a:rPr>
                        <a:t>8</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R="8255" algn="ctr">
                        <a:lnSpc>
                          <a:spcPct val="100000"/>
                        </a:lnSpc>
                        <a:spcBef>
                          <a:spcPts val="265"/>
                        </a:spcBef>
                      </a:pPr>
                      <a:r>
                        <a:rPr sz="900" dirty="0">
                          <a:latin typeface="Arial"/>
                          <a:cs typeface="Arial"/>
                        </a:rPr>
                        <a:t>9</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L="182880">
                        <a:lnSpc>
                          <a:spcPct val="100000"/>
                        </a:lnSpc>
                        <a:spcBef>
                          <a:spcPts val="265"/>
                        </a:spcBef>
                      </a:pPr>
                      <a:r>
                        <a:rPr sz="900" spc="-5" dirty="0">
                          <a:latin typeface="Arial"/>
                          <a:cs typeface="Arial"/>
                        </a:rPr>
                        <a:t>10</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L="183515">
                        <a:lnSpc>
                          <a:spcPct val="100000"/>
                        </a:lnSpc>
                        <a:spcBef>
                          <a:spcPts val="265"/>
                        </a:spcBef>
                      </a:pPr>
                      <a:r>
                        <a:rPr sz="900" spc="-5" dirty="0">
                          <a:latin typeface="Arial"/>
                          <a:cs typeface="Arial"/>
                        </a:rPr>
                        <a:t>11</a:t>
                      </a:r>
                      <a:endParaRPr sz="900">
                        <a:latin typeface="Arial"/>
                        <a:cs typeface="Arial"/>
                      </a:endParaRPr>
                    </a:p>
                  </a:txBody>
                  <a:tcPr marL="0" marR="0" marT="0" marB="0">
                    <a:lnT w="9905">
                      <a:solidFill>
                        <a:srgbClr val="000000"/>
                      </a:solidFill>
                      <a:prstDash val="solid"/>
                    </a:lnT>
                    <a:lnB w="762">
                      <a:solidFill>
                        <a:srgbClr val="000000"/>
                      </a:solidFill>
                      <a:prstDash val="solid"/>
                    </a:lnB>
                  </a:tcPr>
                </a:tc>
                <a:tc>
                  <a:txBody>
                    <a:bodyPr/>
                    <a:lstStyle/>
                    <a:p>
                      <a:pPr marL="189230">
                        <a:lnSpc>
                          <a:spcPct val="100000"/>
                        </a:lnSpc>
                        <a:spcBef>
                          <a:spcPts val="265"/>
                        </a:spcBef>
                      </a:pPr>
                      <a:r>
                        <a:rPr sz="900" spc="-5" dirty="0">
                          <a:latin typeface="Arial"/>
                          <a:cs typeface="Arial"/>
                        </a:rPr>
                        <a:t>12</a:t>
                      </a:r>
                      <a:endParaRPr sz="900">
                        <a:latin typeface="Arial"/>
                        <a:cs typeface="Arial"/>
                      </a:endParaRPr>
                    </a:p>
                  </a:txBody>
                  <a:tcPr marL="0" marR="0" marT="0" marB="0">
                    <a:lnR w="762">
                      <a:solidFill>
                        <a:srgbClr val="000000"/>
                      </a:solidFill>
                      <a:prstDash val="solid"/>
                    </a:lnR>
                    <a:lnT w="9905">
                      <a:solidFill>
                        <a:srgbClr val="000000"/>
                      </a:solidFill>
                      <a:prstDash val="solid"/>
                    </a:lnT>
                    <a:lnB w="762">
                      <a:solidFill>
                        <a:srgbClr val="000000"/>
                      </a:solidFill>
                      <a:prstDash val="solid"/>
                    </a:lnB>
                  </a:tcPr>
                </a:tc>
              </a:tr>
              <a:tr h="277749">
                <a:tc gridSpan="12">
                  <a:txBody>
                    <a:bodyPr/>
                    <a:lstStyle/>
                    <a:p>
                      <a:endParaRPr sz="900">
                        <a:latin typeface="Arial"/>
                        <a:cs typeface="Arial"/>
                      </a:endParaRPr>
                    </a:p>
                  </a:txBody>
                  <a:tcPr marL="0" marR="0" marT="0" marB="0">
                    <a:lnL w="762">
                      <a:solidFill>
                        <a:srgbClr val="000000"/>
                      </a:solidFill>
                      <a:prstDash val="solid"/>
                    </a:lnL>
                    <a:lnR w="762">
                      <a:solidFill>
                        <a:srgbClr val="000000"/>
                      </a:solidFill>
                      <a:prstDash val="solid"/>
                    </a:lnR>
                    <a:lnT w="762">
                      <a:solidFill>
                        <a:srgbClr val="000000"/>
                      </a:solidFill>
                      <a:prstDash val="solid"/>
                    </a:lnT>
                    <a:lnB w="13716">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71272">
                <a:tc>
                  <a:txBody>
                    <a:bodyPr/>
                    <a:lstStyle/>
                    <a:p>
                      <a:pPr marL="240029">
                        <a:lnSpc>
                          <a:spcPct val="100000"/>
                        </a:lnSpc>
                        <a:spcBef>
                          <a:spcPts val="20"/>
                        </a:spcBef>
                      </a:pPr>
                      <a:r>
                        <a:rPr sz="1800" dirty="0">
                          <a:latin typeface="Arial"/>
                          <a:cs typeface="Arial"/>
                        </a:rPr>
                        <a:t>5</a:t>
                      </a:r>
                      <a:endParaRPr sz="1800">
                        <a:latin typeface="Arial"/>
                        <a:cs typeface="Arial"/>
                      </a:endParaRPr>
                    </a:p>
                  </a:txBody>
                  <a:tcPr marL="0" marR="0" marT="0" marB="0">
                    <a:lnL w="2286">
                      <a:solidFill>
                        <a:srgbClr val="000000"/>
                      </a:solidFill>
                      <a:prstDash val="solid"/>
                    </a:lnL>
                    <a:lnR w="2286">
                      <a:solidFill>
                        <a:srgbClr val="000000"/>
                      </a:solidFill>
                      <a:prstDash val="solid"/>
                    </a:lnR>
                    <a:lnT w="13716">
                      <a:solidFill>
                        <a:srgbClr val="000000"/>
                      </a:solidFill>
                      <a:prstDash val="solid"/>
                    </a:lnT>
                    <a:lnB w="13715">
                      <a:solidFill>
                        <a:srgbClr val="000000"/>
                      </a:solidFill>
                      <a:prstDash val="solid"/>
                    </a:lnB>
                  </a:tcPr>
                </a:tc>
                <a:tc>
                  <a:txBody>
                    <a:bodyPr/>
                    <a:lstStyle/>
                    <a:p>
                      <a:pPr marL="56515" algn="ctr">
                        <a:lnSpc>
                          <a:spcPct val="100000"/>
                        </a:lnSpc>
                        <a:spcBef>
                          <a:spcPts val="20"/>
                        </a:spcBef>
                      </a:pPr>
                      <a:r>
                        <a:rPr sz="1800" dirty="0">
                          <a:latin typeface="Arial"/>
                          <a:cs typeface="Arial"/>
                        </a:rPr>
                        <a:t>7</a:t>
                      </a:r>
                      <a:endParaRPr sz="1800">
                        <a:latin typeface="Arial"/>
                        <a:cs typeface="Arial"/>
                      </a:endParaRPr>
                    </a:p>
                  </a:txBody>
                  <a:tcPr marL="0" marR="0" marT="0" marB="0">
                    <a:lnL w="2286">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57150" algn="ctr">
                        <a:lnSpc>
                          <a:spcPct val="100000"/>
                        </a:lnSpc>
                        <a:spcBef>
                          <a:spcPts val="20"/>
                        </a:spcBef>
                      </a:pPr>
                      <a:r>
                        <a:rPr sz="1800" dirty="0">
                          <a:latin typeface="Arial"/>
                          <a:cs typeface="Arial"/>
                        </a:rPr>
                        <a:t>8</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75565" algn="ctr">
                        <a:lnSpc>
                          <a:spcPct val="100000"/>
                        </a:lnSpc>
                        <a:spcBef>
                          <a:spcPts val="20"/>
                        </a:spcBef>
                      </a:pPr>
                      <a:r>
                        <a:rPr sz="1800" dirty="0">
                          <a:latin typeface="Arial"/>
                          <a:cs typeface="Arial"/>
                        </a:rPr>
                        <a:t>13</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R="97790" algn="r">
                        <a:lnSpc>
                          <a:spcPct val="100000"/>
                        </a:lnSpc>
                        <a:spcBef>
                          <a:spcPts val="20"/>
                        </a:spcBef>
                      </a:pPr>
                      <a:r>
                        <a:rPr sz="1800" dirty="0">
                          <a:latin typeface="Arial"/>
                          <a:cs typeface="Arial"/>
                        </a:rPr>
                        <a:t>18</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76200" algn="ctr">
                        <a:lnSpc>
                          <a:spcPct val="100000"/>
                        </a:lnSpc>
                        <a:spcBef>
                          <a:spcPts val="20"/>
                        </a:spcBef>
                      </a:pPr>
                      <a:r>
                        <a:rPr sz="1800" dirty="0">
                          <a:latin typeface="Arial"/>
                          <a:cs typeface="Arial"/>
                        </a:rPr>
                        <a:t>19</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76835" algn="ctr">
                        <a:lnSpc>
                          <a:spcPct val="100000"/>
                        </a:lnSpc>
                        <a:spcBef>
                          <a:spcPts val="20"/>
                        </a:spcBef>
                      </a:pPr>
                      <a:r>
                        <a:rPr sz="1800" dirty="0">
                          <a:latin typeface="Arial"/>
                          <a:cs typeface="Arial"/>
                        </a:rPr>
                        <a:t>24</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R="97790" algn="r">
                        <a:lnSpc>
                          <a:spcPct val="100000"/>
                        </a:lnSpc>
                        <a:spcBef>
                          <a:spcPts val="20"/>
                        </a:spcBef>
                      </a:pPr>
                      <a:r>
                        <a:rPr sz="1800" dirty="0">
                          <a:latin typeface="Arial"/>
                          <a:cs typeface="Arial"/>
                        </a:rPr>
                        <a:t>29</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76200" algn="ctr">
                        <a:lnSpc>
                          <a:spcPct val="100000"/>
                        </a:lnSpc>
                        <a:spcBef>
                          <a:spcPts val="20"/>
                        </a:spcBef>
                      </a:pPr>
                      <a:r>
                        <a:rPr sz="1800" dirty="0">
                          <a:latin typeface="Arial"/>
                          <a:cs typeface="Arial"/>
                        </a:rPr>
                        <a:t>31</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181610">
                        <a:lnSpc>
                          <a:spcPct val="100000"/>
                        </a:lnSpc>
                        <a:spcBef>
                          <a:spcPts val="20"/>
                        </a:spcBef>
                      </a:pPr>
                      <a:r>
                        <a:rPr sz="1800" dirty="0">
                          <a:latin typeface="Arial"/>
                          <a:cs typeface="Arial"/>
                        </a:rPr>
                        <a:t>44</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182245">
                        <a:lnSpc>
                          <a:spcPct val="100000"/>
                        </a:lnSpc>
                        <a:spcBef>
                          <a:spcPts val="20"/>
                        </a:spcBef>
                      </a:pPr>
                      <a:r>
                        <a:rPr sz="1800" dirty="0">
                          <a:latin typeface="Arial"/>
                          <a:cs typeface="Arial"/>
                        </a:rPr>
                        <a:t>63</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c>
                  <a:txBody>
                    <a:bodyPr/>
                    <a:lstStyle/>
                    <a:p>
                      <a:pPr marL="187325">
                        <a:lnSpc>
                          <a:spcPct val="100000"/>
                        </a:lnSpc>
                        <a:spcBef>
                          <a:spcPts val="20"/>
                        </a:spcBef>
                      </a:pPr>
                      <a:r>
                        <a:rPr sz="1800" dirty="0">
                          <a:latin typeface="Arial"/>
                          <a:cs typeface="Arial"/>
                        </a:rPr>
                        <a:t>82</a:t>
                      </a:r>
                      <a:endParaRPr sz="1800">
                        <a:latin typeface="Arial"/>
                        <a:cs typeface="Arial"/>
                      </a:endParaRPr>
                    </a:p>
                  </a:txBody>
                  <a:tcPr marL="0" marR="0" marT="0" marB="0">
                    <a:lnL w="2285">
                      <a:solidFill>
                        <a:srgbClr val="000000"/>
                      </a:solidFill>
                      <a:prstDash val="solid"/>
                    </a:lnL>
                    <a:lnR w="2285">
                      <a:solidFill>
                        <a:srgbClr val="000000"/>
                      </a:solidFill>
                      <a:prstDash val="solid"/>
                    </a:lnR>
                    <a:lnT w="13716">
                      <a:solidFill>
                        <a:srgbClr val="000000"/>
                      </a:solidFill>
                      <a:prstDash val="solid"/>
                    </a:lnT>
                    <a:lnB w="13715">
                      <a:solidFill>
                        <a:srgbClr val="000000"/>
                      </a:solidFill>
                      <a:prstDash val="solid"/>
                    </a:lnB>
                  </a:tcPr>
                </a:tc>
              </a:tr>
              <a:tr h="552830">
                <a:tc>
                  <a:txBody>
                    <a:bodyPr/>
                    <a:lstStyle/>
                    <a:p>
                      <a:pPr marL="240665">
                        <a:lnSpc>
                          <a:spcPct val="100000"/>
                        </a:lnSpc>
                        <a:spcBef>
                          <a:spcPts val="370"/>
                        </a:spcBef>
                      </a:pPr>
                      <a:r>
                        <a:rPr sz="1100" dirty="0">
                          <a:latin typeface="Arial"/>
                          <a:cs typeface="Arial"/>
                        </a:rPr>
                        <a:t>1</a:t>
                      </a:r>
                      <a:endParaRPr sz="1100">
                        <a:latin typeface="Arial"/>
                        <a:cs typeface="Arial"/>
                      </a:endParaRPr>
                    </a:p>
                  </a:txBody>
                  <a:tcPr marL="0" marR="0" marT="0" marB="0">
                    <a:lnL w="762">
                      <a:solidFill>
                        <a:srgbClr val="000000"/>
                      </a:solidFill>
                      <a:prstDash val="solid"/>
                    </a:lnL>
                    <a:lnT w="13715">
                      <a:solidFill>
                        <a:srgbClr val="000000"/>
                      </a:solidFill>
                      <a:prstDash val="solid"/>
                    </a:lnT>
                    <a:lnB w="762">
                      <a:solidFill>
                        <a:srgbClr val="000000"/>
                      </a:solidFill>
                      <a:prstDash val="solid"/>
                    </a:lnB>
                  </a:tcPr>
                </a:tc>
                <a:tc>
                  <a:txBody>
                    <a:bodyPr/>
                    <a:lstStyle/>
                    <a:p>
                      <a:pPr marL="6985" algn="ctr">
                        <a:lnSpc>
                          <a:spcPct val="100000"/>
                        </a:lnSpc>
                        <a:spcBef>
                          <a:spcPts val="370"/>
                        </a:spcBef>
                      </a:pPr>
                      <a:r>
                        <a:rPr sz="1100" dirty="0">
                          <a:latin typeface="Arial"/>
                          <a:cs typeface="Arial"/>
                        </a:rPr>
                        <a:t>2</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marL="7620" algn="ctr">
                        <a:lnSpc>
                          <a:spcPct val="100000"/>
                        </a:lnSpc>
                        <a:spcBef>
                          <a:spcPts val="370"/>
                        </a:spcBef>
                      </a:pPr>
                      <a:r>
                        <a:rPr sz="1100" dirty="0">
                          <a:latin typeface="Arial"/>
                          <a:cs typeface="Arial"/>
                        </a:rPr>
                        <a:t>3</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4</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5</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6</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7</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8</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algn="ctr">
                        <a:lnSpc>
                          <a:spcPct val="100000"/>
                        </a:lnSpc>
                        <a:spcBef>
                          <a:spcPts val="370"/>
                        </a:spcBef>
                      </a:pPr>
                      <a:r>
                        <a:rPr sz="1100" dirty="0">
                          <a:latin typeface="Arial"/>
                          <a:cs typeface="Arial"/>
                        </a:rPr>
                        <a:t>9</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marL="182880">
                        <a:lnSpc>
                          <a:spcPct val="100000"/>
                        </a:lnSpc>
                        <a:spcBef>
                          <a:spcPts val="370"/>
                        </a:spcBef>
                      </a:pPr>
                      <a:r>
                        <a:rPr sz="1100" spc="-5" dirty="0">
                          <a:latin typeface="Arial"/>
                          <a:cs typeface="Arial"/>
                        </a:rPr>
                        <a:t>10</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marL="183515">
                        <a:lnSpc>
                          <a:spcPct val="100000"/>
                        </a:lnSpc>
                        <a:spcBef>
                          <a:spcPts val="370"/>
                        </a:spcBef>
                      </a:pPr>
                      <a:r>
                        <a:rPr sz="1100" spc="-5" dirty="0">
                          <a:latin typeface="Arial"/>
                          <a:cs typeface="Arial"/>
                        </a:rPr>
                        <a:t>11</a:t>
                      </a:r>
                      <a:endParaRPr sz="1100">
                        <a:latin typeface="Arial"/>
                        <a:cs typeface="Arial"/>
                      </a:endParaRPr>
                    </a:p>
                  </a:txBody>
                  <a:tcPr marL="0" marR="0" marT="0" marB="0">
                    <a:lnT w="13715">
                      <a:solidFill>
                        <a:srgbClr val="000000"/>
                      </a:solidFill>
                      <a:prstDash val="solid"/>
                    </a:lnT>
                    <a:lnB w="762">
                      <a:solidFill>
                        <a:srgbClr val="000000"/>
                      </a:solidFill>
                      <a:prstDash val="solid"/>
                    </a:lnB>
                  </a:tcPr>
                </a:tc>
                <a:tc>
                  <a:txBody>
                    <a:bodyPr/>
                    <a:lstStyle/>
                    <a:p>
                      <a:pPr marL="189230">
                        <a:lnSpc>
                          <a:spcPct val="100000"/>
                        </a:lnSpc>
                        <a:spcBef>
                          <a:spcPts val="370"/>
                        </a:spcBef>
                      </a:pPr>
                      <a:r>
                        <a:rPr sz="1100" spc="-5" dirty="0">
                          <a:latin typeface="Arial"/>
                          <a:cs typeface="Arial"/>
                        </a:rPr>
                        <a:t>12</a:t>
                      </a:r>
                      <a:endParaRPr sz="1100" dirty="0">
                        <a:latin typeface="Arial"/>
                        <a:cs typeface="Arial"/>
                      </a:endParaRPr>
                    </a:p>
                  </a:txBody>
                  <a:tcPr marL="0" marR="0" marT="0" marB="0">
                    <a:lnR w="762">
                      <a:solidFill>
                        <a:srgbClr val="000000"/>
                      </a:solidFill>
                      <a:prstDash val="solid"/>
                    </a:lnR>
                    <a:lnT w="13715">
                      <a:solidFill>
                        <a:srgbClr val="000000"/>
                      </a:solidFill>
                      <a:prstDash val="solid"/>
                    </a:lnT>
                    <a:lnB w="762">
                      <a:solidFill>
                        <a:srgbClr val="000000"/>
                      </a:solidFill>
                      <a:prstDash val="solid"/>
                    </a:lnB>
                  </a:tcPr>
                </a:tc>
              </a:tr>
            </a:tbl>
          </a:graphicData>
        </a:graphic>
      </p:graphicFrame>
      <p:sp>
        <p:nvSpPr>
          <p:cNvPr id="31" name="object 31"/>
          <p:cNvSpPr txBox="1"/>
          <p:nvPr/>
        </p:nvSpPr>
        <p:spPr>
          <a:xfrm>
            <a:off x="1527302" y="877823"/>
            <a:ext cx="5777230" cy="559435"/>
          </a:xfrm>
          <a:prstGeom prst="rect">
            <a:avLst/>
          </a:prstGeom>
        </p:spPr>
        <p:txBody>
          <a:bodyPr vert="horz" wrap="square" lIns="0" tIns="0" rIns="0" bIns="0" rtlCol="0">
            <a:spAutoFit/>
          </a:bodyPr>
          <a:lstStyle/>
          <a:p>
            <a:pPr marL="12700">
              <a:lnSpc>
                <a:spcPct val="100000"/>
              </a:lnSpc>
            </a:pPr>
            <a:r>
              <a:rPr sz="1800" spc="-5" dirty="0">
                <a:latin typeface="Arial"/>
                <a:cs typeface="Arial"/>
              </a:rPr>
              <a:t>List of numbers: </a:t>
            </a:r>
            <a:r>
              <a:rPr sz="1800" dirty="0">
                <a:latin typeface="Arial"/>
                <a:cs typeface="Arial"/>
              </a:rPr>
              <a:t>7  </a:t>
            </a:r>
            <a:r>
              <a:rPr sz="1800" spc="-5" dirty="0">
                <a:latin typeface="Arial"/>
                <a:cs typeface="Arial"/>
              </a:rPr>
              <a:t>19  24  13  31  </a:t>
            </a:r>
            <a:r>
              <a:rPr sz="1800" dirty="0">
                <a:latin typeface="Arial"/>
                <a:cs typeface="Arial"/>
              </a:rPr>
              <a:t>8  </a:t>
            </a:r>
            <a:r>
              <a:rPr sz="1800" spc="-5" dirty="0">
                <a:latin typeface="Arial"/>
                <a:cs typeface="Arial"/>
              </a:rPr>
              <a:t>82  18  44  63  </a:t>
            </a:r>
            <a:r>
              <a:rPr sz="1800" dirty="0">
                <a:latin typeface="Arial"/>
                <a:cs typeface="Arial"/>
              </a:rPr>
              <a:t>5</a:t>
            </a:r>
            <a:r>
              <a:rPr sz="1800" spc="484" dirty="0">
                <a:latin typeface="Arial"/>
                <a:cs typeface="Arial"/>
              </a:rPr>
              <a:t> </a:t>
            </a:r>
            <a:r>
              <a:rPr sz="1800" spc="-5" dirty="0">
                <a:latin typeface="Arial"/>
                <a:cs typeface="Arial"/>
              </a:rPr>
              <a:t>29</a:t>
            </a:r>
            <a:endParaRPr sz="1800" dirty="0">
              <a:latin typeface="Arial"/>
              <a:cs typeface="Arial"/>
            </a:endParaRPr>
          </a:p>
          <a:p>
            <a:pPr marL="12700">
              <a:lnSpc>
                <a:spcPct val="100000"/>
              </a:lnSpc>
              <a:tabLst>
                <a:tab pos="1072515" algn="l"/>
              </a:tabLst>
            </a:pPr>
            <a:r>
              <a:rPr sz="1800" dirty="0">
                <a:latin typeface="Arial"/>
                <a:cs typeface="Arial"/>
              </a:rPr>
              <a:t>H</a:t>
            </a:r>
            <a:r>
              <a:rPr sz="1800" spc="-5" dirty="0">
                <a:latin typeface="Arial"/>
                <a:cs typeface="Arial"/>
              </a:rPr>
              <a:t> </a:t>
            </a:r>
            <a:r>
              <a:rPr sz="1800" dirty="0">
                <a:latin typeface="Arial"/>
                <a:cs typeface="Arial"/>
              </a:rPr>
              <a:t>=</a:t>
            </a:r>
            <a:r>
              <a:rPr sz="1800" spc="-5" dirty="0">
                <a:latin typeface="Arial"/>
                <a:cs typeface="Arial"/>
              </a:rPr>
              <a:t> 1.72	</a:t>
            </a:r>
            <a:r>
              <a:rPr sz="1800" baseline="23148" dirty="0">
                <a:latin typeface="Arial"/>
                <a:cs typeface="Arial"/>
              </a:rPr>
              <a:t>3 </a:t>
            </a:r>
            <a:r>
              <a:rPr sz="1800" dirty="0">
                <a:latin typeface="Arial"/>
                <a:cs typeface="Arial"/>
              </a:rPr>
              <a:t>12  </a:t>
            </a:r>
            <a:r>
              <a:rPr lang="en-US" sz="1800" dirty="0" smtClean="0">
                <a:latin typeface="Arial"/>
                <a:cs typeface="Arial"/>
              </a:rPr>
              <a:t>= 1.72 x 2.2894= 3.937</a:t>
            </a:r>
            <a:r>
              <a:rPr sz="1800" spc="-5" dirty="0" smtClean="0">
                <a:latin typeface="Arial"/>
                <a:cs typeface="Arial"/>
              </a:rPr>
              <a:t>≈</a:t>
            </a:r>
            <a:r>
              <a:rPr sz="1800" spc="-110" dirty="0" smtClean="0">
                <a:latin typeface="Arial"/>
                <a:cs typeface="Arial"/>
              </a:rPr>
              <a:t> </a:t>
            </a:r>
            <a:r>
              <a:rPr sz="1800" dirty="0">
                <a:latin typeface="Arial"/>
                <a:cs typeface="Arial"/>
              </a:rPr>
              <a:t>4</a:t>
            </a:r>
          </a:p>
        </p:txBody>
      </p:sp>
      <p:sp>
        <p:nvSpPr>
          <p:cNvPr id="32" name="object 32"/>
          <p:cNvSpPr txBox="1"/>
          <p:nvPr/>
        </p:nvSpPr>
        <p:spPr>
          <a:xfrm>
            <a:off x="1066800" y="1752600"/>
            <a:ext cx="693420" cy="367030"/>
          </a:xfrm>
          <a:prstGeom prst="rect">
            <a:avLst/>
          </a:prstGeom>
          <a:ln w="3175">
            <a:solidFill>
              <a:srgbClr val="000000"/>
            </a:solidFill>
          </a:ln>
        </p:spPr>
        <p:txBody>
          <a:bodyPr vert="horz" wrap="square" lIns="0" tIns="38735" rIns="0" bIns="0" rtlCol="0">
            <a:spAutoFit/>
          </a:bodyPr>
          <a:lstStyle/>
          <a:p>
            <a:pPr marL="91440">
              <a:lnSpc>
                <a:spcPct val="100000"/>
              </a:lnSpc>
              <a:spcBef>
                <a:spcPts val="305"/>
              </a:spcBef>
            </a:pPr>
            <a:r>
              <a:rPr sz="1800" spc="-5" dirty="0">
                <a:latin typeface="Arial"/>
                <a:cs typeface="Arial"/>
              </a:rPr>
              <a:t>H</a:t>
            </a:r>
            <a:r>
              <a:rPr sz="1800" spc="-7" baseline="-23148" dirty="0">
                <a:latin typeface="Arial"/>
                <a:cs typeface="Arial"/>
              </a:rPr>
              <a:t>4</a:t>
            </a:r>
            <a:r>
              <a:rPr sz="1800" spc="-5" dirty="0">
                <a:latin typeface="Arial"/>
                <a:cs typeface="Arial"/>
              </a:rPr>
              <a:t>=4</a:t>
            </a:r>
            <a:endParaRPr sz="1800">
              <a:latin typeface="Arial"/>
              <a:cs typeface="Arial"/>
            </a:endParaRPr>
          </a:p>
        </p:txBody>
      </p:sp>
      <p:sp>
        <p:nvSpPr>
          <p:cNvPr id="33" name="object 33"/>
          <p:cNvSpPr txBox="1"/>
          <p:nvPr/>
        </p:nvSpPr>
        <p:spPr>
          <a:xfrm>
            <a:off x="1066800" y="3124200"/>
            <a:ext cx="693420" cy="367030"/>
          </a:xfrm>
          <a:prstGeom prst="rect">
            <a:avLst/>
          </a:prstGeom>
          <a:ln w="3175">
            <a:solidFill>
              <a:srgbClr val="000000"/>
            </a:solidFill>
          </a:ln>
        </p:spPr>
        <p:txBody>
          <a:bodyPr vert="horz" wrap="square" lIns="0" tIns="38735" rIns="0" bIns="0" rtlCol="0">
            <a:spAutoFit/>
          </a:bodyPr>
          <a:lstStyle/>
          <a:p>
            <a:pPr marL="91440">
              <a:lnSpc>
                <a:spcPct val="100000"/>
              </a:lnSpc>
              <a:spcBef>
                <a:spcPts val="305"/>
              </a:spcBef>
            </a:pPr>
            <a:r>
              <a:rPr sz="1800" spc="-5" dirty="0">
                <a:latin typeface="Arial"/>
                <a:cs typeface="Arial"/>
              </a:rPr>
              <a:t>H</a:t>
            </a:r>
            <a:r>
              <a:rPr sz="1800" spc="-7" baseline="-23148" dirty="0">
                <a:latin typeface="Arial"/>
                <a:cs typeface="Arial"/>
              </a:rPr>
              <a:t>3</a:t>
            </a:r>
            <a:r>
              <a:rPr sz="1800" spc="-5" dirty="0">
                <a:latin typeface="Arial"/>
                <a:cs typeface="Arial"/>
              </a:rPr>
              <a:t>=3</a:t>
            </a:r>
            <a:endParaRPr sz="1800">
              <a:latin typeface="Arial"/>
              <a:cs typeface="Arial"/>
            </a:endParaRPr>
          </a:p>
        </p:txBody>
      </p:sp>
      <p:sp>
        <p:nvSpPr>
          <p:cNvPr id="34" name="object 34"/>
          <p:cNvSpPr txBox="1"/>
          <p:nvPr/>
        </p:nvSpPr>
        <p:spPr>
          <a:xfrm>
            <a:off x="1066800" y="4267200"/>
            <a:ext cx="693420" cy="367030"/>
          </a:xfrm>
          <a:prstGeom prst="rect">
            <a:avLst/>
          </a:prstGeom>
          <a:ln w="3175">
            <a:solidFill>
              <a:srgbClr val="000000"/>
            </a:solidFill>
          </a:ln>
        </p:spPr>
        <p:txBody>
          <a:bodyPr vert="horz" wrap="square" lIns="0" tIns="38735" rIns="0" bIns="0" rtlCol="0">
            <a:spAutoFit/>
          </a:bodyPr>
          <a:lstStyle/>
          <a:p>
            <a:pPr marL="91440">
              <a:lnSpc>
                <a:spcPct val="100000"/>
              </a:lnSpc>
              <a:spcBef>
                <a:spcPts val="305"/>
              </a:spcBef>
            </a:pPr>
            <a:r>
              <a:rPr sz="1800" spc="-5" dirty="0">
                <a:latin typeface="Arial"/>
                <a:cs typeface="Arial"/>
              </a:rPr>
              <a:t>H</a:t>
            </a:r>
            <a:r>
              <a:rPr sz="1800" spc="-7" baseline="-23148" dirty="0">
                <a:latin typeface="Arial"/>
                <a:cs typeface="Arial"/>
              </a:rPr>
              <a:t>2</a:t>
            </a:r>
            <a:r>
              <a:rPr sz="1800" spc="-5" dirty="0">
                <a:latin typeface="Arial"/>
                <a:cs typeface="Arial"/>
              </a:rPr>
              <a:t>=2</a:t>
            </a:r>
            <a:endParaRPr sz="1800">
              <a:latin typeface="Arial"/>
              <a:cs typeface="Arial"/>
            </a:endParaRPr>
          </a:p>
        </p:txBody>
      </p:sp>
      <p:sp>
        <p:nvSpPr>
          <p:cNvPr id="35" name="object 35"/>
          <p:cNvSpPr txBox="1"/>
          <p:nvPr/>
        </p:nvSpPr>
        <p:spPr>
          <a:xfrm>
            <a:off x="1066800" y="5132070"/>
            <a:ext cx="693420" cy="367030"/>
          </a:xfrm>
          <a:prstGeom prst="rect">
            <a:avLst/>
          </a:prstGeom>
          <a:ln w="3175">
            <a:solidFill>
              <a:srgbClr val="000000"/>
            </a:solidFill>
          </a:ln>
        </p:spPr>
        <p:txBody>
          <a:bodyPr vert="horz" wrap="square" lIns="0" tIns="39369" rIns="0" bIns="0" rtlCol="0">
            <a:spAutoFit/>
          </a:bodyPr>
          <a:lstStyle/>
          <a:p>
            <a:pPr marL="91440">
              <a:lnSpc>
                <a:spcPct val="100000"/>
              </a:lnSpc>
              <a:spcBef>
                <a:spcPts val="309"/>
              </a:spcBef>
            </a:pPr>
            <a:r>
              <a:rPr sz="1800" spc="-5" dirty="0">
                <a:latin typeface="Arial"/>
                <a:cs typeface="Arial"/>
              </a:rPr>
              <a:t>H</a:t>
            </a:r>
            <a:r>
              <a:rPr sz="1800" spc="-7" baseline="-23148" dirty="0">
                <a:latin typeface="Arial"/>
                <a:cs typeface="Arial"/>
              </a:rPr>
              <a:t>1</a:t>
            </a:r>
            <a:r>
              <a:rPr sz="1800" spc="-5" dirty="0">
                <a:latin typeface="Arial"/>
                <a:cs typeface="Arial"/>
              </a:rPr>
              <a:t>=1</a:t>
            </a:r>
            <a:endParaRPr sz="1800">
              <a:latin typeface="Arial"/>
              <a:cs typeface="Arial"/>
            </a:endParaRPr>
          </a:p>
        </p:txBody>
      </p:sp>
      <p:sp>
        <p:nvSpPr>
          <p:cNvPr id="36" name="object 36"/>
          <p:cNvSpPr txBox="1"/>
          <p:nvPr/>
        </p:nvSpPr>
        <p:spPr>
          <a:xfrm>
            <a:off x="914400" y="6281165"/>
            <a:ext cx="1200150" cy="367665"/>
          </a:xfrm>
          <a:prstGeom prst="rect">
            <a:avLst/>
          </a:prstGeom>
          <a:ln w="3175">
            <a:solidFill>
              <a:srgbClr val="000000"/>
            </a:solidFill>
          </a:ln>
        </p:spPr>
        <p:txBody>
          <a:bodyPr vert="horz" wrap="square" lIns="0" tIns="40005" rIns="0" bIns="0" rtlCol="0">
            <a:spAutoFit/>
          </a:bodyPr>
          <a:lstStyle/>
          <a:p>
            <a:pPr marL="91440">
              <a:lnSpc>
                <a:spcPct val="100000"/>
              </a:lnSpc>
              <a:spcBef>
                <a:spcPts val="315"/>
              </a:spcBef>
            </a:pPr>
            <a:r>
              <a:rPr sz="1800" dirty="0">
                <a:latin typeface="Arial"/>
                <a:cs typeface="Arial"/>
              </a:rPr>
              <a:t>Sorted</a:t>
            </a:r>
            <a:r>
              <a:rPr sz="1800" spc="-105" dirty="0">
                <a:latin typeface="Arial"/>
                <a:cs typeface="Arial"/>
              </a:rPr>
              <a:t> </a:t>
            </a:r>
            <a:r>
              <a:rPr sz="1800" dirty="0">
                <a:latin typeface="Arial"/>
                <a:cs typeface="Arial"/>
              </a:rPr>
              <a:t>list</a:t>
            </a:r>
          </a:p>
        </p:txBody>
      </p:sp>
      <p:sp>
        <p:nvSpPr>
          <p:cNvPr id="37" name="object 37"/>
          <p:cNvSpPr/>
          <p:nvPr/>
        </p:nvSpPr>
        <p:spPr>
          <a:xfrm>
            <a:off x="2529077" y="1198625"/>
            <a:ext cx="533400" cy="228600"/>
          </a:xfrm>
          <a:custGeom>
            <a:avLst/>
            <a:gdLst/>
            <a:ahLst/>
            <a:cxnLst/>
            <a:rect l="l" t="t" r="r" b="b"/>
            <a:pathLst>
              <a:path w="533400" h="228600">
                <a:moveTo>
                  <a:pt x="0" y="76199"/>
                </a:moveTo>
                <a:lnTo>
                  <a:pt x="96774" y="228599"/>
                </a:lnTo>
                <a:lnTo>
                  <a:pt x="193548" y="0"/>
                </a:lnTo>
                <a:lnTo>
                  <a:pt x="533400" y="0"/>
                </a:lnTo>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119755">
              <a:lnSpc>
                <a:spcPct val="100000"/>
              </a:lnSpc>
            </a:pPr>
            <a:r>
              <a:rPr sz="4400" spc="-5" dirty="0">
                <a:latin typeface="Times New Roman"/>
                <a:cs typeface="Times New Roman"/>
              </a:rPr>
              <a:t>Radix</a:t>
            </a:r>
            <a:r>
              <a:rPr sz="4400" spc="-75" dirty="0">
                <a:latin typeface="Times New Roman"/>
                <a:cs typeface="Times New Roman"/>
              </a:rPr>
              <a:t> </a:t>
            </a:r>
            <a:r>
              <a:rPr sz="4400" spc="-5" dirty="0">
                <a:latin typeface="Times New Roman"/>
                <a:cs typeface="Times New Roman"/>
              </a:rPr>
              <a:t>Sort</a:t>
            </a:r>
            <a:endParaRPr sz="4400">
              <a:latin typeface="Times New Roman"/>
              <a:cs typeface="Times New Roman"/>
            </a:endParaRPr>
          </a:p>
        </p:txBody>
      </p:sp>
      <p:sp>
        <p:nvSpPr>
          <p:cNvPr id="3" name="object 3"/>
          <p:cNvSpPr txBox="1"/>
          <p:nvPr/>
        </p:nvSpPr>
        <p:spPr>
          <a:xfrm>
            <a:off x="765301" y="1117061"/>
            <a:ext cx="8707120" cy="3881754"/>
          </a:xfrm>
          <a:prstGeom prst="rect">
            <a:avLst/>
          </a:prstGeom>
        </p:spPr>
        <p:txBody>
          <a:bodyPr vert="horz" wrap="square" lIns="0" tIns="0" rIns="0" bIns="0" rtlCol="0">
            <a:spAutoFit/>
          </a:bodyPr>
          <a:lstStyle/>
          <a:p>
            <a:pPr marL="355600" marR="549910" indent="-342900">
              <a:lnSpc>
                <a:spcPct val="79800"/>
              </a:lnSpc>
              <a:buChar char="•"/>
              <a:tabLst>
                <a:tab pos="354965" algn="l"/>
                <a:tab pos="355600" algn="l"/>
              </a:tabLst>
            </a:pPr>
            <a:r>
              <a:rPr sz="2400" spc="-5" dirty="0">
                <a:latin typeface="Times New Roman"/>
                <a:cs typeface="Times New Roman"/>
              </a:rPr>
              <a:t>It is used </a:t>
            </a:r>
            <a:r>
              <a:rPr sz="2400" dirty="0">
                <a:latin typeface="Times New Roman"/>
                <a:cs typeface="Times New Roman"/>
              </a:rPr>
              <a:t>to </a:t>
            </a:r>
            <a:r>
              <a:rPr sz="2400" spc="-5" dirty="0">
                <a:latin typeface="Times New Roman"/>
                <a:cs typeface="Times New Roman"/>
              </a:rPr>
              <a:t>sort numbers using 10 buckets for decimal numbers  ranging </a:t>
            </a:r>
            <a:r>
              <a:rPr sz="2400" dirty="0">
                <a:latin typeface="Times New Roman"/>
                <a:cs typeface="Times New Roman"/>
              </a:rPr>
              <a:t>0 –</a:t>
            </a:r>
            <a:r>
              <a:rPr sz="2400" spc="-95" dirty="0">
                <a:latin typeface="Times New Roman"/>
                <a:cs typeface="Times New Roman"/>
              </a:rPr>
              <a:t> </a:t>
            </a:r>
            <a:r>
              <a:rPr sz="2400" dirty="0">
                <a:latin typeface="Times New Roman"/>
                <a:cs typeface="Times New Roman"/>
              </a:rPr>
              <a:t>9.</a:t>
            </a:r>
            <a:endParaRPr sz="2400">
              <a:latin typeface="Times New Roman"/>
              <a:cs typeface="Times New Roman"/>
            </a:endParaRPr>
          </a:p>
          <a:p>
            <a:pPr marL="355600" marR="5080" indent="-342900">
              <a:lnSpc>
                <a:spcPct val="79900"/>
              </a:lnSpc>
              <a:spcBef>
                <a:spcPts val="570"/>
              </a:spcBef>
              <a:buChar char="•"/>
              <a:tabLst>
                <a:tab pos="354965" algn="l"/>
                <a:tab pos="355600" algn="l"/>
              </a:tabLst>
            </a:pPr>
            <a:r>
              <a:rPr sz="2400" spc="-5" dirty="0">
                <a:latin typeface="Times New Roman"/>
                <a:cs typeface="Times New Roman"/>
              </a:rPr>
              <a:t>The given numbers are first sorted according to the unit digit and  each number is placed in the concerned bucket, and then the buckets  are combined in order before distributing according to the tens</a:t>
            </a:r>
            <a:r>
              <a:rPr sz="2400" spc="-55" dirty="0">
                <a:latin typeface="Times New Roman"/>
                <a:cs typeface="Times New Roman"/>
              </a:rPr>
              <a:t> </a:t>
            </a:r>
            <a:r>
              <a:rPr sz="2400" spc="-5" dirty="0">
                <a:latin typeface="Times New Roman"/>
                <a:cs typeface="Times New Roman"/>
              </a:rPr>
              <a:t>digit.</a:t>
            </a:r>
            <a:endParaRPr sz="2400">
              <a:latin typeface="Times New Roman"/>
              <a:cs typeface="Times New Roman"/>
            </a:endParaRPr>
          </a:p>
          <a:p>
            <a:pPr marL="355600" marR="1084580" indent="-342900">
              <a:lnSpc>
                <a:spcPct val="79800"/>
              </a:lnSpc>
              <a:spcBef>
                <a:spcPts val="575"/>
              </a:spcBef>
              <a:buChar char="•"/>
              <a:tabLst>
                <a:tab pos="354965" algn="l"/>
                <a:tab pos="355600" algn="l"/>
              </a:tabLst>
            </a:pPr>
            <a:r>
              <a:rPr sz="2400" spc="-5" dirty="0">
                <a:latin typeface="Times New Roman"/>
                <a:cs typeface="Times New Roman"/>
              </a:rPr>
              <a:t>This sorting process continues to the last digit (i.e. the most  significant bit) </a:t>
            </a:r>
            <a:r>
              <a:rPr sz="2400" dirty="0">
                <a:latin typeface="Times New Roman"/>
                <a:cs typeface="Times New Roman"/>
              </a:rPr>
              <a:t>in </a:t>
            </a:r>
            <a:r>
              <a:rPr sz="2400" spc="-5" dirty="0">
                <a:latin typeface="Times New Roman"/>
                <a:cs typeface="Times New Roman"/>
              </a:rPr>
              <a:t>d-passes for d-digit</a:t>
            </a:r>
            <a:r>
              <a:rPr sz="2400" spc="-85" dirty="0">
                <a:latin typeface="Times New Roman"/>
                <a:cs typeface="Times New Roman"/>
              </a:rPr>
              <a:t> </a:t>
            </a:r>
            <a:r>
              <a:rPr sz="2400" spc="-5" dirty="0">
                <a:latin typeface="Times New Roman"/>
                <a:cs typeface="Times New Roman"/>
              </a:rPr>
              <a:t>numbers.</a:t>
            </a:r>
            <a:endParaRPr sz="2400">
              <a:latin typeface="Times New Roman"/>
              <a:cs typeface="Times New Roman"/>
            </a:endParaRPr>
          </a:p>
          <a:p>
            <a:pPr marL="355600" marR="156210" indent="-342900">
              <a:lnSpc>
                <a:spcPct val="79800"/>
              </a:lnSpc>
              <a:spcBef>
                <a:spcPts val="580"/>
              </a:spcBef>
              <a:buChar char="•"/>
              <a:tabLst>
                <a:tab pos="354965" algn="l"/>
                <a:tab pos="355600" algn="l"/>
              </a:tabLst>
            </a:pPr>
            <a:r>
              <a:rPr sz="2400" spc="-5" dirty="0">
                <a:latin typeface="Times New Roman"/>
                <a:cs typeface="Times New Roman"/>
              </a:rPr>
              <a:t>For </a:t>
            </a:r>
            <a:r>
              <a:rPr sz="2400" dirty="0">
                <a:latin typeface="Times New Roman"/>
                <a:cs typeface="Times New Roman"/>
              </a:rPr>
              <a:t>a </a:t>
            </a:r>
            <a:r>
              <a:rPr sz="2400" spc="-5" dirty="0">
                <a:latin typeface="Times New Roman"/>
                <a:cs typeface="Times New Roman"/>
              </a:rPr>
              <a:t>5- digit numbers, radix sort places numbers in the bucket in </a:t>
            </a:r>
            <a:r>
              <a:rPr sz="2400" dirty="0">
                <a:latin typeface="Times New Roman"/>
                <a:cs typeface="Times New Roman"/>
              </a:rPr>
              <a:t>5  </a:t>
            </a:r>
            <a:r>
              <a:rPr sz="2400" spc="-5" dirty="0">
                <a:latin typeface="Times New Roman"/>
                <a:cs typeface="Times New Roman"/>
              </a:rPr>
              <a:t>passes and combines </a:t>
            </a:r>
            <a:r>
              <a:rPr sz="2400" dirty="0">
                <a:latin typeface="Times New Roman"/>
                <a:cs typeface="Times New Roman"/>
              </a:rPr>
              <a:t>the </a:t>
            </a:r>
            <a:r>
              <a:rPr sz="2400" spc="-5" dirty="0">
                <a:latin typeface="Times New Roman"/>
                <a:cs typeface="Times New Roman"/>
              </a:rPr>
              <a:t>buckets five</a:t>
            </a:r>
            <a:r>
              <a:rPr sz="2400" spc="-90" dirty="0">
                <a:latin typeface="Times New Roman"/>
                <a:cs typeface="Times New Roman"/>
              </a:rPr>
              <a:t> </a:t>
            </a:r>
            <a:r>
              <a:rPr sz="2400" spc="-5" dirty="0">
                <a:latin typeface="Times New Roman"/>
                <a:cs typeface="Times New Roman"/>
              </a:rPr>
              <a:t>times.</a:t>
            </a:r>
            <a:endParaRPr sz="2400">
              <a:latin typeface="Times New Roman"/>
              <a:cs typeface="Times New Roman"/>
            </a:endParaRPr>
          </a:p>
          <a:p>
            <a:pPr marL="355600" marR="145415" indent="-342900">
              <a:lnSpc>
                <a:spcPct val="79800"/>
              </a:lnSpc>
              <a:spcBef>
                <a:spcPts val="575"/>
              </a:spcBef>
              <a:buChar char="•"/>
              <a:tabLst>
                <a:tab pos="354965" algn="l"/>
                <a:tab pos="355600" algn="l"/>
              </a:tabLst>
            </a:pPr>
            <a:r>
              <a:rPr sz="2400" spc="-5" dirty="0">
                <a:latin typeface="Times New Roman"/>
                <a:cs typeface="Times New Roman"/>
              </a:rPr>
              <a:t>Radix sort is sometimes used to sort records of information that are  keyed by multiple fields (i.e. to sort dates by year, month and</a:t>
            </a:r>
            <a:r>
              <a:rPr sz="2400" spc="-45" dirty="0">
                <a:latin typeface="Times New Roman"/>
                <a:cs typeface="Times New Roman"/>
              </a:rPr>
              <a:t> </a:t>
            </a:r>
            <a:r>
              <a:rPr sz="2400" spc="-5" dirty="0">
                <a:latin typeface="Times New Roman"/>
                <a:cs typeface="Times New Roman"/>
              </a:rPr>
              <a:t>day).</a:t>
            </a:r>
            <a:endParaRPr sz="2400">
              <a:latin typeface="Times New Roman"/>
              <a:cs typeface="Times New Roman"/>
            </a:endParaRPr>
          </a:p>
          <a:p>
            <a:pPr marL="354965" indent="-342265">
              <a:lnSpc>
                <a:spcPct val="100000"/>
              </a:lnSpc>
              <a:buChar char="•"/>
              <a:tabLst>
                <a:tab pos="354965" algn="l"/>
                <a:tab pos="355600" algn="l"/>
              </a:tabLst>
            </a:pPr>
            <a:r>
              <a:rPr sz="2400" spc="-5" dirty="0">
                <a:latin typeface="Times New Roman"/>
                <a:cs typeface="Times New Roman"/>
              </a:rPr>
              <a:t>Number of </a:t>
            </a:r>
            <a:r>
              <a:rPr sz="2400" dirty="0">
                <a:latin typeface="Times New Roman"/>
                <a:cs typeface="Times New Roman"/>
              </a:rPr>
              <a:t>comparisons </a:t>
            </a:r>
            <a:r>
              <a:rPr sz="2400" spc="-5" dirty="0">
                <a:latin typeface="Times New Roman"/>
                <a:cs typeface="Times New Roman"/>
              </a:rPr>
              <a:t>(Cn) </a:t>
            </a:r>
            <a:r>
              <a:rPr sz="2400" dirty="0">
                <a:latin typeface="Times New Roman"/>
                <a:cs typeface="Times New Roman"/>
              </a:rPr>
              <a:t>=</a:t>
            </a:r>
            <a:r>
              <a:rPr sz="2400" spc="-90" dirty="0">
                <a:latin typeface="Times New Roman"/>
                <a:cs typeface="Times New Roman"/>
              </a:rPr>
              <a:t> </a:t>
            </a:r>
            <a:r>
              <a:rPr sz="2400" spc="-5" dirty="0">
                <a:latin typeface="Times New Roman"/>
                <a:cs typeface="Times New Roman"/>
              </a:rPr>
              <a:t>d*s*n</a:t>
            </a:r>
            <a:endParaRPr sz="2400">
              <a:latin typeface="Times New Roman"/>
              <a:cs typeface="Times New Roman"/>
            </a:endParaRPr>
          </a:p>
        </p:txBody>
      </p:sp>
      <p:sp>
        <p:nvSpPr>
          <p:cNvPr id="4" name="object 4"/>
          <p:cNvSpPr txBox="1"/>
          <p:nvPr/>
        </p:nvSpPr>
        <p:spPr>
          <a:xfrm>
            <a:off x="765301" y="4984750"/>
            <a:ext cx="701675"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Where</a:t>
            </a:r>
            <a:endParaRPr sz="2000">
              <a:latin typeface="Times New Roman"/>
              <a:cs typeface="Times New Roman"/>
            </a:endParaRPr>
          </a:p>
        </p:txBody>
      </p:sp>
      <p:sp>
        <p:nvSpPr>
          <p:cNvPr id="5" name="object 5"/>
          <p:cNvSpPr txBox="1"/>
          <p:nvPr/>
        </p:nvSpPr>
        <p:spPr>
          <a:xfrm>
            <a:off x="1679015" y="4984750"/>
            <a:ext cx="6061075" cy="117030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d = Digits in a </a:t>
            </a:r>
            <a:r>
              <a:rPr sz="2000" spc="-10" dirty="0">
                <a:latin typeface="Times New Roman"/>
                <a:cs typeface="Times New Roman"/>
              </a:rPr>
              <a:t>number </a:t>
            </a:r>
            <a:r>
              <a:rPr sz="2000" spc="-5" dirty="0">
                <a:latin typeface="Times New Roman"/>
                <a:cs typeface="Times New Roman"/>
              </a:rPr>
              <a:t>(d=10 for </a:t>
            </a:r>
            <a:r>
              <a:rPr sz="2000" spc="-10" dirty="0">
                <a:latin typeface="Times New Roman"/>
                <a:cs typeface="Times New Roman"/>
              </a:rPr>
              <a:t>decimal</a:t>
            </a:r>
            <a:r>
              <a:rPr sz="2000" spc="5" dirty="0">
                <a:latin typeface="Times New Roman"/>
                <a:cs typeface="Times New Roman"/>
              </a:rPr>
              <a:t> </a:t>
            </a:r>
            <a:r>
              <a:rPr sz="2000" spc="-10" dirty="0">
                <a:latin typeface="Times New Roman"/>
                <a:cs typeface="Times New Roman"/>
              </a:rPr>
              <a:t>digit)</a:t>
            </a:r>
            <a:endParaRPr sz="2000">
              <a:latin typeface="Times New Roman"/>
              <a:cs typeface="Times New Roman"/>
            </a:endParaRPr>
          </a:p>
          <a:p>
            <a:pPr marL="393065" marR="5080" indent="-380365">
              <a:lnSpc>
                <a:spcPts val="1920"/>
              </a:lnSpc>
              <a:spcBef>
                <a:spcPts val="459"/>
              </a:spcBef>
            </a:pPr>
            <a:r>
              <a:rPr sz="2000" spc="-5" dirty="0">
                <a:latin typeface="Times New Roman"/>
                <a:cs typeface="Times New Roman"/>
              </a:rPr>
              <a:t>s = Number of digits in a number (s = 4 for 972, 8345 &amp; 89  numbers)</a:t>
            </a:r>
            <a:endParaRPr sz="2000">
              <a:latin typeface="Times New Roman"/>
              <a:cs typeface="Times New Roman"/>
            </a:endParaRPr>
          </a:p>
          <a:p>
            <a:pPr marL="13335">
              <a:lnSpc>
                <a:spcPct val="100000"/>
              </a:lnSpc>
              <a:spcBef>
                <a:spcPts val="15"/>
              </a:spcBef>
            </a:pPr>
            <a:r>
              <a:rPr sz="2000" spc="-5" dirty="0">
                <a:latin typeface="Times New Roman"/>
                <a:cs typeface="Times New Roman"/>
              </a:rPr>
              <a:t>n = Number of items (given numbers to be</a:t>
            </a:r>
            <a:r>
              <a:rPr sz="2000" spc="30" dirty="0">
                <a:latin typeface="Times New Roman"/>
                <a:cs typeface="Times New Roman"/>
              </a:rPr>
              <a:t> </a:t>
            </a:r>
            <a:r>
              <a:rPr sz="2000" spc="-5" dirty="0">
                <a:latin typeface="Times New Roman"/>
                <a:cs typeface="Times New Roman"/>
              </a:rPr>
              <a:t>sorted)</a:t>
            </a:r>
            <a:endParaRPr sz="2000">
              <a:latin typeface="Times New Roman"/>
              <a:cs typeface="Times New Roman"/>
            </a:endParaRPr>
          </a:p>
        </p:txBody>
      </p:sp>
      <p:sp>
        <p:nvSpPr>
          <p:cNvPr id="6" name="object 6"/>
          <p:cNvSpPr txBox="1"/>
          <p:nvPr/>
        </p:nvSpPr>
        <p:spPr>
          <a:xfrm>
            <a:off x="1108202" y="6145529"/>
            <a:ext cx="5812790" cy="1107440"/>
          </a:xfrm>
          <a:prstGeom prst="rect">
            <a:avLst/>
          </a:prstGeom>
        </p:spPr>
        <p:txBody>
          <a:bodyPr vert="horz" wrap="square" lIns="0" tIns="0" rIns="0" bIns="0" rtlCol="0">
            <a:spAutoFit/>
          </a:bodyPr>
          <a:lstStyle/>
          <a:p>
            <a:pPr marL="12700">
              <a:lnSpc>
                <a:spcPts val="2875"/>
              </a:lnSpc>
            </a:pPr>
            <a:r>
              <a:rPr sz="2400" dirty="0">
                <a:latin typeface="Times New Roman"/>
                <a:cs typeface="Times New Roman"/>
              </a:rPr>
              <a:t>The </a:t>
            </a:r>
            <a:r>
              <a:rPr sz="2400" spc="-5" dirty="0">
                <a:latin typeface="Times New Roman"/>
                <a:cs typeface="Times New Roman"/>
              </a:rPr>
              <a:t>worst </a:t>
            </a:r>
            <a:r>
              <a:rPr sz="2400" dirty="0">
                <a:latin typeface="Times New Roman"/>
                <a:cs typeface="Times New Roman"/>
              </a:rPr>
              <a:t>- </a:t>
            </a:r>
            <a:r>
              <a:rPr sz="2400" spc="-5" dirty="0">
                <a:latin typeface="Times New Roman"/>
                <a:cs typeface="Times New Roman"/>
              </a:rPr>
              <a:t>case </a:t>
            </a:r>
            <a:r>
              <a:rPr sz="2400" dirty="0">
                <a:latin typeface="Times New Roman"/>
                <a:cs typeface="Times New Roman"/>
              </a:rPr>
              <a:t>= C(n) = </a:t>
            </a:r>
            <a:r>
              <a:rPr sz="2400" spc="-5" dirty="0">
                <a:latin typeface="Times New Roman"/>
                <a:cs typeface="Times New Roman"/>
              </a:rPr>
              <a:t>O(n</a:t>
            </a:r>
            <a:r>
              <a:rPr sz="2400" spc="-7" baseline="24305" dirty="0">
                <a:latin typeface="Times New Roman"/>
                <a:cs typeface="Times New Roman"/>
              </a:rPr>
              <a:t>2</a:t>
            </a:r>
            <a:r>
              <a:rPr sz="2400" spc="-5" dirty="0">
                <a:latin typeface="Times New Roman"/>
                <a:cs typeface="Times New Roman"/>
              </a:rPr>
              <a:t>) as s </a:t>
            </a:r>
            <a:r>
              <a:rPr sz="2400" dirty="0">
                <a:latin typeface="Times New Roman"/>
                <a:cs typeface="Times New Roman"/>
              </a:rPr>
              <a:t>=</a:t>
            </a:r>
            <a:r>
              <a:rPr sz="2400" spc="-45" dirty="0">
                <a:latin typeface="Times New Roman"/>
                <a:cs typeface="Times New Roman"/>
              </a:rPr>
              <a:t> </a:t>
            </a:r>
            <a:r>
              <a:rPr sz="2400" dirty="0">
                <a:latin typeface="Times New Roman"/>
                <a:cs typeface="Times New Roman"/>
              </a:rPr>
              <a:t>n</a:t>
            </a:r>
            <a:endParaRPr sz="2400">
              <a:latin typeface="Times New Roman"/>
              <a:cs typeface="Times New Roman"/>
            </a:endParaRPr>
          </a:p>
          <a:p>
            <a:pPr marL="12700" marR="5080">
              <a:lnSpc>
                <a:spcPts val="2870"/>
              </a:lnSpc>
              <a:spcBef>
                <a:spcPts val="100"/>
              </a:spcBef>
              <a:tabLst>
                <a:tab pos="2917190" algn="l"/>
              </a:tabLst>
            </a:pPr>
            <a:r>
              <a:rPr sz="2400" dirty="0">
                <a:latin typeface="Times New Roman"/>
                <a:cs typeface="Times New Roman"/>
              </a:rPr>
              <a:t>The best – </a:t>
            </a:r>
            <a:r>
              <a:rPr sz="2400" spc="-5" dirty="0">
                <a:latin typeface="Times New Roman"/>
                <a:cs typeface="Times New Roman"/>
              </a:rPr>
              <a:t>case</a:t>
            </a:r>
            <a:r>
              <a:rPr sz="2400" spc="-1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C(n)	= </a:t>
            </a:r>
            <a:r>
              <a:rPr sz="2400" spc="-5" dirty="0">
                <a:latin typeface="Times New Roman"/>
                <a:cs typeface="Times New Roman"/>
              </a:rPr>
              <a:t>O(n </a:t>
            </a:r>
            <a:r>
              <a:rPr sz="2400" dirty="0">
                <a:latin typeface="Times New Roman"/>
                <a:cs typeface="Times New Roman"/>
              </a:rPr>
              <a:t>logn)</a:t>
            </a:r>
            <a:r>
              <a:rPr sz="2400" spc="-55" dirty="0">
                <a:latin typeface="Times New Roman"/>
                <a:cs typeface="Times New Roman"/>
              </a:rPr>
              <a:t> </a:t>
            </a:r>
            <a:r>
              <a:rPr sz="2400" spc="-5" dirty="0">
                <a:latin typeface="Times New Roman"/>
                <a:cs typeface="Times New Roman"/>
              </a:rPr>
              <a:t>as</a:t>
            </a:r>
            <a:r>
              <a:rPr sz="2400" spc="-20" dirty="0">
                <a:latin typeface="Times New Roman"/>
                <a:cs typeface="Times New Roman"/>
              </a:rPr>
              <a:t> </a:t>
            </a:r>
            <a:r>
              <a:rPr sz="2400" spc="-5" dirty="0">
                <a:latin typeface="Times New Roman"/>
                <a:cs typeface="Times New Roman"/>
              </a:rPr>
              <a:t>s=log</a:t>
            </a:r>
            <a:r>
              <a:rPr sz="2400" spc="-7" baseline="-20833" dirty="0">
                <a:latin typeface="Times New Roman"/>
                <a:cs typeface="Times New Roman"/>
              </a:rPr>
              <a:t>10</a:t>
            </a:r>
            <a:r>
              <a:rPr sz="2400" spc="-5" dirty="0">
                <a:latin typeface="Times New Roman"/>
                <a:cs typeface="Times New Roman"/>
              </a:rPr>
              <a:t>n </a:t>
            </a:r>
            <a:r>
              <a:rPr sz="2400" dirty="0">
                <a:latin typeface="Times New Roman"/>
                <a:cs typeface="Times New Roman"/>
              </a:rPr>
              <a:t> The average – case = C(n) =</a:t>
            </a:r>
            <a:r>
              <a:rPr sz="2400" spc="-114" dirty="0">
                <a:latin typeface="Times New Roman"/>
                <a:cs typeface="Times New Roman"/>
              </a:rPr>
              <a:t> </a:t>
            </a:r>
            <a:r>
              <a:rPr sz="2400" spc="-5" dirty="0">
                <a:latin typeface="Times New Roman"/>
                <a:cs typeface="Times New Roman"/>
              </a:rPr>
              <a:t>O(s*n)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8914" y="2906267"/>
            <a:ext cx="803910" cy="16510"/>
          </a:xfrm>
          <a:custGeom>
            <a:avLst/>
            <a:gdLst/>
            <a:ahLst/>
            <a:cxnLst/>
            <a:rect l="l" t="t" r="r" b="b"/>
            <a:pathLst>
              <a:path w="803909" h="16510">
                <a:moveTo>
                  <a:pt x="0" y="0"/>
                </a:moveTo>
                <a:lnTo>
                  <a:pt x="0" y="16001"/>
                </a:lnTo>
                <a:lnTo>
                  <a:pt x="803910" y="16001"/>
                </a:lnTo>
                <a:lnTo>
                  <a:pt x="803910" y="0"/>
                </a:lnTo>
                <a:lnTo>
                  <a:pt x="0" y="0"/>
                </a:lnTo>
                <a:close/>
              </a:path>
            </a:pathLst>
          </a:custGeom>
          <a:ln w="3175">
            <a:solidFill>
              <a:srgbClr val="000000"/>
            </a:solidFill>
          </a:ln>
        </p:spPr>
        <p:txBody>
          <a:bodyPr wrap="square" lIns="0" tIns="0" rIns="0" bIns="0" rtlCol="0"/>
          <a:lstStyle/>
          <a:p>
            <a:endParaRPr/>
          </a:p>
        </p:txBody>
      </p:sp>
      <p:sp>
        <p:nvSpPr>
          <p:cNvPr id="3" name="object 3"/>
          <p:cNvSpPr/>
          <p:nvPr/>
        </p:nvSpPr>
        <p:spPr>
          <a:xfrm>
            <a:off x="2618994" y="4660391"/>
            <a:ext cx="803275" cy="14604"/>
          </a:xfrm>
          <a:custGeom>
            <a:avLst/>
            <a:gdLst/>
            <a:ahLst/>
            <a:cxnLst/>
            <a:rect l="l" t="t" r="r" b="b"/>
            <a:pathLst>
              <a:path w="803275" h="14604">
                <a:moveTo>
                  <a:pt x="0" y="0"/>
                </a:moveTo>
                <a:lnTo>
                  <a:pt x="0" y="14477"/>
                </a:lnTo>
                <a:lnTo>
                  <a:pt x="803147" y="14477"/>
                </a:lnTo>
                <a:lnTo>
                  <a:pt x="803147" y="0"/>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4732020" y="4660391"/>
            <a:ext cx="805180" cy="14604"/>
          </a:xfrm>
          <a:custGeom>
            <a:avLst/>
            <a:gdLst/>
            <a:ahLst/>
            <a:cxnLst/>
            <a:rect l="l" t="t" r="r" b="b"/>
            <a:pathLst>
              <a:path w="805179" h="14604">
                <a:moveTo>
                  <a:pt x="0" y="0"/>
                </a:moveTo>
                <a:lnTo>
                  <a:pt x="0" y="14477"/>
                </a:lnTo>
                <a:lnTo>
                  <a:pt x="804672" y="14477"/>
                </a:lnTo>
                <a:lnTo>
                  <a:pt x="804672" y="0"/>
                </a:lnTo>
                <a:lnTo>
                  <a:pt x="0" y="0"/>
                </a:lnTo>
                <a:close/>
              </a:path>
            </a:pathLst>
          </a:custGeom>
          <a:ln w="3175">
            <a:solidFill>
              <a:srgbClr val="000000"/>
            </a:solidFill>
          </a:ln>
        </p:spPr>
        <p:txBody>
          <a:bodyPr wrap="square" lIns="0" tIns="0" rIns="0" bIns="0" rtlCol="0"/>
          <a:lstStyle/>
          <a:p>
            <a:endParaRPr/>
          </a:p>
        </p:txBody>
      </p:sp>
      <p:sp>
        <p:nvSpPr>
          <p:cNvPr id="5" name="object 5"/>
          <p:cNvSpPr/>
          <p:nvPr/>
        </p:nvSpPr>
        <p:spPr>
          <a:xfrm>
            <a:off x="2618994" y="5439917"/>
            <a:ext cx="803275" cy="14604"/>
          </a:xfrm>
          <a:custGeom>
            <a:avLst/>
            <a:gdLst/>
            <a:ahLst/>
            <a:cxnLst/>
            <a:rect l="l" t="t" r="r" b="b"/>
            <a:pathLst>
              <a:path w="803275" h="14604">
                <a:moveTo>
                  <a:pt x="0" y="0"/>
                </a:moveTo>
                <a:lnTo>
                  <a:pt x="0" y="14477"/>
                </a:lnTo>
                <a:lnTo>
                  <a:pt x="803147" y="14477"/>
                </a:lnTo>
                <a:lnTo>
                  <a:pt x="803147"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3676650" y="5439917"/>
            <a:ext cx="803275" cy="14604"/>
          </a:xfrm>
          <a:custGeom>
            <a:avLst/>
            <a:gdLst/>
            <a:ahLst/>
            <a:cxnLst/>
            <a:rect l="l" t="t" r="r" b="b"/>
            <a:pathLst>
              <a:path w="803275" h="14604">
                <a:moveTo>
                  <a:pt x="0" y="0"/>
                </a:moveTo>
                <a:lnTo>
                  <a:pt x="0" y="14477"/>
                </a:lnTo>
                <a:lnTo>
                  <a:pt x="803148" y="14477"/>
                </a:lnTo>
                <a:lnTo>
                  <a:pt x="803148"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4732020" y="5439917"/>
            <a:ext cx="805180" cy="14604"/>
          </a:xfrm>
          <a:custGeom>
            <a:avLst/>
            <a:gdLst/>
            <a:ahLst/>
            <a:cxnLst/>
            <a:rect l="l" t="t" r="r" b="b"/>
            <a:pathLst>
              <a:path w="805179" h="14604">
                <a:moveTo>
                  <a:pt x="0" y="0"/>
                </a:moveTo>
                <a:lnTo>
                  <a:pt x="0" y="14477"/>
                </a:lnTo>
                <a:lnTo>
                  <a:pt x="804672" y="14477"/>
                </a:lnTo>
                <a:lnTo>
                  <a:pt x="804672"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4717541" y="2126742"/>
            <a:ext cx="14604" cy="3328035"/>
          </a:xfrm>
          <a:custGeom>
            <a:avLst/>
            <a:gdLst/>
            <a:ahLst/>
            <a:cxnLst/>
            <a:rect l="l" t="t" r="r" b="b"/>
            <a:pathLst>
              <a:path w="14604" h="3328035">
                <a:moveTo>
                  <a:pt x="0" y="0"/>
                </a:moveTo>
                <a:lnTo>
                  <a:pt x="0" y="3327654"/>
                </a:lnTo>
                <a:lnTo>
                  <a:pt x="14477" y="3327654"/>
                </a:lnTo>
                <a:lnTo>
                  <a:pt x="14477"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6830568" y="2126742"/>
            <a:ext cx="16510" cy="3133090"/>
          </a:xfrm>
          <a:custGeom>
            <a:avLst/>
            <a:gdLst/>
            <a:ahLst/>
            <a:cxnLst/>
            <a:rect l="l" t="t" r="r" b="b"/>
            <a:pathLst>
              <a:path w="16509" h="3133090">
                <a:moveTo>
                  <a:pt x="0" y="0"/>
                </a:moveTo>
                <a:lnTo>
                  <a:pt x="0" y="3132581"/>
                </a:lnTo>
                <a:lnTo>
                  <a:pt x="16001" y="3132581"/>
                </a:lnTo>
                <a:lnTo>
                  <a:pt x="16001"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6846569" y="2906267"/>
            <a:ext cx="803275" cy="16510"/>
          </a:xfrm>
          <a:custGeom>
            <a:avLst/>
            <a:gdLst/>
            <a:ahLst/>
            <a:cxnLst/>
            <a:rect l="l" t="t" r="r" b="b"/>
            <a:pathLst>
              <a:path w="803275" h="16510">
                <a:moveTo>
                  <a:pt x="0" y="0"/>
                </a:moveTo>
                <a:lnTo>
                  <a:pt x="0" y="16001"/>
                </a:lnTo>
                <a:lnTo>
                  <a:pt x="803148" y="16001"/>
                </a:lnTo>
                <a:lnTo>
                  <a:pt x="803148"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5788914" y="4660391"/>
            <a:ext cx="803910" cy="14604"/>
          </a:xfrm>
          <a:custGeom>
            <a:avLst/>
            <a:gdLst/>
            <a:ahLst/>
            <a:cxnLst/>
            <a:rect l="l" t="t" r="r" b="b"/>
            <a:pathLst>
              <a:path w="803909" h="14604">
                <a:moveTo>
                  <a:pt x="0" y="0"/>
                </a:moveTo>
                <a:lnTo>
                  <a:pt x="0" y="14478"/>
                </a:lnTo>
                <a:lnTo>
                  <a:pt x="803910" y="14477"/>
                </a:lnTo>
                <a:lnTo>
                  <a:pt x="80391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5788914" y="5439917"/>
            <a:ext cx="803910" cy="14604"/>
          </a:xfrm>
          <a:custGeom>
            <a:avLst/>
            <a:gdLst/>
            <a:ahLst/>
            <a:cxnLst/>
            <a:rect l="l" t="t" r="r" b="b"/>
            <a:pathLst>
              <a:path w="803909" h="14604">
                <a:moveTo>
                  <a:pt x="0" y="0"/>
                </a:moveTo>
                <a:lnTo>
                  <a:pt x="0" y="14478"/>
                </a:lnTo>
                <a:lnTo>
                  <a:pt x="803910" y="14477"/>
                </a:lnTo>
                <a:lnTo>
                  <a:pt x="80391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990600" y="1954529"/>
            <a:ext cx="8153400" cy="5208270"/>
          </a:xfrm>
          <a:custGeom>
            <a:avLst/>
            <a:gdLst/>
            <a:ahLst/>
            <a:cxnLst/>
            <a:rect l="l" t="t" r="r" b="b"/>
            <a:pathLst>
              <a:path w="8153400" h="5208270">
                <a:moveTo>
                  <a:pt x="0" y="0"/>
                </a:moveTo>
                <a:lnTo>
                  <a:pt x="0" y="5208270"/>
                </a:lnTo>
                <a:lnTo>
                  <a:pt x="8153400" y="5208270"/>
                </a:lnTo>
                <a:lnTo>
                  <a:pt x="8153400" y="0"/>
                </a:lnTo>
                <a:lnTo>
                  <a:pt x="0" y="0"/>
                </a:lnTo>
                <a:close/>
              </a:path>
            </a:pathLst>
          </a:custGeom>
          <a:solidFill>
            <a:srgbClr val="FFFFFF"/>
          </a:solidFill>
        </p:spPr>
        <p:txBody>
          <a:bodyPr wrap="square" lIns="0" tIns="0" rIns="0" bIns="0" rtlCol="0"/>
          <a:lstStyle/>
          <a:p>
            <a:endParaRPr/>
          </a:p>
        </p:txBody>
      </p:sp>
      <p:sp>
        <p:nvSpPr>
          <p:cNvPr id="14" name="object 14"/>
          <p:cNvSpPr/>
          <p:nvPr/>
        </p:nvSpPr>
        <p:spPr>
          <a:xfrm>
            <a:off x="990600" y="1953767"/>
            <a:ext cx="8153400" cy="5209540"/>
          </a:xfrm>
          <a:custGeom>
            <a:avLst/>
            <a:gdLst/>
            <a:ahLst/>
            <a:cxnLst/>
            <a:rect l="l" t="t" r="r" b="b"/>
            <a:pathLst>
              <a:path w="8153400" h="5209540">
                <a:moveTo>
                  <a:pt x="0" y="0"/>
                </a:moveTo>
                <a:lnTo>
                  <a:pt x="0" y="5209032"/>
                </a:lnTo>
                <a:lnTo>
                  <a:pt x="8153400" y="5209032"/>
                </a:lnTo>
                <a:lnTo>
                  <a:pt x="8153400" y="0"/>
                </a:lnTo>
                <a:lnTo>
                  <a:pt x="0" y="0"/>
                </a:lnTo>
                <a:close/>
              </a:path>
            </a:pathLst>
          </a:custGeom>
          <a:ln w="3175">
            <a:solidFill>
              <a:srgbClr val="000000"/>
            </a:solidFill>
          </a:ln>
        </p:spPr>
        <p:txBody>
          <a:bodyPr wrap="square" lIns="0" tIns="0" rIns="0" bIns="0" rtlCol="0"/>
          <a:lstStyle/>
          <a:p>
            <a:endParaRPr/>
          </a:p>
        </p:txBody>
      </p:sp>
      <p:sp>
        <p:nvSpPr>
          <p:cNvPr id="15" name="object 15"/>
          <p:cNvSpPr txBox="1"/>
          <p:nvPr/>
        </p:nvSpPr>
        <p:spPr>
          <a:xfrm>
            <a:off x="1022096" y="1968246"/>
            <a:ext cx="869950" cy="194310"/>
          </a:xfrm>
          <a:prstGeom prst="rect">
            <a:avLst/>
          </a:prstGeom>
        </p:spPr>
        <p:txBody>
          <a:bodyPr vert="horz" wrap="square" lIns="0" tIns="0" rIns="0" bIns="0" rtlCol="0">
            <a:spAutoFit/>
          </a:bodyPr>
          <a:lstStyle/>
          <a:p>
            <a:pPr marL="12700">
              <a:lnSpc>
                <a:spcPct val="100000"/>
              </a:lnSpc>
            </a:pPr>
            <a:r>
              <a:rPr sz="1200" spc="-5" dirty="0">
                <a:latin typeface="Arial"/>
                <a:cs typeface="Arial"/>
              </a:rPr>
              <a:t>Unsorted</a:t>
            </a:r>
            <a:r>
              <a:rPr sz="1200" spc="-95" dirty="0">
                <a:latin typeface="Arial"/>
                <a:cs typeface="Arial"/>
              </a:rPr>
              <a:t> </a:t>
            </a:r>
            <a:r>
              <a:rPr sz="1200" spc="-5" dirty="0">
                <a:latin typeface="Arial"/>
                <a:cs typeface="Arial"/>
              </a:rPr>
              <a:t>list</a:t>
            </a:r>
            <a:endParaRPr sz="1200">
              <a:latin typeface="Arial"/>
              <a:cs typeface="Arial"/>
            </a:endParaRPr>
          </a:p>
        </p:txBody>
      </p:sp>
      <p:sp>
        <p:nvSpPr>
          <p:cNvPr id="16" name="object 16"/>
          <p:cNvSpPr txBox="1"/>
          <p:nvPr/>
        </p:nvSpPr>
        <p:spPr>
          <a:xfrm>
            <a:off x="1358900" y="2461514"/>
            <a:ext cx="610235" cy="3463290"/>
          </a:xfrm>
          <a:prstGeom prst="rect">
            <a:avLst/>
          </a:prstGeom>
        </p:spPr>
        <p:txBody>
          <a:bodyPr vert="horz" wrap="square" lIns="0" tIns="0" rIns="0" bIns="0" rtlCol="0">
            <a:spAutoFit/>
          </a:bodyPr>
          <a:lstStyle/>
          <a:p>
            <a:pPr marL="33020">
              <a:lnSpc>
                <a:spcPct val="100000"/>
              </a:lnSpc>
            </a:pPr>
            <a:r>
              <a:rPr sz="1600" b="1" spc="-5" dirty="0">
                <a:latin typeface="Arial"/>
                <a:cs typeface="Arial"/>
              </a:rPr>
              <a:t>48081</a:t>
            </a:r>
            <a:endParaRPr sz="1600">
              <a:latin typeface="Arial"/>
              <a:cs typeface="Arial"/>
            </a:endParaRPr>
          </a:p>
          <a:p>
            <a:pPr marL="33020">
              <a:lnSpc>
                <a:spcPct val="100000"/>
              </a:lnSpc>
              <a:spcBef>
                <a:spcPts val="15"/>
              </a:spcBef>
            </a:pPr>
            <a:r>
              <a:rPr sz="1600" b="1" spc="-5" dirty="0">
                <a:latin typeface="Arial"/>
                <a:cs typeface="Arial"/>
              </a:rPr>
              <a:t>97342</a:t>
            </a:r>
            <a:endParaRPr sz="1600">
              <a:latin typeface="Arial"/>
              <a:cs typeface="Arial"/>
            </a:endParaRPr>
          </a:p>
          <a:p>
            <a:pPr marL="33020">
              <a:lnSpc>
                <a:spcPct val="100000"/>
              </a:lnSpc>
              <a:spcBef>
                <a:spcPts val="15"/>
              </a:spcBef>
            </a:pPr>
            <a:r>
              <a:rPr sz="1600" b="1" spc="-5" dirty="0">
                <a:latin typeface="Arial"/>
                <a:cs typeface="Arial"/>
              </a:rPr>
              <a:t>90287</a:t>
            </a:r>
            <a:endParaRPr sz="1600">
              <a:latin typeface="Arial"/>
              <a:cs typeface="Arial"/>
            </a:endParaRPr>
          </a:p>
          <a:p>
            <a:pPr marL="33020">
              <a:lnSpc>
                <a:spcPct val="100000"/>
              </a:lnSpc>
              <a:spcBef>
                <a:spcPts val="30"/>
              </a:spcBef>
            </a:pPr>
            <a:r>
              <a:rPr sz="1600" b="1" spc="-5" dirty="0">
                <a:latin typeface="Arial"/>
                <a:cs typeface="Arial"/>
              </a:rPr>
              <a:t>90583</a:t>
            </a:r>
            <a:endParaRPr sz="1600">
              <a:latin typeface="Arial"/>
              <a:cs typeface="Arial"/>
            </a:endParaRPr>
          </a:p>
          <a:p>
            <a:pPr marL="33020">
              <a:lnSpc>
                <a:spcPct val="100000"/>
              </a:lnSpc>
              <a:spcBef>
                <a:spcPts val="30"/>
              </a:spcBef>
            </a:pPr>
            <a:r>
              <a:rPr sz="1600" b="1" spc="-5" dirty="0">
                <a:latin typeface="Arial"/>
                <a:cs typeface="Arial"/>
              </a:rPr>
              <a:t>53202</a:t>
            </a:r>
            <a:endParaRPr sz="1600">
              <a:latin typeface="Arial"/>
              <a:cs typeface="Arial"/>
            </a:endParaRPr>
          </a:p>
          <a:p>
            <a:pPr marL="33020">
              <a:lnSpc>
                <a:spcPct val="100000"/>
              </a:lnSpc>
              <a:spcBef>
                <a:spcPts val="30"/>
              </a:spcBef>
            </a:pPr>
            <a:r>
              <a:rPr sz="1600" b="1" spc="-5" dirty="0">
                <a:latin typeface="Arial"/>
                <a:cs typeface="Arial"/>
              </a:rPr>
              <a:t>65215</a:t>
            </a:r>
            <a:endParaRPr sz="1600">
              <a:latin typeface="Arial"/>
              <a:cs typeface="Arial"/>
            </a:endParaRPr>
          </a:p>
          <a:p>
            <a:pPr marL="33020">
              <a:lnSpc>
                <a:spcPct val="100000"/>
              </a:lnSpc>
              <a:spcBef>
                <a:spcPts val="5"/>
              </a:spcBef>
            </a:pPr>
            <a:r>
              <a:rPr sz="1600" b="1" spc="-5" dirty="0">
                <a:latin typeface="Arial"/>
                <a:cs typeface="Arial"/>
              </a:rPr>
              <a:t>78397</a:t>
            </a:r>
            <a:endParaRPr sz="1600">
              <a:latin typeface="Arial"/>
              <a:cs typeface="Arial"/>
            </a:endParaRPr>
          </a:p>
          <a:p>
            <a:pPr marL="33020">
              <a:lnSpc>
                <a:spcPct val="100000"/>
              </a:lnSpc>
              <a:spcBef>
                <a:spcPts val="30"/>
              </a:spcBef>
            </a:pPr>
            <a:r>
              <a:rPr sz="1600" b="1" spc="-5" dirty="0">
                <a:latin typeface="Arial"/>
                <a:cs typeface="Arial"/>
              </a:rPr>
              <a:t>48001</a:t>
            </a:r>
            <a:endParaRPr sz="1600">
              <a:latin typeface="Arial"/>
              <a:cs typeface="Arial"/>
            </a:endParaRPr>
          </a:p>
          <a:p>
            <a:pPr marL="12700">
              <a:lnSpc>
                <a:spcPct val="100000"/>
              </a:lnSpc>
              <a:spcBef>
                <a:spcPts val="30"/>
              </a:spcBef>
            </a:pPr>
            <a:r>
              <a:rPr sz="1600" b="1" spc="-5" dirty="0">
                <a:latin typeface="Arial"/>
                <a:cs typeface="Arial"/>
              </a:rPr>
              <a:t>00972</a:t>
            </a:r>
            <a:endParaRPr sz="1600">
              <a:latin typeface="Arial"/>
              <a:cs typeface="Arial"/>
            </a:endParaRPr>
          </a:p>
          <a:p>
            <a:pPr marL="33020">
              <a:lnSpc>
                <a:spcPct val="100000"/>
              </a:lnSpc>
              <a:spcBef>
                <a:spcPts val="5"/>
              </a:spcBef>
            </a:pPr>
            <a:r>
              <a:rPr sz="1600" b="1" spc="-5" dirty="0">
                <a:latin typeface="Arial"/>
                <a:cs typeface="Arial"/>
              </a:rPr>
              <a:t>65315</a:t>
            </a:r>
            <a:endParaRPr sz="1600">
              <a:latin typeface="Arial"/>
              <a:cs typeface="Arial"/>
            </a:endParaRPr>
          </a:p>
          <a:p>
            <a:pPr marL="33020">
              <a:lnSpc>
                <a:spcPct val="100000"/>
              </a:lnSpc>
              <a:spcBef>
                <a:spcPts val="30"/>
              </a:spcBef>
            </a:pPr>
            <a:r>
              <a:rPr sz="1600" b="1" spc="-5" dirty="0">
                <a:latin typeface="Arial"/>
                <a:cs typeface="Arial"/>
              </a:rPr>
              <a:t>41983</a:t>
            </a:r>
            <a:endParaRPr sz="1600">
              <a:latin typeface="Arial"/>
              <a:cs typeface="Arial"/>
            </a:endParaRPr>
          </a:p>
          <a:p>
            <a:pPr marL="33020">
              <a:lnSpc>
                <a:spcPct val="100000"/>
              </a:lnSpc>
              <a:spcBef>
                <a:spcPts val="30"/>
              </a:spcBef>
            </a:pPr>
            <a:r>
              <a:rPr sz="1600" b="1" spc="-5" dirty="0">
                <a:latin typeface="Arial"/>
                <a:cs typeface="Arial"/>
              </a:rPr>
              <a:t>90283</a:t>
            </a:r>
            <a:endParaRPr sz="1600">
              <a:latin typeface="Arial"/>
              <a:cs typeface="Arial"/>
            </a:endParaRPr>
          </a:p>
          <a:p>
            <a:pPr marL="33020">
              <a:lnSpc>
                <a:spcPct val="100000"/>
              </a:lnSpc>
              <a:spcBef>
                <a:spcPts val="30"/>
              </a:spcBef>
            </a:pPr>
            <a:r>
              <a:rPr sz="1600" b="1" spc="-5" dirty="0">
                <a:latin typeface="Arial"/>
                <a:cs typeface="Arial"/>
              </a:rPr>
              <a:t>81664</a:t>
            </a:r>
            <a:endParaRPr sz="1600">
              <a:latin typeface="Arial"/>
              <a:cs typeface="Arial"/>
            </a:endParaRPr>
          </a:p>
          <a:p>
            <a:pPr marL="33020">
              <a:lnSpc>
                <a:spcPct val="100000"/>
              </a:lnSpc>
              <a:spcBef>
                <a:spcPts val="15"/>
              </a:spcBef>
            </a:pPr>
            <a:r>
              <a:rPr sz="1600" b="1" spc="-5" dirty="0">
                <a:latin typeface="Arial"/>
                <a:cs typeface="Arial"/>
              </a:rPr>
              <a:t>38107</a:t>
            </a:r>
            <a:endParaRPr sz="1600">
              <a:latin typeface="Arial"/>
              <a:cs typeface="Arial"/>
            </a:endParaRPr>
          </a:p>
        </p:txBody>
      </p:sp>
      <p:sp>
        <p:nvSpPr>
          <p:cNvPr id="17" name="object 17"/>
          <p:cNvSpPr txBox="1"/>
          <p:nvPr/>
        </p:nvSpPr>
        <p:spPr>
          <a:xfrm>
            <a:off x="8211413" y="2215896"/>
            <a:ext cx="847090" cy="3709035"/>
          </a:xfrm>
          <a:prstGeom prst="rect">
            <a:avLst/>
          </a:prstGeom>
        </p:spPr>
        <p:txBody>
          <a:bodyPr vert="horz" wrap="square" lIns="0" tIns="0" rIns="0" bIns="0" rtlCol="0">
            <a:spAutoFit/>
          </a:bodyPr>
          <a:lstStyle/>
          <a:p>
            <a:pPr marL="12700">
              <a:lnSpc>
                <a:spcPct val="100000"/>
              </a:lnSpc>
            </a:pPr>
            <a:r>
              <a:rPr sz="1200" b="1" spc="-5" dirty="0">
                <a:latin typeface="Arial"/>
                <a:cs typeface="Arial"/>
              </a:rPr>
              <a:t>Sorted</a:t>
            </a:r>
            <a:r>
              <a:rPr sz="1200" b="1" spc="-95" dirty="0">
                <a:latin typeface="Arial"/>
                <a:cs typeface="Arial"/>
              </a:rPr>
              <a:t> </a:t>
            </a:r>
            <a:r>
              <a:rPr sz="1200" b="1" spc="-5" dirty="0">
                <a:latin typeface="Arial"/>
                <a:cs typeface="Arial"/>
              </a:rPr>
              <a:t>list</a:t>
            </a:r>
            <a:endParaRPr sz="1200">
              <a:latin typeface="Arial"/>
              <a:cs typeface="Arial"/>
            </a:endParaRPr>
          </a:p>
          <a:p>
            <a:pPr marL="265430">
              <a:lnSpc>
                <a:spcPct val="100000"/>
              </a:lnSpc>
              <a:spcBef>
                <a:spcPts val="490"/>
              </a:spcBef>
            </a:pPr>
            <a:r>
              <a:rPr sz="1600" b="1" spc="-5" dirty="0">
                <a:latin typeface="Arial"/>
                <a:cs typeface="Arial"/>
              </a:rPr>
              <a:t>00972</a:t>
            </a:r>
            <a:endParaRPr sz="1600">
              <a:latin typeface="Arial"/>
              <a:cs typeface="Arial"/>
            </a:endParaRPr>
          </a:p>
          <a:p>
            <a:pPr marL="269875">
              <a:lnSpc>
                <a:spcPct val="100000"/>
              </a:lnSpc>
              <a:spcBef>
                <a:spcPts val="15"/>
              </a:spcBef>
            </a:pPr>
            <a:r>
              <a:rPr sz="1600" b="1" spc="-5" dirty="0">
                <a:latin typeface="Arial"/>
                <a:cs typeface="Arial"/>
              </a:rPr>
              <a:t>38107</a:t>
            </a:r>
            <a:endParaRPr sz="1600">
              <a:latin typeface="Arial"/>
              <a:cs typeface="Arial"/>
            </a:endParaRPr>
          </a:p>
          <a:p>
            <a:pPr marL="269875">
              <a:lnSpc>
                <a:spcPct val="100000"/>
              </a:lnSpc>
              <a:spcBef>
                <a:spcPts val="15"/>
              </a:spcBef>
            </a:pPr>
            <a:r>
              <a:rPr sz="1600" b="1" spc="-5" dirty="0">
                <a:latin typeface="Arial"/>
                <a:cs typeface="Arial"/>
              </a:rPr>
              <a:t>41983</a:t>
            </a:r>
            <a:endParaRPr sz="1600">
              <a:latin typeface="Arial"/>
              <a:cs typeface="Arial"/>
            </a:endParaRPr>
          </a:p>
          <a:p>
            <a:pPr marL="269875">
              <a:lnSpc>
                <a:spcPct val="100000"/>
              </a:lnSpc>
              <a:spcBef>
                <a:spcPts val="30"/>
              </a:spcBef>
            </a:pPr>
            <a:r>
              <a:rPr sz="1600" b="1" spc="-5" dirty="0">
                <a:latin typeface="Arial"/>
                <a:cs typeface="Arial"/>
              </a:rPr>
              <a:t>48001</a:t>
            </a:r>
            <a:endParaRPr sz="1600">
              <a:latin typeface="Arial"/>
              <a:cs typeface="Arial"/>
            </a:endParaRPr>
          </a:p>
          <a:p>
            <a:pPr marL="269875">
              <a:lnSpc>
                <a:spcPct val="100000"/>
              </a:lnSpc>
              <a:spcBef>
                <a:spcPts val="30"/>
              </a:spcBef>
            </a:pPr>
            <a:r>
              <a:rPr sz="1600" b="1" spc="-5" dirty="0">
                <a:latin typeface="Arial"/>
                <a:cs typeface="Arial"/>
              </a:rPr>
              <a:t>48081</a:t>
            </a:r>
            <a:endParaRPr sz="1600">
              <a:latin typeface="Arial"/>
              <a:cs typeface="Arial"/>
            </a:endParaRPr>
          </a:p>
          <a:p>
            <a:pPr marL="269875">
              <a:lnSpc>
                <a:spcPct val="100000"/>
              </a:lnSpc>
              <a:spcBef>
                <a:spcPts val="30"/>
              </a:spcBef>
            </a:pPr>
            <a:r>
              <a:rPr sz="1600" b="1" spc="-5" dirty="0">
                <a:latin typeface="Arial"/>
                <a:cs typeface="Arial"/>
              </a:rPr>
              <a:t>53202</a:t>
            </a:r>
            <a:endParaRPr sz="1600">
              <a:latin typeface="Arial"/>
              <a:cs typeface="Arial"/>
            </a:endParaRPr>
          </a:p>
          <a:p>
            <a:pPr marL="269875">
              <a:lnSpc>
                <a:spcPct val="100000"/>
              </a:lnSpc>
              <a:spcBef>
                <a:spcPts val="5"/>
              </a:spcBef>
            </a:pPr>
            <a:r>
              <a:rPr sz="1600" b="1" spc="-5" dirty="0">
                <a:latin typeface="Arial"/>
                <a:cs typeface="Arial"/>
              </a:rPr>
              <a:t>65215</a:t>
            </a:r>
            <a:endParaRPr sz="1600">
              <a:latin typeface="Arial"/>
              <a:cs typeface="Arial"/>
            </a:endParaRPr>
          </a:p>
          <a:p>
            <a:pPr marL="269875">
              <a:lnSpc>
                <a:spcPct val="100000"/>
              </a:lnSpc>
              <a:spcBef>
                <a:spcPts val="30"/>
              </a:spcBef>
            </a:pPr>
            <a:r>
              <a:rPr sz="1600" b="1" spc="-5" dirty="0">
                <a:latin typeface="Arial"/>
                <a:cs typeface="Arial"/>
              </a:rPr>
              <a:t>65315</a:t>
            </a:r>
            <a:endParaRPr sz="1600">
              <a:latin typeface="Arial"/>
              <a:cs typeface="Arial"/>
            </a:endParaRPr>
          </a:p>
          <a:p>
            <a:pPr marL="269875">
              <a:lnSpc>
                <a:spcPct val="100000"/>
              </a:lnSpc>
              <a:spcBef>
                <a:spcPts val="30"/>
              </a:spcBef>
            </a:pPr>
            <a:r>
              <a:rPr sz="1600" b="1" spc="-5" dirty="0">
                <a:latin typeface="Arial"/>
                <a:cs typeface="Arial"/>
              </a:rPr>
              <a:t>78397</a:t>
            </a:r>
            <a:endParaRPr sz="1600">
              <a:latin typeface="Arial"/>
              <a:cs typeface="Arial"/>
            </a:endParaRPr>
          </a:p>
          <a:p>
            <a:pPr marL="269875">
              <a:lnSpc>
                <a:spcPct val="100000"/>
              </a:lnSpc>
              <a:spcBef>
                <a:spcPts val="5"/>
              </a:spcBef>
            </a:pPr>
            <a:r>
              <a:rPr sz="1600" b="1" spc="-5" dirty="0">
                <a:latin typeface="Arial"/>
                <a:cs typeface="Arial"/>
              </a:rPr>
              <a:t>81664</a:t>
            </a:r>
            <a:endParaRPr sz="1600">
              <a:latin typeface="Arial"/>
              <a:cs typeface="Arial"/>
            </a:endParaRPr>
          </a:p>
          <a:p>
            <a:pPr marL="269875">
              <a:lnSpc>
                <a:spcPct val="100000"/>
              </a:lnSpc>
              <a:spcBef>
                <a:spcPts val="30"/>
              </a:spcBef>
            </a:pPr>
            <a:r>
              <a:rPr sz="1600" b="1" spc="-5" dirty="0">
                <a:latin typeface="Arial"/>
                <a:cs typeface="Arial"/>
              </a:rPr>
              <a:t>90283</a:t>
            </a:r>
            <a:endParaRPr sz="1600">
              <a:latin typeface="Arial"/>
              <a:cs typeface="Arial"/>
            </a:endParaRPr>
          </a:p>
          <a:p>
            <a:pPr marL="269875">
              <a:lnSpc>
                <a:spcPct val="100000"/>
              </a:lnSpc>
              <a:spcBef>
                <a:spcPts val="30"/>
              </a:spcBef>
            </a:pPr>
            <a:r>
              <a:rPr sz="1600" b="1" spc="-5" dirty="0">
                <a:latin typeface="Arial"/>
                <a:cs typeface="Arial"/>
              </a:rPr>
              <a:t>90287</a:t>
            </a:r>
            <a:endParaRPr sz="1600">
              <a:latin typeface="Arial"/>
              <a:cs typeface="Arial"/>
            </a:endParaRPr>
          </a:p>
          <a:p>
            <a:pPr marL="269875">
              <a:lnSpc>
                <a:spcPct val="100000"/>
              </a:lnSpc>
              <a:spcBef>
                <a:spcPts val="30"/>
              </a:spcBef>
            </a:pPr>
            <a:r>
              <a:rPr sz="1600" b="1" spc="-5" dirty="0">
                <a:latin typeface="Arial"/>
                <a:cs typeface="Arial"/>
              </a:rPr>
              <a:t>90583</a:t>
            </a:r>
            <a:endParaRPr sz="1600">
              <a:latin typeface="Arial"/>
              <a:cs typeface="Arial"/>
            </a:endParaRPr>
          </a:p>
          <a:p>
            <a:pPr marL="269875">
              <a:lnSpc>
                <a:spcPct val="100000"/>
              </a:lnSpc>
              <a:spcBef>
                <a:spcPts val="15"/>
              </a:spcBef>
            </a:pPr>
            <a:r>
              <a:rPr sz="1600" b="1" spc="-5" dirty="0">
                <a:latin typeface="Arial"/>
                <a:cs typeface="Arial"/>
              </a:rPr>
              <a:t>97342</a:t>
            </a:r>
            <a:endParaRPr sz="1600">
              <a:latin typeface="Arial"/>
              <a:cs typeface="Arial"/>
            </a:endParaRPr>
          </a:p>
        </p:txBody>
      </p:sp>
      <p:graphicFrame>
        <p:nvGraphicFramePr>
          <p:cNvPr id="18" name="object 18"/>
          <p:cNvGraphicFramePr>
            <a:graphicFrameLocks noGrp="1"/>
          </p:cNvGraphicFramePr>
          <p:nvPr/>
        </p:nvGraphicFramePr>
        <p:xfrm>
          <a:off x="1958975" y="2181304"/>
          <a:ext cx="6226044" cy="4719738"/>
        </p:xfrm>
        <a:graphic>
          <a:graphicData uri="http://schemas.openxmlformats.org/drawingml/2006/table">
            <a:tbl>
              <a:tblPr firstRow="1" bandRow="1">
                <a:tableStyleId>{2D5ABB26-0587-4C30-8999-92F81FD0307C}</a:tableStyleId>
              </a:tblPr>
              <a:tblGrid>
                <a:gridCol w="309880"/>
                <a:gridCol w="945641"/>
                <a:gridCol w="297180"/>
                <a:gridCol w="946785"/>
                <a:gridCol w="288798"/>
                <a:gridCol w="952118"/>
                <a:gridCol w="297179"/>
                <a:gridCol w="945261"/>
                <a:gridCol w="290322"/>
                <a:gridCol w="952880"/>
              </a:tblGrid>
              <a:tr h="276526">
                <a:tc>
                  <a:txBody>
                    <a:bodyPr/>
                    <a:lstStyle/>
                    <a:p>
                      <a:pPr marR="51435" algn="r">
                        <a:lnSpc>
                          <a:spcPct val="100000"/>
                        </a:lnSpc>
                        <a:spcBef>
                          <a:spcPts val="270"/>
                        </a:spcBef>
                      </a:pPr>
                      <a:r>
                        <a:rPr sz="1200" b="1" spc="-5" dirty="0">
                          <a:latin typeface="Arial"/>
                          <a:cs typeface="Arial"/>
                        </a:rPr>
                        <a:t>bkt</a:t>
                      </a:r>
                      <a:endParaRPr sz="1200">
                        <a:latin typeface="Arial"/>
                        <a:cs typeface="Arial"/>
                      </a:endParaRPr>
                    </a:p>
                  </a:txBody>
                  <a:tcPr marL="0" marR="0" marT="0" marB="0"/>
                </a:tc>
                <a:tc>
                  <a:txBody>
                    <a:bodyPr/>
                    <a:lstStyle/>
                    <a:p>
                      <a:pPr marL="36195">
                        <a:lnSpc>
                          <a:spcPct val="100000"/>
                        </a:lnSpc>
                        <a:spcBef>
                          <a:spcPts val="270"/>
                        </a:spcBef>
                      </a:pPr>
                      <a:r>
                        <a:rPr sz="1200" b="1" spc="-5" dirty="0">
                          <a:latin typeface="Arial"/>
                          <a:cs typeface="Arial"/>
                        </a:rPr>
                        <a:t>1st</a:t>
                      </a:r>
                      <a:r>
                        <a:rPr sz="1200" b="1" spc="-85" dirty="0">
                          <a:latin typeface="Arial"/>
                          <a:cs typeface="Arial"/>
                        </a:rPr>
                        <a:t> </a:t>
                      </a:r>
                      <a:r>
                        <a:rPr sz="1200" b="1" spc="-10" dirty="0">
                          <a:latin typeface="Arial"/>
                          <a:cs typeface="Arial"/>
                        </a:rPr>
                        <a:t>Pass</a:t>
                      </a:r>
                      <a:endParaRPr sz="1200">
                        <a:latin typeface="Arial"/>
                        <a:cs typeface="Arial"/>
                      </a:endParaRPr>
                    </a:p>
                  </a:txBody>
                  <a:tcPr marL="0" marR="0" marT="0" marB="0"/>
                </a:tc>
                <a:tc>
                  <a:txBody>
                    <a:bodyPr/>
                    <a:lstStyle/>
                    <a:p>
                      <a:pPr marR="23495" algn="r">
                        <a:lnSpc>
                          <a:spcPct val="100000"/>
                        </a:lnSpc>
                        <a:spcBef>
                          <a:spcPts val="270"/>
                        </a:spcBef>
                      </a:pPr>
                      <a:r>
                        <a:rPr sz="1200" b="1" spc="-5" dirty="0">
                          <a:latin typeface="Arial"/>
                          <a:cs typeface="Arial"/>
                        </a:rPr>
                        <a:t>bkt</a:t>
                      </a:r>
                      <a:endParaRPr sz="1200">
                        <a:latin typeface="Arial"/>
                        <a:cs typeface="Arial"/>
                      </a:endParaRPr>
                    </a:p>
                  </a:txBody>
                  <a:tcPr marL="0" marR="0" marT="0" marB="0"/>
                </a:tc>
                <a:tc>
                  <a:txBody>
                    <a:bodyPr/>
                    <a:lstStyle/>
                    <a:p>
                      <a:pPr marL="36195">
                        <a:lnSpc>
                          <a:spcPct val="100000"/>
                        </a:lnSpc>
                        <a:spcBef>
                          <a:spcPts val="270"/>
                        </a:spcBef>
                      </a:pPr>
                      <a:r>
                        <a:rPr sz="1200" b="1" spc="-5" dirty="0">
                          <a:latin typeface="Arial"/>
                          <a:cs typeface="Arial"/>
                        </a:rPr>
                        <a:t>2nd</a:t>
                      </a:r>
                      <a:r>
                        <a:rPr sz="1200" b="1" spc="-80" dirty="0">
                          <a:latin typeface="Arial"/>
                          <a:cs typeface="Arial"/>
                        </a:rPr>
                        <a:t> </a:t>
                      </a:r>
                      <a:r>
                        <a:rPr sz="1200" b="1" spc="-10" dirty="0">
                          <a:latin typeface="Arial"/>
                          <a:cs typeface="Arial"/>
                        </a:rPr>
                        <a:t>Pass</a:t>
                      </a:r>
                      <a:endParaRPr sz="1200">
                        <a:latin typeface="Arial"/>
                        <a:cs typeface="Arial"/>
                      </a:endParaRPr>
                    </a:p>
                  </a:txBody>
                  <a:tcPr marL="0" marR="0" marT="0" marB="0"/>
                </a:tc>
                <a:tc>
                  <a:txBody>
                    <a:bodyPr/>
                    <a:lstStyle/>
                    <a:p>
                      <a:pPr marR="17780" algn="r">
                        <a:lnSpc>
                          <a:spcPct val="100000"/>
                        </a:lnSpc>
                        <a:spcBef>
                          <a:spcPts val="270"/>
                        </a:spcBef>
                      </a:pPr>
                      <a:r>
                        <a:rPr sz="1200" b="1" spc="-5" dirty="0">
                          <a:latin typeface="Arial"/>
                          <a:cs typeface="Arial"/>
                        </a:rPr>
                        <a:t>bkt</a:t>
                      </a:r>
                      <a:endParaRPr sz="1200">
                        <a:latin typeface="Arial"/>
                        <a:cs typeface="Arial"/>
                      </a:endParaRPr>
                    </a:p>
                  </a:txBody>
                  <a:tcPr marL="0" marR="0" marT="0" marB="0"/>
                </a:tc>
                <a:tc>
                  <a:txBody>
                    <a:bodyPr/>
                    <a:lstStyle/>
                    <a:p>
                      <a:pPr marL="44450">
                        <a:lnSpc>
                          <a:spcPct val="100000"/>
                        </a:lnSpc>
                        <a:spcBef>
                          <a:spcPts val="270"/>
                        </a:spcBef>
                      </a:pPr>
                      <a:r>
                        <a:rPr sz="1200" b="1" spc="-5" dirty="0">
                          <a:latin typeface="Arial"/>
                          <a:cs typeface="Arial"/>
                        </a:rPr>
                        <a:t>3rd</a:t>
                      </a:r>
                      <a:r>
                        <a:rPr sz="1200" b="1" spc="-80" dirty="0">
                          <a:latin typeface="Arial"/>
                          <a:cs typeface="Arial"/>
                        </a:rPr>
                        <a:t> </a:t>
                      </a:r>
                      <a:r>
                        <a:rPr sz="1200" b="1" spc="-10" dirty="0">
                          <a:latin typeface="Arial"/>
                          <a:cs typeface="Arial"/>
                        </a:rPr>
                        <a:t>Pass</a:t>
                      </a:r>
                      <a:endParaRPr sz="1200">
                        <a:latin typeface="Arial"/>
                        <a:cs typeface="Arial"/>
                      </a:endParaRPr>
                    </a:p>
                  </a:txBody>
                  <a:tcPr marL="0" marR="0" marT="0" marB="0"/>
                </a:tc>
                <a:tc>
                  <a:txBody>
                    <a:bodyPr/>
                    <a:lstStyle/>
                    <a:p>
                      <a:pPr marR="23495" algn="r">
                        <a:lnSpc>
                          <a:spcPct val="100000"/>
                        </a:lnSpc>
                        <a:spcBef>
                          <a:spcPts val="270"/>
                        </a:spcBef>
                      </a:pPr>
                      <a:r>
                        <a:rPr sz="1200" b="1" spc="-5" dirty="0">
                          <a:latin typeface="Arial"/>
                          <a:cs typeface="Arial"/>
                        </a:rPr>
                        <a:t>bkt</a:t>
                      </a:r>
                      <a:endParaRPr sz="1200">
                        <a:latin typeface="Arial"/>
                        <a:cs typeface="Arial"/>
                      </a:endParaRPr>
                    </a:p>
                  </a:txBody>
                  <a:tcPr marL="0" marR="0" marT="0" marB="0"/>
                </a:tc>
                <a:tc>
                  <a:txBody>
                    <a:bodyPr/>
                    <a:lstStyle/>
                    <a:p>
                      <a:pPr marL="37465">
                        <a:lnSpc>
                          <a:spcPct val="100000"/>
                        </a:lnSpc>
                        <a:spcBef>
                          <a:spcPts val="270"/>
                        </a:spcBef>
                      </a:pPr>
                      <a:r>
                        <a:rPr sz="1200" b="1" spc="-5" dirty="0">
                          <a:latin typeface="Arial"/>
                          <a:cs typeface="Arial"/>
                        </a:rPr>
                        <a:t>4th</a:t>
                      </a:r>
                      <a:r>
                        <a:rPr sz="1200" b="1" spc="-80" dirty="0">
                          <a:latin typeface="Arial"/>
                          <a:cs typeface="Arial"/>
                        </a:rPr>
                        <a:t> </a:t>
                      </a:r>
                      <a:r>
                        <a:rPr sz="1200" b="1" spc="-10" dirty="0">
                          <a:latin typeface="Arial"/>
                          <a:cs typeface="Arial"/>
                        </a:rPr>
                        <a:t>Pass</a:t>
                      </a:r>
                      <a:endParaRPr sz="1200">
                        <a:latin typeface="Arial"/>
                        <a:cs typeface="Arial"/>
                      </a:endParaRPr>
                    </a:p>
                  </a:txBody>
                  <a:tcPr marL="0" marR="0" marT="0" marB="0"/>
                </a:tc>
                <a:tc>
                  <a:txBody>
                    <a:bodyPr/>
                    <a:lstStyle/>
                    <a:p>
                      <a:pPr marR="15875" algn="r">
                        <a:lnSpc>
                          <a:spcPct val="100000"/>
                        </a:lnSpc>
                        <a:spcBef>
                          <a:spcPts val="270"/>
                        </a:spcBef>
                      </a:pPr>
                      <a:r>
                        <a:rPr sz="1200" b="1" spc="-5" dirty="0">
                          <a:latin typeface="Arial"/>
                          <a:cs typeface="Arial"/>
                        </a:rPr>
                        <a:t>bkt</a:t>
                      </a:r>
                      <a:endParaRPr sz="1200">
                        <a:latin typeface="Arial"/>
                        <a:cs typeface="Arial"/>
                      </a:endParaRPr>
                    </a:p>
                  </a:txBody>
                  <a:tcPr marL="0" marR="0" marT="0" marB="0"/>
                </a:tc>
                <a:tc>
                  <a:txBody>
                    <a:bodyPr/>
                    <a:lstStyle/>
                    <a:p>
                      <a:pPr marL="45085">
                        <a:lnSpc>
                          <a:spcPct val="100000"/>
                        </a:lnSpc>
                        <a:spcBef>
                          <a:spcPts val="270"/>
                        </a:spcBef>
                      </a:pPr>
                      <a:r>
                        <a:rPr sz="1200" b="1" spc="-5" dirty="0">
                          <a:latin typeface="Arial"/>
                          <a:cs typeface="Arial"/>
                        </a:rPr>
                        <a:t>5th</a:t>
                      </a:r>
                      <a:r>
                        <a:rPr sz="1200" b="1" spc="-80" dirty="0">
                          <a:latin typeface="Arial"/>
                          <a:cs typeface="Arial"/>
                        </a:rPr>
                        <a:t> </a:t>
                      </a:r>
                      <a:r>
                        <a:rPr sz="1200" b="1" spc="-10" dirty="0">
                          <a:latin typeface="Arial"/>
                          <a:cs typeface="Arial"/>
                        </a:rPr>
                        <a:t>Pass</a:t>
                      </a:r>
                      <a:endParaRPr sz="1200">
                        <a:latin typeface="Arial"/>
                        <a:cs typeface="Arial"/>
                      </a:endParaRPr>
                    </a:p>
                  </a:txBody>
                  <a:tcPr marL="0" marR="0" marT="0" marB="0"/>
                </a:tc>
              </a:tr>
              <a:tr h="246887">
                <a:tc>
                  <a:txBody>
                    <a:bodyPr/>
                    <a:lstStyle/>
                    <a:p>
                      <a:pPr marR="46990" algn="r">
                        <a:lnSpc>
                          <a:spcPct val="100000"/>
                        </a:lnSpc>
                        <a:spcBef>
                          <a:spcPts val="45"/>
                        </a:spcBef>
                      </a:pPr>
                      <a:r>
                        <a:rPr sz="1200" dirty="0">
                          <a:latin typeface="Arial"/>
                          <a:cs typeface="Arial"/>
                        </a:rPr>
                        <a:t>0</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45"/>
                        </a:spcBef>
                      </a:pPr>
                      <a:r>
                        <a:rPr sz="1200" dirty="0">
                          <a:latin typeface="Arial"/>
                          <a:cs typeface="Arial"/>
                        </a:rPr>
                        <a:t>0</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0</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0</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6888">
                <a:tc>
                  <a:txBody>
                    <a:bodyPr/>
                    <a:lstStyle/>
                    <a:p>
                      <a:pPr marR="46990" algn="r">
                        <a:lnSpc>
                          <a:spcPct val="100000"/>
                        </a:lnSpc>
                        <a:spcBef>
                          <a:spcPts val="35"/>
                        </a:spcBef>
                      </a:pPr>
                      <a:r>
                        <a:rPr sz="1200" dirty="0">
                          <a:latin typeface="Arial"/>
                          <a:cs typeface="Arial"/>
                        </a:rPr>
                        <a:t>1</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5"/>
                        </a:spcBef>
                      </a:pPr>
                      <a:r>
                        <a:rPr sz="1200" dirty="0">
                          <a:latin typeface="Arial"/>
                          <a:cs typeface="Arial"/>
                        </a:rPr>
                        <a:t>0</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5"/>
                        </a:spcBef>
                      </a:pPr>
                      <a:r>
                        <a:rPr sz="1200" dirty="0">
                          <a:latin typeface="Arial"/>
                          <a:cs typeface="Arial"/>
                        </a:rPr>
                        <a:t>1</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6887">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0"/>
                        </a:spcBef>
                      </a:pPr>
                      <a:r>
                        <a:rPr sz="1200" dirty="0">
                          <a:latin typeface="Arial"/>
                          <a:cs typeface="Arial"/>
                        </a:rPr>
                        <a:t>1</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0"/>
                        </a:spcBef>
                      </a:pPr>
                      <a:r>
                        <a:rPr sz="1200"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r>
              <a:tr h="237362">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5"/>
                        </a:spcBef>
                      </a:pPr>
                      <a:r>
                        <a:rPr sz="1200" dirty="0">
                          <a:latin typeface="Arial"/>
                          <a:cs typeface="Arial"/>
                        </a:rPr>
                        <a:t>1</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5"/>
                        </a:spcBef>
                      </a:pPr>
                      <a:r>
                        <a:rPr sz="1200" dirty="0">
                          <a:latin typeface="Arial"/>
                          <a:cs typeface="Arial"/>
                        </a:rPr>
                        <a:t>3</a:t>
                      </a:r>
                      <a:endParaRPr sz="1200">
                        <a:latin typeface="Arial"/>
                        <a:cs typeface="Arial"/>
                      </a:endParaRPr>
                    </a:p>
                  </a:txBody>
                  <a:tcPr marL="0" marR="0" marT="0" marB="0"/>
                </a:tc>
                <a:tc>
                  <a:txBody>
                    <a:bodyPr/>
                    <a:lstStyle/>
                    <a:p>
                      <a:endParaRPr sz="1200">
                        <a:latin typeface="Arial"/>
                        <a:cs typeface="Arial"/>
                      </a:endParaRPr>
                    </a:p>
                  </a:txBody>
                  <a:tcPr marL="0" marR="0" marT="0" marB="0"/>
                </a:tc>
              </a:tr>
              <a:tr h="257175">
                <a:tc>
                  <a:txBody>
                    <a:bodyPr/>
                    <a:lstStyle/>
                    <a:p>
                      <a:pPr marR="46990" algn="r">
                        <a:lnSpc>
                          <a:spcPct val="100000"/>
                        </a:lnSpc>
                        <a:spcBef>
                          <a:spcPts val="120"/>
                        </a:spcBef>
                      </a:pPr>
                      <a:r>
                        <a:rPr sz="1200"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120"/>
                        </a:spcBef>
                      </a:pPr>
                      <a:r>
                        <a:rPr sz="1200"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120"/>
                        </a:spcBef>
                      </a:pPr>
                      <a:r>
                        <a:rPr sz="1200" dirty="0">
                          <a:latin typeface="Arial"/>
                          <a:cs typeface="Arial"/>
                        </a:rPr>
                        <a:t>1</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46125">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45"/>
                        </a:spcBef>
                      </a:pPr>
                      <a:r>
                        <a:rPr sz="1200"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4</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7650">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0"/>
                        </a:spcBef>
                      </a:pPr>
                      <a:r>
                        <a:rPr sz="1200" dirty="0">
                          <a:latin typeface="Arial"/>
                          <a:cs typeface="Arial"/>
                        </a:rPr>
                        <a:t>3</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0"/>
                        </a:spcBef>
                      </a:pPr>
                      <a:r>
                        <a:rPr sz="1200" dirty="0">
                          <a:latin typeface="Arial"/>
                          <a:cs typeface="Arial"/>
                        </a:rPr>
                        <a:t>2</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46125">
                <a:tc>
                  <a:txBody>
                    <a:bodyPr/>
                    <a:lstStyle/>
                    <a:p>
                      <a:pPr marR="46990" algn="r">
                        <a:lnSpc>
                          <a:spcPct val="100000"/>
                        </a:lnSpc>
                        <a:spcBef>
                          <a:spcPts val="30"/>
                        </a:spcBef>
                      </a:pPr>
                      <a:r>
                        <a:rPr sz="1200" dirty="0">
                          <a:latin typeface="Arial"/>
                          <a:cs typeface="Arial"/>
                        </a:rPr>
                        <a:t>3</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0"/>
                        </a:spcBef>
                      </a:pPr>
                      <a:r>
                        <a:rPr sz="1200" dirty="0">
                          <a:latin typeface="Arial"/>
                          <a:cs typeface="Arial"/>
                        </a:rPr>
                        <a:t>4</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0"/>
                        </a:spcBef>
                      </a:pPr>
                      <a:r>
                        <a:rPr sz="1200" dirty="0">
                          <a:latin typeface="Arial"/>
                          <a:cs typeface="Arial"/>
                        </a:rPr>
                        <a:t>3</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0"/>
                        </a:spcBef>
                      </a:pPr>
                      <a:r>
                        <a:rPr sz="1200" dirty="0">
                          <a:latin typeface="Arial"/>
                          <a:cs typeface="Arial"/>
                        </a:rPr>
                        <a:t>5</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6125">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45"/>
                        </a:spcBef>
                      </a:pPr>
                      <a:r>
                        <a:rPr sz="1200" dirty="0">
                          <a:latin typeface="Arial"/>
                          <a:cs typeface="Arial"/>
                        </a:rPr>
                        <a:t>5</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3</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45"/>
                        </a:spcBef>
                      </a:pPr>
                      <a:r>
                        <a:rPr sz="1200" dirty="0">
                          <a:latin typeface="Arial"/>
                          <a:cs typeface="Arial"/>
                        </a:rPr>
                        <a:t>4</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6</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7650">
                <a:tc>
                  <a:txBody>
                    <a:bodyPr/>
                    <a:lstStyle/>
                    <a:p>
                      <a:pPr marR="46990" algn="r">
                        <a:lnSpc>
                          <a:spcPct val="100000"/>
                        </a:lnSpc>
                        <a:spcBef>
                          <a:spcPts val="30"/>
                        </a:spcBef>
                      </a:pPr>
                      <a:r>
                        <a:rPr sz="1200" dirty="0">
                          <a:latin typeface="Arial"/>
                          <a:cs typeface="Arial"/>
                        </a:rPr>
                        <a:t>4</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0"/>
                        </a:spcBef>
                      </a:pPr>
                      <a:r>
                        <a:rPr sz="1200" dirty="0">
                          <a:latin typeface="Arial"/>
                          <a:cs typeface="Arial"/>
                        </a:rPr>
                        <a:t>6</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0"/>
                        </a:spcBef>
                      </a:pPr>
                      <a:r>
                        <a:rPr sz="1200" dirty="0">
                          <a:latin typeface="Arial"/>
                          <a:cs typeface="Arial"/>
                        </a:rPr>
                        <a:t>5</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46887">
                <a:tc>
                  <a:txBody>
                    <a:bodyPr/>
                    <a:lstStyle/>
                    <a:p>
                      <a:pPr marR="46990" algn="r">
                        <a:lnSpc>
                          <a:spcPct val="100000"/>
                        </a:lnSpc>
                        <a:spcBef>
                          <a:spcPts val="30"/>
                        </a:spcBef>
                      </a:pPr>
                      <a:r>
                        <a:rPr sz="1200" dirty="0">
                          <a:latin typeface="Arial"/>
                          <a:cs typeface="Arial"/>
                        </a:rPr>
                        <a:t>5</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0"/>
                        </a:spcBef>
                      </a:pPr>
                      <a:r>
                        <a:rPr sz="1200" dirty="0">
                          <a:latin typeface="Arial"/>
                          <a:cs typeface="Arial"/>
                        </a:rPr>
                        <a:t>7</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0"/>
                        </a:spcBef>
                      </a:pPr>
                      <a:r>
                        <a:rPr sz="1200" dirty="0">
                          <a:latin typeface="Arial"/>
                          <a:cs typeface="Arial"/>
                        </a:rPr>
                        <a:t>4</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0"/>
                        </a:spcBef>
                      </a:pPr>
                      <a:r>
                        <a:rPr sz="1200" dirty="0">
                          <a:latin typeface="Arial"/>
                          <a:cs typeface="Arial"/>
                        </a:rPr>
                        <a:t>7</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6887">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5"/>
                        </a:spcBef>
                      </a:pPr>
                      <a:r>
                        <a:rPr sz="1200" dirty="0">
                          <a:latin typeface="Arial"/>
                          <a:cs typeface="Arial"/>
                        </a:rPr>
                        <a:t>5</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5"/>
                        </a:spcBef>
                      </a:pPr>
                      <a:r>
                        <a:rPr sz="1200" dirty="0">
                          <a:latin typeface="Arial"/>
                          <a:cs typeface="Arial"/>
                        </a:rPr>
                        <a:t>6</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5"/>
                        </a:spcBef>
                      </a:pPr>
                      <a:r>
                        <a:rPr sz="1200" dirty="0">
                          <a:latin typeface="Arial"/>
                          <a:cs typeface="Arial"/>
                        </a:rPr>
                        <a:t>8</a:t>
                      </a:r>
                      <a:endParaRPr sz="1200">
                        <a:latin typeface="Arial"/>
                        <a:cs typeface="Arial"/>
                      </a:endParaRPr>
                    </a:p>
                  </a:txBody>
                  <a:tcPr marL="0" marR="0" marT="0" marB="0"/>
                </a:tc>
                <a:tc>
                  <a:txBody>
                    <a:bodyPr/>
                    <a:lstStyle/>
                    <a:p>
                      <a:endParaRPr sz="1200">
                        <a:latin typeface="Arial"/>
                        <a:cs typeface="Arial"/>
                      </a:endParaRPr>
                    </a:p>
                  </a:txBody>
                  <a:tcPr marL="0" marR="0" marT="0" marB="0"/>
                </a:tc>
              </a:tr>
              <a:tr h="238125">
                <a:tc>
                  <a:txBody>
                    <a:bodyPr/>
                    <a:lstStyle/>
                    <a:p>
                      <a:pPr marR="46990" algn="r">
                        <a:lnSpc>
                          <a:spcPct val="100000"/>
                        </a:lnSpc>
                        <a:spcBef>
                          <a:spcPts val="45"/>
                        </a:spcBef>
                      </a:pPr>
                      <a:r>
                        <a:rPr sz="1200" dirty="0">
                          <a:latin typeface="Arial"/>
                          <a:cs typeface="Arial"/>
                        </a:rPr>
                        <a:t>6</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6</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45"/>
                        </a:spcBef>
                      </a:pPr>
                      <a:r>
                        <a:rPr sz="1200" dirty="0">
                          <a:latin typeface="Arial"/>
                          <a:cs typeface="Arial"/>
                        </a:rPr>
                        <a:t>7</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55270">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105"/>
                        </a:spcBef>
                      </a:pPr>
                      <a:r>
                        <a:rPr sz="1200" dirty="0">
                          <a:latin typeface="Arial"/>
                          <a:cs typeface="Arial"/>
                        </a:rPr>
                        <a:t>8</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105"/>
                        </a:spcBef>
                      </a:pPr>
                      <a:r>
                        <a:rPr sz="1200" dirty="0">
                          <a:latin typeface="Arial"/>
                          <a:cs typeface="Arial"/>
                        </a:rPr>
                        <a:t>7</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105"/>
                        </a:spcBef>
                      </a:pPr>
                      <a:r>
                        <a:rPr sz="1200" dirty="0">
                          <a:latin typeface="Arial"/>
                          <a:cs typeface="Arial"/>
                        </a:rPr>
                        <a:t>9</a:t>
                      </a:r>
                      <a:endParaRPr sz="1200">
                        <a:latin typeface="Arial"/>
                        <a:cs typeface="Arial"/>
                      </a:endParaRPr>
                    </a:p>
                  </a:txBody>
                  <a:tcPr marL="0" marR="0" marT="0" marB="0"/>
                </a:tc>
                <a:tc>
                  <a:txBody>
                    <a:bodyPr/>
                    <a:lstStyle/>
                    <a:p>
                      <a:endParaRPr sz="1200">
                        <a:latin typeface="Arial"/>
                        <a:cs typeface="Arial"/>
                      </a:endParaRPr>
                    </a:p>
                  </a:txBody>
                  <a:tcPr marL="0" marR="0" marT="0" marB="0"/>
                </a:tc>
              </a:tr>
              <a:tr h="246506">
                <a:tc>
                  <a:txBody>
                    <a:bodyPr/>
                    <a:lstStyle/>
                    <a:p>
                      <a:pPr marR="46990" algn="r">
                        <a:lnSpc>
                          <a:spcPct val="100000"/>
                        </a:lnSpc>
                        <a:spcBef>
                          <a:spcPts val="35"/>
                        </a:spcBef>
                      </a:pPr>
                      <a:r>
                        <a:rPr sz="1200" dirty="0">
                          <a:latin typeface="Arial"/>
                          <a:cs typeface="Arial"/>
                        </a:rPr>
                        <a:t>7</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35"/>
                        </a:spcBef>
                      </a:pPr>
                      <a:r>
                        <a:rPr sz="1200" dirty="0">
                          <a:latin typeface="Arial"/>
                          <a:cs typeface="Arial"/>
                        </a:rPr>
                        <a:t>8</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35"/>
                        </a:spcBef>
                      </a:pPr>
                      <a:r>
                        <a:rPr sz="1200" dirty="0">
                          <a:latin typeface="Arial"/>
                          <a:cs typeface="Arial"/>
                        </a:rPr>
                        <a:t>8</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46887">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0005" algn="r">
                        <a:lnSpc>
                          <a:spcPct val="100000"/>
                        </a:lnSpc>
                        <a:spcBef>
                          <a:spcPts val="45"/>
                        </a:spcBef>
                      </a:pPr>
                      <a:r>
                        <a:rPr sz="1200" dirty="0">
                          <a:latin typeface="Arial"/>
                          <a:cs typeface="Arial"/>
                        </a:rPr>
                        <a:t>9</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39649">
                <a:tc>
                  <a:txBody>
                    <a:bodyPr/>
                    <a:lstStyle/>
                    <a:p>
                      <a:pPr marR="46990" algn="r">
                        <a:lnSpc>
                          <a:spcPct val="100000"/>
                        </a:lnSpc>
                        <a:spcBef>
                          <a:spcPts val="30"/>
                        </a:spcBef>
                      </a:pPr>
                      <a:r>
                        <a:rPr sz="1200" dirty="0">
                          <a:latin typeface="Arial"/>
                          <a:cs typeface="Arial"/>
                        </a:rPr>
                        <a:t>8</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6990" algn="r">
                        <a:lnSpc>
                          <a:spcPct val="100000"/>
                        </a:lnSpc>
                        <a:spcBef>
                          <a:spcPts val="30"/>
                        </a:spcBef>
                      </a:pPr>
                      <a:r>
                        <a:rPr sz="1200" dirty="0">
                          <a:latin typeface="Arial"/>
                          <a:cs typeface="Arial"/>
                        </a:rPr>
                        <a:t>9</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r h="254127">
                <a:tc>
                  <a:txBody>
                    <a:bodyPr/>
                    <a:lstStyle/>
                    <a:p>
                      <a:pPr marR="46990" algn="r">
                        <a:lnSpc>
                          <a:spcPct val="100000"/>
                        </a:lnSpc>
                        <a:spcBef>
                          <a:spcPts val="95"/>
                        </a:spcBef>
                      </a:pPr>
                      <a:r>
                        <a:rPr sz="1200" dirty="0">
                          <a:latin typeface="Arial"/>
                          <a:cs typeface="Arial"/>
                        </a:rPr>
                        <a:t>9</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pPr marR="47625" algn="r">
                        <a:lnSpc>
                          <a:spcPct val="100000"/>
                        </a:lnSpc>
                        <a:spcBef>
                          <a:spcPts val="95"/>
                        </a:spcBef>
                      </a:pPr>
                      <a:r>
                        <a:rPr sz="1200" dirty="0">
                          <a:latin typeface="Arial"/>
                          <a:cs typeface="Arial"/>
                        </a:rPr>
                        <a:t>9</a:t>
                      </a:r>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c>
                  <a:txBody>
                    <a:bodyPr/>
                    <a:lstStyle/>
                    <a:p>
                      <a:endParaRPr sz="1200">
                        <a:latin typeface="Arial"/>
                        <a:cs typeface="Arial"/>
                      </a:endParaRPr>
                    </a:p>
                  </a:txBody>
                  <a:tcPr marL="0" marR="0" marT="0" marB="0"/>
                </a:tc>
              </a:tr>
            </a:tbl>
          </a:graphicData>
        </a:graphic>
      </p:graphicFrame>
      <p:sp>
        <p:nvSpPr>
          <p:cNvPr id="19" name="object 19"/>
          <p:cNvSpPr/>
          <p:nvPr/>
        </p:nvSpPr>
        <p:spPr>
          <a:xfrm>
            <a:off x="4762500" y="2951988"/>
            <a:ext cx="946785" cy="0"/>
          </a:xfrm>
          <a:custGeom>
            <a:avLst/>
            <a:gdLst/>
            <a:ahLst/>
            <a:cxnLst/>
            <a:rect l="l" t="t" r="r" b="b"/>
            <a:pathLst>
              <a:path w="946785">
                <a:moveTo>
                  <a:pt x="0" y="0"/>
                </a:moveTo>
                <a:lnTo>
                  <a:pt x="946403" y="0"/>
                </a:lnTo>
              </a:path>
            </a:pathLst>
          </a:custGeom>
          <a:ln w="16763">
            <a:solidFill>
              <a:srgbClr val="FFFFFF"/>
            </a:solidFill>
          </a:ln>
        </p:spPr>
        <p:txBody>
          <a:bodyPr wrap="square" lIns="0" tIns="0" rIns="0" bIns="0" rtlCol="0"/>
          <a:lstStyle/>
          <a:p>
            <a:endParaRPr/>
          </a:p>
        </p:txBody>
      </p:sp>
      <p:sp>
        <p:nvSpPr>
          <p:cNvPr id="20" name="object 20"/>
          <p:cNvSpPr/>
          <p:nvPr/>
        </p:nvSpPr>
        <p:spPr>
          <a:xfrm>
            <a:off x="4762500" y="4186809"/>
            <a:ext cx="946785" cy="0"/>
          </a:xfrm>
          <a:custGeom>
            <a:avLst/>
            <a:gdLst/>
            <a:ahLst/>
            <a:cxnLst/>
            <a:rect l="l" t="t" r="r" b="b"/>
            <a:pathLst>
              <a:path w="946785">
                <a:moveTo>
                  <a:pt x="0" y="0"/>
                </a:moveTo>
                <a:lnTo>
                  <a:pt x="946403" y="0"/>
                </a:lnTo>
              </a:path>
            </a:pathLst>
          </a:custGeom>
          <a:ln w="17525">
            <a:solidFill>
              <a:srgbClr val="FFFFFF"/>
            </a:solidFill>
          </a:ln>
        </p:spPr>
        <p:txBody>
          <a:bodyPr wrap="square" lIns="0" tIns="0" rIns="0" bIns="0" rtlCol="0"/>
          <a:lstStyle/>
          <a:p>
            <a:endParaRPr/>
          </a:p>
        </p:txBody>
      </p:sp>
      <p:sp>
        <p:nvSpPr>
          <p:cNvPr id="21" name="object 21"/>
          <p:cNvSpPr/>
          <p:nvPr/>
        </p:nvSpPr>
        <p:spPr>
          <a:xfrm>
            <a:off x="4762500" y="4926710"/>
            <a:ext cx="946785" cy="0"/>
          </a:xfrm>
          <a:custGeom>
            <a:avLst/>
            <a:gdLst/>
            <a:ahLst/>
            <a:cxnLst/>
            <a:rect l="l" t="t" r="r" b="b"/>
            <a:pathLst>
              <a:path w="946785">
                <a:moveTo>
                  <a:pt x="0" y="0"/>
                </a:moveTo>
                <a:lnTo>
                  <a:pt x="946403" y="0"/>
                </a:lnTo>
              </a:path>
            </a:pathLst>
          </a:custGeom>
          <a:ln w="17525">
            <a:solidFill>
              <a:srgbClr val="FFFFFF"/>
            </a:solidFill>
          </a:ln>
        </p:spPr>
        <p:txBody>
          <a:bodyPr wrap="square" lIns="0" tIns="0" rIns="0" bIns="0" rtlCol="0"/>
          <a:lstStyle/>
          <a:p>
            <a:endParaRPr/>
          </a:p>
        </p:txBody>
      </p:sp>
      <p:graphicFrame>
        <p:nvGraphicFramePr>
          <p:cNvPr id="22" name="object 22"/>
          <p:cNvGraphicFramePr>
            <a:graphicFrameLocks noGrp="1"/>
          </p:cNvGraphicFramePr>
          <p:nvPr/>
        </p:nvGraphicFramePr>
        <p:xfrm>
          <a:off x="2267711" y="2456307"/>
          <a:ext cx="945641" cy="4453122"/>
        </p:xfrm>
        <a:graphic>
          <a:graphicData uri="http://schemas.openxmlformats.org/drawingml/2006/table">
            <a:tbl>
              <a:tblPr firstRow="1" bandRow="1">
                <a:tableStyleId>{2D5ABB26-0587-4C30-8999-92F81FD0307C}</a:tableStyleId>
              </a:tblPr>
              <a:tblGrid>
                <a:gridCol w="945641"/>
              </a:tblGrid>
              <a:tr h="246887">
                <a:tc>
                  <a:txBody>
                    <a:bodyPr/>
                    <a:lstStyle/>
                    <a:p>
                      <a:endParaRPr sz="1200">
                        <a:latin typeface="Arial"/>
                        <a:cs typeface="Arial"/>
                      </a:endParaRPr>
                    </a:p>
                  </a:txBody>
                  <a:tcPr marL="0" marR="0" marT="0" marB="0">
                    <a:lnL w="2286">
                      <a:solidFill>
                        <a:srgbClr val="000000"/>
                      </a:solidFill>
                      <a:prstDash val="solid"/>
                    </a:lnL>
                    <a:lnR w="2286">
                      <a:solidFill>
                        <a:srgbClr val="000000"/>
                      </a:solidFill>
                      <a:prstDash val="solid"/>
                    </a:lnR>
                    <a:lnT w="3047">
                      <a:solidFill>
                        <a:srgbClr val="000000"/>
                      </a:solidFill>
                      <a:prstDash val="solid"/>
                    </a:lnT>
                    <a:lnB w="3047">
                      <a:solidFill>
                        <a:srgbClr val="000000"/>
                      </a:solidFill>
                      <a:prstDash val="solid"/>
                    </a:lnB>
                  </a:tcPr>
                </a:tc>
              </a:tr>
              <a:tr h="493775">
                <a:tc>
                  <a:txBody>
                    <a:bodyPr/>
                    <a:lstStyle/>
                    <a:p>
                      <a:pPr marL="280670">
                        <a:lnSpc>
                          <a:spcPct val="100000"/>
                        </a:lnSpc>
                        <a:spcBef>
                          <a:spcPts val="10"/>
                        </a:spcBef>
                      </a:pPr>
                      <a:r>
                        <a:rPr sz="1600" b="1" spc="-5" dirty="0">
                          <a:latin typeface="Arial"/>
                          <a:cs typeface="Arial"/>
                        </a:rPr>
                        <a:t>48081</a:t>
                      </a:r>
                      <a:endParaRPr sz="1600">
                        <a:latin typeface="Arial"/>
                        <a:cs typeface="Arial"/>
                      </a:endParaRPr>
                    </a:p>
                    <a:p>
                      <a:pPr marL="295275">
                        <a:lnSpc>
                          <a:spcPct val="100000"/>
                        </a:lnSpc>
                        <a:spcBef>
                          <a:spcPts val="15"/>
                        </a:spcBef>
                      </a:pPr>
                      <a:r>
                        <a:rPr sz="1600" b="1" spc="-5" dirty="0">
                          <a:latin typeface="Arial"/>
                          <a:cs typeface="Arial"/>
                        </a:rPr>
                        <a:t>48001</a:t>
                      </a:r>
                      <a:endParaRPr sz="1600">
                        <a:latin typeface="Arial"/>
                        <a:cs typeface="Arial"/>
                      </a:endParaRPr>
                    </a:p>
                  </a:txBody>
                  <a:tcPr marL="0" marR="0" marT="0" marB="0">
                    <a:lnL w="2286">
                      <a:solidFill>
                        <a:srgbClr val="000000"/>
                      </a:solidFill>
                      <a:prstDash val="solid"/>
                    </a:lnL>
                    <a:lnR w="2286">
                      <a:solidFill>
                        <a:srgbClr val="000000"/>
                      </a:solidFill>
                      <a:prstDash val="solid"/>
                    </a:lnR>
                    <a:lnT w="3047">
                      <a:solidFill>
                        <a:srgbClr val="000000"/>
                      </a:solidFill>
                      <a:prstDash val="solid"/>
                    </a:lnT>
                    <a:lnB w="4571">
                      <a:solidFill>
                        <a:srgbClr val="000000"/>
                      </a:solidFill>
                      <a:prstDash val="solid"/>
                    </a:lnB>
                  </a:tcPr>
                </a:tc>
              </a:tr>
              <a:tr h="740663">
                <a:tc>
                  <a:txBody>
                    <a:bodyPr/>
                    <a:lstStyle/>
                    <a:p>
                      <a:pPr marL="295275">
                        <a:lnSpc>
                          <a:spcPct val="100000"/>
                        </a:lnSpc>
                        <a:spcBef>
                          <a:spcPts val="5"/>
                        </a:spcBef>
                      </a:pPr>
                      <a:r>
                        <a:rPr sz="1600" b="1" spc="-5" dirty="0">
                          <a:latin typeface="Arial"/>
                          <a:cs typeface="Arial"/>
                        </a:rPr>
                        <a:t>97342</a:t>
                      </a:r>
                      <a:endParaRPr sz="1600">
                        <a:latin typeface="Arial"/>
                        <a:cs typeface="Arial"/>
                      </a:endParaRPr>
                    </a:p>
                    <a:p>
                      <a:pPr marL="295275">
                        <a:lnSpc>
                          <a:spcPct val="100000"/>
                        </a:lnSpc>
                        <a:spcBef>
                          <a:spcPts val="30"/>
                        </a:spcBef>
                      </a:pPr>
                      <a:r>
                        <a:rPr sz="1600" b="1" spc="-5" dirty="0">
                          <a:latin typeface="Arial"/>
                          <a:cs typeface="Arial"/>
                        </a:rPr>
                        <a:t>53202</a:t>
                      </a:r>
                      <a:endParaRPr sz="1600">
                        <a:latin typeface="Arial"/>
                        <a:cs typeface="Arial"/>
                      </a:endParaRPr>
                    </a:p>
                    <a:p>
                      <a:pPr marL="282575">
                        <a:lnSpc>
                          <a:spcPct val="100000"/>
                        </a:lnSpc>
                        <a:spcBef>
                          <a:spcPts val="30"/>
                        </a:spcBef>
                      </a:pPr>
                      <a:r>
                        <a:rPr sz="1600" b="1" spc="-5" dirty="0">
                          <a:latin typeface="Arial"/>
                          <a:cs typeface="Arial"/>
                        </a:rPr>
                        <a:t>00972</a:t>
                      </a:r>
                      <a:endParaRPr sz="1600">
                        <a:latin typeface="Arial"/>
                        <a:cs typeface="Arial"/>
                      </a:endParaRPr>
                    </a:p>
                  </a:txBody>
                  <a:tcPr marL="0" marR="0" marT="0" marB="0">
                    <a:lnL w="2286">
                      <a:solidFill>
                        <a:srgbClr val="000000"/>
                      </a:solidFill>
                      <a:prstDash val="solid"/>
                    </a:lnL>
                    <a:lnR w="2286">
                      <a:solidFill>
                        <a:srgbClr val="000000"/>
                      </a:solidFill>
                      <a:prstDash val="solid"/>
                    </a:lnR>
                    <a:lnT w="4571">
                      <a:solidFill>
                        <a:srgbClr val="000000"/>
                      </a:solidFill>
                      <a:prstDash val="solid"/>
                    </a:lnT>
                    <a:lnB w="2285">
                      <a:solidFill>
                        <a:srgbClr val="000000"/>
                      </a:solidFill>
                      <a:prstDash val="solid"/>
                    </a:lnB>
                  </a:tcPr>
                </a:tc>
              </a:tr>
              <a:tr h="739901">
                <a:tc>
                  <a:txBody>
                    <a:bodyPr/>
                    <a:lstStyle/>
                    <a:p>
                      <a:pPr marL="295275">
                        <a:lnSpc>
                          <a:spcPct val="100000"/>
                        </a:lnSpc>
                        <a:spcBef>
                          <a:spcPts val="5"/>
                        </a:spcBef>
                      </a:pPr>
                      <a:r>
                        <a:rPr sz="1600" b="1" spc="-5" dirty="0">
                          <a:latin typeface="Arial"/>
                          <a:cs typeface="Arial"/>
                        </a:rPr>
                        <a:t>90583</a:t>
                      </a:r>
                      <a:endParaRPr sz="1600">
                        <a:latin typeface="Arial"/>
                        <a:cs typeface="Arial"/>
                      </a:endParaRPr>
                    </a:p>
                    <a:p>
                      <a:pPr marL="295275">
                        <a:lnSpc>
                          <a:spcPct val="100000"/>
                        </a:lnSpc>
                        <a:spcBef>
                          <a:spcPts val="30"/>
                        </a:spcBef>
                      </a:pPr>
                      <a:r>
                        <a:rPr sz="1600" b="1" spc="-5" dirty="0">
                          <a:latin typeface="Arial"/>
                          <a:cs typeface="Arial"/>
                        </a:rPr>
                        <a:t>41983</a:t>
                      </a:r>
                      <a:endParaRPr sz="1600">
                        <a:latin typeface="Arial"/>
                        <a:cs typeface="Arial"/>
                      </a:endParaRPr>
                    </a:p>
                    <a:p>
                      <a:pPr marL="295275">
                        <a:lnSpc>
                          <a:spcPct val="100000"/>
                        </a:lnSpc>
                        <a:spcBef>
                          <a:spcPts val="30"/>
                        </a:spcBef>
                      </a:pPr>
                      <a:r>
                        <a:rPr sz="1600" b="1" spc="-5" dirty="0">
                          <a:latin typeface="Arial"/>
                          <a:cs typeface="Arial"/>
                        </a:rPr>
                        <a:t>90283</a:t>
                      </a:r>
                      <a:endParaRPr sz="1600">
                        <a:latin typeface="Arial"/>
                        <a:cs typeface="Arial"/>
                      </a:endParaRPr>
                    </a:p>
                  </a:txBody>
                  <a:tcPr marL="0" marR="0" marT="0" marB="0">
                    <a:lnL w="2286">
                      <a:solidFill>
                        <a:srgbClr val="000000"/>
                      </a:solidFill>
                      <a:prstDash val="solid"/>
                    </a:lnL>
                    <a:lnR w="2286">
                      <a:solidFill>
                        <a:srgbClr val="000000"/>
                      </a:solidFill>
                      <a:prstDash val="solid"/>
                    </a:lnR>
                    <a:lnT w="2285">
                      <a:solidFill>
                        <a:srgbClr val="000000"/>
                      </a:solidFill>
                      <a:prstDash val="solid"/>
                    </a:lnT>
                    <a:lnB w="2286">
                      <a:solidFill>
                        <a:srgbClr val="000000"/>
                      </a:solidFill>
                      <a:prstDash val="solid"/>
                    </a:lnB>
                  </a:tcPr>
                </a:tc>
              </a:tr>
              <a:tr h="247650">
                <a:tc>
                  <a:txBody>
                    <a:bodyPr/>
                    <a:lstStyle/>
                    <a:p>
                      <a:pPr marL="295275">
                        <a:lnSpc>
                          <a:spcPct val="100000"/>
                        </a:lnSpc>
                        <a:spcBef>
                          <a:spcPts val="5"/>
                        </a:spcBef>
                      </a:pPr>
                      <a:r>
                        <a:rPr sz="1600" b="1" spc="-5" dirty="0">
                          <a:latin typeface="Arial"/>
                          <a:cs typeface="Arial"/>
                        </a:rPr>
                        <a:t>81664</a:t>
                      </a:r>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2286">
                      <a:solidFill>
                        <a:srgbClr val="000000"/>
                      </a:solidFill>
                      <a:prstDash val="solid"/>
                    </a:lnB>
                  </a:tcPr>
                </a:tc>
              </a:tr>
              <a:tr h="493775">
                <a:tc>
                  <a:txBody>
                    <a:bodyPr/>
                    <a:lstStyle/>
                    <a:p>
                      <a:pPr marL="295275">
                        <a:lnSpc>
                          <a:spcPct val="100000"/>
                        </a:lnSpc>
                        <a:spcBef>
                          <a:spcPts val="5"/>
                        </a:spcBef>
                      </a:pPr>
                      <a:r>
                        <a:rPr sz="1600" b="1" spc="-5" dirty="0">
                          <a:latin typeface="Arial"/>
                          <a:cs typeface="Arial"/>
                        </a:rPr>
                        <a:t>65215</a:t>
                      </a:r>
                      <a:endParaRPr sz="1600">
                        <a:latin typeface="Arial"/>
                        <a:cs typeface="Arial"/>
                      </a:endParaRPr>
                    </a:p>
                    <a:p>
                      <a:pPr marL="295275">
                        <a:lnSpc>
                          <a:spcPct val="100000"/>
                        </a:lnSpc>
                        <a:spcBef>
                          <a:spcPts val="30"/>
                        </a:spcBef>
                      </a:pPr>
                      <a:r>
                        <a:rPr sz="1600" b="1" spc="-5" dirty="0">
                          <a:latin typeface="Arial"/>
                          <a:cs typeface="Arial"/>
                        </a:rPr>
                        <a:t>65315</a:t>
                      </a:r>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3810">
                      <a:solidFill>
                        <a:srgbClr val="000000"/>
                      </a:solidFill>
                      <a:prstDash val="solid"/>
                    </a:lnB>
                  </a:tcPr>
                </a:tc>
              </a:tr>
              <a:tr h="238125">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3810">
                      <a:solidFill>
                        <a:srgbClr val="000000"/>
                      </a:solidFill>
                      <a:prstDash val="solid"/>
                    </a:lnT>
                    <a:lnB w="2286">
                      <a:solidFill>
                        <a:srgbClr val="000000"/>
                      </a:solidFill>
                      <a:prstDash val="solid"/>
                    </a:lnB>
                  </a:tcPr>
                </a:tc>
              </a:tr>
              <a:tr h="748664">
                <a:tc>
                  <a:txBody>
                    <a:bodyPr/>
                    <a:lstStyle/>
                    <a:p>
                      <a:pPr marL="295275">
                        <a:lnSpc>
                          <a:spcPct val="100000"/>
                        </a:lnSpc>
                        <a:spcBef>
                          <a:spcPts val="80"/>
                        </a:spcBef>
                      </a:pPr>
                      <a:r>
                        <a:rPr sz="1600" b="1" spc="-5" dirty="0">
                          <a:latin typeface="Arial"/>
                          <a:cs typeface="Arial"/>
                        </a:rPr>
                        <a:t>90287</a:t>
                      </a:r>
                      <a:endParaRPr sz="1600">
                        <a:latin typeface="Arial"/>
                        <a:cs typeface="Arial"/>
                      </a:endParaRPr>
                    </a:p>
                    <a:p>
                      <a:pPr marL="276225">
                        <a:lnSpc>
                          <a:spcPct val="100000"/>
                        </a:lnSpc>
                        <a:spcBef>
                          <a:spcPts val="15"/>
                        </a:spcBef>
                      </a:pPr>
                      <a:r>
                        <a:rPr sz="1600" b="1" spc="-5" dirty="0">
                          <a:latin typeface="Arial"/>
                          <a:cs typeface="Arial"/>
                        </a:rPr>
                        <a:t>78397</a:t>
                      </a:r>
                      <a:endParaRPr sz="1600">
                        <a:latin typeface="Arial"/>
                        <a:cs typeface="Arial"/>
                      </a:endParaRPr>
                    </a:p>
                    <a:p>
                      <a:pPr marL="295275">
                        <a:lnSpc>
                          <a:spcPct val="100000"/>
                        </a:lnSpc>
                        <a:spcBef>
                          <a:spcPts val="30"/>
                        </a:spcBef>
                      </a:pPr>
                      <a:r>
                        <a:rPr sz="1600" b="1" spc="-5" dirty="0">
                          <a:latin typeface="Arial"/>
                          <a:cs typeface="Arial"/>
                        </a:rPr>
                        <a:t>38107</a:t>
                      </a:r>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3048">
                      <a:solidFill>
                        <a:srgbClr val="000000"/>
                      </a:solidFill>
                      <a:prstDash val="solid"/>
                    </a:lnB>
                  </a:tcPr>
                </a:tc>
              </a:tr>
              <a:tr h="239649">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3048">
                      <a:solidFill>
                        <a:srgbClr val="000000"/>
                      </a:solidFill>
                      <a:prstDash val="solid"/>
                    </a:lnT>
                    <a:lnB w="3810">
                      <a:solidFill>
                        <a:srgbClr val="000000"/>
                      </a:solidFill>
                      <a:prstDash val="solid"/>
                    </a:lnB>
                  </a:tcPr>
                </a:tc>
              </a:tr>
              <a:tr h="254127">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3810">
                      <a:solidFill>
                        <a:srgbClr val="000000"/>
                      </a:solidFill>
                      <a:prstDash val="solid"/>
                    </a:lnT>
                    <a:lnB w="2286">
                      <a:solidFill>
                        <a:srgbClr val="000000"/>
                      </a:solidFill>
                      <a:prstDash val="solid"/>
                    </a:lnB>
                  </a:tcPr>
                </a:tc>
              </a:tr>
            </a:tbl>
          </a:graphicData>
        </a:graphic>
      </p:graphicFrame>
      <p:sp>
        <p:nvSpPr>
          <p:cNvPr id="23" name="object 23"/>
          <p:cNvSpPr/>
          <p:nvPr/>
        </p:nvSpPr>
        <p:spPr>
          <a:xfrm>
            <a:off x="9121902" y="2457450"/>
            <a:ext cx="1905" cy="3462654"/>
          </a:xfrm>
          <a:custGeom>
            <a:avLst/>
            <a:gdLst/>
            <a:ahLst/>
            <a:cxnLst/>
            <a:rect l="l" t="t" r="r" b="b"/>
            <a:pathLst>
              <a:path w="1904" h="3462654">
                <a:moveTo>
                  <a:pt x="0" y="0"/>
                </a:moveTo>
                <a:lnTo>
                  <a:pt x="1524" y="3462528"/>
                </a:lnTo>
              </a:path>
            </a:pathLst>
          </a:custGeom>
          <a:ln w="3175">
            <a:solidFill>
              <a:srgbClr val="000000"/>
            </a:solidFill>
          </a:ln>
        </p:spPr>
        <p:txBody>
          <a:bodyPr wrap="square" lIns="0" tIns="0" rIns="0" bIns="0" rtlCol="0"/>
          <a:lstStyle/>
          <a:p>
            <a:endParaRPr/>
          </a:p>
        </p:txBody>
      </p:sp>
      <p:sp>
        <p:nvSpPr>
          <p:cNvPr id="24" name="object 24"/>
          <p:cNvSpPr/>
          <p:nvPr/>
        </p:nvSpPr>
        <p:spPr>
          <a:xfrm>
            <a:off x="9131427" y="2457450"/>
            <a:ext cx="0" cy="3462654"/>
          </a:xfrm>
          <a:custGeom>
            <a:avLst/>
            <a:gdLst/>
            <a:ahLst/>
            <a:cxnLst/>
            <a:rect l="l" t="t" r="r" b="b"/>
            <a:pathLst>
              <a:path h="3462654">
                <a:moveTo>
                  <a:pt x="0" y="0"/>
                </a:moveTo>
                <a:lnTo>
                  <a:pt x="0" y="3462528"/>
                </a:lnTo>
              </a:path>
            </a:pathLst>
          </a:custGeom>
          <a:ln w="19050">
            <a:solidFill>
              <a:srgbClr val="FFFFFF"/>
            </a:solidFill>
          </a:ln>
        </p:spPr>
        <p:txBody>
          <a:bodyPr wrap="square" lIns="0" tIns="0" rIns="0" bIns="0" rtlCol="0"/>
          <a:lstStyle/>
          <a:p>
            <a:endParaRPr/>
          </a:p>
        </p:txBody>
      </p:sp>
      <p:sp>
        <p:nvSpPr>
          <p:cNvPr id="25" name="object 25"/>
          <p:cNvSpPr/>
          <p:nvPr/>
        </p:nvSpPr>
        <p:spPr>
          <a:xfrm>
            <a:off x="9121140" y="2457450"/>
            <a:ext cx="19050" cy="3462020"/>
          </a:xfrm>
          <a:custGeom>
            <a:avLst/>
            <a:gdLst/>
            <a:ahLst/>
            <a:cxnLst/>
            <a:rect l="l" t="t" r="r" b="b"/>
            <a:pathLst>
              <a:path w="19050" h="3462020">
                <a:moveTo>
                  <a:pt x="0" y="0"/>
                </a:moveTo>
                <a:lnTo>
                  <a:pt x="0" y="3461766"/>
                </a:lnTo>
                <a:lnTo>
                  <a:pt x="19050" y="3461766"/>
                </a:lnTo>
                <a:lnTo>
                  <a:pt x="19050" y="0"/>
                </a:lnTo>
                <a:lnTo>
                  <a:pt x="0" y="0"/>
                </a:lnTo>
                <a:close/>
              </a:path>
            </a:pathLst>
          </a:custGeom>
          <a:ln w="3175">
            <a:solidFill>
              <a:srgbClr val="000000"/>
            </a:solidFill>
          </a:ln>
        </p:spPr>
        <p:txBody>
          <a:bodyPr wrap="square" lIns="0" tIns="0" rIns="0" bIns="0" rtlCol="0"/>
          <a:lstStyle/>
          <a:p>
            <a:endParaRPr/>
          </a:p>
        </p:txBody>
      </p:sp>
      <p:sp>
        <p:nvSpPr>
          <p:cNvPr id="26" name="object 26"/>
          <p:cNvSpPr/>
          <p:nvPr/>
        </p:nvSpPr>
        <p:spPr>
          <a:xfrm>
            <a:off x="7250430" y="2951988"/>
            <a:ext cx="944244" cy="0"/>
          </a:xfrm>
          <a:custGeom>
            <a:avLst/>
            <a:gdLst/>
            <a:ahLst/>
            <a:cxnLst/>
            <a:rect l="l" t="t" r="r" b="b"/>
            <a:pathLst>
              <a:path w="944245">
                <a:moveTo>
                  <a:pt x="0" y="0"/>
                </a:moveTo>
                <a:lnTo>
                  <a:pt x="944118" y="0"/>
                </a:lnTo>
              </a:path>
            </a:pathLst>
          </a:custGeom>
          <a:ln w="16763">
            <a:solidFill>
              <a:srgbClr val="FFFFFF"/>
            </a:solidFill>
          </a:ln>
        </p:spPr>
        <p:txBody>
          <a:bodyPr wrap="square" lIns="0" tIns="0" rIns="0" bIns="0" rtlCol="0"/>
          <a:lstStyle/>
          <a:p>
            <a:endParaRPr/>
          </a:p>
        </p:txBody>
      </p:sp>
      <p:sp>
        <p:nvSpPr>
          <p:cNvPr id="27" name="object 27"/>
          <p:cNvSpPr/>
          <p:nvPr/>
        </p:nvSpPr>
        <p:spPr>
          <a:xfrm>
            <a:off x="7250430" y="4186809"/>
            <a:ext cx="944244" cy="0"/>
          </a:xfrm>
          <a:custGeom>
            <a:avLst/>
            <a:gdLst/>
            <a:ahLst/>
            <a:cxnLst/>
            <a:rect l="l" t="t" r="r" b="b"/>
            <a:pathLst>
              <a:path w="944245">
                <a:moveTo>
                  <a:pt x="0" y="0"/>
                </a:moveTo>
                <a:lnTo>
                  <a:pt x="944118" y="0"/>
                </a:lnTo>
              </a:path>
            </a:pathLst>
          </a:custGeom>
          <a:ln w="17525">
            <a:solidFill>
              <a:srgbClr val="FFFFFF"/>
            </a:solidFill>
          </a:ln>
        </p:spPr>
        <p:txBody>
          <a:bodyPr wrap="square" lIns="0" tIns="0" rIns="0" bIns="0" rtlCol="0"/>
          <a:lstStyle/>
          <a:p>
            <a:endParaRPr/>
          </a:p>
        </p:txBody>
      </p:sp>
      <p:sp>
        <p:nvSpPr>
          <p:cNvPr id="28" name="object 28"/>
          <p:cNvSpPr/>
          <p:nvPr/>
        </p:nvSpPr>
        <p:spPr>
          <a:xfrm>
            <a:off x="7250430" y="4926710"/>
            <a:ext cx="944244" cy="0"/>
          </a:xfrm>
          <a:custGeom>
            <a:avLst/>
            <a:gdLst/>
            <a:ahLst/>
            <a:cxnLst/>
            <a:rect l="l" t="t" r="r" b="b"/>
            <a:pathLst>
              <a:path w="944245">
                <a:moveTo>
                  <a:pt x="0" y="0"/>
                </a:moveTo>
                <a:lnTo>
                  <a:pt x="944118" y="0"/>
                </a:lnTo>
              </a:path>
            </a:pathLst>
          </a:custGeom>
          <a:ln w="17525">
            <a:solidFill>
              <a:srgbClr val="FFFFFF"/>
            </a:solidFill>
          </a:ln>
        </p:spPr>
        <p:txBody>
          <a:bodyPr wrap="square" lIns="0" tIns="0" rIns="0" bIns="0" rtlCol="0"/>
          <a:lstStyle/>
          <a:p>
            <a:endParaRPr/>
          </a:p>
        </p:txBody>
      </p:sp>
      <p:sp>
        <p:nvSpPr>
          <p:cNvPr id="29" name="object 29"/>
          <p:cNvSpPr/>
          <p:nvPr/>
        </p:nvSpPr>
        <p:spPr>
          <a:xfrm>
            <a:off x="4762500" y="5914263"/>
            <a:ext cx="946785" cy="0"/>
          </a:xfrm>
          <a:custGeom>
            <a:avLst/>
            <a:gdLst/>
            <a:ahLst/>
            <a:cxnLst/>
            <a:rect l="l" t="t" r="r" b="b"/>
            <a:pathLst>
              <a:path w="946785">
                <a:moveTo>
                  <a:pt x="0" y="0"/>
                </a:moveTo>
                <a:lnTo>
                  <a:pt x="946403" y="0"/>
                </a:lnTo>
              </a:path>
            </a:pathLst>
          </a:custGeom>
          <a:ln w="17525">
            <a:solidFill>
              <a:srgbClr val="FFFFFF"/>
            </a:solidFill>
          </a:ln>
        </p:spPr>
        <p:txBody>
          <a:bodyPr wrap="square" lIns="0" tIns="0" rIns="0" bIns="0" rtlCol="0"/>
          <a:lstStyle/>
          <a:p>
            <a:endParaRPr/>
          </a:p>
        </p:txBody>
      </p:sp>
      <p:graphicFrame>
        <p:nvGraphicFramePr>
          <p:cNvPr id="30" name="object 30"/>
          <p:cNvGraphicFramePr>
            <a:graphicFrameLocks noGrp="1"/>
          </p:cNvGraphicFramePr>
          <p:nvPr/>
        </p:nvGraphicFramePr>
        <p:xfrm>
          <a:off x="4746116" y="2456307"/>
          <a:ext cx="952118" cy="4195946"/>
        </p:xfrm>
        <a:graphic>
          <a:graphicData uri="http://schemas.openxmlformats.org/drawingml/2006/table">
            <a:tbl>
              <a:tblPr firstRow="1" bandRow="1">
                <a:tableStyleId>{2D5ABB26-0587-4C30-8999-92F81FD0307C}</a:tableStyleId>
              </a:tblPr>
              <a:tblGrid>
                <a:gridCol w="952118"/>
              </a:tblGrid>
              <a:tr h="493775">
                <a:tc>
                  <a:txBody>
                    <a:bodyPr/>
                    <a:lstStyle/>
                    <a:p>
                      <a:pPr marL="358140">
                        <a:lnSpc>
                          <a:spcPct val="100000"/>
                        </a:lnSpc>
                        <a:spcBef>
                          <a:spcPts val="15"/>
                        </a:spcBef>
                      </a:pPr>
                      <a:r>
                        <a:rPr sz="1600" b="1" spc="-5" dirty="0">
                          <a:latin typeface="Arial"/>
                          <a:cs typeface="Arial"/>
                        </a:rPr>
                        <a:t>48001</a:t>
                      </a:r>
                      <a:endParaRPr sz="1600">
                        <a:latin typeface="Arial"/>
                        <a:cs typeface="Arial"/>
                      </a:endParaRPr>
                    </a:p>
                    <a:p>
                      <a:pPr marL="358140">
                        <a:lnSpc>
                          <a:spcPct val="100000"/>
                        </a:lnSpc>
                        <a:spcBef>
                          <a:spcPts val="15"/>
                        </a:spcBef>
                      </a:pPr>
                      <a:r>
                        <a:rPr sz="1600" b="1" spc="-5" dirty="0">
                          <a:latin typeface="Arial"/>
                          <a:cs typeface="Arial"/>
                        </a:rPr>
                        <a:t>48081</a:t>
                      </a:r>
                      <a:endParaRPr sz="1600">
                        <a:latin typeface="Arial"/>
                        <a:cs typeface="Arial"/>
                      </a:endParaRPr>
                    </a:p>
                  </a:txBody>
                  <a:tcPr marL="0" marR="0" marT="0" marB="0">
                    <a:lnL w="2286">
                      <a:solidFill>
                        <a:srgbClr val="000000"/>
                      </a:solidFill>
                      <a:prstDash val="solid"/>
                    </a:lnL>
                    <a:lnR w="2286">
                      <a:solidFill>
                        <a:srgbClr val="000000"/>
                      </a:solidFill>
                      <a:prstDash val="solid"/>
                    </a:lnR>
                    <a:lnT w="3047">
                      <a:solidFill>
                        <a:srgbClr val="000000"/>
                      </a:solidFill>
                      <a:prstDash val="solid"/>
                    </a:lnT>
                    <a:lnB w="3047">
                      <a:solidFill>
                        <a:srgbClr val="000000"/>
                      </a:solidFill>
                      <a:prstDash val="solid"/>
                    </a:lnB>
                  </a:tcPr>
                </a:tc>
              </a:tr>
              <a:tr h="246888">
                <a:tc>
                  <a:txBody>
                    <a:bodyPr/>
                    <a:lstStyle/>
                    <a:p>
                      <a:pPr marR="38735" algn="r">
                        <a:lnSpc>
                          <a:spcPct val="100000"/>
                        </a:lnSpc>
                        <a:spcBef>
                          <a:spcPts val="5"/>
                        </a:spcBef>
                      </a:pPr>
                      <a:r>
                        <a:rPr sz="1600" b="1" spc="-5" dirty="0">
                          <a:latin typeface="Arial"/>
                          <a:cs typeface="Arial"/>
                        </a:rPr>
                        <a:t>38107</a:t>
                      </a:r>
                      <a:endParaRPr sz="1600">
                        <a:latin typeface="Arial"/>
                        <a:cs typeface="Arial"/>
                      </a:endParaRPr>
                    </a:p>
                  </a:txBody>
                  <a:tcPr marL="0" marR="0" marT="0" marB="0">
                    <a:lnL w="2286">
                      <a:solidFill>
                        <a:srgbClr val="000000"/>
                      </a:solidFill>
                      <a:prstDash val="solid"/>
                    </a:lnL>
                    <a:lnR w="2286">
                      <a:solidFill>
                        <a:srgbClr val="000000"/>
                      </a:solidFill>
                      <a:prstDash val="solid"/>
                    </a:lnR>
                    <a:lnT w="3047">
                      <a:solidFill>
                        <a:srgbClr val="000000"/>
                      </a:solidFill>
                      <a:prstDash val="solid"/>
                    </a:lnT>
                    <a:lnB w="4571">
                      <a:solidFill>
                        <a:srgbClr val="000000"/>
                      </a:solidFill>
                      <a:prstDash val="solid"/>
                    </a:lnB>
                  </a:tcPr>
                </a:tc>
              </a:tr>
              <a:tr h="988313">
                <a:tc>
                  <a:txBody>
                    <a:bodyPr/>
                    <a:lstStyle/>
                    <a:p>
                      <a:pPr marL="358140">
                        <a:lnSpc>
                          <a:spcPct val="100000"/>
                        </a:lnSpc>
                        <a:spcBef>
                          <a:spcPts val="5"/>
                        </a:spcBef>
                      </a:pPr>
                      <a:r>
                        <a:rPr sz="1600" b="1" spc="-5" dirty="0">
                          <a:latin typeface="Arial"/>
                          <a:cs typeface="Arial"/>
                        </a:rPr>
                        <a:t>53202</a:t>
                      </a:r>
                      <a:endParaRPr sz="1600">
                        <a:latin typeface="Arial"/>
                        <a:cs typeface="Arial"/>
                      </a:endParaRPr>
                    </a:p>
                    <a:p>
                      <a:pPr marL="358140">
                        <a:lnSpc>
                          <a:spcPct val="100000"/>
                        </a:lnSpc>
                        <a:spcBef>
                          <a:spcPts val="30"/>
                        </a:spcBef>
                      </a:pPr>
                      <a:r>
                        <a:rPr sz="1600" b="1" spc="-5" dirty="0">
                          <a:latin typeface="Arial"/>
                          <a:cs typeface="Arial"/>
                        </a:rPr>
                        <a:t>65215</a:t>
                      </a:r>
                      <a:endParaRPr sz="1600">
                        <a:latin typeface="Arial"/>
                        <a:cs typeface="Arial"/>
                      </a:endParaRPr>
                    </a:p>
                    <a:p>
                      <a:pPr marL="358140">
                        <a:lnSpc>
                          <a:spcPct val="100000"/>
                        </a:lnSpc>
                        <a:spcBef>
                          <a:spcPts val="30"/>
                        </a:spcBef>
                      </a:pPr>
                      <a:r>
                        <a:rPr sz="1600" b="1" spc="-5" dirty="0">
                          <a:latin typeface="Arial"/>
                          <a:cs typeface="Arial"/>
                        </a:rPr>
                        <a:t>90283</a:t>
                      </a:r>
                      <a:endParaRPr sz="1600">
                        <a:latin typeface="Arial"/>
                        <a:cs typeface="Arial"/>
                      </a:endParaRPr>
                    </a:p>
                    <a:p>
                      <a:pPr marL="358140">
                        <a:lnSpc>
                          <a:spcPct val="100000"/>
                        </a:lnSpc>
                        <a:spcBef>
                          <a:spcPts val="5"/>
                        </a:spcBef>
                      </a:pPr>
                      <a:r>
                        <a:rPr sz="1600" b="1" spc="-5" dirty="0">
                          <a:latin typeface="Arial"/>
                          <a:cs typeface="Arial"/>
                        </a:rPr>
                        <a:t>90287</a:t>
                      </a:r>
                      <a:endParaRPr sz="1600">
                        <a:latin typeface="Arial"/>
                        <a:cs typeface="Arial"/>
                      </a:endParaRPr>
                    </a:p>
                  </a:txBody>
                  <a:tcPr marL="0" marR="0" marT="0" marB="0">
                    <a:lnL w="2286">
                      <a:solidFill>
                        <a:srgbClr val="000000"/>
                      </a:solidFill>
                      <a:prstDash val="solid"/>
                    </a:lnL>
                    <a:lnR w="2286">
                      <a:solidFill>
                        <a:srgbClr val="000000"/>
                      </a:solidFill>
                      <a:prstDash val="solid"/>
                    </a:lnR>
                    <a:lnT w="4571">
                      <a:solidFill>
                        <a:srgbClr val="000000"/>
                      </a:solidFill>
                      <a:prstDash val="solid"/>
                    </a:lnT>
                    <a:lnB w="2285">
                      <a:solidFill>
                        <a:srgbClr val="000000"/>
                      </a:solidFill>
                      <a:prstDash val="solid"/>
                    </a:lnB>
                  </a:tcPr>
                </a:tc>
              </a:tr>
              <a:tr h="739901">
                <a:tc>
                  <a:txBody>
                    <a:bodyPr/>
                    <a:lstStyle/>
                    <a:p>
                      <a:pPr marL="358140">
                        <a:lnSpc>
                          <a:spcPct val="100000"/>
                        </a:lnSpc>
                        <a:spcBef>
                          <a:spcPts val="5"/>
                        </a:spcBef>
                      </a:pPr>
                      <a:r>
                        <a:rPr sz="1600" b="1" spc="-5" dirty="0">
                          <a:latin typeface="Arial"/>
                          <a:cs typeface="Arial"/>
                        </a:rPr>
                        <a:t>65315</a:t>
                      </a:r>
                      <a:endParaRPr sz="1600">
                        <a:latin typeface="Arial"/>
                        <a:cs typeface="Arial"/>
                      </a:endParaRPr>
                    </a:p>
                    <a:p>
                      <a:pPr marL="358140">
                        <a:lnSpc>
                          <a:spcPct val="100000"/>
                        </a:lnSpc>
                        <a:spcBef>
                          <a:spcPts val="30"/>
                        </a:spcBef>
                      </a:pPr>
                      <a:r>
                        <a:rPr sz="1600" b="1" spc="-5" dirty="0">
                          <a:latin typeface="Arial"/>
                          <a:cs typeface="Arial"/>
                        </a:rPr>
                        <a:t>97342</a:t>
                      </a:r>
                      <a:endParaRPr sz="1600">
                        <a:latin typeface="Arial"/>
                        <a:cs typeface="Arial"/>
                      </a:endParaRPr>
                    </a:p>
                    <a:p>
                      <a:pPr marL="358140">
                        <a:lnSpc>
                          <a:spcPct val="100000"/>
                        </a:lnSpc>
                        <a:spcBef>
                          <a:spcPts val="5"/>
                        </a:spcBef>
                      </a:pPr>
                      <a:r>
                        <a:rPr sz="1600" b="1" spc="-5" dirty="0">
                          <a:latin typeface="Arial"/>
                          <a:cs typeface="Arial"/>
                        </a:rPr>
                        <a:t>78397</a:t>
                      </a:r>
                      <a:endParaRPr sz="1600">
                        <a:latin typeface="Arial"/>
                        <a:cs typeface="Arial"/>
                      </a:endParaRPr>
                    </a:p>
                  </a:txBody>
                  <a:tcPr marL="0" marR="0" marT="0" marB="0">
                    <a:lnL w="2286">
                      <a:solidFill>
                        <a:srgbClr val="000000"/>
                      </a:solidFill>
                      <a:prstDash val="solid"/>
                    </a:lnL>
                    <a:lnR w="2286">
                      <a:solidFill>
                        <a:srgbClr val="000000"/>
                      </a:solidFill>
                      <a:prstDash val="solid"/>
                    </a:lnR>
                    <a:lnT w="2285">
                      <a:solidFill>
                        <a:srgbClr val="000000"/>
                      </a:solidFill>
                      <a:prstDash val="solid"/>
                    </a:lnT>
                    <a:lnB w="2286">
                      <a:solidFill>
                        <a:srgbClr val="000000"/>
                      </a:solidFill>
                      <a:prstDash val="solid"/>
                    </a:lnB>
                  </a:tcPr>
                </a:tc>
              </a:tr>
              <a:tr h="246887">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2286">
                      <a:solidFill>
                        <a:srgbClr val="000000"/>
                      </a:solidFill>
                      <a:prstDash val="solid"/>
                    </a:lnB>
                  </a:tcPr>
                </a:tc>
              </a:tr>
              <a:tr h="246887">
                <a:tc>
                  <a:txBody>
                    <a:bodyPr/>
                    <a:lstStyle/>
                    <a:p>
                      <a:pPr marR="19685" algn="r">
                        <a:lnSpc>
                          <a:spcPct val="100000"/>
                        </a:lnSpc>
                        <a:spcBef>
                          <a:spcPts val="15"/>
                        </a:spcBef>
                      </a:pPr>
                      <a:r>
                        <a:rPr sz="1600" b="1" spc="-5" dirty="0">
                          <a:latin typeface="Arial"/>
                          <a:cs typeface="Arial"/>
                        </a:rPr>
                        <a:t>90583</a:t>
                      </a:r>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3810">
                      <a:solidFill>
                        <a:srgbClr val="000000"/>
                      </a:solidFill>
                      <a:prstDash val="solid"/>
                    </a:lnB>
                  </a:tcPr>
                </a:tc>
              </a:tr>
              <a:tr h="238125">
                <a:tc>
                  <a:txBody>
                    <a:bodyPr/>
                    <a:lstStyle/>
                    <a:p>
                      <a:pPr marR="19685" algn="r">
                        <a:lnSpc>
                          <a:spcPct val="100000"/>
                        </a:lnSpc>
                        <a:spcBef>
                          <a:spcPts val="15"/>
                        </a:spcBef>
                      </a:pPr>
                      <a:r>
                        <a:rPr sz="1600" b="1" spc="-5" dirty="0">
                          <a:latin typeface="Arial"/>
                          <a:cs typeface="Arial"/>
                        </a:rPr>
                        <a:t>81664</a:t>
                      </a:r>
                      <a:endParaRPr sz="1600">
                        <a:latin typeface="Arial"/>
                        <a:cs typeface="Arial"/>
                      </a:endParaRPr>
                    </a:p>
                  </a:txBody>
                  <a:tcPr marL="0" marR="0" marT="0" marB="0">
                    <a:lnL w="2286">
                      <a:solidFill>
                        <a:srgbClr val="000000"/>
                      </a:solidFill>
                      <a:prstDash val="solid"/>
                    </a:lnL>
                    <a:lnR w="2286">
                      <a:solidFill>
                        <a:srgbClr val="000000"/>
                      </a:solidFill>
                      <a:prstDash val="solid"/>
                    </a:lnR>
                    <a:lnT w="3810">
                      <a:solidFill>
                        <a:srgbClr val="000000"/>
                      </a:solidFill>
                      <a:prstDash val="solid"/>
                    </a:lnT>
                    <a:lnB w="2286">
                      <a:solidFill>
                        <a:srgbClr val="000000"/>
                      </a:solidFill>
                      <a:prstDash val="solid"/>
                    </a:lnB>
                  </a:tcPr>
                </a:tc>
              </a:tr>
              <a:tr h="255269">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2286">
                      <a:solidFill>
                        <a:srgbClr val="000000"/>
                      </a:solidFill>
                      <a:prstDash val="solid"/>
                    </a:lnB>
                  </a:tcPr>
                </a:tc>
              </a:tr>
              <a:tr h="246506">
                <a:tc>
                  <a:txBody>
                    <a:bodyPr/>
                    <a:lstStyle/>
                    <a:p>
                      <a:endParaRPr sz="1600">
                        <a:latin typeface="Arial"/>
                        <a:cs typeface="Arial"/>
                      </a:endParaRPr>
                    </a:p>
                  </a:txBody>
                  <a:tcPr marL="0" marR="0" marT="0" marB="0">
                    <a:lnL w="2286">
                      <a:solidFill>
                        <a:srgbClr val="000000"/>
                      </a:solidFill>
                      <a:prstDash val="solid"/>
                    </a:lnL>
                    <a:lnR w="2286">
                      <a:solidFill>
                        <a:srgbClr val="000000"/>
                      </a:solidFill>
                      <a:prstDash val="solid"/>
                    </a:lnR>
                    <a:lnT w="2286">
                      <a:solidFill>
                        <a:srgbClr val="000000"/>
                      </a:solidFill>
                      <a:prstDash val="solid"/>
                    </a:lnT>
                    <a:lnB w="3048">
                      <a:solidFill>
                        <a:srgbClr val="000000"/>
                      </a:solidFill>
                      <a:prstDash val="solid"/>
                    </a:lnB>
                  </a:tcPr>
                </a:tc>
              </a:tr>
              <a:tr h="486537">
                <a:tc>
                  <a:txBody>
                    <a:bodyPr/>
                    <a:lstStyle/>
                    <a:p>
                      <a:pPr marL="337820">
                        <a:lnSpc>
                          <a:spcPct val="100000"/>
                        </a:lnSpc>
                        <a:spcBef>
                          <a:spcPts val="15"/>
                        </a:spcBef>
                      </a:pPr>
                      <a:r>
                        <a:rPr sz="1600" b="1" spc="-5" dirty="0">
                          <a:latin typeface="Arial"/>
                          <a:cs typeface="Arial"/>
                        </a:rPr>
                        <a:t>00972</a:t>
                      </a:r>
                      <a:endParaRPr sz="1600">
                        <a:latin typeface="Arial"/>
                        <a:cs typeface="Arial"/>
                      </a:endParaRPr>
                    </a:p>
                    <a:p>
                      <a:pPr marL="358140">
                        <a:lnSpc>
                          <a:spcPct val="100000"/>
                        </a:lnSpc>
                        <a:spcBef>
                          <a:spcPts val="15"/>
                        </a:spcBef>
                      </a:pPr>
                      <a:r>
                        <a:rPr sz="1600" b="1" spc="-5" dirty="0">
                          <a:latin typeface="Arial"/>
                          <a:cs typeface="Arial"/>
                        </a:rPr>
                        <a:t>41983</a:t>
                      </a:r>
                      <a:endParaRPr sz="1600">
                        <a:latin typeface="Arial"/>
                        <a:cs typeface="Arial"/>
                      </a:endParaRPr>
                    </a:p>
                  </a:txBody>
                  <a:tcPr marL="0" marR="0" marT="0" marB="0">
                    <a:lnL w="2286">
                      <a:solidFill>
                        <a:srgbClr val="000000"/>
                      </a:solidFill>
                      <a:prstDash val="solid"/>
                    </a:lnL>
                    <a:lnR w="2286">
                      <a:solidFill>
                        <a:srgbClr val="000000"/>
                      </a:solidFill>
                      <a:prstDash val="solid"/>
                    </a:lnR>
                    <a:lnT w="3048">
                      <a:solidFill>
                        <a:srgbClr val="000000"/>
                      </a:solidFill>
                      <a:prstDash val="solid"/>
                    </a:lnT>
                    <a:lnB w="3810">
                      <a:solidFill>
                        <a:srgbClr val="000000"/>
                      </a:solidFill>
                      <a:prstDash val="solid"/>
                    </a:lnB>
                  </a:tcPr>
                </a:tc>
              </a:tr>
            </a:tbl>
          </a:graphicData>
        </a:graphic>
      </p:graphicFrame>
      <p:sp>
        <p:nvSpPr>
          <p:cNvPr id="31" name="object 31"/>
          <p:cNvSpPr/>
          <p:nvPr/>
        </p:nvSpPr>
        <p:spPr>
          <a:xfrm>
            <a:off x="7250430" y="6408039"/>
            <a:ext cx="944244" cy="0"/>
          </a:xfrm>
          <a:custGeom>
            <a:avLst/>
            <a:gdLst/>
            <a:ahLst/>
            <a:cxnLst/>
            <a:rect l="l" t="t" r="r" b="b"/>
            <a:pathLst>
              <a:path w="944245">
                <a:moveTo>
                  <a:pt x="0" y="0"/>
                </a:moveTo>
                <a:lnTo>
                  <a:pt x="944118" y="0"/>
                </a:lnTo>
              </a:path>
            </a:pathLst>
          </a:custGeom>
          <a:ln w="17525">
            <a:solidFill>
              <a:srgbClr val="FFFFFF"/>
            </a:solidFill>
          </a:ln>
        </p:spPr>
        <p:txBody>
          <a:bodyPr wrap="square" lIns="0" tIns="0" rIns="0" bIns="0" rtlCol="0"/>
          <a:lstStyle/>
          <a:p>
            <a:endParaRPr/>
          </a:p>
        </p:txBody>
      </p:sp>
      <p:graphicFrame>
        <p:nvGraphicFramePr>
          <p:cNvPr id="32" name="object 32"/>
          <p:cNvGraphicFramePr>
            <a:graphicFrameLocks noGrp="1"/>
          </p:cNvGraphicFramePr>
          <p:nvPr/>
        </p:nvGraphicFramePr>
        <p:xfrm>
          <a:off x="7230998" y="2456307"/>
          <a:ext cx="952880" cy="3955916"/>
        </p:xfrm>
        <a:graphic>
          <a:graphicData uri="http://schemas.openxmlformats.org/drawingml/2006/table">
            <a:tbl>
              <a:tblPr firstRow="1" bandRow="1">
                <a:tableStyleId>{2D5ABB26-0587-4C30-8999-92F81FD0307C}</a:tableStyleId>
              </a:tblPr>
              <a:tblGrid>
                <a:gridCol w="952880"/>
              </a:tblGrid>
              <a:tr h="246887">
                <a:tc>
                  <a:txBody>
                    <a:bodyPr/>
                    <a:lstStyle/>
                    <a:p>
                      <a:pPr marR="49530" algn="r">
                        <a:lnSpc>
                          <a:spcPct val="100000"/>
                        </a:lnSpc>
                        <a:spcBef>
                          <a:spcPts val="15"/>
                        </a:spcBef>
                      </a:pPr>
                      <a:r>
                        <a:rPr sz="1600" b="1" spc="-5" dirty="0">
                          <a:latin typeface="Arial"/>
                          <a:cs typeface="Arial"/>
                        </a:rPr>
                        <a:t>00972</a:t>
                      </a:r>
                      <a:endParaRPr sz="1600">
                        <a:latin typeface="Arial"/>
                        <a:cs typeface="Arial"/>
                      </a:endParaRPr>
                    </a:p>
                  </a:txBody>
                  <a:tcPr marL="0" marR="0" marT="0" marB="0">
                    <a:lnL w="2285">
                      <a:solidFill>
                        <a:srgbClr val="000000"/>
                      </a:solidFill>
                      <a:prstDash val="solid"/>
                    </a:lnL>
                    <a:lnR w="2285">
                      <a:solidFill>
                        <a:srgbClr val="000000"/>
                      </a:solidFill>
                      <a:prstDash val="solid"/>
                    </a:lnR>
                    <a:lnT w="3047">
                      <a:solidFill>
                        <a:srgbClr val="000000"/>
                      </a:solidFill>
                      <a:prstDash val="solid"/>
                    </a:lnT>
                    <a:lnB w="3047">
                      <a:solidFill>
                        <a:srgbClr val="000000"/>
                      </a:solidFill>
                      <a:prstDash val="solid"/>
                    </a:lnB>
                  </a:tcPr>
                </a:tc>
              </a:tr>
              <a:tr h="246888">
                <a:tc>
                  <a:txBody>
                    <a:bodyPr/>
                    <a:lstStyle/>
                    <a:p>
                      <a:endParaRPr sz="1600">
                        <a:latin typeface="Arial"/>
                        <a:cs typeface="Arial"/>
                      </a:endParaRPr>
                    </a:p>
                  </a:txBody>
                  <a:tcPr marL="0" marR="0" marT="0" marB="0">
                    <a:lnL w="2285">
                      <a:solidFill>
                        <a:srgbClr val="000000"/>
                      </a:solidFill>
                      <a:prstDash val="solid"/>
                    </a:lnL>
                    <a:lnR w="2285">
                      <a:solidFill>
                        <a:srgbClr val="000000"/>
                      </a:solidFill>
                      <a:prstDash val="solid"/>
                    </a:lnR>
                    <a:lnT w="3047">
                      <a:solidFill>
                        <a:srgbClr val="000000"/>
                      </a:solidFill>
                      <a:prstDash val="solid"/>
                    </a:lnT>
                    <a:lnB w="3047">
                      <a:solidFill>
                        <a:srgbClr val="000000"/>
                      </a:solidFill>
                      <a:prstDash val="solid"/>
                    </a:lnB>
                  </a:tcPr>
                </a:tc>
              </a:tr>
              <a:tr h="246887">
                <a:tc>
                  <a:txBody>
                    <a:bodyPr/>
                    <a:lstStyle/>
                    <a:p>
                      <a:endParaRPr sz="1600">
                        <a:latin typeface="Arial"/>
                        <a:cs typeface="Arial"/>
                      </a:endParaRPr>
                    </a:p>
                  </a:txBody>
                  <a:tcPr marL="0" marR="0" marT="0" marB="0">
                    <a:lnL w="2285">
                      <a:solidFill>
                        <a:srgbClr val="000000"/>
                      </a:solidFill>
                      <a:prstDash val="solid"/>
                    </a:lnL>
                    <a:lnR w="2285">
                      <a:solidFill>
                        <a:srgbClr val="000000"/>
                      </a:solidFill>
                      <a:prstDash val="solid"/>
                    </a:lnR>
                    <a:lnT w="3047">
                      <a:solidFill>
                        <a:srgbClr val="000000"/>
                      </a:solidFill>
                      <a:prstDash val="solid"/>
                    </a:lnT>
                    <a:lnB w="4571">
                      <a:solidFill>
                        <a:srgbClr val="000000"/>
                      </a:solidFill>
                      <a:prstDash val="solid"/>
                    </a:lnB>
                  </a:tcPr>
                </a:tc>
              </a:tr>
              <a:tr h="237362">
                <a:tc>
                  <a:txBody>
                    <a:bodyPr/>
                    <a:lstStyle/>
                    <a:p>
                      <a:pPr marR="36195" algn="r">
                        <a:lnSpc>
                          <a:spcPct val="100000"/>
                        </a:lnSpc>
                        <a:spcBef>
                          <a:spcPts val="5"/>
                        </a:spcBef>
                      </a:pPr>
                      <a:r>
                        <a:rPr sz="1600" b="1" spc="-5" dirty="0">
                          <a:latin typeface="Arial"/>
                          <a:cs typeface="Arial"/>
                        </a:rPr>
                        <a:t>38107</a:t>
                      </a:r>
                      <a:endParaRPr sz="1600">
                        <a:latin typeface="Arial"/>
                        <a:cs typeface="Arial"/>
                      </a:endParaRPr>
                    </a:p>
                  </a:txBody>
                  <a:tcPr marL="0" marR="0" marT="0" marB="0">
                    <a:lnL w="2285">
                      <a:solidFill>
                        <a:srgbClr val="000000"/>
                      </a:solidFill>
                      <a:prstDash val="solid"/>
                    </a:lnL>
                    <a:lnR w="2285">
                      <a:solidFill>
                        <a:srgbClr val="000000"/>
                      </a:solidFill>
                      <a:prstDash val="solid"/>
                    </a:lnR>
                    <a:lnT w="4571">
                      <a:solidFill>
                        <a:srgbClr val="000000"/>
                      </a:solidFill>
                      <a:prstDash val="solid"/>
                    </a:lnT>
                    <a:lnB w="2285">
                      <a:solidFill>
                        <a:srgbClr val="000000"/>
                      </a:solidFill>
                      <a:prstDash val="solid"/>
                    </a:lnB>
                  </a:tcPr>
                </a:tc>
              </a:tr>
              <a:tr h="750951">
                <a:tc>
                  <a:txBody>
                    <a:bodyPr/>
                    <a:lstStyle/>
                    <a:p>
                      <a:pPr marL="342265">
                        <a:lnSpc>
                          <a:spcPct val="100000"/>
                        </a:lnSpc>
                        <a:spcBef>
                          <a:spcPts val="95"/>
                        </a:spcBef>
                      </a:pPr>
                      <a:r>
                        <a:rPr sz="1600" b="1" spc="-5" dirty="0">
                          <a:latin typeface="Arial"/>
                          <a:cs typeface="Arial"/>
                        </a:rPr>
                        <a:t>41983</a:t>
                      </a:r>
                      <a:endParaRPr sz="1600">
                        <a:latin typeface="Arial"/>
                        <a:cs typeface="Arial"/>
                      </a:endParaRPr>
                    </a:p>
                    <a:p>
                      <a:pPr marL="342265">
                        <a:lnSpc>
                          <a:spcPct val="100000"/>
                        </a:lnSpc>
                        <a:spcBef>
                          <a:spcPts val="30"/>
                        </a:spcBef>
                      </a:pPr>
                      <a:r>
                        <a:rPr sz="1600" b="1" spc="-5" dirty="0">
                          <a:latin typeface="Arial"/>
                          <a:cs typeface="Arial"/>
                        </a:rPr>
                        <a:t>48001</a:t>
                      </a:r>
                      <a:endParaRPr sz="1600">
                        <a:latin typeface="Arial"/>
                        <a:cs typeface="Arial"/>
                      </a:endParaRPr>
                    </a:p>
                    <a:p>
                      <a:pPr marL="342265">
                        <a:lnSpc>
                          <a:spcPct val="100000"/>
                        </a:lnSpc>
                        <a:spcBef>
                          <a:spcPts val="5"/>
                        </a:spcBef>
                      </a:pPr>
                      <a:r>
                        <a:rPr sz="1600" b="1" spc="-5" dirty="0">
                          <a:latin typeface="Arial"/>
                          <a:cs typeface="Arial"/>
                        </a:rPr>
                        <a:t>48081</a:t>
                      </a:r>
                      <a:endParaRPr sz="16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246125">
                <a:tc>
                  <a:txBody>
                    <a:bodyPr/>
                    <a:lstStyle/>
                    <a:p>
                      <a:pPr marR="36195" algn="r">
                        <a:lnSpc>
                          <a:spcPct val="100000"/>
                        </a:lnSpc>
                        <a:spcBef>
                          <a:spcPts val="5"/>
                        </a:spcBef>
                      </a:pPr>
                      <a:r>
                        <a:rPr sz="1600" b="1" spc="-5" dirty="0">
                          <a:latin typeface="Arial"/>
                          <a:cs typeface="Arial"/>
                        </a:rPr>
                        <a:t>53202</a:t>
                      </a:r>
                      <a:endParaRPr sz="16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493775">
                <a:tc>
                  <a:txBody>
                    <a:bodyPr/>
                    <a:lstStyle/>
                    <a:p>
                      <a:pPr marL="342265">
                        <a:lnSpc>
                          <a:spcPct val="100000"/>
                        </a:lnSpc>
                        <a:spcBef>
                          <a:spcPts val="20"/>
                        </a:spcBef>
                      </a:pPr>
                      <a:r>
                        <a:rPr sz="1600" b="1" spc="-5" dirty="0">
                          <a:latin typeface="Arial"/>
                          <a:cs typeface="Arial"/>
                        </a:rPr>
                        <a:t>65215</a:t>
                      </a:r>
                      <a:endParaRPr sz="1600">
                        <a:latin typeface="Arial"/>
                        <a:cs typeface="Arial"/>
                      </a:endParaRPr>
                    </a:p>
                    <a:p>
                      <a:pPr marL="342265">
                        <a:lnSpc>
                          <a:spcPct val="100000"/>
                        </a:lnSpc>
                        <a:spcBef>
                          <a:spcPts val="5"/>
                        </a:spcBef>
                      </a:pPr>
                      <a:r>
                        <a:rPr sz="1600" b="1" spc="-5" dirty="0">
                          <a:latin typeface="Arial"/>
                          <a:cs typeface="Arial"/>
                        </a:rPr>
                        <a:t>65315</a:t>
                      </a:r>
                      <a:endParaRPr sz="1600">
                        <a:latin typeface="Arial"/>
                        <a:cs typeface="Arial"/>
                      </a:endParaRPr>
                    </a:p>
                  </a:txBody>
                  <a:tcPr marL="0" marR="0" marT="0" marB="0">
                    <a:lnL w="2285">
                      <a:solidFill>
                        <a:srgbClr val="000000"/>
                      </a:solidFill>
                      <a:prstDash val="solid"/>
                    </a:lnL>
                    <a:lnR w="2285">
                      <a:solidFill>
                        <a:srgbClr val="000000"/>
                      </a:solidFill>
                      <a:prstDash val="solid"/>
                    </a:lnR>
                    <a:lnT w="2285">
                      <a:solidFill>
                        <a:srgbClr val="000000"/>
                      </a:solidFill>
                      <a:prstDash val="solid"/>
                    </a:lnT>
                    <a:lnB w="2286">
                      <a:solidFill>
                        <a:srgbClr val="000000"/>
                      </a:solidFill>
                      <a:prstDash val="solid"/>
                    </a:lnB>
                  </a:tcPr>
                </a:tc>
              </a:tr>
              <a:tr h="246887">
                <a:tc>
                  <a:txBody>
                    <a:bodyPr/>
                    <a:lstStyle/>
                    <a:p>
                      <a:pPr marR="36195" algn="r">
                        <a:lnSpc>
                          <a:spcPct val="100000"/>
                        </a:lnSpc>
                        <a:spcBef>
                          <a:spcPts val="5"/>
                        </a:spcBef>
                      </a:pPr>
                      <a:r>
                        <a:rPr sz="1600" b="1" spc="-5" dirty="0">
                          <a:latin typeface="Arial"/>
                          <a:cs typeface="Arial"/>
                        </a:rPr>
                        <a:t>78397</a:t>
                      </a:r>
                      <a:endParaRPr sz="1600">
                        <a:latin typeface="Arial"/>
                        <a:cs typeface="Arial"/>
                      </a:endParaRPr>
                    </a:p>
                  </a:txBody>
                  <a:tcPr marL="0" marR="0" marT="0" marB="0">
                    <a:lnL w="2285">
                      <a:solidFill>
                        <a:srgbClr val="000000"/>
                      </a:solidFill>
                      <a:prstDash val="solid"/>
                    </a:lnL>
                    <a:lnR w="2285">
                      <a:solidFill>
                        <a:srgbClr val="000000"/>
                      </a:solidFill>
                      <a:prstDash val="solid"/>
                    </a:lnR>
                    <a:lnT w="2286">
                      <a:solidFill>
                        <a:srgbClr val="000000"/>
                      </a:solidFill>
                      <a:prstDash val="solid"/>
                    </a:lnT>
                    <a:lnB w="2286">
                      <a:solidFill>
                        <a:srgbClr val="000000"/>
                      </a:solidFill>
                      <a:prstDash val="solid"/>
                    </a:lnB>
                  </a:tcPr>
                </a:tc>
              </a:tr>
              <a:tr h="246887">
                <a:tc>
                  <a:txBody>
                    <a:bodyPr/>
                    <a:lstStyle/>
                    <a:p>
                      <a:pPr marR="36195" algn="r">
                        <a:lnSpc>
                          <a:spcPct val="100000"/>
                        </a:lnSpc>
                        <a:spcBef>
                          <a:spcPts val="15"/>
                        </a:spcBef>
                      </a:pPr>
                      <a:r>
                        <a:rPr sz="1600" b="1" spc="-5" dirty="0">
                          <a:latin typeface="Arial"/>
                          <a:cs typeface="Arial"/>
                        </a:rPr>
                        <a:t>81664</a:t>
                      </a:r>
                      <a:endParaRPr sz="1600">
                        <a:latin typeface="Arial"/>
                        <a:cs typeface="Arial"/>
                      </a:endParaRPr>
                    </a:p>
                  </a:txBody>
                  <a:tcPr marL="0" marR="0" marT="0" marB="0">
                    <a:lnL w="2285">
                      <a:solidFill>
                        <a:srgbClr val="000000"/>
                      </a:solidFill>
                      <a:prstDash val="solid"/>
                    </a:lnL>
                    <a:lnR w="2285">
                      <a:solidFill>
                        <a:srgbClr val="000000"/>
                      </a:solidFill>
                      <a:prstDash val="solid"/>
                    </a:lnR>
                    <a:lnT w="2286">
                      <a:solidFill>
                        <a:srgbClr val="000000"/>
                      </a:solidFill>
                      <a:prstDash val="solid"/>
                    </a:lnT>
                    <a:lnB w="3810">
                      <a:solidFill>
                        <a:srgbClr val="000000"/>
                      </a:solidFill>
                      <a:prstDash val="solid"/>
                    </a:lnB>
                  </a:tcPr>
                </a:tc>
              </a:tr>
              <a:tr h="986789">
                <a:tc>
                  <a:txBody>
                    <a:bodyPr/>
                    <a:lstStyle/>
                    <a:p>
                      <a:pPr marL="342265">
                        <a:lnSpc>
                          <a:spcPct val="100000"/>
                        </a:lnSpc>
                        <a:spcBef>
                          <a:spcPts val="15"/>
                        </a:spcBef>
                      </a:pPr>
                      <a:r>
                        <a:rPr sz="1600" b="1" spc="-5" dirty="0">
                          <a:latin typeface="Arial"/>
                          <a:cs typeface="Arial"/>
                        </a:rPr>
                        <a:t>90283</a:t>
                      </a:r>
                      <a:endParaRPr sz="1600">
                        <a:latin typeface="Arial"/>
                        <a:cs typeface="Arial"/>
                      </a:endParaRPr>
                    </a:p>
                    <a:p>
                      <a:pPr marL="342265">
                        <a:lnSpc>
                          <a:spcPct val="100000"/>
                        </a:lnSpc>
                        <a:spcBef>
                          <a:spcPts val="15"/>
                        </a:spcBef>
                      </a:pPr>
                      <a:r>
                        <a:rPr sz="1600" b="1" spc="-5" dirty="0">
                          <a:latin typeface="Arial"/>
                          <a:cs typeface="Arial"/>
                        </a:rPr>
                        <a:t>90287</a:t>
                      </a:r>
                      <a:endParaRPr sz="1600">
                        <a:latin typeface="Arial"/>
                        <a:cs typeface="Arial"/>
                      </a:endParaRPr>
                    </a:p>
                    <a:p>
                      <a:pPr marL="342265">
                        <a:lnSpc>
                          <a:spcPct val="100000"/>
                        </a:lnSpc>
                        <a:spcBef>
                          <a:spcPts val="15"/>
                        </a:spcBef>
                      </a:pPr>
                      <a:r>
                        <a:rPr sz="1600" b="1" spc="-5" dirty="0">
                          <a:latin typeface="Arial"/>
                          <a:cs typeface="Arial"/>
                        </a:rPr>
                        <a:t>90583</a:t>
                      </a:r>
                      <a:endParaRPr sz="1600">
                        <a:latin typeface="Arial"/>
                        <a:cs typeface="Arial"/>
                      </a:endParaRPr>
                    </a:p>
                    <a:p>
                      <a:pPr marL="342265">
                        <a:lnSpc>
                          <a:spcPct val="100000"/>
                        </a:lnSpc>
                        <a:spcBef>
                          <a:spcPts val="30"/>
                        </a:spcBef>
                      </a:pPr>
                      <a:r>
                        <a:rPr sz="1600" b="1" spc="-5" dirty="0">
                          <a:latin typeface="Arial"/>
                          <a:cs typeface="Arial"/>
                        </a:rPr>
                        <a:t>97342</a:t>
                      </a:r>
                      <a:endParaRPr sz="1600">
                        <a:latin typeface="Arial"/>
                        <a:cs typeface="Arial"/>
                      </a:endParaRPr>
                    </a:p>
                  </a:txBody>
                  <a:tcPr marL="0" marR="0" marT="0" marB="0">
                    <a:lnL w="2285">
                      <a:solidFill>
                        <a:srgbClr val="000000"/>
                      </a:solidFill>
                      <a:prstDash val="solid"/>
                    </a:lnL>
                    <a:lnR w="2285">
                      <a:solidFill>
                        <a:srgbClr val="000000"/>
                      </a:solidFill>
                      <a:prstDash val="solid"/>
                    </a:lnR>
                    <a:lnT w="3810">
                      <a:solidFill>
                        <a:srgbClr val="000000"/>
                      </a:solidFill>
                      <a:prstDash val="solid"/>
                    </a:lnT>
                    <a:lnB w="3048">
                      <a:solidFill>
                        <a:srgbClr val="000000"/>
                      </a:solidFill>
                      <a:prstDash val="solid"/>
                    </a:lnB>
                  </a:tcPr>
                </a:tc>
              </a:tr>
            </a:tbl>
          </a:graphicData>
        </a:graphic>
      </p:graphicFrame>
      <p:graphicFrame>
        <p:nvGraphicFramePr>
          <p:cNvPr id="33" name="object 33"/>
          <p:cNvGraphicFramePr>
            <a:graphicFrameLocks noGrp="1"/>
          </p:cNvGraphicFramePr>
          <p:nvPr/>
        </p:nvGraphicFramePr>
        <p:xfrm>
          <a:off x="5995415" y="2456307"/>
          <a:ext cx="945261" cy="4448932"/>
        </p:xfrm>
        <a:graphic>
          <a:graphicData uri="http://schemas.openxmlformats.org/drawingml/2006/table">
            <a:tbl>
              <a:tblPr firstRow="1" bandRow="1">
                <a:tableStyleId>{2D5ABB26-0587-4C30-8999-92F81FD0307C}</a:tableStyleId>
              </a:tblPr>
              <a:tblGrid>
                <a:gridCol w="945261"/>
              </a:tblGrid>
              <a:tr h="978026">
                <a:tc>
                  <a:txBody>
                    <a:bodyPr/>
                    <a:lstStyle/>
                    <a:p>
                      <a:pPr marL="332740">
                        <a:lnSpc>
                          <a:spcPct val="100000"/>
                        </a:lnSpc>
                        <a:spcBef>
                          <a:spcPts val="15"/>
                        </a:spcBef>
                      </a:pPr>
                      <a:r>
                        <a:rPr sz="1600" b="1" spc="-5" dirty="0">
                          <a:latin typeface="Arial"/>
                          <a:cs typeface="Arial"/>
                        </a:rPr>
                        <a:t>90283</a:t>
                      </a:r>
                      <a:endParaRPr sz="1600">
                        <a:latin typeface="Arial"/>
                        <a:cs typeface="Arial"/>
                      </a:endParaRPr>
                    </a:p>
                    <a:p>
                      <a:pPr marL="332740">
                        <a:lnSpc>
                          <a:spcPct val="100000"/>
                        </a:lnSpc>
                        <a:spcBef>
                          <a:spcPts val="15"/>
                        </a:spcBef>
                      </a:pPr>
                      <a:r>
                        <a:rPr sz="1600" b="1" spc="-5" dirty="0">
                          <a:latin typeface="Arial"/>
                          <a:cs typeface="Arial"/>
                        </a:rPr>
                        <a:t>90287</a:t>
                      </a:r>
                      <a:endParaRPr sz="1600">
                        <a:latin typeface="Arial"/>
                        <a:cs typeface="Arial"/>
                      </a:endParaRPr>
                    </a:p>
                    <a:p>
                      <a:pPr marL="332740">
                        <a:lnSpc>
                          <a:spcPct val="100000"/>
                        </a:lnSpc>
                        <a:spcBef>
                          <a:spcPts val="15"/>
                        </a:spcBef>
                      </a:pPr>
                      <a:r>
                        <a:rPr sz="1600" b="1" spc="-5" dirty="0">
                          <a:latin typeface="Arial"/>
                          <a:cs typeface="Arial"/>
                        </a:rPr>
                        <a:t>90583</a:t>
                      </a:r>
                      <a:endParaRPr sz="1600">
                        <a:latin typeface="Arial"/>
                        <a:cs typeface="Arial"/>
                      </a:endParaRPr>
                    </a:p>
                    <a:p>
                      <a:pPr marL="326390">
                        <a:lnSpc>
                          <a:spcPct val="100000"/>
                        </a:lnSpc>
                        <a:spcBef>
                          <a:spcPts val="30"/>
                        </a:spcBef>
                      </a:pPr>
                      <a:r>
                        <a:rPr sz="1600" b="1" spc="-5" dirty="0">
                          <a:latin typeface="Arial"/>
                          <a:cs typeface="Arial"/>
                        </a:rPr>
                        <a:t>00972</a:t>
                      </a:r>
                      <a:endParaRPr sz="1600">
                        <a:latin typeface="Arial"/>
                        <a:cs typeface="Arial"/>
                      </a:endParaRPr>
                    </a:p>
                  </a:txBody>
                  <a:tcPr marL="0" marR="0" marT="0" marB="0">
                    <a:lnL w="2286">
                      <a:solidFill>
                        <a:srgbClr val="000000"/>
                      </a:solidFill>
                      <a:prstDash val="solid"/>
                    </a:lnL>
                    <a:lnR w="2285">
                      <a:solidFill>
                        <a:srgbClr val="000000"/>
                      </a:solidFill>
                      <a:prstDash val="solid"/>
                    </a:lnR>
                    <a:lnT w="3047">
                      <a:solidFill>
                        <a:srgbClr val="000000"/>
                      </a:solidFill>
                      <a:prstDash val="solid"/>
                    </a:lnT>
                    <a:lnB w="2285">
                      <a:solidFill>
                        <a:srgbClr val="000000"/>
                      </a:solidFill>
                      <a:prstDash val="solid"/>
                    </a:lnB>
                  </a:tcPr>
                </a:tc>
              </a:tr>
              <a:tr h="503300">
                <a:tc>
                  <a:txBody>
                    <a:bodyPr/>
                    <a:lstStyle/>
                    <a:p>
                      <a:pPr marL="332740">
                        <a:lnSpc>
                          <a:spcPct val="100000"/>
                        </a:lnSpc>
                        <a:spcBef>
                          <a:spcPts val="95"/>
                        </a:spcBef>
                      </a:pPr>
                      <a:r>
                        <a:rPr sz="1600" b="1" spc="-5" dirty="0">
                          <a:latin typeface="Arial"/>
                          <a:cs typeface="Arial"/>
                        </a:rPr>
                        <a:t>81664</a:t>
                      </a:r>
                      <a:endParaRPr sz="1600">
                        <a:latin typeface="Arial"/>
                        <a:cs typeface="Arial"/>
                      </a:endParaRPr>
                    </a:p>
                    <a:p>
                      <a:pPr marL="332740">
                        <a:lnSpc>
                          <a:spcPct val="100000"/>
                        </a:lnSpc>
                        <a:spcBef>
                          <a:spcPts val="30"/>
                        </a:spcBef>
                      </a:pPr>
                      <a:r>
                        <a:rPr sz="1600" b="1" spc="-5" dirty="0">
                          <a:latin typeface="Arial"/>
                          <a:cs typeface="Arial"/>
                        </a:rPr>
                        <a:t>41983</a:t>
                      </a:r>
                      <a:endParaRPr sz="16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247650">
                <a:tc>
                  <a:txBody>
                    <a:bodyPr/>
                    <a:lstStyle/>
                    <a:p>
                      <a:endParaRPr sz="16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246125">
                <a:tc>
                  <a:txBody>
                    <a:bodyPr/>
                    <a:lstStyle/>
                    <a:p>
                      <a:pPr marR="38100" algn="r">
                        <a:lnSpc>
                          <a:spcPct val="100000"/>
                        </a:lnSpc>
                        <a:spcBef>
                          <a:spcPts val="5"/>
                        </a:spcBef>
                      </a:pPr>
                      <a:r>
                        <a:rPr sz="1600" b="1" spc="-5" dirty="0">
                          <a:latin typeface="Arial"/>
                          <a:cs typeface="Arial"/>
                        </a:rPr>
                        <a:t>53202</a:t>
                      </a:r>
                      <a:endParaRPr sz="16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5">
                      <a:solidFill>
                        <a:srgbClr val="000000"/>
                      </a:solidFill>
                      <a:prstDash val="solid"/>
                    </a:lnB>
                  </a:tcPr>
                </a:tc>
              </a:tr>
              <a:tr h="246125">
                <a:tc>
                  <a:txBody>
                    <a:bodyPr/>
                    <a:lstStyle/>
                    <a:p>
                      <a:endParaRPr sz="1600">
                        <a:latin typeface="Arial"/>
                        <a:cs typeface="Arial"/>
                      </a:endParaRPr>
                    </a:p>
                  </a:txBody>
                  <a:tcPr marL="0" marR="0" marT="0" marB="0">
                    <a:lnL w="2286">
                      <a:solidFill>
                        <a:srgbClr val="000000"/>
                      </a:solidFill>
                      <a:prstDash val="solid"/>
                    </a:lnL>
                    <a:lnR w="2285">
                      <a:solidFill>
                        <a:srgbClr val="000000"/>
                      </a:solidFill>
                      <a:prstDash val="solid"/>
                    </a:lnR>
                    <a:lnT w="2285">
                      <a:solidFill>
                        <a:srgbClr val="000000"/>
                      </a:solidFill>
                      <a:prstDash val="solid"/>
                    </a:lnT>
                    <a:lnB w="2286">
                      <a:solidFill>
                        <a:srgbClr val="000000"/>
                      </a:solidFill>
                      <a:prstDash val="solid"/>
                    </a:lnB>
                  </a:tcPr>
                </a:tc>
              </a:tr>
              <a:tr h="494538">
                <a:tc>
                  <a:txBody>
                    <a:bodyPr/>
                    <a:lstStyle/>
                    <a:p>
                      <a:pPr marL="332740">
                        <a:lnSpc>
                          <a:spcPct val="100000"/>
                        </a:lnSpc>
                        <a:spcBef>
                          <a:spcPts val="5"/>
                        </a:spcBef>
                      </a:pPr>
                      <a:r>
                        <a:rPr sz="1600" b="1" spc="-5" dirty="0">
                          <a:latin typeface="Arial"/>
                          <a:cs typeface="Arial"/>
                        </a:rPr>
                        <a:t>65215</a:t>
                      </a:r>
                      <a:endParaRPr sz="1600">
                        <a:latin typeface="Arial"/>
                        <a:cs typeface="Arial"/>
                      </a:endParaRPr>
                    </a:p>
                    <a:p>
                      <a:pPr marL="332740">
                        <a:lnSpc>
                          <a:spcPct val="100000"/>
                        </a:lnSpc>
                        <a:spcBef>
                          <a:spcPts val="30"/>
                        </a:spcBef>
                      </a:pPr>
                      <a:r>
                        <a:rPr sz="1600" b="1" spc="-5" dirty="0">
                          <a:latin typeface="Arial"/>
                          <a:cs typeface="Arial"/>
                        </a:rPr>
                        <a:t>65315</a:t>
                      </a:r>
                      <a:endParaRPr sz="1600">
                        <a:latin typeface="Arial"/>
                        <a:cs typeface="Arial"/>
                      </a:endParaRPr>
                    </a:p>
                  </a:txBody>
                  <a:tcPr marL="0" marR="0" marT="0" marB="0">
                    <a:lnL w="2286">
                      <a:solidFill>
                        <a:srgbClr val="000000"/>
                      </a:solidFill>
                      <a:prstDash val="solid"/>
                    </a:lnL>
                    <a:lnR w="2285">
                      <a:solidFill>
                        <a:srgbClr val="000000"/>
                      </a:solidFill>
                      <a:prstDash val="solid"/>
                    </a:lnR>
                    <a:lnT w="2286">
                      <a:solidFill>
                        <a:srgbClr val="000000"/>
                      </a:solidFill>
                      <a:prstDash val="solid"/>
                    </a:lnT>
                    <a:lnB w="2286">
                      <a:solidFill>
                        <a:srgbClr val="000000"/>
                      </a:solidFill>
                      <a:prstDash val="solid"/>
                    </a:lnB>
                  </a:tcPr>
                </a:tc>
              </a:tr>
              <a:tr h="246887">
                <a:tc>
                  <a:txBody>
                    <a:bodyPr/>
                    <a:lstStyle/>
                    <a:p>
                      <a:endParaRPr sz="1600">
                        <a:latin typeface="Arial"/>
                        <a:cs typeface="Arial"/>
                      </a:endParaRPr>
                    </a:p>
                  </a:txBody>
                  <a:tcPr marL="0" marR="0" marT="0" marB="0">
                    <a:lnL w="2286">
                      <a:solidFill>
                        <a:srgbClr val="000000"/>
                      </a:solidFill>
                      <a:prstDash val="solid"/>
                    </a:lnL>
                    <a:lnR w="2285">
                      <a:solidFill>
                        <a:srgbClr val="000000"/>
                      </a:solidFill>
                      <a:prstDash val="solid"/>
                    </a:lnR>
                    <a:lnT w="2286">
                      <a:solidFill>
                        <a:srgbClr val="000000"/>
                      </a:solidFill>
                      <a:prstDash val="solid"/>
                    </a:lnT>
                    <a:lnB w="3810">
                      <a:solidFill>
                        <a:srgbClr val="000000"/>
                      </a:solidFill>
                      <a:prstDash val="solid"/>
                    </a:lnB>
                  </a:tcPr>
                </a:tc>
              </a:tr>
              <a:tr h="238125">
                <a:tc>
                  <a:txBody>
                    <a:bodyPr/>
                    <a:lstStyle/>
                    <a:p>
                      <a:pPr marR="38100" algn="r">
                        <a:lnSpc>
                          <a:spcPct val="100000"/>
                        </a:lnSpc>
                        <a:spcBef>
                          <a:spcPts val="15"/>
                        </a:spcBef>
                      </a:pPr>
                      <a:r>
                        <a:rPr sz="1600" b="1" spc="-5" dirty="0">
                          <a:latin typeface="Arial"/>
                          <a:cs typeface="Arial"/>
                        </a:rPr>
                        <a:t>97342</a:t>
                      </a:r>
                      <a:endParaRPr sz="1600">
                        <a:latin typeface="Arial"/>
                        <a:cs typeface="Arial"/>
                      </a:endParaRPr>
                    </a:p>
                  </a:txBody>
                  <a:tcPr marL="0" marR="0" marT="0" marB="0">
                    <a:lnL w="2286">
                      <a:solidFill>
                        <a:srgbClr val="000000"/>
                      </a:solidFill>
                      <a:prstDash val="solid"/>
                    </a:lnL>
                    <a:lnR w="2285">
                      <a:solidFill>
                        <a:srgbClr val="000000"/>
                      </a:solidFill>
                      <a:prstDash val="solid"/>
                    </a:lnR>
                    <a:lnT w="3810">
                      <a:solidFill>
                        <a:srgbClr val="000000"/>
                      </a:solidFill>
                      <a:prstDash val="solid"/>
                    </a:lnT>
                    <a:lnB w="2286">
                      <a:solidFill>
                        <a:srgbClr val="000000"/>
                      </a:solidFill>
                      <a:prstDash val="solid"/>
                    </a:lnB>
                  </a:tcPr>
                </a:tc>
              </a:tr>
              <a:tr h="988314">
                <a:tc>
                  <a:txBody>
                    <a:bodyPr/>
                    <a:lstStyle/>
                    <a:p>
                      <a:pPr marL="332740">
                        <a:lnSpc>
                          <a:spcPct val="100000"/>
                        </a:lnSpc>
                        <a:spcBef>
                          <a:spcPts val="80"/>
                        </a:spcBef>
                      </a:pPr>
                      <a:r>
                        <a:rPr sz="1600" b="1" spc="-5" dirty="0">
                          <a:latin typeface="Arial"/>
                          <a:cs typeface="Arial"/>
                        </a:rPr>
                        <a:t>48001</a:t>
                      </a:r>
                      <a:endParaRPr sz="1600">
                        <a:latin typeface="Arial"/>
                        <a:cs typeface="Arial"/>
                      </a:endParaRPr>
                    </a:p>
                    <a:p>
                      <a:pPr marL="332740">
                        <a:lnSpc>
                          <a:spcPct val="100000"/>
                        </a:lnSpc>
                        <a:spcBef>
                          <a:spcPts val="15"/>
                        </a:spcBef>
                      </a:pPr>
                      <a:r>
                        <a:rPr sz="1600" b="1" spc="-5" dirty="0">
                          <a:latin typeface="Arial"/>
                          <a:cs typeface="Arial"/>
                        </a:rPr>
                        <a:t>48081</a:t>
                      </a:r>
                      <a:endParaRPr sz="1600">
                        <a:latin typeface="Arial"/>
                        <a:cs typeface="Arial"/>
                      </a:endParaRPr>
                    </a:p>
                    <a:p>
                      <a:pPr marL="332740">
                        <a:lnSpc>
                          <a:spcPct val="100000"/>
                        </a:lnSpc>
                        <a:spcBef>
                          <a:spcPts val="30"/>
                        </a:spcBef>
                      </a:pPr>
                      <a:r>
                        <a:rPr sz="1600" b="1" spc="-5" dirty="0">
                          <a:latin typeface="Arial"/>
                          <a:cs typeface="Arial"/>
                        </a:rPr>
                        <a:t>38107</a:t>
                      </a:r>
                      <a:endParaRPr sz="1600">
                        <a:latin typeface="Arial"/>
                        <a:cs typeface="Arial"/>
                      </a:endParaRPr>
                    </a:p>
                    <a:p>
                      <a:pPr marL="332740">
                        <a:lnSpc>
                          <a:spcPct val="100000"/>
                        </a:lnSpc>
                        <a:spcBef>
                          <a:spcPts val="15"/>
                        </a:spcBef>
                      </a:pPr>
                      <a:r>
                        <a:rPr sz="1600" b="1" spc="-5" dirty="0">
                          <a:latin typeface="Arial"/>
                          <a:cs typeface="Arial"/>
                        </a:rPr>
                        <a:t>78397</a:t>
                      </a:r>
                      <a:endParaRPr sz="1600">
                        <a:latin typeface="Arial"/>
                        <a:cs typeface="Arial"/>
                      </a:endParaRPr>
                    </a:p>
                  </a:txBody>
                  <a:tcPr marL="0" marR="0" marT="0" marB="0">
                    <a:lnL w="2286">
                      <a:solidFill>
                        <a:srgbClr val="000000"/>
                      </a:solidFill>
                      <a:prstDash val="solid"/>
                    </a:lnL>
                    <a:lnR w="2285">
                      <a:solidFill>
                        <a:srgbClr val="000000"/>
                      </a:solidFill>
                      <a:prstDash val="solid"/>
                    </a:lnR>
                    <a:lnT w="2286">
                      <a:solidFill>
                        <a:srgbClr val="000000"/>
                      </a:solidFill>
                      <a:prstDash val="solid"/>
                    </a:lnT>
                    <a:lnB w="3810">
                      <a:solidFill>
                        <a:srgbClr val="000000"/>
                      </a:solidFill>
                      <a:prstDash val="solid"/>
                    </a:lnB>
                  </a:tcPr>
                </a:tc>
              </a:tr>
              <a:tr h="254127">
                <a:tc>
                  <a:txBody>
                    <a:bodyPr/>
                    <a:lstStyle/>
                    <a:p>
                      <a:endParaRPr sz="1600">
                        <a:latin typeface="Arial"/>
                        <a:cs typeface="Arial"/>
                      </a:endParaRPr>
                    </a:p>
                  </a:txBody>
                  <a:tcPr marL="0" marR="0" marT="0" marB="0">
                    <a:lnL w="2286">
                      <a:solidFill>
                        <a:srgbClr val="000000"/>
                      </a:solidFill>
                      <a:prstDash val="solid"/>
                    </a:lnL>
                    <a:lnR w="2285">
                      <a:solidFill>
                        <a:srgbClr val="000000"/>
                      </a:solidFill>
                      <a:prstDash val="solid"/>
                    </a:lnR>
                    <a:lnT w="3810">
                      <a:solidFill>
                        <a:srgbClr val="000000"/>
                      </a:solidFill>
                      <a:prstDash val="solid"/>
                    </a:lnT>
                    <a:lnB w="2286">
                      <a:solidFill>
                        <a:srgbClr val="000000"/>
                      </a:solidFill>
                      <a:prstDash val="solid"/>
                    </a:lnB>
                  </a:tcPr>
                </a:tc>
              </a:tr>
            </a:tbl>
          </a:graphicData>
        </a:graphic>
      </p:graphicFrame>
      <p:sp>
        <p:nvSpPr>
          <p:cNvPr id="34" name="object 34"/>
          <p:cNvSpPr txBox="1"/>
          <p:nvPr/>
        </p:nvSpPr>
        <p:spPr>
          <a:xfrm>
            <a:off x="990600" y="926591"/>
            <a:ext cx="8153400" cy="780983"/>
          </a:xfrm>
          <a:prstGeom prst="rect">
            <a:avLst/>
          </a:prstGeom>
          <a:ln w="3175">
            <a:solidFill>
              <a:srgbClr val="000000"/>
            </a:solidFill>
          </a:ln>
        </p:spPr>
        <p:txBody>
          <a:bodyPr vert="horz" wrap="square" lIns="0" tIns="41910" rIns="0" bIns="0" rtlCol="0">
            <a:spAutoFit/>
          </a:bodyPr>
          <a:lstStyle/>
          <a:p>
            <a:pPr marL="91440">
              <a:lnSpc>
                <a:spcPct val="100000"/>
              </a:lnSpc>
              <a:spcBef>
                <a:spcPts val="330"/>
              </a:spcBef>
            </a:pPr>
            <a:r>
              <a:rPr sz="1600" spc="-5" dirty="0">
                <a:latin typeface="Arial"/>
                <a:cs typeface="Arial"/>
              </a:rPr>
              <a:t>List of</a:t>
            </a:r>
            <a:r>
              <a:rPr sz="1600" spc="-65" dirty="0">
                <a:latin typeface="Arial"/>
                <a:cs typeface="Arial"/>
              </a:rPr>
              <a:t> </a:t>
            </a:r>
            <a:r>
              <a:rPr sz="1600" spc="-5" dirty="0">
                <a:latin typeface="Arial"/>
                <a:cs typeface="Arial"/>
              </a:rPr>
              <a:t>numbers:</a:t>
            </a:r>
            <a:endParaRPr sz="1600" dirty="0">
              <a:latin typeface="Arial"/>
              <a:cs typeface="Arial"/>
            </a:endParaRPr>
          </a:p>
          <a:p>
            <a:pPr marL="91440">
              <a:lnSpc>
                <a:spcPct val="100000"/>
              </a:lnSpc>
              <a:spcBef>
                <a:spcPts val="5"/>
              </a:spcBef>
            </a:pPr>
            <a:r>
              <a:rPr sz="1600" spc="-5" dirty="0">
                <a:latin typeface="Arial"/>
                <a:cs typeface="Arial"/>
              </a:rPr>
              <a:t>48081, </a:t>
            </a:r>
            <a:r>
              <a:rPr sz="1600" spc="-5" dirty="0" smtClean="0">
                <a:latin typeface="Arial"/>
                <a:cs typeface="Arial"/>
              </a:rPr>
              <a:t>9</a:t>
            </a:r>
            <a:r>
              <a:rPr lang="en-US" sz="1600" spc="-5" dirty="0" smtClean="0">
                <a:latin typeface="Arial"/>
                <a:cs typeface="Arial"/>
              </a:rPr>
              <a:t>7</a:t>
            </a:r>
            <a:r>
              <a:rPr sz="1600" spc="-5" dirty="0" smtClean="0">
                <a:latin typeface="Arial"/>
                <a:cs typeface="Arial"/>
              </a:rPr>
              <a:t>342</a:t>
            </a:r>
            <a:r>
              <a:rPr sz="1600" spc="-5" dirty="0">
                <a:latin typeface="Arial"/>
                <a:cs typeface="Arial"/>
              </a:rPr>
              <a:t>, 90287, 90583, 53202, 65215, 78397, 48001, 972,</a:t>
            </a:r>
            <a:r>
              <a:rPr sz="1600" spc="45" dirty="0">
                <a:latin typeface="Arial"/>
                <a:cs typeface="Arial"/>
              </a:rPr>
              <a:t> </a:t>
            </a:r>
            <a:r>
              <a:rPr sz="1600" spc="-5" dirty="0">
                <a:latin typeface="Arial"/>
                <a:cs typeface="Arial"/>
              </a:rPr>
              <a:t>65315,</a:t>
            </a:r>
            <a:endParaRPr sz="1600" dirty="0">
              <a:latin typeface="Arial"/>
              <a:cs typeface="Arial"/>
            </a:endParaRPr>
          </a:p>
          <a:p>
            <a:pPr marL="91440">
              <a:lnSpc>
                <a:spcPct val="100000"/>
              </a:lnSpc>
              <a:spcBef>
                <a:spcPts val="5"/>
              </a:spcBef>
            </a:pPr>
            <a:r>
              <a:rPr sz="1600" spc="-5" dirty="0">
                <a:latin typeface="Arial"/>
                <a:cs typeface="Arial"/>
              </a:rPr>
              <a:t>41983, 90283, 81664,</a:t>
            </a:r>
            <a:r>
              <a:rPr sz="1600" spc="-40" dirty="0">
                <a:latin typeface="Arial"/>
                <a:cs typeface="Arial"/>
              </a:rPr>
              <a:t> </a:t>
            </a:r>
            <a:r>
              <a:rPr sz="1600" spc="-5" dirty="0">
                <a:latin typeface="Arial"/>
                <a:cs typeface="Arial"/>
              </a:rPr>
              <a:t>38107</a:t>
            </a:r>
            <a:endParaRPr sz="1600" dirty="0">
              <a:latin typeface="Arial"/>
              <a:cs typeface="Arial"/>
            </a:endParaRPr>
          </a:p>
        </p:txBody>
      </p:sp>
      <p:graphicFrame>
        <p:nvGraphicFramePr>
          <p:cNvPr id="35" name="object 35"/>
          <p:cNvGraphicFramePr>
            <a:graphicFrameLocks noGrp="1"/>
          </p:cNvGraphicFramePr>
          <p:nvPr/>
        </p:nvGraphicFramePr>
        <p:xfrm>
          <a:off x="3510534" y="2456307"/>
          <a:ext cx="946785" cy="4189089"/>
        </p:xfrm>
        <a:graphic>
          <a:graphicData uri="http://schemas.openxmlformats.org/drawingml/2006/table">
            <a:tbl>
              <a:tblPr firstRow="1" bandRow="1">
                <a:tableStyleId>{2D5ABB26-0587-4C30-8999-92F81FD0307C}</a:tableStyleId>
              </a:tblPr>
              <a:tblGrid>
                <a:gridCol w="946785"/>
              </a:tblGrid>
              <a:tr h="740663">
                <a:tc>
                  <a:txBody>
                    <a:bodyPr/>
                    <a:lstStyle/>
                    <a:p>
                      <a:pPr marL="333375">
                        <a:lnSpc>
                          <a:spcPct val="100000"/>
                        </a:lnSpc>
                        <a:spcBef>
                          <a:spcPts val="15"/>
                        </a:spcBef>
                      </a:pPr>
                      <a:r>
                        <a:rPr sz="1600" b="1" spc="-5" dirty="0">
                          <a:latin typeface="Arial"/>
                          <a:cs typeface="Arial"/>
                        </a:rPr>
                        <a:t>48001</a:t>
                      </a:r>
                      <a:endParaRPr sz="1600">
                        <a:latin typeface="Arial"/>
                        <a:cs typeface="Arial"/>
                      </a:endParaRPr>
                    </a:p>
                    <a:p>
                      <a:pPr marL="333375">
                        <a:lnSpc>
                          <a:spcPct val="100000"/>
                        </a:lnSpc>
                        <a:spcBef>
                          <a:spcPts val="15"/>
                        </a:spcBef>
                      </a:pPr>
                      <a:r>
                        <a:rPr sz="1600" b="1" spc="-5" dirty="0">
                          <a:latin typeface="Arial"/>
                          <a:cs typeface="Arial"/>
                        </a:rPr>
                        <a:t>53202</a:t>
                      </a:r>
                      <a:endParaRPr sz="1600">
                        <a:latin typeface="Arial"/>
                        <a:cs typeface="Arial"/>
                      </a:endParaRPr>
                    </a:p>
                    <a:p>
                      <a:pPr marL="333375">
                        <a:lnSpc>
                          <a:spcPct val="100000"/>
                        </a:lnSpc>
                        <a:spcBef>
                          <a:spcPts val="15"/>
                        </a:spcBef>
                      </a:pPr>
                      <a:r>
                        <a:rPr sz="1600" b="1" spc="-5" dirty="0">
                          <a:latin typeface="Arial"/>
                          <a:cs typeface="Arial"/>
                        </a:rPr>
                        <a:t>38107</a:t>
                      </a:r>
                      <a:endParaRPr sz="1600">
                        <a:latin typeface="Arial"/>
                        <a:cs typeface="Arial"/>
                      </a:endParaRPr>
                    </a:p>
                  </a:txBody>
                  <a:tcPr marL="0" marR="0" marT="0" marB="0">
                    <a:lnL w="2286">
                      <a:solidFill>
                        <a:srgbClr val="000000"/>
                      </a:solidFill>
                      <a:prstDash val="solid"/>
                    </a:lnL>
                    <a:lnR w="3047">
                      <a:solidFill>
                        <a:srgbClr val="000000"/>
                      </a:solidFill>
                      <a:prstDash val="solid"/>
                    </a:lnR>
                    <a:lnT w="3047">
                      <a:solidFill>
                        <a:srgbClr val="000000"/>
                      </a:solidFill>
                      <a:prstDash val="solid"/>
                    </a:lnT>
                    <a:lnB w="4571">
                      <a:solidFill>
                        <a:srgbClr val="000000"/>
                      </a:solidFill>
                      <a:prstDash val="solid"/>
                    </a:lnB>
                  </a:tcPr>
                </a:tc>
              </a:tr>
              <a:tr h="494538">
                <a:tc>
                  <a:txBody>
                    <a:bodyPr/>
                    <a:lstStyle/>
                    <a:p>
                      <a:pPr marL="333375">
                        <a:lnSpc>
                          <a:spcPct val="100000"/>
                        </a:lnSpc>
                        <a:spcBef>
                          <a:spcPts val="5"/>
                        </a:spcBef>
                      </a:pPr>
                      <a:r>
                        <a:rPr sz="1600" b="1" spc="-5" dirty="0">
                          <a:latin typeface="Arial"/>
                          <a:cs typeface="Arial"/>
                        </a:rPr>
                        <a:t>65215</a:t>
                      </a:r>
                      <a:endParaRPr sz="1600">
                        <a:latin typeface="Arial"/>
                        <a:cs typeface="Arial"/>
                      </a:endParaRPr>
                    </a:p>
                    <a:p>
                      <a:pPr marL="333375">
                        <a:lnSpc>
                          <a:spcPct val="100000"/>
                        </a:lnSpc>
                        <a:spcBef>
                          <a:spcPts val="30"/>
                        </a:spcBef>
                      </a:pPr>
                      <a:r>
                        <a:rPr sz="1600" b="1" spc="-5" dirty="0">
                          <a:latin typeface="Arial"/>
                          <a:cs typeface="Arial"/>
                        </a:rPr>
                        <a:t>65315</a:t>
                      </a:r>
                      <a:endParaRPr sz="1600">
                        <a:latin typeface="Arial"/>
                        <a:cs typeface="Arial"/>
                      </a:endParaRPr>
                    </a:p>
                  </a:txBody>
                  <a:tcPr marL="0" marR="0" marT="0" marB="0">
                    <a:lnL w="2286">
                      <a:solidFill>
                        <a:srgbClr val="000000"/>
                      </a:solidFill>
                      <a:prstDash val="solid"/>
                    </a:lnL>
                    <a:lnT w="4571">
                      <a:solidFill>
                        <a:srgbClr val="000000"/>
                      </a:solidFill>
                      <a:prstDash val="solid"/>
                    </a:lnT>
                    <a:lnB w="2285">
                      <a:solidFill>
                        <a:srgbClr val="000000"/>
                      </a:solidFill>
                      <a:prstDash val="solid"/>
                    </a:lnB>
                  </a:tcPr>
                </a:tc>
              </a:tr>
              <a:tr h="246125">
                <a:tc>
                  <a:txBody>
                    <a:bodyPr/>
                    <a:lstStyle/>
                    <a:p>
                      <a:endParaRPr sz="1600">
                        <a:latin typeface="Arial"/>
                        <a:cs typeface="Arial"/>
                      </a:endParaRPr>
                    </a:p>
                  </a:txBody>
                  <a:tcPr marL="0" marR="0" marT="0" marB="0">
                    <a:lnL w="2286">
                      <a:solidFill>
                        <a:srgbClr val="000000"/>
                      </a:solidFill>
                      <a:prstDash val="solid"/>
                    </a:lnL>
                    <a:lnT w="2285">
                      <a:solidFill>
                        <a:srgbClr val="000000"/>
                      </a:solidFill>
                      <a:prstDash val="solid"/>
                    </a:lnT>
                    <a:lnB w="2285">
                      <a:solidFill>
                        <a:srgbClr val="000000"/>
                      </a:solidFill>
                      <a:prstDash val="solid"/>
                    </a:lnB>
                  </a:tcPr>
                </a:tc>
              </a:tr>
              <a:tr h="247650">
                <a:tc>
                  <a:txBody>
                    <a:bodyPr/>
                    <a:lstStyle/>
                    <a:p>
                      <a:endParaRPr sz="1600">
                        <a:latin typeface="Arial"/>
                        <a:cs typeface="Arial"/>
                      </a:endParaRPr>
                    </a:p>
                  </a:txBody>
                  <a:tcPr marL="0" marR="0" marT="0" marB="0">
                    <a:lnL w="2286">
                      <a:solidFill>
                        <a:srgbClr val="000000"/>
                      </a:solidFill>
                      <a:prstDash val="solid"/>
                    </a:lnL>
                    <a:lnT w="2285">
                      <a:solidFill>
                        <a:srgbClr val="000000"/>
                      </a:solidFill>
                      <a:prstDash val="solid"/>
                    </a:lnT>
                    <a:lnB w="2285">
                      <a:solidFill>
                        <a:srgbClr val="000000"/>
                      </a:solidFill>
                      <a:prstDash val="solid"/>
                    </a:lnB>
                  </a:tcPr>
                </a:tc>
              </a:tr>
              <a:tr h="246125">
                <a:tc>
                  <a:txBody>
                    <a:bodyPr/>
                    <a:lstStyle/>
                    <a:p>
                      <a:pPr marR="40005" algn="r">
                        <a:lnSpc>
                          <a:spcPct val="100000"/>
                        </a:lnSpc>
                        <a:spcBef>
                          <a:spcPts val="5"/>
                        </a:spcBef>
                      </a:pPr>
                      <a:r>
                        <a:rPr sz="1600" b="1" spc="-5" dirty="0">
                          <a:latin typeface="Arial"/>
                          <a:cs typeface="Arial"/>
                        </a:rPr>
                        <a:t>97342</a:t>
                      </a:r>
                      <a:endParaRPr sz="1600">
                        <a:latin typeface="Arial"/>
                        <a:cs typeface="Arial"/>
                      </a:endParaRPr>
                    </a:p>
                  </a:txBody>
                  <a:tcPr marL="0" marR="0" marT="0" marB="0">
                    <a:lnL w="2286">
                      <a:solidFill>
                        <a:srgbClr val="000000"/>
                      </a:solidFill>
                      <a:prstDash val="solid"/>
                    </a:lnL>
                    <a:lnT w="2285">
                      <a:solidFill>
                        <a:srgbClr val="000000"/>
                      </a:solidFill>
                      <a:prstDash val="solid"/>
                    </a:lnT>
                    <a:lnB w="2285">
                      <a:solidFill>
                        <a:srgbClr val="000000"/>
                      </a:solidFill>
                      <a:prstDash val="solid"/>
                    </a:lnB>
                  </a:tcPr>
                </a:tc>
              </a:tr>
              <a:tr h="246125">
                <a:tc>
                  <a:txBody>
                    <a:bodyPr/>
                    <a:lstStyle/>
                    <a:p>
                      <a:endParaRPr sz="1600">
                        <a:latin typeface="Arial"/>
                        <a:cs typeface="Arial"/>
                      </a:endParaRPr>
                    </a:p>
                  </a:txBody>
                  <a:tcPr marL="0" marR="0" marT="0" marB="0">
                    <a:lnL w="2286">
                      <a:solidFill>
                        <a:srgbClr val="000000"/>
                      </a:solidFill>
                      <a:prstDash val="solid"/>
                    </a:lnL>
                    <a:lnT w="2285">
                      <a:solidFill>
                        <a:srgbClr val="000000"/>
                      </a:solidFill>
                      <a:prstDash val="solid"/>
                    </a:lnT>
                    <a:lnB w="2286">
                      <a:solidFill>
                        <a:srgbClr val="000000"/>
                      </a:solidFill>
                      <a:prstDash val="solid"/>
                    </a:lnB>
                  </a:tcPr>
                </a:tc>
              </a:tr>
              <a:tr h="247650">
                <a:tc>
                  <a:txBody>
                    <a:bodyPr/>
                    <a:lstStyle/>
                    <a:p>
                      <a:pPr marR="59055" algn="r">
                        <a:lnSpc>
                          <a:spcPct val="100000"/>
                        </a:lnSpc>
                        <a:spcBef>
                          <a:spcPts val="5"/>
                        </a:spcBef>
                      </a:pPr>
                      <a:r>
                        <a:rPr sz="1600" b="1" spc="-5" dirty="0">
                          <a:latin typeface="Arial"/>
                          <a:cs typeface="Arial"/>
                        </a:rPr>
                        <a:t>81664</a:t>
                      </a:r>
                      <a:endParaRPr sz="1600">
                        <a:latin typeface="Arial"/>
                        <a:cs typeface="Arial"/>
                      </a:endParaRPr>
                    </a:p>
                  </a:txBody>
                  <a:tcPr marL="0" marR="0" marT="0" marB="0">
                    <a:lnL w="2286">
                      <a:solidFill>
                        <a:srgbClr val="000000"/>
                      </a:solidFill>
                      <a:prstDash val="solid"/>
                    </a:lnL>
                    <a:lnT w="2286">
                      <a:solidFill>
                        <a:srgbClr val="000000"/>
                      </a:solidFill>
                      <a:prstDash val="solid"/>
                    </a:lnT>
                    <a:lnB w="2286">
                      <a:solidFill>
                        <a:srgbClr val="000000"/>
                      </a:solidFill>
                      <a:prstDash val="solid"/>
                    </a:lnB>
                  </a:tcPr>
                </a:tc>
              </a:tr>
              <a:tr h="246887">
                <a:tc>
                  <a:txBody>
                    <a:bodyPr/>
                    <a:lstStyle/>
                    <a:p>
                      <a:pPr marR="38735" algn="r">
                        <a:lnSpc>
                          <a:spcPct val="100000"/>
                        </a:lnSpc>
                        <a:spcBef>
                          <a:spcPts val="5"/>
                        </a:spcBef>
                      </a:pPr>
                      <a:r>
                        <a:rPr sz="1600" b="1" spc="-5" dirty="0">
                          <a:latin typeface="Arial"/>
                          <a:cs typeface="Arial"/>
                        </a:rPr>
                        <a:t>00972</a:t>
                      </a:r>
                      <a:endParaRPr sz="1600">
                        <a:latin typeface="Arial"/>
                        <a:cs typeface="Arial"/>
                      </a:endParaRPr>
                    </a:p>
                  </a:txBody>
                  <a:tcPr marL="0" marR="0" marT="0" marB="0">
                    <a:lnL w="2286">
                      <a:solidFill>
                        <a:srgbClr val="000000"/>
                      </a:solidFill>
                      <a:prstDash val="solid"/>
                    </a:lnL>
                    <a:lnT w="2286">
                      <a:solidFill>
                        <a:srgbClr val="000000"/>
                      </a:solidFill>
                      <a:prstDash val="solid"/>
                    </a:lnT>
                    <a:lnB w="2286">
                      <a:solidFill>
                        <a:srgbClr val="000000"/>
                      </a:solidFill>
                      <a:prstDash val="solid"/>
                    </a:lnB>
                  </a:tcPr>
                </a:tc>
              </a:tr>
              <a:tr h="1233677">
                <a:tc>
                  <a:txBody>
                    <a:bodyPr/>
                    <a:lstStyle/>
                    <a:p>
                      <a:pPr marL="333375">
                        <a:lnSpc>
                          <a:spcPct val="100000"/>
                        </a:lnSpc>
                        <a:spcBef>
                          <a:spcPts val="15"/>
                        </a:spcBef>
                      </a:pPr>
                      <a:r>
                        <a:rPr sz="1600" b="1" spc="-5" dirty="0">
                          <a:latin typeface="Arial"/>
                          <a:cs typeface="Arial"/>
                        </a:rPr>
                        <a:t>48081</a:t>
                      </a:r>
                      <a:endParaRPr sz="1600">
                        <a:latin typeface="Arial"/>
                        <a:cs typeface="Arial"/>
                      </a:endParaRPr>
                    </a:p>
                    <a:p>
                      <a:pPr marL="333375">
                        <a:lnSpc>
                          <a:spcPct val="100000"/>
                        </a:lnSpc>
                        <a:spcBef>
                          <a:spcPts val="30"/>
                        </a:spcBef>
                      </a:pPr>
                      <a:r>
                        <a:rPr sz="1600" b="1" spc="-5" dirty="0">
                          <a:latin typeface="Arial"/>
                          <a:cs typeface="Arial"/>
                        </a:rPr>
                        <a:t>90583</a:t>
                      </a:r>
                      <a:endParaRPr sz="1600">
                        <a:latin typeface="Arial"/>
                        <a:cs typeface="Arial"/>
                      </a:endParaRPr>
                    </a:p>
                    <a:p>
                      <a:pPr marL="333375">
                        <a:lnSpc>
                          <a:spcPct val="100000"/>
                        </a:lnSpc>
                        <a:spcBef>
                          <a:spcPts val="15"/>
                        </a:spcBef>
                      </a:pPr>
                      <a:r>
                        <a:rPr sz="1600" b="1" spc="-5" dirty="0">
                          <a:latin typeface="Arial"/>
                          <a:cs typeface="Arial"/>
                        </a:rPr>
                        <a:t>41983</a:t>
                      </a:r>
                      <a:endParaRPr sz="1600">
                        <a:latin typeface="Arial"/>
                        <a:cs typeface="Arial"/>
                      </a:endParaRPr>
                    </a:p>
                    <a:p>
                      <a:pPr marL="333375">
                        <a:lnSpc>
                          <a:spcPct val="100000"/>
                        </a:lnSpc>
                        <a:spcBef>
                          <a:spcPts val="15"/>
                        </a:spcBef>
                      </a:pPr>
                      <a:r>
                        <a:rPr sz="1600" b="1" spc="-5" dirty="0">
                          <a:latin typeface="Arial"/>
                          <a:cs typeface="Arial"/>
                        </a:rPr>
                        <a:t>90283</a:t>
                      </a:r>
                      <a:endParaRPr sz="1600">
                        <a:latin typeface="Arial"/>
                        <a:cs typeface="Arial"/>
                      </a:endParaRPr>
                    </a:p>
                    <a:p>
                      <a:pPr marL="333375">
                        <a:lnSpc>
                          <a:spcPct val="100000"/>
                        </a:lnSpc>
                        <a:spcBef>
                          <a:spcPts val="30"/>
                        </a:spcBef>
                      </a:pPr>
                      <a:r>
                        <a:rPr sz="1600" b="1" spc="-5" dirty="0">
                          <a:latin typeface="Arial"/>
                          <a:cs typeface="Arial"/>
                        </a:rPr>
                        <a:t>90287</a:t>
                      </a:r>
                      <a:endParaRPr sz="1600">
                        <a:latin typeface="Arial"/>
                        <a:cs typeface="Arial"/>
                      </a:endParaRPr>
                    </a:p>
                  </a:txBody>
                  <a:tcPr marL="0" marR="0" marT="0" marB="0">
                    <a:lnL w="2286">
                      <a:solidFill>
                        <a:srgbClr val="000000"/>
                      </a:solidFill>
                      <a:prstDash val="solid"/>
                    </a:lnL>
                    <a:lnT w="2286">
                      <a:solidFill>
                        <a:srgbClr val="000000"/>
                      </a:solidFill>
                      <a:prstDash val="solid"/>
                    </a:lnT>
                    <a:lnB w="3048">
                      <a:solidFill>
                        <a:srgbClr val="000000"/>
                      </a:solidFill>
                      <a:prstDash val="solid"/>
                    </a:lnB>
                  </a:tcPr>
                </a:tc>
              </a:tr>
              <a:tr h="239649">
                <a:tc>
                  <a:txBody>
                    <a:bodyPr/>
                    <a:lstStyle/>
                    <a:p>
                      <a:pPr marR="31115" algn="r">
                        <a:lnSpc>
                          <a:spcPts val="1680"/>
                        </a:lnSpc>
                      </a:pPr>
                      <a:r>
                        <a:rPr sz="1600" b="1" spc="-5" dirty="0">
                          <a:latin typeface="Arial"/>
                          <a:cs typeface="Arial"/>
                        </a:rPr>
                        <a:t>78397</a:t>
                      </a:r>
                      <a:endParaRPr sz="1600">
                        <a:latin typeface="Arial"/>
                        <a:cs typeface="Arial"/>
                      </a:endParaRPr>
                    </a:p>
                  </a:txBody>
                  <a:tcPr marL="0" marR="0" marT="0" marB="0">
                    <a:lnL w="2286">
                      <a:solidFill>
                        <a:srgbClr val="000000"/>
                      </a:solidFill>
                      <a:prstDash val="solid"/>
                    </a:lnL>
                    <a:lnT w="3048">
                      <a:solidFill>
                        <a:srgbClr val="000000"/>
                      </a:solidFill>
                      <a:prstDash val="solid"/>
                    </a:lnT>
                    <a:lnB w="381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1884680">
              <a:lnSpc>
                <a:spcPct val="100000"/>
              </a:lnSpc>
            </a:pPr>
            <a:r>
              <a:rPr sz="4400" spc="-5" dirty="0">
                <a:latin typeface="Times New Roman"/>
                <a:cs typeface="Times New Roman"/>
              </a:rPr>
              <a:t>Radix Sort</a:t>
            </a:r>
            <a:r>
              <a:rPr sz="4400" spc="-40" dirty="0">
                <a:latin typeface="Times New Roman"/>
                <a:cs typeface="Times New Roman"/>
              </a:rPr>
              <a:t> </a:t>
            </a:r>
            <a:r>
              <a:rPr sz="4400" spc="-5" dirty="0">
                <a:latin typeface="Times New Roman"/>
                <a:cs typeface="Times New Roman"/>
              </a:rPr>
              <a:t>Algorithm</a:t>
            </a:r>
            <a:endParaRPr sz="4400">
              <a:latin typeface="Times New Roman"/>
              <a:cs typeface="Times New Roman"/>
            </a:endParaRPr>
          </a:p>
        </p:txBody>
      </p:sp>
      <p:sp>
        <p:nvSpPr>
          <p:cNvPr id="3" name="object 3"/>
          <p:cNvSpPr txBox="1"/>
          <p:nvPr/>
        </p:nvSpPr>
        <p:spPr>
          <a:xfrm>
            <a:off x="1849373" y="2514600"/>
            <a:ext cx="6913880" cy="2528570"/>
          </a:xfrm>
          <a:prstGeom prst="rect">
            <a:avLst/>
          </a:prstGeom>
          <a:ln w="3175">
            <a:solidFill>
              <a:srgbClr val="000000"/>
            </a:solidFill>
          </a:ln>
        </p:spPr>
        <p:txBody>
          <a:bodyPr vert="horz" wrap="square" lIns="0" tIns="34290" rIns="0" bIns="0" rtlCol="0">
            <a:spAutoFit/>
          </a:bodyPr>
          <a:lstStyle/>
          <a:p>
            <a:pPr marL="91440" marR="2392045">
              <a:lnSpc>
                <a:spcPct val="100000"/>
              </a:lnSpc>
              <a:spcBef>
                <a:spcPts val="270"/>
              </a:spcBef>
            </a:pPr>
            <a:r>
              <a:rPr sz="3200" spc="-5" dirty="0">
                <a:latin typeface="Arial"/>
                <a:cs typeface="Arial"/>
              </a:rPr>
              <a:t>Radix – Sort </a:t>
            </a:r>
            <a:r>
              <a:rPr sz="3200" spc="-10" dirty="0">
                <a:latin typeface="Arial"/>
                <a:cs typeface="Arial"/>
              </a:rPr>
              <a:t>(A[1…n], d)  </a:t>
            </a:r>
            <a:r>
              <a:rPr sz="3200" spc="-5" dirty="0">
                <a:latin typeface="Arial"/>
                <a:cs typeface="Arial"/>
              </a:rPr>
              <a:t>For i ← 1 to d</a:t>
            </a:r>
            <a:r>
              <a:rPr sz="3200" spc="-85" dirty="0">
                <a:latin typeface="Arial"/>
                <a:cs typeface="Arial"/>
              </a:rPr>
              <a:t> </a:t>
            </a:r>
            <a:r>
              <a:rPr sz="3200" spc="-10" dirty="0">
                <a:latin typeface="Arial"/>
                <a:cs typeface="Arial"/>
              </a:rPr>
              <a:t>do</a:t>
            </a:r>
            <a:endParaRPr sz="3200">
              <a:latin typeface="Arial"/>
              <a:cs typeface="Arial"/>
            </a:endParaRPr>
          </a:p>
          <a:p>
            <a:pPr marL="91440">
              <a:lnSpc>
                <a:spcPts val="3835"/>
              </a:lnSpc>
            </a:pPr>
            <a:r>
              <a:rPr sz="3200" spc="-5" dirty="0">
                <a:latin typeface="Arial"/>
                <a:cs typeface="Arial"/>
              </a:rPr>
              <a:t>Use a stable sort to sort array A</a:t>
            </a:r>
            <a:r>
              <a:rPr sz="3200" spc="-80" dirty="0">
                <a:latin typeface="Arial"/>
                <a:cs typeface="Arial"/>
              </a:rPr>
              <a:t> </a:t>
            </a:r>
            <a:r>
              <a:rPr sz="3200" spc="-10" dirty="0">
                <a:latin typeface="Arial"/>
                <a:cs typeface="Arial"/>
              </a:rPr>
              <a:t>on</a:t>
            </a:r>
            <a:endParaRPr sz="3200">
              <a:latin typeface="Arial"/>
              <a:cs typeface="Arial"/>
            </a:endParaRPr>
          </a:p>
          <a:p>
            <a:pPr marL="91440" marR="295910">
              <a:lnSpc>
                <a:spcPct val="100000"/>
              </a:lnSpc>
            </a:pPr>
            <a:r>
              <a:rPr sz="3200" spc="-5" dirty="0">
                <a:latin typeface="Arial"/>
                <a:cs typeface="Arial"/>
              </a:rPr>
              <a:t>digit i </a:t>
            </a:r>
            <a:r>
              <a:rPr sz="3200" spc="-10" dirty="0">
                <a:latin typeface="Arial"/>
                <a:cs typeface="Arial"/>
              </a:rPr>
              <a:t>(Where </a:t>
            </a:r>
            <a:r>
              <a:rPr sz="3200" spc="-5" dirty="0">
                <a:latin typeface="Arial"/>
                <a:cs typeface="Arial"/>
              </a:rPr>
              <a:t>digit 1 is LSB and </a:t>
            </a:r>
            <a:r>
              <a:rPr sz="3200" spc="-10" dirty="0">
                <a:latin typeface="Arial"/>
                <a:cs typeface="Arial"/>
              </a:rPr>
              <a:t>digit  </a:t>
            </a:r>
            <a:r>
              <a:rPr sz="3200" spc="-5" dirty="0">
                <a:latin typeface="Arial"/>
                <a:cs typeface="Arial"/>
              </a:rPr>
              <a:t>d is</a:t>
            </a:r>
            <a:r>
              <a:rPr sz="3200" spc="-80" dirty="0">
                <a:latin typeface="Arial"/>
                <a:cs typeface="Arial"/>
              </a:rPr>
              <a:t> </a:t>
            </a:r>
            <a:r>
              <a:rPr sz="3200" spc="-5" dirty="0">
                <a:latin typeface="Arial"/>
                <a:cs typeface="Arial"/>
              </a:rPr>
              <a:t>MSB)</a:t>
            </a:r>
            <a:endParaRPr sz="32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3148965">
              <a:lnSpc>
                <a:spcPct val="100000"/>
              </a:lnSpc>
            </a:pPr>
            <a:r>
              <a:rPr sz="4400" b="0" spc="-5" dirty="0">
                <a:latin typeface="Times New Roman"/>
                <a:cs typeface="Times New Roman"/>
              </a:rPr>
              <a:t>Bubble</a:t>
            </a:r>
            <a:r>
              <a:rPr sz="4400" b="0" spc="-60" dirty="0">
                <a:latin typeface="Times New Roman"/>
                <a:cs typeface="Times New Roman"/>
              </a:rPr>
              <a:t> </a:t>
            </a:r>
            <a:r>
              <a:rPr sz="4400" b="0" spc="-5" dirty="0">
                <a:latin typeface="Times New Roman"/>
                <a:cs typeface="Times New Roman"/>
              </a:rPr>
              <a:t>Sort</a:t>
            </a:r>
            <a:endParaRPr sz="4400">
              <a:latin typeface="Times New Roman"/>
              <a:cs typeface="Times New Roman"/>
            </a:endParaRPr>
          </a:p>
        </p:txBody>
      </p:sp>
      <p:sp>
        <p:nvSpPr>
          <p:cNvPr id="3" name="object 3"/>
          <p:cNvSpPr txBox="1"/>
          <p:nvPr/>
        </p:nvSpPr>
        <p:spPr>
          <a:xfrm>
            <a:off x="917702" y="2470150"/>
            <a:ext cx="7820025" cy="3032125"/>
          </a:xfrm>
          <a:prstGeom prst="rect">
            <a:avLst/>
          </a:prstGeom>
        </p:spPr>
        <p:txBody>
          <a:bodyPr vert="horz" wrap="square" lIns="0" tIns="0" rIns="0" bIns="0" rtlCol="0">
            <a:spAutoFit/>
          </a:bodyPr>
          <a:lstStyle/>
          <a:p>
            <a:pPr marL="355600" marR="221615" indent="-342900">
              <a:lnSpc>
                <a:spcPct val="100000"/>
              </a:lnSpc>
              <a:buChar char="•"/>
              <a:tabLst>
                <a:tab pos="354965" algn="l"/>
                <a:tab pos="355600" algn="l"/>
              </a:tabLst>
            </a:pPr>
            <a:r>
              <a:rPr sz="3200" spc="-5" dirty="0">
                <a:latin typeface="Times New Roman"/>
                <a:cs typeface="Times New Roman"/>
              </a:rPr>
              <a:t>In Bubble sort N-1 (N is Number of items to  be sorted) passes are made through</a:t>
            </a:r>
            <a:r>
              <a:rPr sz="3200" spc="60" dirty="0">
                <a:latin typeface="Times New Roman"/>
                <a:cs typeface="Times New Roman"/>
              </a:rPr>
              <a:t> </a:t>
            </a:r>
            <a:r>
              <a:rPr sz="3200" spc="-5" dirty="0">
                <a:latin typeface="Times New Roman"/>
                <a:cs typeface="Times New Roman"/>
              </a:rPr>
              <a:t>array.</a:t>
            </a:r>
            <a:endParaRPr sz="3200">
              <a:latin typeface="Times New Roman"/>
              <a:cs typeface="Times New Roman"/>
            </a:endParaRPr>
          </a:p>
          <a:p>
            <a:pPr marL="355600" marR="5080" indent="-342900">
              <a:lnSpc>
                <a:spcPct val="100000"/>
              </a:lnSpc>
              <a:spcBef>
                <a:spcPts val="755"/>
              </a:spcBef>
              <a:buChar char="•"/>
              <a:tabLst>
                <a:tab pos="354965" algn="l"/>
                <a:tab pos="355600" algn="l"/>
              </a:tabLst>
            </a:pPr>
            <a:r>
              <a:rPr sz="3200" spc="-5" dirty="0">
                <a:latin typeface="Times New Roman"/>
                <a:cs typeface="Times New Roman"/>
              </a:rPr>
              <a:t>During 1</a:t>
            </a:r>
            <a:r>
              <a:rPr sz="3150" spc="-7" baseline="26455" dirty="0">
                <a:latin typeface="Times New Roman"/>
                <a:cs typeface="Times New Roman"/>
              </a:rPr>
              <a:t>st </a:t>
            </a:r>
            <a:r>
              <a:rPr sz="3200" spc="-5" dirty="0">
                <a:latin typeface="Times New Roman"/>
                <a:cs typeface="Times New Roman"/>
              </a:rPr>
              <a:t>pass each element is compared  with next one in the array and then their  position is exchanged if required according to  criteria (whether ascending or</a:t>
            </a:r>
            <a:r>
              <a:rPr sz="3200" spc="65" dirty="0">
                <a:latin typeface="Times New Roman"/>
                <a:cs typeface="Times New Roman"/>
              </a:rPr>
              <a:t> </a:t>
            </a:r>
            <a:r>
              <a:rPr sz="3200" spc="-5" dirty="0">
                <a:latin typeface="Times New Roman"/>
                <a:cs typeface="Times New Roman"/>
              </a:rPr>
              <a:t>descending)</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689101" y="1940305"/>
            <a:ext cx="8088630" cy="2757170"/>
          </a:xfrm>
          <a:prstGeom prst="rect">
            <a:avLst/>
          </a:prstGeom>
        </p:spPr>
        <p:txBody>
          <a:bodyPr vert="horz" wrap="square" lIns="0" tIns="0" rIns="0" bIns="0" rtlCol="0">
            <a:spAutoFit/>
          </a:bodyPr>
          <a:lstStyle/>
          <a:p>
            <a:pPr marL="12700">
              <a:lnSpc>
                <a:spcPct val="100000"/>
              </a:lnSpc>
            </a:pPr>
            <a:r>
              <a:rPr sz="2800" b="1" u="heavy" spc="-5" dirty="0">
                <a:latin typeface="Times New Roman"/>
                <a:cs typeface="Times New Roman"/>
              </a:rPr>
              <a:t>Problem</a:t>
            </a:r>
            <a:r>
              <a:rPr sz="2800" b="1" spc="-5" dirty="0">
                <a:latin typeface="Times New Roman"/>
                <a:cs typeface="Times New Roman"/>
              </a:rPr>
              <a:t>: </a:t>
            </a:r>
            <a:r>
              <a:rPr sz="2800" spc="-5" dirty="0">
                <a:latin typeface="Times New Roman"/>
                <a:cs typeface="Times New Roman"/>
              </a:rPr>
              <a:t>How to multiply two positive</a:t>
            </a:r>
            <a:r>
              <a:rPr sz="2800" spc="-40" dirty="0">
                <a:latin typeface="Times New Roman"/>
                <a:cs typeface="Times New Roman"/>
              </a:rPr>
              <a:t> </a:t>
            </a:r>
            <a:r>
              <a:rPr sz="2800" spc="-5" dirty="0">
                <a:latin typeface="Times New Roman"/>
                <a:cs typeface="Times New Roman"/>
              </a:rPr>
              <a:t>integers?</a:t>
            </a:r>
            <a:endParaRPr sz="2800">
              <a:latin typeface="Times New Roman"/>
              <a:cs typeface="Times New Roman"/>
            </a:endParaRPr>
          </a:p>
          <a:p>
            <a:pPr marL="2533015">
              <a:lnSpc>
                <a:spcPct val="100000"/>
              </a:lnSpc>
              <a:spcBef>
                <a:spcPts val="484"/>
              </a:spcBef>
            </a:pPr>
            <a:r>
              <a:rPr sz="2000" b="1" i="1" spc="-10" dirty="0">
                <a:latin typeface="Times New Roman"/>
                <a:cs typeface="Times New Roman"/>
              </a:rPr>
              <a:t>(Domain </a:t>
            </a:r>
            <a:r>
              <a:rPr sz="2000" b="1" i="1" spc="-5" dirty="0">
                <a:latin typeface="Times New Roman"/>
                <a:cs typeface="Times New Roman"/>
              </a:rPr>
              <a:t>of </a:t>
            </a:r>
            <a:r>
              <a:rPr sz="2000" b="1" i="1" spc="-10" dirty="0">
                <a:latin typeface="Times New Roman"/>
                <a:cs typeface="Times New Roman"/>
              </a:rPr>
              <a:t>definition </a:t>
            </a:r>
            <a:r>
              <a:rPr sz="2000" b="1" i="1" spc="-5" dirty="0">
                <a:latin typeface="Times New Roman"/>
                <a:cs typeface="Times New Roman"/>
              </a:rPr>
              <a:t>is</a:t>
            </a:r>
            <a:r>
              <a:rPr sz="2000" b="1" i="1" spc="30" dirty="0">
                <a:latin typeface="Times New Roman"/>
                <a:cs typeface="Times New Roman"/>
              </a:rPr>
              <a:t> </a:t>
            </a:r>
            <a:r>
              <a:rPr sz="2000" b="1" i="1" spc="-10" dirty="0">
                <a:latin typeface="Times New Roman"/>
                <a:cs typeface="Times New Roman"/>
              </a:rPr>
              <a:t>important)</a:t>
            </a:r>
            <a:endParaRPr sz="2000">
              <a:latin typeface="Times New Roman"/>
              <a:cs typeface="Times New Roman"/>
            </a:endParaRPr>
          </a:p>
          <a:p>
            <a:pPr marL="12700">
              <a:lnSpc>
                <a:spcPct val="100000"/>
              </a:lnSpc>
              <a:spcBef>
                <a:spcPts val="660"/>
              </a:spcBef>
            </a:pPr>
            <a:r>
              <a:rPr sz="2800" b="1" u="heavy" dirty="0">
                <a:latin typeface="Times New Roman"/>
                <a:cs typeface="Times New Roman"/>
              </a:rPr>
              <a:t>Solution</a:t>
            </a:r>
            <a:r>
              <a:rPr sz="2800" b="1" dirty="0">
                <a:latin typeface="Times New Roman"/>
                <a:cs typeface="Times New Roman"/>
              </a:rPr>
              <a:t>: </a:t>
            </a:r>
            <a:r>
              <a:rPr sz="2800" spc="-5" dirty="0">
                <a:latin typeface="Times New Roman"/>
                <a:cs typeface="Times New Roman"/>
              </a:rPr>
              <a:t>Ways to solve the given</a:t>
            </a:r>
            <a:r>
              <a:rPr sz="2800" spc="-65" dirty="0">
                <a:latin typeface="Times New Roman"/>
                <a:cs typeface="Times New Roman"/>
              </a:rPr>
              <a:t> </a:t>
            </a:r>
            <a:r>
              <a:rPr sz="2800" spc="-5" dirty="0">
                <a:latin typeface="Times New Roman"/>
                <a:cs typeface="Times New Roman"/>
              </a:rPr>
              <a:t>problem.</a:t>
            </a:r>
            <a:endParaRPr sz="2800">
              <a:latin typeface="Times New Roman"/>
              <a:cs typeface="Times New Roman"/>
            </a:endParaRPr>
          </a:p>
          <a:p>
            <a:pPr marL="12700">
              <a:lnSpc>
                <a:spcPct val="100000"/>
              </a:lnSpc>
              <a:spcBef>
                <a:spcPts val="675"/>
              </a:spcBef>
            </a:pPr>
            <a:r>
              <a:rPr sz="2800" b="1" u="heavy" spc="-5" dirty="0">
                <a:latin typeface="Times New Roman"/>
                <a:cs typeface="Times New Roman"/>
              </a:rPr>
              <a:t>Algorithm</a:t>
            </a:r>
            <a:r>
              <a:rPr sz="2800" b="1" spc="-5" dirty="0">
                <a:latin typeface="Times New Roman"/>
                <a:cs typeface="Times New Roman"/>
              </a:rPr>
              <a:t>: </a:t>
            </a:r>
            <a:r>
              <a:rPr sz="2800" spc="-5" dirty="0">
                <a:latin typeface="Times New Roman"/>
                <a:cs typeface="Times New Roman"/>
              </a:rPr>
              <a:t>Sequence of steps to provide</a:t>
            </a:r>
            <a:r>
              <a:rPr sz="2800" spc="-35" dirty="0">
                <a:latin typeface="Times New Roman"/>
                <a:cs typeface="Times New Roman"/>
              </a:rPr>
              <a:t> </a:t>
            </a:r>
            <a:r>
              <a:rPr sz="2800" spc="-5" dirty="0">
                <a:latin typeface="Times New Roman"/>
                <a:cs typeface="Times New Roman"/>
              </a:rPr>
              <a:t>solution</a:t>
            </a:r>
            <a:endParaRPr sz="2800">
              <a:latin typeface="Times New Roman"/>
              <a:cs typeface="Times New Roman"/>
            </a:endParaRPr>
          </a:p>
          <a:p>
            <a:pPr marL="12700" marR="5080">
              <a:lnSpc>
                <a:spcPct val="100000"/>
              </a:lnSpc>
              <a:spcBef>
                <a:spcPts val="675"/>
              </a:spcBef>
            </a:pPr>
            <a:r>
              <a:rPr sz="2800" b="1" u="heavy" spc="-5" dirty="0">
                <a:latin typeface="Times New Roman"/>
                <a:cs typeface="Times New Roman"/>
              </a:rPr>
              <a:t>Instances</a:t>
            </a:r>
            <a:r>
              <a:rPr sz="2800" b="1" spc="-5" dirty="0">
                <a:latin typeface="Times New Roman"/>
                <a:cs typeface="Times New Roman"/>
              </a:rPr>
              <a:t>: </a:t>
            </a:r>
            <a:r>
              <a:rPr sz="2800" spc="-5" dirty="0">
                <a:latin typeface="Times New Roman"/>
                <a:cs typeface="Times New Roman"/>
              </a:rPr>
              <a:t>Different numbers to be multiplied which are  within the range of defined data</a:t>
            </a:r>
            <a:r>
              <a:rPr sz="2800" spc="-50" dirty="0">
                <a:latin typeface="Times New Roman"/>
                <a:cs typeface="Times New Roman"/>
              </a:rPr>
              <a:t> </a:t>
            </a:r>
            <a:r>
              <a:rPr sz="2800" spc="-5" dirty="0">
                <a:latin typeface="Times New Roman"/>
                <a:cs typeface="Times New Roman"/>
              </a:rPr>
              <a:t>type.</a:t>
            </a:r>
            <a:endParaRPr sz="2800">
              <a:latin typeface="Times New Roman"/>
              <a:cs typeface="Times New Roman"/>
            </a:endParaRPr>
          </a:p>
        </p:txBody>
      </p:sp>
      <p:sp>
        <p:nvSpPr>
          <p:cNvPr id="3" name="object 3"/>
          <p:cNvSpPr txBox="1"/>
          <p:nvPr/>
        </p:nvSpPr>
        <p:spPr>
          <a:xfrm>
            <a:off x="2517901" y="4759197"/>
            <a:ext cx="1188720" cy="104711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620 x</a:t>
            </a:r>
            <a:r>
              <a:rPr sz="2000" spc="-80" dirty="0">
                <a:latin typeface="Times New Roman"/>
                <a:cs typeface="Times New Roman"/>
              </a:rPr>
              <a:t> </a:t>
            </a:r>
            <a:r>
              <a:rPr sz="2000" spc="-5" dirty="0">
                <a:latin typeface="Times New Roman"/>
                <a:cs typeface="Times New Roman"/>
              </a:rPr>
              <a:t>800</a:t>
            </a:r>
            <a:endParaRPr sz="2000">
              <a:latin typeface="Times New Roman"/>
              <a:cs typeface="Times New Roman"/>
            </a:endParaRPr>
          </a:p>
          <a:p>
            <a:pPr marL="12700">
              <a:lnSpc>
                <a:spcPct val="100000"/>
              </a:lnSpc>
              <a:spcBef>
                <a:spcPts val="480"/>
              </a:spcBef>
            </a:pPr>
            <a:r>
              <a:rPr sz="2000" spc="-5" dirty="0">
                <a:latin typeface="Times New Roman"/>
                <a:cs typeface="Times New Roman"/>
              </a:rPr>
              <a:t>111 x</a:t>
            </a:r>
            <a:r>
              <a:rPr sz="2000" spc="-80" dirty="0">
                <a:latin typeface="Times New Roman"/>
                <a:cs typeface="Times New Roman"/>
              </a:rPr>
              <a:t> </a:t>
            </a:r>
            <a:r>
              <a:rPr sz="2000" spc="-5" dirty="0">
                <a:latin typeface="Times New Roman"/>
                <a:cs typeface="Times New Roman"/>
              </a:rPr>
              <a:t>222</a:t>
            </a:r>
            <a:endParaRPr sz="2000">
              <a:latin typeface="Times New Roman"/>
              <a:cs typeface="Times New Roman"/>
            </a:endParaRPr>
          </a:p>
          <a:p>
            <a:pPr marL="12700">
              <a:lnSpc>
                <a:spcPct val="100000"/>
              </a:lnSpc>
              <a:spcBef>
                <a:spcPts val="470"/>
              </a:spcBef>
            </a:pPr>
            <a:r>
              <a:rPr sz="2000" spc="-5" dirty="0">
                <a:latin typeface="Times New Roman"/>
                <a:cs typeface="Times New Roman"/>
              </a:rPr>
              <a:t>-111 x</a:t>
            </a:r>
            <a:r>
              <a:rPr sz="2000" spc="-70" dirty="0">
                <a:latin typeface="Times New Roman"/>
                <a:cs typeface="Times New Roman"/>
              </a:rPr>
              <a:t> </a:t>
            </a:r>
            <a:r>
              <a:rPr sz="2000" spc="-5" dirty="0">
                <a:latin typeface="Times New Roman"/>
                <a:cs typeface="Times New Roman"/>
              </a:rPr>
              <a:t>2.22</a:t>
            </a:r>
            <a:endParaRPr sz="2000">
              <a:latin typeface="Times New Roman"/>
              <a:cs typeface="Times New Roman"/>
            </a:endParaRPr>
          </a:p>
        </p:txBody>
      </p:sp>
      <p:sp>
        <p:nvSpPr>
          <p:cNvPr id="4" name="object 4"/>
          <p:cNvSpPr txBox="1"/>
          <p:nvPr/>
        </p:nvSpPr>
        <p:spPr>
          <a:xfrm>
            <a:off x="4345609" y="4759197"/>
            <a:ext cx="110489" cy="104711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a:t>
            </a:r>
            <a:endParaRPr sz="2000">
              <a:latin typeface="Times New Roman"/>
              <a:cs typeface="Times New Roman"/>
            </a:endParaRPr>
          </a:p>
          <a:p>
            <a:pPr marL="12700">
              <a:lnSpc>
                <a:spcPct val="100000"/>
              </a:lnSpc>
              <a:spcBef>
                <a:spcPts val="480"/>
              </a:spcBef>
            </a:pPr>
            <a:r>
              <a:rPr sz="2000" spc="-5" dirty="0">
                <a:latin typeface="Times New Roman"/>
                <a:cs typeface="Times New Roman"/>
              </a:rPr>
              <a:t>-</a:t>
            </a:r>
            <a:endParaRPr sz="2000">
              <a:latin typeface="Times New Roman"/>
              <a:cs typeface="Times New Roman"/>
            </a:endParaRPr>
          </a:p>
          <a:p>
            <a:pPr marL="12700">
              <a:lnSpc>
                <a:spcPct val="100000"/>
              </a:lnSpc>
              <a:spcBef>
                <a:spcPts val="470"/>
              </a:spcBef>
            </a:pPr>
            <a:r>
              <a:rPr sz="2000" spc="-5" dirty="0">
                <a:latin typeface="Times New Roman"/>
                <a:cs typeface="Times New Roman"/>
              </a:rPr>
              <a:t>-</a:t>
            </a:r>
            <a:endParaRPr sz="2000">
              <a:latin typeface="Times New Roman"/>
              <a:cs typeface="Times New Roman"/>
            </a:endParaRPr>
          </a:p>
        </p:txBody>
      </p:sp>
      <p:sp>
        <p:nvSpPr>
          <p:cNvPr id="5" name="object 5"/>
          <p:cNvSpPr txBox="1"/>
          <p:nvPr/>
        </p:nvSpPr>
        <p:spPr>
          <a:xfrm>
            <a:off x="5260008" y="4698238"/>
            <a:ext cx="2162175" cy="1838325"/>
          </a:xfrm>
          <a:prstGeom prst="rect">
            <a:avLst/>
          </a:prstGeom>
        </p:spPr>
        <p:txBody>
          <a:bodyPr vert="horz" wrap="square" lIns="0" tIns="0" rIns="0" bIns="0" rtlCol="0">
            <a:spAutoFit/>
          </a:bodyPr>
          <a:lstStyle/>
          <a:p>
            <a:pPr marL="12700" marR="1005205">
              <a:lnSpc>
                <a:spcPct val="120000"/>
              </a:lnSpc>
            </a:pPr>
            <a:r>
              <a:rPr sz="2000" spc="-5" dirty="0">
                <a:latin typeface="Times New Roman"/>
                <a:cs typeface="Times New Roman"/>
              </a:rPr>
              <a:t>an</a:t>
            </a:r>
            <a:r>
              <a:rPr sz="2000" spc="-60" dirty="0">
                <a:latin typeface="Times New Roman"/>
                <a:cs typeface="Times New Roman"/>
              </a:rPr>
              <a:t> </a:t>
            </a:r>
            <a:r>
              <a:rPr sz="2000" spc="-5" dirty="0">
                <a:latin typeface="Times New Roman"/>
                <a:cs typeface="Times New Roman"/>
              </a:rPr>
              <a:t>instance  an</a:t>
            </a:r>
            <a:r>
              <a:rPr sz="2000" spc="-65" dirty="0">
                <a:latin typeface="Times New Roman"/>
                <a:cs typeface="Times New Roman"/>
              </a:rPr>
              <a:t> </a:t>
            </a:r>
            <a:r>
              <a:rPr sz="2000" spc="-5" dirty="0">
                <a:latin typeface="Times New Roman"/>
                <a:cs typeface="Times New Roman"/>
              </a:rPr>
              <a:t>instance</a:t>
            </a:r>
            <a:endParaRPr sz="2000">
              <a:latin typeface="Times New Roman"/>
              <a:cs typeface="Times New Roman"/>
            </a:endParaRPr>
          </a:p>
          <a:p>
            <a:pPr marL="12700">
              <a:lnSpc>
                <a:spcPct val="100000"/>
              </a:lnSpc>
              <a:spcBef>
                <a:spcPts val="470"/>
              </a:spcBef>
            </a:pPr>
            <a:r>
              <a:rPr sz="2000" spc="-5" dirty="0">
                <a:latin typeface="Times New Roman"/>
                <a:cs typeface="Times New Roman"/>
              </a:rPr>
              <a:t>Not an</a:t>
            </a:r>
            <a:r>
              <a:rPr sz="2000" spc="-60" dirty="0">
                <a:latin typeface="Times New Roman"/>
                <a:cs typeface="Times New Roman"/>
              </a:rPr>
              <a:t> </a:t>
            </a:r>
            <a:r>
              <a:rPr sz="2000" spc="-5" dirty="0">
                <a:latin typeface="Times New Roman"/>
                <a:cs typeface="Times New Roman"/>
              </a:rPr>
              <a:t>instance</a:t>
            </a:r>
            <a:endParaRPr sz="2000">
              <a:latin typeface="Times New Roman"/>
              <a:cs typeface="Times New Roman"/>
            </a:endParaRPr>
          </a:p>
          <a:p>
            <a:pPr marL="13335">
              <a:lnSpc>
                <a:spcPct val="100000"/>
              </a:lnSpc>
              <a:spcBef>
                <a:spcPts val="475"/>
              </a:spcBef>
            </a:pPr>
            <a:r>
              <a:rPr sz="2000" spc="-5" dirty="0">
                <a:latin typeface="Times New Roman"/>
                <a:cs typeface="Times New Roman"/>
              </a:rPr>
              <a:t>-111 is not</a:t>
            </a:r>
            <a:r>
              <a:rPr sz="2000" spc="440" dirty="0">
                <a:latin typeface="Times New Roman"/>
                <a:cs typeface="Times New Roman"/>
              </a:rPr>
              <a:t> </a:t>
            </a:r>
            <a:r>
              <a:rPr sz="2000" spc="-5" dirty="0">
                <a:latin typeface="Times New Roman"/>
                <a:cs typeface="Times New Roman"/>
              </a:rPr>
              <a:t>+ive</a:t>
            </a:r>
            <a:endParaRPr sz="2000">
              <a:latin typeface="Times New Roman"/>
              <a:cs typeface="Times New Roman"/>
            </a:endParaRPr>
          </a:p>
          <a:p>
            <a:pPr marL="13335">
              <a:lnSpc>
                <a:spcPct val="100000"/>
              </a:lnSpc>
              <a:spcBef>
                <a:spcPts val="470"/>
              </a:spcBef>
            </a:pPr>
            <a:r>
              <a:rPr sz="2000" spc="-5" dirty="0">
                <a:latin typeface="Times New Roman"/>
                <a:cs typeface="Times New Roman"/>
              </a:rPr>
              <a:t>2.22 is not an</a:t>
            </a:r>
            <a:r>
              <a:rPr sz="2000" spc="-45"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p:txBody>
      </p:sp>
      <p:sp>
        <p:nvSpPr>
          <p:cNvPr id="6" name="object 6"/>
          <p:cNvSpPr txBox="1">
            <a:spLocks noGrp="1"/>
          </p:cNvSpPr>
          <p:nvPr>
            <p:ph type="title"/>
          </p:nvPr>
        </p:nvSpPr>
        <p:spPr>
          <a:prstGeom prst="rect">
            <a:avLst/>
          </a:prstGeom>
        </p:spPr>
        <p:txBody>
          <a:bodyPr vert="horz" wrap="square" lIns="0" tIns="364276" rIns="0" bIns="0" rtlCol="0">
            <a:spAutoFit/>
          </a:bodyPr>
          <a:lstStyle/>
          <a:p>
            <a:pPr marL="1003300">
              <a:lnSpc>
                <a:spcPct val="100000"/>
              </a:lnSpc>
            </a:pPr>
            <a:r>
              <a:rPr sz="4800" dirty="0"/>
              <a:t>Problems and</a:t>
            </a:r>
            <a:r>
              <a:rPr sz="4800" spc="-50" dirty="0"/>
              <a:t> </a:t>
            </a:r>
            <a:r>
              <a:rPr sz="4800" spc="-5" dirty="0"/>
              <a:t>Instances</a:t>
            </a:r>
            <a:endParaRPr sz="4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3148965">
              <a:lnSpc>
                <a:spcPct val="100000"/>
              </a:lnSpc>
            </a:pPr>
            <a:r>
              <a:rPr sz="4400" b="0" spc="-5" dirty="0">
                <a:latin typeface="Times New Roman"/>
                <a:cs typeface="Times New Roman"/>
              </a:rPr>
              <a:t>Bubble</a:t>
            </a:r>
            <a:r>
              <a:rPr sz="4400" b="0" spc="-60" dirty="0">
                <a:latin typeface="Times New Roman"/>
                <a:cs typeface="Times New Roman"/>
              </a:rPr>
              <a:t> </a:t>
            </a:r>
            <a:r>
              <a:rPr sz="4400" b="0" spc="-5" dirty="0">
                <a:latin typeface="Times New Roman"/>
                <a:cs typeface="Times New Roman"/>
              </a:rPr>
              <a:t>Sort</a:t>
            </a:r>
            <a:endParaRPr sz="4400">
              <a:latin typeface="Times New Roman"/>
              <a:cs typeface="Times New Roman"/>
            </a:endParaRPr>
          </a:p>
        </p:txBody>
      </p:sp>
      <p:sp>
        <p:nvSpPr>
          <p:cNvPr id="3" name="object 3"/>
          <p:cNvSpPr txBox="1"/>
          <p:nvPr/>
        </p:nvSpPr>
        <p:spPr>
          <a:xfrm>
            <a:off x="993902" y="2241550"/>
            <a:ext cx="7837170" cy="3899535"/>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3200" spc="-5" dirty="0">
                <a:latin typeface="Times New Roman"/>
                <a:cs typeface="Times New Roman"/>
              </a:rPr>
              <a:t>At the end of 1</a:t>
            </a:r>
            <a:r>
              <a:rPr sz="3150" spc="-7" baseline="26455" dirty="0">
                <a:latin typeface="Times New Roman"/>
                <a:cs typeface="Times New Roman"/>
              </a:rPr>
              <a:t>st </a:t>
            </a:r>
            <a:r>
              <a:rPr sz="3200" spc="-5" dirty="0">
                <a:latin typeface="Times New Roman"/>
                <a:cs typeface="Times New Roman"/>
              </a:rPr>
              <a:t>pass, the largest element gets  to its proper position (in case of ascending  order) i.e; the last location of array. So we do  not compare it during 2</a:t>
            </a:r>
            <a:r>
              <a:rPr sz="3150" spc="-7" baseline="26455" dirty="0">
                <a:latin typeface="Times New Roman"/>
                <a:cs typeface="Times New Roman"/>
              </a:rPr>
              <a:t>nd </a:t>
            </a:r>
            <a:r>
              <a:rPr sz="3200" spc="-5" dirty="0">
                <a:latin typeface="Times New Roman"/>
                <a:cs typeface="Times New Roman"/>
              </a:rPr>
              <a:t>pass. The </a:t>
            </a:r>
            <a:r>
              <a:rPr sz="3200" dirty="0">
                <a:latin typeface="Times New Roman"/>
                <a:cs typeface="Times New Roman"/>
              </a:rPr>
              <a:t>2</a:t>
            </a:r>
            <a:r>
              <a:rPr sz="3150" baseline="26455" dirty="0">
                <a:latin typeface="Times New Roman"/>
                <a:cs typeface="Times New Roman"/>
              </a:rPr>
              <a:t>nd </a:t>
            </a:r>
            <a:r>
              <a:rPr sz="3200" spc="-5" dirty="0">
                <a:latin typeface="Times New Roman"/>
                <a:cs typeface="Times New Roman"/>
              </a:rPr>
              <a:t>pass </a:t>
            </a:r>
            <a:r>
              <a:rPr sz="3200" dirty="0">
                <a:latin typeface="Times New Roman"/>
                <a:cs typeface="Times New Roman"/>
              </a:rPr>
              <a:t>is  </a:t>
            </a:r>
            <a:r>
              <a:rPr sz="3200" spc="-5" dirty="0">
                <a:latin typeface="Times New Roman"/>
                <a:cs typeface="Times New Roman"/>
              </a:rPr>
              <a:t>made like 1</a:t>
            </a:r>
            <a:r>
              <a:rPr sz="3150" spc="-7" baseline="26455" dirty="0">
                <a:latin typeface="Times New Roman"/>
                <a:cs typeface="Times New Roman"/>
              </a:rPr>
              <a:t>st </a:t>
            </a:r>
            <a:r>
              <a:rPr sz="3200" spc="-5" dirty="0">
                <a:latin typeface="Times New Roman"/>
                <a:cs typeface="Times New Roman"/>
              </a:rPr>
              <a:t>one and at the end of </a:t>
            </a:r>
            <a:r>
              <a:rPr sz="3200" dirty="0">
                <a:latin typeface="Times New Roman"/>
                <a:cs typeface="Times New Roman"/>
              </a:rPr>
              <a:t>2</a:t>
            </a:r>
            <a:r>
              <a:rPr sz="3150" baseline="26455" dirty="0">
                <a:latin typeface="Times New Roman"/>
                <a:cs typeface="Times New Roman"/>
              </a:rPr>
              <a:t>nd </a:t>
            </a:r>
            <a:r>
              <a:rPr sz="3200" spc="-5" dirty="0">
                <a:latin typeface="Times New Roman"/>
                <a:cs typeface="Times New Roman"/>
              </a:rPr>
              <a:t>pass,  the 2</a:t>
            </a:r>
            <a:r>
              <a:rPr sz="3150" spc="-7" baseline="26455" dirty="0">
                <a:latin typeface="Times New Roman"/>
                <a:cs typeface="Times New Roman"/>
              </a:rPr>
              <a:t>nd </a:t>
            </a:r>
            <a:r>
              <a:rPr sz="3200" spc="-5" dirty="0">
                <a:latin typeface="Times New Roman"/>
                <a:cs typeface="Times New Roman"/>
              </a:rPr>
              <a:t>largest element goes to its proper  position. So we do not compare it during 3</a:t>
            </a:r>
            <a:r>
              <a:rPr sz="3150" spc="-7" baseline="26455" dirty="0">
                <a:latin typeface="Times New Roman"/>
                <a:cs typeface="Times New Roman"/>
              </a:rPr>
              <a:t>rd  </a:t>
            </a:r>
            <a:r>
              <a:rPr sz="3200" spc="-5" dirty="0">
                <a:latin typeface="Times New Roman"/>
                <a:cs typeface="Times New Roman"/>
              </a:rPr>
              <a:t>pass and so on it</a:t>
            </a:r>
            <a:r>
              <a:rPr sz="3200" spc="10" dirty="0">
                <a:latin typeface="Times New Roman"/>
                <a:cs typeface="Times New Roman"/>
              </a:rPr>
              <a:t> </a:t>
            </a:r>
            <a:r>
              <a:rPr sz="3200" spc="-5" dirty="0">
                <a:latin typeface="Times New Roman"/>
                <a:cs typeface="Times New Roman"/>
              </a:rPr>
              <a:t>continues.</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spc="-5" dirty="0"/>
              <a:t>Bubble</a:t>
            </a:r>
            <a:r>
              <a:rPr spc="-60" dirty="0"/>
              <a:t> </a:t>
            </a:r>
            <a:r>
              <a:rPr spc="-5" dirty="0"/>
              <a:t>Sort</a:t>
            </a:r>
          </a:p>
        </p:txBody>
      </p:sp>
      <p:sp>
        <p:nvSpPr>
          <p:cNvPr id="3" name="object 3"/>
          <p:cNvSpPr txBox="1"/>
          <p:nvPr/>
        </p:nvSpPr>
        <p:spPr>
          <a:xfrm>
            <a:off x="1222502" y="2470150"/>
            <a:ext cx="6999605" cy="1473200"/>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3200" spc="-5" dirty="0">
                <a:latin typeface="Times New Roman"/>
                <a:cs typeface="Times New Roman"/>
              </a:rPr>
              <a:t>In this way N-1 passes are made through  array and during each pass comparisons  made are : N- number of</a:t>
            </a:r>
            <a:r>
              <a:rPr sz="3200" spc="15" dirty="0">
                <a:latin typeface="Times New Roman"/>
                <a:cs typeface="Times New Roman"/>
              </a:rPr>
              <a:t> </a:t>
            </a:r>
            <a:r>
              <a:rPr sz="3200" spc="-5" dirty="0">
                <a:latin typeface="Times New Roman"/>
                <a:cs typeface="Times New Roman"/>
              </a:rPr>
              <a:t>passes</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1915160">
              <a:lnSpc>
                <a:spcPct val="100000"/>
              </a:lnSpc>
            </a:pPr>
            <a:r>
              <a:rPr sz="4400" b="0" spc="-5" dirty="0">
                <a:latin typeface="Times New Roman"/>
                <a:cs typeface="Times New Roman"/>
              </a:rPr>
              <a:t>Bubble Sort</a:t>
            </a:r>
            <a:r>
              <a:rPr sz="4400" b="0" spc="-20" dirty="0">
                <a:latin typeface="Times New Roman"/>
                <a:cs typeface="Times New Roman"/>
              </a:rPr>
              <a:t> </a:t>
            </a:r>
            <a:r>
              <a:rPr sz="4400" b="0" spc="-5" dirty="0">
                <a:latin typeface="Times New Roman"/>
                <a:cs typeface="Times New Roman"/>
              </a:rPr>
              <a:t>Algorithm</a:t>
            </a:r>
            <a:endParaRPr sz="4400">
              <a:latin typeface="Times New Roman"/>
              <a:cs typeface="Times New Roman"/>
            </a:endParaRPr>
          </a:p>
        </p:txBody>
      </p:sp>
      <p:sp>
        <p:nvSpPr>
          <p:cNvPr id="3" name="object 3"/>
          <p:cNvSpPr txBox="1"/>
          <p:nvPr/>
        </p:nvSpPr>
        <p:spPr>
          <a:xfrm>
            <a:off x="1222502" y="2438653"/>
            <a:ext cx="7083298" cy="4152419"/>
          </a:xfrm>
          <a:prstGeom prst="rect">
            <a:avLst/>
          </a:prstGeom>
        </p:spPr>
        <p:txBody>
          <a:bodyPr vert="horz" wrap="square" lIns="0" tIns="0" rIns="0" bIns="0" rtlCol="0">
            <a:spAutoFit/>
          </a:bodyPr>
          <a:lstStyle/>
          <a:p>
            <a:pPr marL="12700">
              <a:lnSpc>
                <a:spcPct val="100000"/>
              </a:lnSpc>
              <a:tabLst>
                <a:tab pos="1631950" algn="l"/>
              </a:tabLst>
            </a:pPr>
            <a:r>
              <a:rPr sz="2800" spc="-5" dirty="0">
                <a:latin typeface="Times New Roman"/>
                <a:cs typeface="Times New Roman"/>
              </a:rPr>
              <a:t>Procedure	BubbleSort(</a:t>
            </a:r>
            <a:r>
              <a:rPr sz="2800" spc="-80" dirty="0">
                <a:latin typeface="Times New Roman"/>
                <a:cs typeface="Times New Roman"/>
              </a:rPr>
              <a:t> </a:t>
            </a:r>
            <a:r>
              <a:rPr sz="2800" spc="-5" dirty="0">
                <a:latin typeface="Times New Roman"/>
                <a:cs typeface="Times New Roman"/>
              </a:rPr>
              <a:t>arr[1..n])</a:t>
            </a:r>
            <a:endParaRPr sz="2800" dirty="0">
              <a:latin typeface="Times New Roman"/>
              <a:cs typeface="Times New Roman"/>
            </a:endParaRPr>
          </a:p>
          <a:p>
            <a:pPr marL="355600" marR="5080" indent="-342900">
              <a:lnSpc>
                <a:spcPts val="3020"/>
              </a:lnSpc>
              <a:spcBef>
                <a:spcPts val="720"/>
              </a:spcBef>
            </a:pPr>
            <a:r>
              <a:rPr sz="2800" dirty="0">
                <a:latin typeface="Times New Roman"/>
                <a:cs typeface="Times New Roman"/>
              </a:rPr>
              <a:t>{ </a:t>
            </a:r>
            <a:r>
              <a:rPr sz="2800" spc="-5" dirty="0">
                <a:latin typeface="Times New Roman"/>
                <a:cs typeface="Times New Roman"/>
              </a:rPr>
              <a:t>Bubble sort algorithm to arrange elements in  ascending</a:t>
            </a:r>
            <a:r>
              <a:rPr sz="2800" spc="-95" dirty="0">
                <a:latin typeface="Times New Roman"/>
                <a:cs typeface="Times New Roman"/>
              </a:rPr>
              <a:t> </a:t>
            </a:r>
            <a:r>
              <a:rPr sz="2800" spc="-5" dirty="0">
                <a:latin typeface="Times New Roman"/>
                <a:cs typeface="Times New Roman"/>
              </a:rPr>
              <a:t>order}</a:t>
            </a:r>
            <a:endParaRPr sz="2800" dirty="0">
              <a:latin typeface="Times New Roman"/>
              <a:cs typeface="Times New Roman"/>
            </a:endParaRPr>
          </a:p>
          <a:p>
            <a:pPr marL="927100">
              <a:lnSpc>
                <a:spcPct val="100000"/>
              </a:lnSpc>
              <a:spcBef>
                <a:spcPts val="295"/>
              </a:spcBef>
            </a:pPr>
            <a:r>
              <a:rPr sz="2800" dirty="0">
                <a:latin typeface="Times New Roman"/>
                <a:cs typeface="Times New Roman"/>
              </a:rPr>
              <a:t>for </a:t>
            </a:r>
            <a:r>
              <a:rPr sz="2800" spc="590" dirty="0" smtClean="0">
                <a:latin typeface="Times New Roman"/>
                <a:cs typeface="Times New Roman"/>
              </a:rPr>
              <a:t>j</a:t>
            </a:r>
            <a:r>
              <a:rPr lang="en-US" sz="2800" spc="590" dirty="0">
                <a:latin typeface="Microsoft Sans Serif"/>
                <a:cs typeface="Microsoft Sans Serif"/>
              </a:rPr>
              <a:t> </a:t>
            </a:r>
            <a:r>
              <a:rPr lang="en-US" sz="2800" spc="590" dirty="0" smtClean="0">
                <a:latin typeface="Microsoft Sans Serif"/>
                <a:cs typeface="Microsoft Sans Serif"/>
              </a:rPr>
              <a:t> </a:t>
            </a:r>
            <a:r>
              <a:rPr sz="2800" spc="-160" dirty="0" smtClean="0">
                <a:latin typeface="Microsoft Sans Serif"/>
                <a:cs typeface="Microsoft Sans Serif"/>
              </a:rPr>
              <a:t> </a:t>
            </a:r>
            <a:r>
              <a:rPr lang="en-US" sz="2800" spc="-160" dirty="0" smtClean="0">
                <a:latin typeface="Microsoft Sans Serif"/>
                <a:cs typeface="Microsoft Sans Serif"/>
              </a:rPr>
              <a:t>  </a:t>
            </a:r>
            <a:r>
              <a:rPr sz="2800" dirty="0" smtClean="0">
                <a:latin typeface="Times New Roman"/>
                <a:cs typeface="Times New Roman"/>
              </a:rPr>
              <a:t>n </a:t>
            </a:r>
            <a:r>
              <a:rPr sz="2800" dirty="0">
                <a:latin typeface="Times New Roman"/>
                <a:cs typeface="Times New Roman"/>
              </a:rPr>
              <a:t>to 2 do</a:t>
            </a:r>
          </a:p>
          <a:p>
            <a:pPr marL="1841500">
              <a:lnSpc>
                <a:spcPct val="100000"/>
              </a:lnSpc>
              <a:spcBef>
                <a:spcPts val="340"/>
              </a:spcBef>
            </a:pPr>
            <a:r>
              <a:rPr sz="2800" dirty="0">
                <a:latin typeface="Times New Roman"/>
                <a:cs typeface="Times New Roman"/>
              </a:rPr>
              <a:t>for </a:t>
            </a:r>
            <a:r>
              <a:rPr sz="2800" spc="590" dirty="0" smtClean="0">
                <a:latin typeface="Times New Roman"/>
                <a:cs typeface="Times New Roman"/>
              </a:rPr>
              <a:t>i</a:t>
            </a:r>
            <a:r>
              <a:rPr lang="en-US" sz="2800" spc="590" dirty="0" smtClean="0">
                <a:latin typeface="Microsoft Sans Serif"/>
                <a:cs typeface="Microsoft Sans Serif"/>
              </a:rPr>
              <a:t>   </a:t>
            </a:r>
            <a:r>
              <a:rPr sz="2800" spc="-140" dirty="0" smtClean="0">
                <a:latin typeface="Microsoft Sans Serif"/>
                <a:cs typeface="Microsoft Sans Serif"/>
              </a:rPr>
              <a:t> </a:t>
            </a:r>
            <a:r>
              <a:rPr sz="2800" dirty="0">
                <a:latin typeface="Times New Roman"/>
                <a:cs typeface="Times New Roman"/>
              </a:rPr>
              <a:t>1 to (j-1)do</a:t>
            </a:r>
          </a:p>
          <a:p>
            <a:pPr marL="3670300" marR="471805" indent="-914400">
              <a:lnSpc>
                <a:spcPts val="3700"/>
              </a:lnSpc>
              <a:spcBef>
                <a:spcPts val="175"/>
              </a:spcBef>
            </a:pPr>
            <a:r>
              <a:rPr sz="2800" dirty="0">
                <a:latin typeface="Times New Roman"/>
                <a:cs typeface="Times New Roman"/>
              </a:rPr>
              <a:t>if </a:t>
            </a:r>
            <a:r>
              <a:rPr sz="2800" spc="-5" dirty="0">
                <a:latin typeface="Times New Roman"/>
                <a:cs typeface="Times New Roman"/>
              </a:rPr>
              <a:t>arr[ </a:t>
            </a:r>
            <a:r>
              <a:rPr sz="2800" dirty="0">
                <a:latin typeface="Times New Roman"/>
                <a:cs typeface="Times New Roman"/>
              </a:rPr>
              <a:t>i </a:t>
            </a:r>
            <a:r>
              <a:rPr sz="2800" spc="-5" dirty="0" smtClean="0">
                <a:latin typeface="Times New Roman"/>
                <a:cs typeface="Times New Roman"/>
              </a:rPr>
              <a:t>]</a:t>
            </a:r>
            <a:r>
              <a:rPr lang="en-US" sz="2800" spc="-5" dirty="0" smtClean="0">
                <a:latin typeface="Times New Roman"/>
                <a:cs typeface="Times New Roman"/>
              </a:rPr>
              <a:t> </a:t>
            </a:r>
            <a:r>
              <a:rPr sz="2800" spc="-5" dirty="0" smtClean="0">
                <a:latin typeface="Times New Roman"/>
                <a:cs typeface="Times New Roman"/>
              </a:rPr>
              <a:t>&gt; </a:t>
            </a:r>
            <a:r>
              <a:rPr sz="2800" spc="-5" dirty="0">
                <a:latin typeface="Times New Roman"/>
                <a:cs typeface="Times New Roman"/>
              </a:rPr>
              <a:t>arr [i+1] then  hold </a:t>
            </a:r>
            <a:r>
              <a:rPr lang="en-US" sz="2800" spc="235" dirty="0">
                <a:latin typeface="Microsoft Sans Serif"/>
                <a:cs typeface="Microsoft Sans Serif"/>
              </a:rPr>
              <a:t> </a:t>
            </a:r>
            <a:r>
              <a:rPr lang="en-US" sz="2800" spc="235" dirty="0" smtClean="0">
                <a:latin typeface="Microsoft Sans Serif"/>
                <a:cs typeface="Microsoft Sans Serif"/>
              </a:rPr>
              <a:t>   </a:t>
            </a:r>
            <a:r>
              <a:rPr sz="2800" spc="235" dirty="0" err="1" smtClean="0">
                <a:latin typeface="Times New Roman"/>
                <a:cs typeface="Times New Roman"/>
              </a:rPr>
              <a:t>arr</a:t>
            </a:r>
            <a:r>
              <a:rPr sz="2800" spc="235" dirty="0">
                <a:latin typeface="Times New Roman"/>
                <a:cs typeface="Times New Roman"/>
              </a:rPr>
              <a:t>[ </a:t>
            </a:r>
            <a:r>
              <a:rPr sz="2800" dirty="0">
                <a:latin typeface="Times New Roman"/>
                <a:cs typeface="Times New Roman"/>
              </a:rPr>
              <a:t>i</a:t>
            </a:r>
            <a:r>
              <a:rPr sz="2800" spc="-320" dirty="0">
                <a:latin typeface="Times New Roman"/>
                <a:cs typeface="Times New Roman"/>
              </a:rPr>
              <a:t> </a:t>
            </a:r>
            <a:r>
              <a:rPr sz="2800" dirty="0">
                <a:latin typeface="Times New Roman"/>
                <a:cs typeface="Times New Roman"/>
              </a:rPr>
              <a:t>]</a:t>
            </a:r>
          </a:p>
          <a:p>
            <a:pPr marL="3670300" marR="236854">
              <a:lnSpc>
                <a:spcPts val="3700"/>
              </a:lnSpc>
            </a:pPr>
            <a:r>
              <a:rPr sz="2800" dirty="0">
                <a:latin typeface="Times New Roman"/>
                <a:cs typeface="Times New Roman"/>
              </a:rPr>
              <a:t>arr[ i </a:t>
            </a:r>
            <a:r>
              <a:rPr sz="2800" dirty="0" smtClean="0">
                <a:latin typeface="Times New Roman"/>
                <a:cs typeface="Times New Roman"/>
              </a:rPr>
              <a:t>]</a:t>
            </a:r>
            <a:r>
              <a:rPr lang="en-US" sz="2800" dirty="0" smtClean="0">
                <a:latin typeface="Times New Roman"/>
                <a:cs typeface="Times New Roman"/>
              </a:rPr>
              <a:t>      </a:t>
            </a:r>
            <a:r>
              <a:rPr sz="2800" spc="-140" dirty="0" smtClean="0">
                <a:latin typeface="Microsoft Sans Serif"/>
                <a:cs typeface="Microsoft Sans Serif"/>
              </a:rPr>
              <a:t> </a:t>
            </a:r>
            <a:r>
              <a:rPr lang="en-US" sz="2800" spc="-140" dirty="0" smtClean="0">
                <a:latin typeface="Microsoft Sans Serif"/>
                <a:cs typeface="Microsoft Sans Serif"/>
              </a:rPr>
              <a:t> </a:t>
            </a:r>
            <a:r>
              <a:rPr sz="2800" dirty="0" err="1" smtClean="0">
                <a:latin typeface="Times New Roman"/>
                <a:cs typeface="Times New Roman"/>
              </a:rPr>
              <a:t>arr</a:t>
            </a:r>
            <a:r>
              <a:rPr sz="2800" dirty="0">
                <a:latin typeface="Times New Roman"/>
                <a:cs typeface="Times New Roman"/>
              </a:rPr>
              <a:t>[ i +1]  arr[i </a:t>
            </a:r>
            <a:r>
              <a:rPr sz="2800" spc="295" dirty="0">
                <a:latin typeface="Times New Roman"/>
                <a:cs typeface="Times New Roman"/>
              </a:rPr>
              <a:t>+1</a:t>
            </a:r>
            <a:r>
              <a:rPr sz="2800" spc="295" dirty="0" smtClean="0">
                <a:latin typeface="Times New Roman"/>
                <a:cs typeface="Times New Roman"/>
              </a:rPr>
              <a:t>]</a:t>
            </a:r>
            <a:r>
              <a:rPr lang="en-US" sz="2800" spc="295" dirty="0">
                <a:latin typeface="Microsoft Sans Serif"/>
                <a:cs typeface="Microsoft Sans Serif"/>
              </a:rPr>
              <a:t> </a:t>
            </a:r>
            <a:r>
              <a:rPr lang="en-US" sz="2800" spc="295" dirty="0" smtClean="0">
                <a:latin typeface="Microsoft Sans Serif"/>
                <a:cs typeface="Microsoft Sans Serif"/>
              </a:rPr>
              <a:t>     </a:t>
            </a:r>
            <a:r>
              <a:rPr sz="2800" spc="-145" dirty="0" smtClean="0">
                <a:latin typeface="Microsoft Sans Serif"/>
                <a:cs typeface="Microsoft Sans Serif"/>
              </a:rPr>
              <a:t> </a:t>
            </a:r>
            <a:r>
              <a:rPr sz="2800" spc="-5" dirty="0">
                <a:latin typeface="Times New Roman"/>
                <a:cs typeface="Times New Roman"/>
              </a:rPr>
              <a:t>hold</a:t>
            </a:r>
            <a:endParaRPr sz="2800" dirty="0">
              <a:latin typeface="Times New Roman"/>
              <a:cs typeface="Times New Roman"/>
            </a:endParaRPr>
          </a:p>
        </p:txBody>
      </p:sp>
      <p:cxnSp>
        <p:nvCxnSpPr>
          <p:cNvPr id="5" name="Straight Arrow Connector 4"/>
          <p:cNvCxnSpPr/>
          <p:nvPr/>
        </p:nvCxnSpPr>
        <p:spPr>
          <a:xfrm flipH="1">
            <a:off x="5638800" y="5410200"/>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943600" y="5914417"/>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324600" y="6324600"/>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819400" y="4038600"/>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10000" y="4419600"/>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1976755">
              <a:lnSpc>
                <a:spcPct val="100000"/>
              </a:lnSpc>
            </a:pPr>
            <a:r>
              <a:rPr sz="4400" b="0" spc="-5" dirty="0">
                <a:latin typeface="Times New Roman"/>
                <a:cs typeface="Times New Roman"/>
              </a:rPr>
              <a:t>Bubble Sort</a:t>
            </a:r>
            <a:r>
              <a:rPr sz="4400" b="0" spc="-25" dirty="0">
                <a:latin typeface="Times New Roman"/>
                <a:cs typeface="Times New Roman"/>
              </a:rPr>
              <a:t> </a:t>
            </a:r>
            <a:r>
              <a:rPr sz="4400" b="0" spc="-5" dirty="0">
                <a:latin typeface="Times New Roman"/>
                <a:cs typeface="Times New Roman"/>
              </a:rPr>
              <a:t>Examples</a:t>
            </a:r>
            <a:endParaRPr sz="4400">
              <a:latin typeface="Times New Roman"/>
              <a:cs typeface="Times New Roman"/>
            </a:endParaRPr>
          </a:p>
        </p:txBody>
      </p:sp>
      <p:sp>
        <p:nvSpPr>
          <p:cNvPr id="3" name="object 3"/>
          <p:cNvSpPr txBox="1"/>
          <p:nvPr/>
        </p:nvSpPr>
        <p:spPr>
          <a:xfrm>
            <a:off x="1222502" y="2470150"/>
            <a:ext cx="7842884" cy="3351529"/>
          </a:xfrm>
          <a:prstGeom prst="rect">
            <a:avLst/>
          </a:prstGeom>
        </p:spPr>
        <p:txBody>
          <a:bodyPr vert="horz" wrap="square" lIns="0" tIns="0" rIns="0" bIns="0" rtlCol="0">
            <a:spAutoFit/>
          </a:bodyPr>
          <a:lstStyle/>
          <a:p>
            <a:pPr marL="354965" indent="-342265">
              <a:lnSpc>
                <a:spcPct val="100000"/>
              </a:lnSpc>
              <a:buChar char="•"/>
              <a:tabLst>
                <a:tab pos="354965" algn="l"/>
                <a:tab pos="355600" algn="l"/>
              </a:tabLst>
            </a:pPr>
            <a:r>
              <a:rPr sz="3200" spc="-5" dirty="0">
                <a:latin typeface="Times New Roman"/>
                <a:cs typeface="Times New Roman"/>
              </a:rPr>
              <a:t>Example</a:t>
            </a:r>
            <a:endParaRPr sz="3200">
              <a:latin typeface="Times New Roman"/>
              <a:cs typeface="Times New Roman"/>
            </a:endParaRPr>
          </a:p>
          <a:p>
            <a:pPr marL="354965" indent="-342265">
              <a:lnSpc>
                <a:spcPct val="100000"/>
              </a:lnSpc>
              <a:spcBef>
                <a:spcPts val="760"/>
              </a:spcBef>
              <a:buChar char="•"/>
              <a:tabLst>
                <a:tab pos="354965" algn="l"/>
                <a:tab pos="355600" algn="l"/>
              </a:tabLst>
            </a:pPr>
            <a:r>
              <a:rPr sz="3200" spc="-5" dirty="0">
                <a:latin typeface="Times New Roman"/>
                <a:cs typeface="Times New Roman"/>
              </a:rPr>
              <a:t>Original</a:t>
            </a:r>
            <a:r>
              <a:rPr sz="3200" spc="-45" dirty="0">
                <a:latin typeface="Times New Roman"/>
                <a:cs typeface="Times New Roman"/>
              </a:rPr>
              <a:t> </a:t>
            </a:r>
            <a:r>
              <a:rPr sz="3200" spc="-5" dirty="0">
                <a:latin typeface="Times New Roman"/>
                <a:cs typeface="Times New Roman"/>
              </a:rPr>
              <a:t>Array:</a:t>
            </a:r>
            <a:endParaRPr sz="3200">
              <a:latin typeface="Times New Roman"/>
              <a:cs typeface="Times New Roman"/>
            </a:endParaRPr>
          </a:p>
          <a:p>
            <a:pPr>
              <a:lnSpc>
                <a:spcPct val="100000"/>
              </a:lnSpc>
              <a:spcBef>
                <a:spcPts val="10"/>
              </a:spcBef>
            </a:pPr>
            <a:endParaRPr sz="4650">
              <a:latin typeface="Times New Roman"/>
              <a:cs typeface="Times New Roman"/>
            </a:endParaRPr>
          </a:p>
          <a:p>
            <a:pPr marL="723265">
              <a:lnSpc>
                <a:spcPct val="100000"/>
              </a:lnSpc>
              <a:tabLst>
                <a:tab pos="1332230" algn="l"/>
                <a:tab pos="1941195" algn="l"/>
                <a:tab pos="2449195" algn="l"/>
                <a:tab pos="3159125" algn="l"/>
                <a:tab pos="3768090" algn="l"/>
                <a:tab pos="4377690" algn="l"/>
                <a:tab pos="4986655" algn="l"/>
                <a:tab pos="5595620" algn="l"/>
                <a:tab pos="6102985" algn="l"/>
                <a:tab pos="6813550" algn="l"/>
                <a:tab pos="7423150" algn="l"/>
              </a:tabLst>
            </a:pPr>
            <a:r>
              <a:rPr sz="3200" spc="-5" dirty="0">
                <a:latin typeface="Times New Roman"/>
                <a:cs typeface="Times New Roman"/>
              </a:rPr>
              <a:t>1	2	3	4	5	6	7	8	9	10	11	12</a:t>
            </a:r>
            <a:endParaRPr sz="3200">
              <a:latin typeface="Times New Roman"/>
              <a:cs typeface="Times New Roman"/>
            </a:endParaRPr>
          </a:p>
          <a:p>
            <a:pPr marL="12700">
              <a:lnSpc>
                <a:spcPct val="100000"/>
              </a:lnSpc>
              <a:spcBef>
                <a:spcPts val="760"/>
              </a:spcBef>
            </a:pPr>
            <a:r>
              <a:rPr sz="3200" spc="-5" dirty="0">
                <a:latin typeface="Times New Roman"/>
                <a:cs typeface="Times New Roman"/>
              </a:rPr>
              <a:t>Total number of passes = N-1 =</a:t>
            </a:r>
            <a:r>
              <a:rPr sz="3200" spc="50" dirty="0">
                <a:latin typeface="Times New Roman"/>
                <a:cs typeface="Times New Roman"/>
              </a:rPr>
              <a:t> </a:t>
            </a:r>
            <a:r>
              <a:rPr sz="3200" spc="-5" dirty="0">
                <a:latin typeface="Times New Roman"/>
                <a:cs typeface="Times New Roman"/>
              </a:rPr>
              <a:t>12-1=11</a:t>
            </a:r>
            <a:endParaRPr sz="3200">
              <a:latin typeface="Times New Roman"/>
              <a:cs typeface="Times New Roman"/>
            </a:endParaRPr>
          </a:p>
          <a:p>
            <a:pPr marL="12700">
              <a:lnSpc>
                <a:spcPct val="100000"/>
              </a:lnSpc>
              <a:spcBef>
                <a:spcPts val="700"/>
              </a:spcBef>
            </a:pPr>
            <a:r>
              <a:rPr sz="2800" spc="-5" dirty="0">
                <a:latin typeface="Times New Roman"/>
                <a:cs typeface="Times New Roman"/>
              </a:rPr>
              <a:t>Comparisons during each pass </a:t>
            </a:r>
            <a:r>
              <a:rPr sz="2800" dirty="0">
                <a:latin typeface="Times New Roman"/>
                <a:cs typeface="Times New Roman"/>
              </a:rPr>
              <a:t>= N - </a:t>
            </a:r>
            <a:r>
              <a:rPr sz="2800" spc="-5" dirty="0">
                <a:latin typeface="Times New Roman"/>
                <a:cs typeface="Times New Roman"/>
              </a:rPr>
              <a:t>number of</a:t>
            </a:r>
            <a:r>
              <a:rPr sz="2800" spc="-40" dirty="0">
                <a:latin typeface="Times New Roman"/>
                <a:cs typeface="Times New Roman"/>
              </a:rPr>
              <a:t> </a:t>
            </a:r>
            <a:r>
              <a:rPr sz="2800" spc="-5" dirty="0">
                <a:latin typeface="Times New Roman"/>
                <a:cs typeface="Times New Roman"/>
              </a:rPr>
              <a:t>passes</a:t>
            </a:r>
            <a:endParaRPr sz="2800">
              <a:latin typeface="Times New Roman"/>
              <a:cs typeface="Times New Roman"/>
            </a:endParaRPr>
          </a:p>
        </p:txBody>
      </p:sp>
      <p:graphicFrame>
        <p:nvGraphicFramePr>
          <p:cNvPr id="4" name="object 4"/>
          <p:cNvGraphicFramePr>
            <a:graphicFrameLocks noGrp="1"/>
          </p:cNvGraphicFramePr>
          <p:nvPr/>
        </p:nvGraphicFramePr>
        <p:xfrm>
          <a:off x="1662112" y="3567112"/>
          <a:ext cx="7467593" cy="723900"/>
        </p:xfrm>
        <a:graphic>
          <a:graphicData uri="http://schemas.openxmlformats.org/drawingml/2006/table">
            <a:tbl>
              <a:tblPr firstRow="1" bandRow="1">
                <a:tableStyleId>{2D5ABB26-0587-4C30-8999-92F81FD0307C}</a:tableStyleId>
              </a:tblPr>
              <a:tblGrid>
                <a:gridCol w="622554"/>
                <a:gridCol w="621791"/>
                <a:gridCol w="622553"/>
                <a:gridCol w="622553"/>
                <a:gridCol w="621792"/>
                <a:gridCol w="622554"/>
                <a:gridCol w="622553"/>
                <a:gridCol w="621792"/>
                <a:gridCol w="622553"/>
                <a:gridCol w="622553"/>
                <a:gridCol w="621792"/>
                <a:gridCol w="622553"/>
              </a:tblGrid>
              <a:tr h="723900">
                <a:tc>
                  <a:txBody>
                    <a:bodyPr/>
                    <a:lstStyle/>
                    <a:p>
                      <a:pPr marL="77470">
                        <a:lnSpc>
                          <a:spcPct val="100000"/>
                        </a:lnSpc>
                        <a:spcBef>
                          <a:spcPts val="165"/>
                        </a:spcBef>
                      </a:pPr>
                      <a:r>
                        <a:rPr sz="2800" dirty="0">
                          <a:latin typeface="Times New Roman"/>
                          <a:cs typeface="Times New Roman"/>
                        </a:rPr>
                        <a:t>32</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51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27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85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66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225"/>
                        </a:spcBef>
                      </a:pPr>
                      <a:r>
                        <a:rPr sz="2800" dirty="0">
                          <a:latin typeface="Times New Roman"/>
                          <a:cs typeface="Times New Roman"/>
                        </a:rPr>
                        <a:t>23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13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57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60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41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30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5725">
                        <a:lnSpc>
                          <a:spcPct val="100000"/>
                        </a:lnSpc>
                        <a:spcBef>
                          <a:spcPts val="165"/>
                        </a:spcBef>
                      </a:pPr>
                      <a:r>
                        <a:rPr sz="2800" dirty="0">
                          <a:latin typeface="Times New Roman"/>
                          <a:cs typeface="Times New Roman"/>
                        </a:rPr>
                        <a:t>29</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1976755">
              <a:lnSpc>
                <a:spcPct val="100000"/>
              </a:lnSpc>
            </a:pPr>
            <a:r>
              <a:rPr sz="4400" b="0" spc="-5" dirty="0">
                <a:latin typeface="Times New Roman"/>
                <a:cs typeface="Times New Roman"/>
              </a:rPr>
              <a:t>Bubble Sort</a:t>
            </a:r>
            <a:r>
              <a:rPr sz="4400" b="0" spc="-25" dirty="0">
                <a:latin typeface="Times New Roman"/>
                <a:cs typeface="Times New Roman"/>
              </a:rPr>
              <a:t> </a:t>
            </a:r>
            <a:r>
              <a:rPr sz="4400" b="0" spc="-5" dirty="0">
                <a:latin typeface="Times New Roman"/>
                <a:cs typeface="Times New Roman"/>
              </a:rPr>
              <a:t>Examples</a:t>
            </a:r>
            <a:endParaRPr sz="4400">
              <a:latin typeface="Times New Roman"/>
              <a:cs typeface="Times New Roman"/>
            </a:endParaRPr>
          </a:p>
        </p:txBody>
      </p:sp>
      <p:pic>
        <p:nvPicPr>
          <p:cNvPr id="1026" name="Picture 2" descr="https://upload.wikimedia.org/wikipedia/commons/c/c8/Bubble-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05200"/>
            <a:ext cx="8229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899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2696" rIns="0" bIns="0" rtlCol="0">
            <a:spAutoFit/>
          </a:bodyPr>
          <a:lstStyle/>
          <a:p>
            <a:pPr marL="2101215">
              <a:lnSpc>
                <a:spcPct val="100000"/>
              </a:lnSpc>
            </a:pPr>
            <a:r>
              <a:rPr sz="4400" b="0" spc="-5" dirty="0">
                <a:latin typeface="Times New Roman"/>
                <a:cs typeface="Times New Roman"/>
              </a:rPr>
              <a:t>Bubble Sort</a:t>
            </a:r>
            <a:r>
              <a:rPr sz="4400" b="0" spc="-25" dirty="0">
                <a:latin typeface="Times New Roman"/>
                <a:cs typeface="Times New Roman"/>
              </a:rPr>
              <a:t> </a:t>
            </a:r>
            <a:r>
              <a:rPr sz="4400" b="0" spc="-5" dirty="0">
                <a:latin typeface="Times New Roman"/>
                <a:cs typeface="Times New Roman"/>
              </a:rPr>
              <a:t>Analysis</a:t>
            </a:r>
            <a:endParaRPr sz="4400">
              <a:latin typeface="Times New Roman"/>
              <a:cs typeface="Times New Roman"/>
            </a:endParaRPr>
          </a:p>
        </p:txBody>
      </p:sp>
      <p:sp>
        <p:nvSpPr>
          <p:cNvPr id="3" name="object 3"/>
          <p:cNvSpPr txBox="1"/>
          <p:nvPr/>
        </p:nvSpPr>
        <p:spPr>
          <a:xfrm>
            <a:off x="841502" y="1864105"/>
            <a:ext cx="7871459" cy="4784725"/>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800" spc="-5" dirty="0">
                <a:latin typeface="Times New Roman"/>
                <a:cs typeface="Times New Roman"/>
              </a:rPr>
              <a:t>There are N-1</a:t>
            </a:r>
            <a:r>
              <a:rPr sz="2800" spc="-80" dirty="0">
                <a:latin typeface="Times New Roman"/>
                <a:cs typeface="Times New Roman"/>
              </a:rPr>
              <a:t> </a:t>
            </a:r>
            <a:r>
              <a:rPr sz="2800" spc="-5" dirty="0">
                <a:latin typeface="Times New Roman"/>
                <a:cs typeface="Times New Roman"/>
              </a:rPr>
              <a:t>passes</a:t>
            </a:r>
            <a:endParaRPr sz="2800">
              <a:latin typeface="Times New Roman"/>
              <a:cs typeface="Times New Roman"/>
            </a:endParaRPr>
          </a:p>
          <a:p>
            <a:pPr marL="355600" marR="142240" indent="-342900">
              <a:lnSpc>
                <a:spcPct val="100000"/>
              </a:lnSpc>
              <a:spcBef>
                <a:spcPts val="675"/>
              </a:spcBef>
              <a:buChar char="•"/>
              <a:tabLst>
                <a:tab pos="354965" algn="l"/>
                <a:tab pos="355600" algn="l"/>
              </a:tabLst>
            </a:pPr>
            <a:r>
              <a:rPr sz="2800" spc="-5" dirty="0">
                <a:latin typeface="Times New Roman"/>
                <a:cs typeface="Times New Roman"/>
              </a:rPr>
              <a:t>Pass one requires N-1 comparisons and at most N-1  exchanges</a:t>
            </a:r>
            <a:endParaRPr sz="2800">
              <a:latin typeface="Times New Roman"/>
              <a:cs typeface="Times New Roman"/>
            </a:endParaRPr>
          </a:p>
          <a:p>
            <a:pPr marL="355600" marR="121920" indent="-342900">
              <a:lnSpc>
                <a:spcPct val="100000"/>
              </a:lnSpc>
              <a:spcBef>
                <a:spcPts val="675"/>
              </a:spcBef>
              <a:buChar char="•"/>
              <a:tabLst>
                <a:tab pos="354965" algn="l"/>
                <a:tab pos="355600" algn="l"/>
              </a:tabLst>
            </a:pPr>
            <a:r>
              <a:rPr sz="2800" spc="-5" dirty="0">
                <a:latin typeface="Times New Roman"/>
                <a:cs typeface="Times New Roman"/>
              </a:rPr>
              <a:t>Pass two requires N-2 comparisons and at most N-2  exchanges</a:t>
            </a:r>
            <a:endParaRPr sz="2800">
              <a:latin typeface="Times New Roman"/>
              <a:cs typeface="Times New Roman"/>
            </a:endParaRPr>
          </a:p>
          <a:p>
            <a:pPr marL="354965" indent="-342265">
              <a:lnSpc>
                <a:spcPct val="100000"/>
              </a:lnSpc>
              <a:spcBef>
                <a:spcPts val="670"/>
              </a:spcBef>
              <a:buChar char="•"/>
              <a:tabLst>
                <a:tab pos="354965" algn="l"/>
                <a:tab pos="355600" algn="l"/>
              </a:tabLst>
            </a:pPr>
            <a:r>
              <a:rPr sz="2800" dirty="0">
                <a:latin typeface="Times New Roman"/>
                <a:cs typeface="Times New Roman"/>
              </a:rPr>
              <a:t>So </a:t>
            </a:r>
            <a:r>
              <a:rPr sz="2800" spc="-5" dirty="0">
                <a:latin typeface="Times New Roman"/>
                <a:cs typeface="Times New Roman"/>
              </a:rPr>
              <a:t>in worst case bubble</a:t>
            </a:r>
            <a:r>
              <a:rPr sz="2800" spc="-70" dirty="0">
                <a:latin typeface="Times New Roman"/>
                <a:cs typeface="Times New Roman"/>
              </a:rPr>
              <a:t> </a:t>
            </a:r>
            <a:r>
              <a:rPr sz="2800" spc="-5" dirty="0">
                <a:latin typeface="Times New Roman"/>
                <a:cs typeface="Times New Roman"/>
              </a:rPr>
              <a:t>requires</a:t>
            </a:r>
            <a:endParaRPr sz="2800">
              <a:latin typeface="Times New Roman"/>
              <a:cs typeface="Times New Roman"/>
            </a:endParaRPr>
          </a:p>
          <a:p>
            <a:pPr marL="280035">
              <a:lnSpc>
                <a:spcPct val="100000"/>
              </a:lnSpc>
              <a:spcBef>
                <a:spcPts val="675"/>
              </a:spcBef>
            </a:pPr>
            <a:r>
              <a:rPr sz="2800" dirty="0">
                <a:latin typeface="Times New Roman"/>
                <a:cs typeface="Times New Roman"/>
              </a:rPr>
              <a:t>(N-1)+(N-2)+(N-3)+--------+1=N*(N-1)/2</a:t>
            </a:r>
            <a:endParaRPr sz="2800">
              <a:latin typeface="Times New Roman"/>
              <a:cs typeface="Times New Roman"/>
            </a:endParaRPr>
          </a:p>
          <a:p>
            <a:pPr marL="355600">
              <a:lnSpc>
                <a:spcPct val="100000"/>
              </a:lnSpc>
              <a:spcBef>
                <a:spcPts val="5"/>
              </a:spcBef>
            </a:pPr>
            <a:r>
              <a:rPr sz="2800" spc="-5" dirty="0">
                <a:latin typeface="Times New Roman"/>
                <a:cs typeface="Times New Roman"/>
              </a:rPr>
              <a:t>comparisons</a:t>
            </a:r>
            <a:endParaRPr sz="2800">
              <a:latin typeface="Times New Roman"/>
              <a:cs typeface="Times New Roman"/>
            </a:endParaRPr>
          </a:p>
          <a:p>
            <a:pPr marL="279400">
              <a:lnSpc>
                <a:spcPct val="100000"/>
              </a:lnSpc>
              <a:spcBef>
                <a:spcPts val="675"/>
              </a:spcBef>
            </a:pPr>
            <a:r>
              <a:rPr sz="2800" spc="-5" dirty="0">
                <a:latin typeface="Times New Roman"/>
                <a:cs typeface="Times New Roman"/>
              </a:rPr>
              <a:t>and</a:t>
            </a:r>
            <a:r>
              <a:rPr sz="2800" spc="-95" dirty="0">
                <a:latin typeface="Times New Roman"/>
                <a:cs typeface="Times New Roman"/>
              </a:rPr>
              <a:t> </a:t>
            </a:r>
            <a:r>
              <a:rPr sz="2800" spc="-5" dirty="0">
                <a:latin typeface="Times New Roman"/>
                <a:cs typeface="Times New Roman"/>
              </a:rPr>
              <a:t>also</a:t>
            </a:r>
            <a:endParaRPr sz="2800">
              <a:latin typeface="Times New Roman"/>
              <a:cs typeface="Times New Roman"/>
            </a:endParaRPr>
          </a:p>
          <a:p>
            <a:pPr marL="280035">
              <a:lnSpc>
                <a:spcPct val="100000"/>
              </a:lnSpc>
              <a:spcBef>
                <a:spcPts val="675"/>
              </a:spcBef>
            </a:pPr>
            <a:r>
              <a:rPr sz="2800" dirty="0">
                <a:latin typeface="Times New Roman"/>
                <a:cs typeface="Times New Roman"/>
              </a:rPr>
              <a:t>(N-1)+(N-2)+(N-3)+--------+1=N*(N-1)/2</a:t>
            </a:r>
            <a:r>
              <a:rPr sz="2800" spc="-70" dirty="0">
                <a:latin typeface="Times New Roman"/>
                <a:cs typeface="Times New Roman"/>
              </a:rPr>
              <a:t> </a:t>
            </a:r>
            <a:r>
              <a:rPr sz="2800" dirty="0">
                <a:latin typeface="Times New Roman"/>
                <a:cs typeface="Times New Roman"/>
              </a:rPr>
              <a:t>exchanges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2101215">
              <a:lnSpc>
                <a:spcPct val="100000"/>
              </a:lnSpc>
            </a:pPr>
            <a:r>
              <a:rPr sz="4400" b="0" spc="-5" dirty="0">
                <a:latin typeface="Times New Roman"/>
                <a:cs typeface="Times New Roman"/>
              </a:rPr>
              <a:t>Bubble Sort</a:t>
            </a:r>
            <a:r>
              <a:rPr sz="4400" b="0" spc="-25" dirty="0">
                <a:latin typeface="Times New Roman"/>
                <a:cs typeface="Times New Roman"/>
              </a:rPr>
              <a:t> </a:t>
            </a:r>
            <a:r>
              <a:rPr sz="4400" b="0" spc="-5" dirty="0">
                <a:latin typeface="Times New Roman"/>
                <a:cs typeface="Times New Roman"/>
              </a:rPr>
              <a:t>Analysis</a:t>
            </a:r>
            <a:endParaRPr sz="4400">
              <a:latin typeface="Times New Roman"/>
              <a:cs typeface="Times New Roman"/>
            </a:endParaRPr>
          </a:p>
        </p:txBody>
      </p:sp>
      <p:sp>
        <p:nvSpPr>
          <p:cNvPr id="3" name="object 3"/>
          <p:cNvSpPr txBox="1"/>
          <p:nvPr/>
        </p:nvSpPr>
        <p:spPr>
          <a:xfrm>
            <a:off x="1222502" y="2473705"/>
            <a:ext cx="7506334" cy="385572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800" spc="-5" dirty="0">
                <a:latin typeface="Times New Roman"/>
                <a:cs typeface="Times New Roman"/>
              </a:rPr>
              <a:t>Now operations</a:t>
            </a:r>
            <a:r>
              <a:rPr sz="2800" spc="-85" dirty="0">
                <a:latin typeface="Times New Roman"/>
                <a:cs typeface="Times New Roman"/>
              </a:rPr>
              <a:t> </a:t>
            </a:r>
            <a:r>
              <a:rPr sz="2800" spc="-5" dirty="0">
                <a:latin typeface="Times New Roman"/>
                <a:cs typeface="Times New Roman"/>
              </a:rPr>
              <a:t>are:</a:t>
            </a:r>
            <a:endParaRPr sz="2800">
              <a:latin typeface="Times New Roman"/>
              <a:cs typeface="Times New Roman"/>
            </a:endParaRPr>
          </a:p>
          <a:p>
            <a:pPr marL="368935">
              <a:lnSpc>
                <a:spcPct val="100000"/>
              </a:lnSpc>
              <a:spcBef>
                <a:spcPts val="675"/>
              </a:spcBef>
            </a:pPr>
            <a:r>
              <a:rPr sz="2800" dirty="0">
                <a:latin typeface="Times New Roman"/>
                <a:cs typeface="Times New Roman"/>
              </a:rPr>
              <a:t>N*(N-1)/2+ N*(N-1)/2</a:t>
            </a:r>
            <a:r>
              <a:rPr sz="2800" spc="-80" dirty="0">
                <a:latin typeface="Times New Roman"/>
                <a:cs typeface="Times New Roman"/>
              </a:rPr>
              <a:t> </a:t>
            </a:r>
            <a:r>
              <a:rPr sz="2800" dirty="0">
                <a:latin typeface="Times New Roman"/>
                <a:cs typeface="Times New Roman"/>
              </a:rPr>
              <a:t>=N*(N-1)</a:t>
            </a:r>
            <a:endParaRPr sz="2800">
              <a:latin typeface="Times New Roman"/>
              <a:cs typeface="Times New Roman"/>
            </a:endParaRPr>
          </a:p>
          <a:p>
            <a:pPr marL="355600" marR="5080" indent="-342900">
              <a:lnSpc>
                <a:spcPct val="100000"/>
              </a:lnSpc>
              <a:spcBef>
                <a:spcPts val="675"/>
              </a:spcBef>
              <a:buChar char="•"/>
              <a:tabLst>
                <a:tab pos="354965" algn="l"/>
                <a:tab pos="355600" algn="l"/>
                <a:tab pos="6783070" algn="l"/>
              </a:tabLst>
            </a:pPr>
            <a:r>
              <a:rPr sz="2800" spc="-5" dirty="0">
                <a:latin typeface="Times New Roman"/>
                <a:cs typeface="Times New Roman"/>
              </a:rPr>
              <a:t>Eac</a:t>
            </a:r>
            <a:r>
              <a:rPr sz="2800" dirty="0">
                <a:latin typeface="Times New Roman"/>
                <a:cs typeface="Times New Roman"/>
              </a:rPr>
              <a:t>h</a:t>
            </a:r>
            <a:r>
              <a:rPr sz="2800" spc="-5" dirty="0">
                <a:latin typeface="Times New Roman"/>
                <a:cs typeface="Times New Roman"/>
              </a:rPr>
              <a:t> exchang</a:t>
            </a:r>
            <a:r>
              <a:rPr sz="2800" dirty="0">
                <a:latin typeface="Times New Roman"/>
                <a:cs typeface="Times New Roman"/>
              </a:rPr>
              <a:t>e</a:t>
            </a:r>
            <a:r>
              <a:rPr sz="2800" spc="-10" dirty="0">
                <a:latin typeface="Times New Roman"/>
                <a:cs typeface="Times New Roman"/>
              </a:rPr>
              <a:t> </a:t>
            </a:r>
            <a:r>
              <a:rPr sz="2800" spc="-5" dirty="0">
                <a:latin typeface="Times New Roman"/>
                <a:cs typeface="Times New Roman"/>
              </a:rPr>
              <a:t>require</a:t>
            </a:r>
            <a:r>
              <a:rPr sz="2800" dirty="0">
                <a:latin typeface="Times New Roman"/>
                <a:cs typeface="Times New Roman"/>
              </a:rPr>
              <a:t>s</a:t>
            </a:r>
            <a:r>
              <a:rPr sz="2800" spc="-5" dirty="0">
                <a:latin typeface="Times New Roman"/>
                <a:cs typeface="Times New Roman"/>
              </a:rPr>
              <a:t> </a:t>
            </a:r>
            <a:r>
              <a:rPr sz="2800" dirty="0">
                <a:latin typeface="Times New Roman"/>
                <a:cs typeface="Times New Roman"/>
              </a:rPr>
              <a:t>3</a:t>
            </a:r>
            <a:r>
              <a:rPr sz="2800" spc="-5" dirty="0">
                <a:latin typeface="Times New Roman"/>
                <a:cs typeface="Times New Roman"/>
              </a:rPr>
              <a:t> dat</a:t>
            </a:r>
            <a:r>
              <a:rPr sz="2800" dirty="0">
                <a:latin typeface="Times New Roman"/>
                <a:cs typeface="Times New Roman"/>
              </a:rPr>
              <a:t>a</a:t>
            </a:r>
            <a:r>
              <a:rPr sz="2800" spc="-5" dirty="0">
                <a:latin typeface="Times New Roman"/>
                <a:cs typeface="Times New Roman"/>
              </a:rPr>
              <a:t> move</a:t>
            </a:r>
            <a:r>
              <a:rPr sz="2800" dirty="0">
                <a:latin typeface="Times New Roman"/>
                <a:cs typeface="Times New Roman"/>
              </a:rPr>
              <a:t>s</a:t>
            </a:r>
            <a:r>
              <a:rPr sz="2800" spc="-10" dirty="0">
                <a:latin typeface="Times New Roman"/>
                <a:cs typeface="Times New Roman"/>
              </a:rPr>
              <a:t> </a:t>
            </a:r>
            <a:r>
              <a:rPr sz="2800" spc="-5" dirty="0">
                <a:latin typeface="Times New Roman"/>
                <a:cs typeface="Times New Roman"/>
              </a:rPr>
              <a:t>henc</a:t>
            </a:r>
            <a:r>
              <a:rPr sz="2800" dirty="0">
                <a:latin typeface="Times New Roman"/>
                <a:cs typeface="Times New Roman"/>
              </a:rPr>
              <a:t>e	</a:t>
            </a:r>
            <a:r>
              <a:rPr sz="2800" spc="-5" dirty="0">
                <a:latin typeface="Times New Roman"/>
                <a:cs typeface="Times New Roman"/>
              </a:rPr>
              <a:t>there  are</a:t>
            </a:r>
            <a:r>
              <a:rPr sz="2800" spc="-100" dirty="0">
                <a:latin typeface="Times New Roman"/>
                <a:cs typeface="Times New Roman"/>
              </a:rPr>
              <a:t> </a:t>
            </a:r>
            <a:r>
              <a:rPr sz="2800" dirty="0">
                <a:latin typeface="Times New Roman"/>
                <a:cs typeface="Times New Roman"/>
              </a:rPr>
              <a:t>:</a:t>
            </a:r>
            <a:endParaRPr sz="2800">
              <a:latin typeface="Times New Roman"/>
              <a:cs typeface="Times New Roman"/>
            </a:endParaRPr>
          </a:p>
          <a:p>
            <a:pPr marL="355600" marR="758825" indent="12700">
              <a:lnSpc>
                <a:spcPct val="100000"/>
              </a:lnSpc>
              <a:spcBef>
                <a:spcPts val="675"/>
              </a:spcBef>
              <a:tabLst>
                <a:tab pos="4279265" algn="l"/>
                <a:tab pos="6304280" algn="l"/>
              </a:tabLst>
            </a:pPr>
            <a:r>
              <a:rPr sz="2800" spc="-5" dirty="0">
                <a:latin typeface="Times New Roman"/>
                <a:cs typeface="Times New Roman"/>
              </a:rPr>
              <a:t>3</a:t>
            </a:r>
            <a:r>
              <a:rPr sz="2800" dirty="0">
                <a:latin typeface="Times New Roman"/>
                <a:cs typeface="Times New Roman"/>
              </a:rPr>
              <a:t>*</a:t>
            </a:r>
            <a:r>
              <a:rPr sz="2800" spc="-5" dirty="0">
                <a:latin typeface="Times New Roman"/>
                <a:cs typeface="Times New Roman"/>
              </a:rPr>
              <a:t> (N*(N-1))=</a:t>
            </a:r>
            <a:r>
              <a:rPr sz="2800" dirty="0">
                <a:latin typeface="Times New Roman"/>
                <a:cs typeface="Times New Roman"/>
              </a:rPr>
              <a:t>3</a:t>
            </a:r>
            <a:r>
              <a:rPr sz="2800" spc="-5" dirty="0">
                <a:latin typeface="Times New Roman"/>
                <a:cs typeface="Times New Roman"/>
              </a:rPr>
              <a:t> </a:t>
            </a:r>
            <a:r>
              <a:rPr sz="2800" dirty="0">
                <a:latin typeface="Times New Roman"/>
                <a:cs typeface="Times New Roman"/>
              </a:rPr>
              <a:t>*</a:t>
            </a:r>
            <a:r>
              <a:rPr sz="2800" spc="-5" dirty="0">
                <a:latin typeface="Times New Roman"/>
                <a:cs typeface="Times New Roman"/>
              </a:rPr>
              <a:t> N²-3*</a:t>
            </a:r>
            <a:r>
              <a:rPr sz="2800" dirty="0">
                <a:latin typeface="Times New Roman"/>
                <a:cs typeface="Times New Roman"/>
              </a:rPr>
              <a:t>N	</a:t>
            </a:r>
            <a:r>
              <a:rPr sz="2800" spc="-5" dirty="0">
                <a:latin typeface="Times New Roman"/>
                <a:cs typeface="Times New Roman"/>
              </a:rPr>
              <a:t>operation</a:t>
            </a:r>
            <a:r>
              <a:rPr sz="2800" dirty="0">
                <a:latin typeface="Times New Roman"/>
                <a:cs typeface="Times New Roman"/>
              </a:rPr>
              <a:t>s </a:t>
            </a:r>
            <a:r>
              <a:rPr sz="2800" spc="-5" dirty="0">
                <a:latin typeface="Times New Roman"/>
                <a:cs typeface="Times New Roman"/>
              </a:rPr>
              <a:t>i</a:t>
            </a:r>
            <a:r>
              <a:rPr sz="2800" dirty="0">
                <a:latin typeface="Times New Roman"/>
                <a:cs typeface="Times New Roman"/>
              </a:rPr>
              <a:t>n	</a:t>
            </a:r>
            <a:r>
              <a:rPr sz="2800" spc="-5" dirty="0">
                <a:latin typeface="Times New Roman"/>
                <a:cs typeface="Times New Roman"/>
              </a:rPr>
              <a:t>the  worst</a:t>
            </a:r>
            <a:r>
              <a:rPr sz="2800" spc="-95" dirty="0">
                <a:latin typeface="Times New Roman"/>
                <a:cs typeface="Times New Roman"/>
              </a:rPr>
              <a:t> </a:t>
            </a:r>
            <a:r>
              <a:rPr sz="2800" spc="-5" dirty="0">
                <a:latin typeface="Times New Roman"/>
                <a:cs typeface="Times New Roman"/>
              </a:rPr>
              <a:t>case</a:t>
            </a:r>
            <a:endParaRPr sz="2800">
              <a:latin typeface="Times New Roman"/>
              <a:cs typeface="Times New Roman"/>
            </a:endParaRPr>
          </a:p>
          <a:p>
            <a:pPr marL="368935" marR="688340">
              <a:lnSpc>
                <a:spcPct val="120200"/>
              </a:lnSpc>
            </a:pPr>
            <a:r>
              <a:rPr sz="2800" spc="-5" dirty="0">
                <a:latin typeface="Times New Roman"/>
                <a:cs typeface="Times New Roman"/>
              </a:rPr>
              <a:t>Hence Bubble Sort is O(N²) in the worst case  Also in average case Bubble Sort is</a:t>
            </a:r>
            <a:r>
              <a:rPr sz="2800" spc="-45" dirty="0">
                <a:latin typeface="Times New Roman"/>
                <a:cs typeface="Times New Roman"/>
              </a:rPr>
              <a:t> </a:t>
            </a:r>
            <a:r>
              <a:rPr sz="2800" spc="-5" dirty="0">
                <a:latin typeface="Times New Roman"/>
                <a:cs typeface="Times New Roman"/>
              </a:rPr>
              <a:t>O(N²)</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3366770">
              <a:lnSpc>
                <a:spcPct val="100000"/>
              </a:lnSpc>
            </a:pPr>
            <a:r>
              <a:rPr sz="4400" b="0" spc="-5" dirty="0">
                <a:latin typeface="Times New Roman"/>
                <a:cs typeface="Times New Roman"/>
              </a:rPr>
              <a:t>Merge</a:t>
            </a:r>
            <a:r>
              <a:rPr sz="4400" b="0" spc="-70" dirty="0">
                <a:latin typeface="Times New Roman"/>
                <a:cs typeface="Times New Roman"/>
              </a:rPr>
              <a:t> </a:t>
            </a:r>
            <a:r>
              <a:rPr sz="4400" b="0" spc="-5" dirty="0">
                <a:latin typeface="Times New Roman"/>
                <a:cs typeface="Times New Roman"/>
              </a:rPr>
              <a:t>Sort</a:t>
            </a:r>
            <a:endParaRPr sz="4400">
              <a:latin typeface="Times New Roman"/>
              <a:cs typeface="Times New Roman"/>
            </a:endParaRPr>
          </a:p>
        </p:txBody>
      </p:sp>
      <p:sp>
        <p:nvSpPr>
          <p:cNvPr id="3" name="object 3"/>
          <p:cNvSpPr txBox="1"/>
          <p:nvPr/>
        </p:nvSpPr>
        <p:spPr>
          <a:xfrm>
            <a:off x="841502" y="2778505"/>
            <a:ext cx="8134350" cy="2573020"/>
          </a:xfrm>
          <a:prstGeom prst="rect">
            <a:avLst/>
          </a:prstGeom>
        </p:spPr>
        <p:txBody>
          <a:bodyPr vert="horz" wrap="square" lIns="0" tIns="0" rIns="0" bIns="0" rtlCol="0">
            <a:spAutoFit/>
          </a:bodyPr>
          <a:lstStyle/>
          <a:p>
            <a:pPr marL="12700" marR="5080" algn="just">
              <a:lnSpc>
                <a:spcPct val="100000"/>
              </a:lnSpc>
              <a:tabLst>
                <a:tab pos="5269865" algn="l"/>
              </a:tabLst>
            </a:pPr>
            <a:r>
              <a:rPr sz="2800" spc="-5" dirty="0">
                <a:latin typeface="Times New Roman"/>
                <a:cs typeface="Times New Roman"/>
              </a:rPr>
              <a:t>Merge Sort Algorithm uses </a:t>
            </a:r>
            <a:r>
              <a:rPr sz="2800" b="1" spc="-5" dirty="0">
                <a:latin typeface="Times New Roman"/>
                <a:cs typeface="Times New Roman"/>
              </a:rPr>
              <a:t>Divide and Conquer  </a:t>
            </a:r>
            <a:r>
              <a:rPr sz="2800" spc="-5" dirty="0">
                <a:latin typeface="Times New Roman"/>
                <a:cs typeface="Times New Roman"/>
              </a:rPr>
              <a:t>Principle. </a:t>
            </a:r>
            <a:r>
              <a:rPr sz="2800" dirty="0">
                <a:latin typeface="Times New Roman"/>
                <a:cs typeface="Times New Roman"/>
              </a:rPr>
              <a:t>A </a:t>
            </a:r>
            <a:r>
              <a:rPr sz="2800" spc="-5" dirty="0">
                <a:latin typeface="Times New Roman"/>
                <a:cs typeface="Times New Roman"/>
              </a:rPr>
              <a:t>given array is split up recursively into  halves. The recursive</a:t>
            </a:r>
            <a:r>
              <a:rPr sz="2800" spc="20" dirty="0">
                <a:latin typeface="Times New Roman"/>
                <a:cs typeface="Times New Roman"/>
              </a:rPr>
              <a:t> </a:t>
            </a:r>
            <a:r>
              <a:rPr sz="2800" spc="-5" dirty="0">
                <a:latin typeface="Times New Roman"/>
                <a:cs typeface="Times New Roman"/>
              </a:rPr>
              <a:t>calls</a:t>
            </a:r>
            <a:r>
              <a:rPr sz="2800" dirty="0">
                <a:latin typeface="Times New Roman"/>
                <a:cs typeface="Times New Roman"/>
              </a:rPr>
              <a:t> </a:t>
            </a:r>
            <a:r>
              <a:rPr sz="2800" spc="-5" dirty="0">
                <a:latin typeface="Times New Roman"/>
                <a:cs typeface="Times New Roman"/>
              </a:rPr>
              <a:t>continue	to divide</a:t>
            </a:r>
            <a:r>
              <a:rPr sz="2800" spc="-55" dirty="0">
                <a:latin typeface="Times New Roman"/>
                <a:cs typeface="Times New Roman"/>
              </a:rPr>
              <a:t> </a:t>
            </a:r>
            <a:r>
              <a:rPr sz="2800" spc="-5" dirty="0">
                <a:latin typeface="Times New Roman"/>
                <a:cs typeface="Times New Roman"/>
              </a:rPr>
              <a:t>arrays</a:t>
            </a:r>
            <a:r>
              <a:rPr sz="2800" spc="-30" dirty="0">
                <a:latin typeface="Times New Roman"/>
                <a:cs typeface="Times New Roman"/>
              </a:rPr>
              <a:t> </a:t>
            </a:r>
            <a:r>
              <a:rPr sz="2800" spc="-5" dirty="0">
                <a:latin typeface="Times New Roman"/>
                <a:cs typeface="Times New Roman"/>
              </a:rPr>
              <a:t>into  halves or pieces until each piece has only one item. Then  these pieces are sorted and merged together recursively  until </a:t>
            </a:r>
            <a:r>
              <a:rPr sz="2800" dirty="0">
                <a:latin typeface="Times New Roman"/>
                <a:cs typeface="Times New Roman"/>
              </a:rPr>
              <a:t>a </a:t>
            </a:r>
            <a:r>
              <a:rPr sz="2800" spc="-5" dirty="0">
                <a:latin typeface="Times New Roman"/>
                <a:cs typeface="Times New Roman"/>
              </a:rPr>
              <a:t>sorted array is</a:t>
            </a:r>
            <a:r>
              <a:rPr sz="2800" spc="-70" dirty="0">
                <a:latin typeface="Times New Roman"/>
                <a:cs typeface="Times New Roman"/>
              </a:rPr>
              <a:t> </a:t>
            </a:r>
            <a:r>
              <a:rPr sz="2800" spc="-5" dirty="0">
                <a:latin typeface="Times New Roman"/>
                <a:cs typeface="Times New Roman"/>
              </a:rPr>
              <a:t>formed.</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616" rIns="0" bIns="0" rtlCol="0">
            <a:spAutoFit/>
          </a:bodyPr>
          <a:lstStyle/>
          <a:p>
            <a:pPr marL="3228340">
              <a:lnSpc>
                <a:spcPct val="100000"/>
              </a:lnSpc>
            </a:pPr>
            <a:r>
              <a:rPr sz="4400" b="0" spc="-10" dirty="0">
                <a:latin typeface="Times New Roman"/>
                <a:cs typeface="Times New Roman"/>
              </a:rPr>
              <a:t>Merge</a:t>
            </a:r>
            <a:r>
              <a:rPr sz="4400" b="0" spc="-65" dirty="0">
                <a:latin typeface="Times New Roman"/>
                <a:cs typeface="Times New Roman"/>
              </a:rPr>
              <a:t> </a:t>
            </a:r>
            <a:r>
              <a:rPr sz="4400" b="0" spc="-10" dirty="0">
                <a:latin typeface="Times New Roman"/>
                <a:cs typeface="Times New Roman"/>
              </a:rPr>
              <a:t>Sort</a:t>
            </a:r>
            <a:endParaRPr sz="4400">
              <a:latin typeface="Times New Roman"/>
              <a:cs typeface="Times New Roman"/>
            </a:endParaRPr>
          </a:p>
        </p:txBody>
      </p:sp>
      <p:sp>
        <p:nvSpPr>
          <p:cNvPr id="3" name="object 3"/>
          <p:cNvSpPr/>
          <p:nvPr/>
        </p:nvSpPr>
        <p:spPr>
          <a:xfrm>
            <a:off x="4800600" y="4267200"/>
            <a:ext cx="762000" cy="533400"/>
          </a:xfrm>
          <a:custGeom>
            <a:avLst/>
            <a:gdLst/>
            <a:ahLst/>
            <a:cxnLst/>
            <a:rect l="l" t="t" r="r" b="b"/>
            <a:pathLst>
              <a:path w="762000" h="533400">
                <a:moveTo>
                  <a:pt x="0" y="0"/>
                </a:moveTo>
                <a:lnTo>
                  <a:pt x="0" y="533400"/>
                </a:lnTo>
                <a:lnTo>
                  <a:pt x="762000" y="533400"/>
                </a:lnTo>
                <a:lnTo>
                  <a:pt x="762000" y="0"/>
                </a:lnTo>
                <a:lnTo>
                  <a:pt x="0" y="0"/>
                </a:lnTo>
                <a:close/>
              </a:path>
            </a:pathLst>
          </a:custGeom>
          <a:ln w="38100">
            <a:solidFill>
              <a:srgbClr val="000000"/>
            </a:solidFill>
          </a:ln>
        </p:spPr>
        <p:txBody>
          <a:bodyPr wrap="square" lIns="0" tIns="0" rIns="0" bIns="0" rtlCol="0"/>
          <a:lstStyle/>
          <a:p>
            <a:endParaRPr/>
          </a:p>
        </p:txBody>
      </p:sp>
      <p:sp>
        <p:nvSpPr>
          <p:cNvPr id="4" name="object 4"/>
          <p:cNvSpPr/>
          <p:nvPr/>
        </p:nvSpPr>
        <p:spPr>
          <a:xfrm>
            <a:off x="5067300" y="4368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5562600" y="4267200"/>
            <a:ext cx="762000" cy="533400"/>
          </a:xfrm>
          <a:custGeom>
            <a:avLst/>
            <a:gdLst/>
            <a:ahLst/>
            <a:cxnLst/>
            <a:rect l="l" t="t" r="r" b="b"/>
            <a:pathLst>
              <a:path w="762000" h="533400">
                <a:moveTo>
                  <a:pt x="0" y="0"/>
                </a:moveTo>
                <a:lnTo>
                  <a:pt x="0" y="533400"/>
                </a:lnTo>
                <a:lnTo>
                  <a:pt x="762000" y="533400"/>
                </a:lnTo>
                <a:lnTo>
                  <a:pt x="762000" y="0"/>
                </a:lnTo>
                <a:lnTo>
                  <a:pt x="0" y="0"/>
                </a:lnTo>
                <a:close/>
              </a:path>
            </a:pathLst>
          </a:custGeom>
          <a:ln w="38100">
            <a:solidFill>
              <a:srgbClr val="000000"/>
            </a:solidFill>
          </a:ln>
        </p:spPr>
        <p:txBody>
          <a:bodyPr wrap="square" lIns="0" tIns="0" rIns="0" bIns="0" rtlCol="0"/>
          <a:lstStyle/>
          <a:p>
            <a:endParaRPr/>
          </a:p>
        </p:txBody>
      </p:sp>
      <p:sp>
        <p:nvSpPr>
          <p:cNvPr id="6" name="object 6"/>
          <p:cNvSpPr/>
          <p:nvPr/>
        </p:nvSpPr>
        <p:spPr>
          <a:xfrm>
            <a:off x="5829300" y="4368546"/>
            <a:ext cx="193675" cy="284480"/>
          </a:xfrm>
          <a:custGeom>
            <a:avLst/>
            <a:gdLst/>
            <a:ahLst/>
            <a:cxnLst/>
            <a:rect l="l" t="t" r="r" b="b"/>
            <a:pathLst>
              <a:path w="193675" h="284479">
                <a:moveTo>
                  <a:pt x="0" y="0"/>
                </a:moveTo>
                <a:lnTo>
                  <a:pt x="0" y="284226"/>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2019300" y="33779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2781300" y="33779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3543300" y="33779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4305300" y="33779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5067300" y="33779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2438400" y="4800600"/>
            <a:ext cx="1524000" cy="304800"/>
          </a:xfrm>
          <a:custGeom>
            <a:avLst/>
            <a:gdLst/>
            <a:ahLst/>
            <a:cxnLst/>
            <a:rect l="l" t="t" r="r" b="b"/>
            <a:pathLst>
              <a:path w="1524000" h="304800">
                <a:moveTo>
                  <a:pt x="1523999" y="0"/>
                </a:moveTo>
                <a:lnTo>
                  <a:pt x="1517495" y="48036"/>
                </a:lnTo>
                <a:lnTo>
                  <a:pt x="1499396" y="89855"/>
                </a:lnTo>
                <a:lnTo>
                  <a:pt x="1471824" y="122895"/>
                </a:lnTo>
                <a:lnTo>
                  <a:pt x="1436900" y="144597"/>
                </a:lnTo>
                <a:lnTo>
                  <a:pt x="1396745" y="152400"/>
                </a:lnTo>
                <a:lnTo>
                  <a:pt x="889253" y="152400"/>
                </a:lnTo>
                <a:lnTo>
                  <a:pt x="849099" y="160202"/>
                </a:lnTo>
                <a:lnTo>
                  <a:pt x="814175" y="181904"/>
                </a:lnTo>
                <a:lnTo>
                  <a:pt x="786603" y="214944"/>
                </a:lnTo>
                <a:lnTo>
                  <a:pt x="768504" y="256763"/>
                </a:lnTo>
                <a:lnTo>
                  <a:pt x="762000" y="304800"/>
                </a:lnTo>
                <a:lnTo>
                  <a:pt x="755495" y="256763"/>
                </a:lnTo>
                <a:lnTo>
                  <a:pt x="737396" y="214944"/>
                </a:lnTo>
                <a:lnTo>
                  <a:pt x="709824" y="181904"/>
                </a:lnTo>
                <a:lnTo>
                  <a:pt x="674900" y="160202"/>
                </a:lnTo>
                <a:lnTo>
                  <a:pt x="634745" y="152400"/>
                </a:lnTo>
                <a:lnTo>
                  <a:pt x="127254" y="152400"/>
                </a:lnTo>
                <a:lnTo>
                  <a:pt x="87099" y="144597"/>
                </a:lnTo>
                <a:lnTo>
                  <a:pt x="52175" y="122895"/>
                </a:lnTo>
                <a:lnTo>
                  <a:pt x="24603" y="89855"/>
                </a:lnTo>
                <a:lnTo>
                  <a:pt x="6504" y="48036"/>
                </a:lnTo>
                <a:lnTo>
                  <a:pt x="0" y="0"/>
                </a:lnTo>
              </a:path>
            </a:pathLst>
          </a:custGeom>
          <a:ln w="38100">
            <a:solidFill>
              <a:srgbClr val="000000"/>
            </a:solidFill>
          </a:ln>
        </p:spPr>
        <p:txBody>
          <a:bodyPr wrap="square" lIns="0" tIns="0" rIns="0" bIns="0" rtlCol="0"/>
          <a:lstStyle/>
          <a:p>
            <a:endParaRPr/>
          </a:p>
        </p:txBody>
      </p:sp>
      <p:sp>
        <p:nvSpPr>
          <p:cNvPr id="13" name="object 13"/>
          <p:cNvSpPr/>
          <p:nvPr/>
        </p:nvSpPr>
        <p:spPr>
          <a:xfrm>
            <a:off x="4191000" y="5105400"/>
            <a:ext cx="1524000" cy="304800"/>
          </a:xfrm>
          <a:custGeom>
            <a:avLst/>
            <a:gdLst/>
            <a:ahLst/>
            <a:cxnLst/>
            <a:rect l="l" t="t" r="r" b="b"/>
            <a:pathLst>
              <a:path w="1524000" h="304800">
                <a:moveTo>
                  <a:pt x="0" y="304800"/>
                </a:moveTo>
                <a:lnTo>
                  <a:pt x="6504" y="256763"/>
                </a:lnTo>
                <a:lnTo>
                  <a:pt x="24603" y="214944"/>
                </a:lnTo>
                <a:lnTo>
                  <a:pt x="52175" y="181904"/>
                </a:lnTo>
                <a:lnTo>
                  <a:pt x="87099" y="160202"/>
                </a:lnTo>
                <a:lnTo>
                  <a:pt x="127253" y="152400"/>
                </a:lnTo>
                <a:lnTo>
                  <a:pt x="634746" y="152400"/>
                </a:lnTo>
                <a:lnTo>
                  <a:pt x="674900" y="144597"/>
                </a:lnTo>
                <a:lnTo>
                  <a:pt x="709824" y="122895"/>
                </a:lnTo>
                <a:lnTo>
                  <a:pt x="737396" y="89855"/>
                </a:lnTo>
                <a:lnTo>
                  <a:pt x="755495" y="48036"/>
                </a:lnTo>
                <a:lnTo>
                  <a:pt x="762000" y="0"/>
                </a:lnTo>
                <a:lnTo>
                  <a:pt x="768504" y="48036"/>
                </a:lnTo>
                <a:lnTo>
                  <a:pt x="786603" y="89855"/>
                </a:lnTo>
                <a:lnTo>
                  <a:pt x="814175" y="122895"/>
                </a:lnTo>
                <a:lnTo>
                  <a:pt x="849099" y="144597"/>
                </a:lnTo>
                <a:lnTo>
                  <a:pt x="889253" y="152400"/>
                </a:lnTo>
                <a:lnTo>
                  <a:pt x="1396746" y="152400"/>
                </a:lnTo>
                <a:lnTo>
                  <a:pt x="1436900" y="160202"/>
                </a:lnTo>
                <a:lnTo>
                  <a:pt x="1471824" y="181904"/>
                </a:lnTo>
                <a:lnTo>
                  <a:pt x="1499396" y="214944"/>
                </a:lnTo>
                <a:lnTo>
                  <a:pt x="1517495" y="256763"/>
                </a:lnTo>
                <a:lnTo>
                  <a:pt x="1524000" y="304800"/>
                </a:lnTo>
              </a:path>
            </a:pathLst>
          </a:custGeom>
          <a:ln w="38100">
            <a:solidFill>
              <a:srgbClr val="000000"/>
            </a:solidFill>
          </a:ln>
        </p:spPr>
        <p:txBody>
          <a:bodyPr wrap="square" lIns="0" tIns="0" rIns="0" bIns="0" rtlCol="0"/>
          <a:lstStyle/>
          <a:p>
            <a:endParaRPr/>
          </a:p>
        </p:txBody>
      </p:sp>
      <p:sp>
        <p:nvSpPr>
          <p:cNvPr id="14" name="object 14"/>
          <p:cNvSpPr/>
          <p:nvPr/>
        </p:nvSpPr>
        <p:spPr>
          <a:xfrm>
            <a:off x="2171700" y="5511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5" name="object 15"/>
          <p:cNvSpPr/>
          <p:nvPr/>
        </p:nvSpPr>
        <p:spPr>
          <a:xfrm>
            <a:off x="2933700" y="5511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3695700" y="5511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4457700" y="5511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5219700" y="5511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2171700" y="6578345"/>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0" name="object 20"/>
          <p:cNvSpPr/>
          <p:nvPr/>
        </p:nvSpPr>
        <p:spPr>
          <a:xfrm>
            <a:off x="2933700" y="6578345"/>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3695700" y="6578345"/>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4457700" y="6578345"/>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3" name="object 23"/>
          <p:cNvSpPr/>
          <p:nvPr/>
        </p:nvSpPr>
        <p:spPr>
          <a:xfrm>
            <a:off x="5219700" y="6578345"/>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4" name="object 24"/>
          <p:cNvSpPr/>
          <p:nvPr/>
        </p:nvSpPr>
        <p:spPr>
          <a:xfrm>
            <a:off x="1676400" y="4267200"/>
            <a:ext cx="762000" cy="533400"/>
          </a:xfrm>
          <a:custGeom>
            <a:avLst/>
            <a:gdLst/>
            <a:ahLst/>
            <a:cxnLst/>
            <a:rect l="l" t="t" r="r" b="b"/>
            <a:pathLst>
              <a:path w="762000" h="533400">
                <a:moveTo>
                  <a:pt x="0" y="0"/>
                </a:moveTo>
                <a:lnTo>
                  <a:pt x="0" y="533400"/>
                </a:lnTo>
                <a:lnTo>
                  <a:pt x="762000" y="533400"/>
                </a:lnTo>
                <a:lnTo>
                  <a:pt x="762000" y="0"/>
                </a:lnTo>
                <a:lnTo>
                  <a:pt x="0" y="0"/>
                </a:lnTo>
                <a:close/>
              </a:path>
            </a:pathLst>
          </a:custGeom>
          <a:ln w="38100">
            <a:solidFill>
              <a:srgbClr val="000000"/>
            </a:solidFill>
          </a:ln>
        </p:spPr>
        <p:txBody>
          <a:bodyPr wrap="square" lIns="0" tIns="0" rIns="0" bIns="0" rtlCol="0"/>
          <a:lstStyle/>
          <a:p>
            <a:endParaRPr/>
          </a:p>
        </p:txBody>
      </p:sp>
      <p:sp>
        <p:nvSpPr>
          <p:cNvPr id="25" name="object 25"/>
          <p:cNvSpPr/>
          <p:nvPr/>
        </p:nvSpPr>
        <p:spPr>
          <a:xfrm>
            <a:off x="1943100" y="4368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2438400" y="4267200"/>
            <a:ext cx="762000" cy="533400"/>
          </a:xfrm>
          <a:custGeom>
            <a:avLst/>
            <a:gdLst/>
            <a:ahLst/>
            <a:cxnLst/>
            <a:rect l="l" t="t" r="r" b="b"/>
            <a:pathLst>
              <a:path w="762000" h="533400">
                <a:moveTo>
                  <a:pt x="0" y="0"/>
                </a:moveTo>
                <a:lnTo>
                  <a:pt x="0" y="533400"/>
                </a:lnTo>
                <a:lnTo>
                  <a:pt x="762000" y="533400"/>
                </a:lnTo>
                <a:lnTo>
                  <a:pt x="762000" y="0"/>
                </a:lnTo>
                <a:lnTo>
                  <a:pt x="0" y="0"/>
                </a:lnTo>
                <a:close/>
              </a:path>
            </a:pathLst>
          </a:custGeom>
          <a:ln w="38100">
            <a:solidFill>
              <a:srgbClr val="000000"/>
            </a:solidFill>
          </a:ln>
        </p:spPr>
        <p:txBody>
          <a:bodyPr wrap="square" lIns="0" tIns="0" rIns="0" bIns="0" rtlCol="0"/>
          <a:lstStyle/>
          <a:p>
            <a:endParaRPr/>
          </a:p>
        </p:txBody>
      </p:sp>
      <p:sp>
        <p:nvSpPr>
          <p:cNvPr id="27" name="object 27"/>
          <p:cNvSpPr/>
          <p:nvPr/>
        </p:nvSpPr>
        <p:spPr>
          <a:xfrm>
            <a:off x="2705100" y="4368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3200400" y="4267200"/>
            <a:ext cx="762000" cy="533400"/>
          </a:xfrm>
          <a:custGeom>
            <a:avLst/>
            <a:gdLst/>
            <a:ahLst/>
            <a:cxnLst/>
            <a:rect l="l" t="t" r="r" b="b"/>
            <a:pathLst>
              <a:path w="762000" h="533400">
                <a:moveTo>
                  <a:pt x="0" y="0"/>
                </a:moveTo>
                <a:lnTo>
                  <a:pt x="0" y="533400"/>
                </a:lnTo>
                <a:lnTo>
                  <a:pt x="761999" y="533400"/>
                </a:lnTo>
                <a:lnTo>
                  <a:pt x="761999" y="0"/>
                </a:lnTo>
                <a:lnTo>
                  <a:pt x="0" y="0"/>
                </a:lnTo>
                <a:close/>
              </a:path>
            </a:pathLst>
          </a:custGeom>
          <a:ln w="38100">
            <a:solidFill>
              <a:srgbClr val="000000"/>
            </a:solidFill>
          </a:ln>
        </p:spPr>
        <p:txBody>
          <a:bodyPr wrap="square" lIns="0" tIns="0" rIns="0" bIns="0" rtlCol="0"/>
          <a:lstStyle/>
          <a:p>
            <a:endParaRPr/>
          </a:p>
        </p:txBody>
      </p:sp>
      <p:sp>
        <p:nvSpPr>
          <p:cNvPr id="29" name="object 29"/>
          <p:cNvSpPr/>
          <p:nvPr/>
        </p:nvSpPr>
        <p:spPr>
          <a:xfrm>
            <a:off x="3467100" y="4368546"/>
            <a:ext cx="193675" cy="284480"/>
          </a:xfrm>
          <a:custGeom>
            <a:avLst/>
            <a:gdLst/>
            <a:ahLst/>
            <a:cxnLst/>
            <a:rect l="l" t="t" r="r" b="b"/>
            <a:pathLst>
              <a:path w="193675" h="284479">
                <a:moveTo>
                  <a:pt x="0" y="0"/>
                </a:moveTo>
                <a:lnTo>
                  <a:pt x="0" y="284225"/>
                </a:lnTo>
                <a:lnTo>
                  <a:pt x="193548" y="284225"/>
                </a:lnTo>
                <a:lnTo>
                  <a:pt x="193548" y="0"/>
                </a:lnTo>
                <a:lnTo>
                  <a:pt x="0" y="0"/>
                </a:lnTo>
                <a:close/>
              </a:path>
            </a:pathLst>
          </a:custGeom>
          <a:ln w="9525">
            <a:solidFill>
              <a:srgbClr val="000000"/>
            </a:solidFill>
          </a:ln>
        </p:spPr>
        <p:txBody>
          <a:bodyPr wrap="square" lIns="0" tIns="0" rIns="0" bIns="0" rtlCol="0"/>
          <a:lstStyle/>
          <a:p>
            <a:endParaRPr/>
          </a:p>
        </p:txBody>
      </p:sp>
      <p:sp>
        <p:nvSpPr>
          <p:cNvPr id="30" name="object 30"/>
          <p:cNvSpPr/>
          <p:nvPr/>
        </p:nvSpPr>
        <p:spPr>
          <a:xfrm>
            <a:off x="1956054" y="3348228"/>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sp>
        <p:nvSpPr>
          <p:cNvPr id="31" name="object 31"/>
          <p:cNvSpPr txBox="1"/>
          <p:nvPr/>
        </p:nvSpPr>
        <p:spPr>
          <a:xfrm>
            <a:off x="2641854" y="4322826"/>
            <a:ext cx="334645" cy="406400"/>
          </a:xfrm>
          <a:prstGeom prst="rect">
            <a:avLst/>
          </a:prstGeom>
          <a:ln w="9525">
            <a:solidFill>
              <a:srgbClr val="000000"/>
            </a:solidFill>
          </a:ln>
        </p:spPr>
        <p:txBody>
          <a:bodyPr vert="horz" wrap="square" lIns="0" tIns="40005" rIns="0" bIns="0" rtlCol="0">
            <a:spAutoFit/>
          </a:bodyPr>
          <a:lstStyle/>
          <a:p>
            <a:pPr marL="91440">
              <a:lnSpc>
                <a:spcPct val="100000"/>
              </a:lnSpc>
              <a:spcBef>
                <a:spcPts val="315"/>
              </a:spcBef>
            </a:pPr>
            <a:r>
              <a:rPr sz="2000" b="1" spc="-5" dirty="0">
                <a:latin typeface="Arial"/>
                <a:cs typeface="Arial"/>
              </a:rPr>
              <a:t>4</a:t>
            </a:r>
            <a:endParaRPr sz="2000">
              <a:latin typeface="Arial"/>
              <a:cs typeface="Arial"/>
            </a:endParaRPr>
          </a:p>
        </p:txBody>
      </p:sp>
      <p:sp>
        <p:nvSpPr>
          <p:cNvPr id="32" name="object 32"/>
          <p:cNvSpPr/>
          <p:nvPr/>
        </p:nvSpPr>
        <p:spPr>
          <a:xfrm>
            <a:off x="5004053" y="33482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33" name="object 33"/>
          <p:cNvSpPr/>
          <p:nvPr/>
        </p:nvSpPr>
        <p:spPr>
          <a:xfrm>
            <a:off x="4242053" y="33482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34" name="object 34"/>
          <p:cNvSpPr/>
          <p:nvPr/>
        </p:nvSpPr>
        <p:spPr>
          <a:xfrm>
            <a:off x="3480053" y="33482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2718054" y="3348228"/>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graphicFrame>
        <p:nvGraphicFramePr>
          <p:cNvPr id="36" name="object 36"/>
          <p:cNvGraphicFramePr>
            <a:graphicFrameLocks noGrp="1"/>
          </p:cNvGraphicFramePr>
          <p:nvPr>
            <p:extLst>
              <p:ext uri="{D42A27DB-BD31-4B8C-83A1-F6EECF244321}">
                <p14:modId xmlns:p14="http://schemas.microsoft.com/office/powerpoint/2010/main" val="2680994261"/>
              </p:ext>
            </p:extLst>
          </p:nvPr>
        </p:nvGraphicFramePr>
        <p:xfrm>
          <a:off x="1752600" y="3352800"/>
          <a:ext cx="3809999" cy="533400"/>
        </p:xfrm>
        <a:graphic>
          <a:graphicData uri="http://schemas.openxmlformats.org/drawingml/2006/table">
            <a:tbl>
              <a:tblPr firstRow="1" bandRow="1">
                <a:tableStyleId>{2D5ABB26-0587-4C30-8999-92F81FD0307C}</a:tableStyleId>
              </a:tblPr>
              <a:tblGrid>
                <a:gridCol w="762000"/>
                <a:gridCol w="761999"/>
                <a:gridCol w="762000"/>
                <a:gridCol w="762000"/>
                <a:gridCol w="762000"/>
              </a:tblGrid>
              <a:tr h="533400">
                <a:tc>
                  <a:txBody>
                    <a:bodyPr/>
                    <a:lstStyle/>
                    <a:p>
                      <a:pPr marR="12700" algn="ctr">
                        <a:lnSpc>
                          <a:spcPct val="100000"/>
                        </a:lnSpc>
                        <a:spcBef>
                          <a:spcPts val="910"/>
                        </a:spcBef>
                      </a:pPr>
                      <a:r>
                        <a:rPr sz="2000" b="1" dirty="0">
                          <a:latin typeface="Arial"/>
                          <a:cs typeface="Arial"/>
                        </a:rPr>
                        <a:t>8</a:t>
                      </a:r>
                      <a:endParaRPr sz="2000" dirty="0">
                        <a:latin typeface="Arial"/>
                        <a:cs typeface="Arial"/>
                      </a:endParaRPr>
                    </a:p>
                  </a:txBody>
                  <a:tcPr marL="0" marR="0" marT="0" marB="0"/>
                </a:tc>
                <a:tc>
                  <a:txBody>
                    <a:bodyPr/>
                    <a:lstStyle/>
                    <a:p>
                      <a:pPr marR="12700" algn="ctr">
                        <a:lnSpc>
                          <a:spcPct val="100000"/>
                        </a:lnSpc>
                        <a:spcBef>
                          <a:spcPts val="910"/>
                        </a:spcBef>
                      </a:pPr>
                      <a:r>
                        <a:rPr sz="2000" b="1" dirty="0">
                          <a:latin typeface="Arial"/>
                          <a:cs typeface="Arial"/>
                        </a:rPr>
                        <a:t>1</a:t>
                      </a:r>
                      <a:endParaRPr sz="2000">
                        <a:latin typeface="Arial"/>
                        <a:cs typeface="Arial"/>
                      </a:endParaRPr>
                    </a:p>
                  </a:txBody>
                  <a:tcPr marL="0" marR="0" marT="0" marB="0"/>
                </a:tc>
                <a:tc>
                  <a:txBody>
                    <a:bodyPr/>
                    <a:lstStyle/>
                    <a:p>
                      <a:pPr marR="12700" algn="ctr">
                        <a:lnSpc>
                          <a:spcPct val="100000"/>
                        </a:lnSpc>
                        <a:spcBef>
                          <a:spcPts val="910"/>
                        </a:spcBef>
                      </a:pPr>
                      <a:r>
                        <a:rPr sz="2000" b="1" dirty="0">
                          <a:latin typeface="Arial"/>
                          <a:cs typeface="Arial"/>
                        </a:rPr>
                        <a:t>4</a:t>
                      </a:r>
                      <a:endParaRPr sz="2000">
                        <a:latin typeface="Arial"/>
                        <a:cs typeface="Arial"/>
                      </a:endParaRPr>
                    </a:p>
                  </a:txBody>
                  <a:tcPr marL="0" marR="0" marT="0" marB="0"/>
                </a:tc>
                <a:tc>
                  <a:txBody>
                    <a:bodyPr/>
                    <a:lstStyle/>
                    <a:p>
                      <a:pPr marR="12700" algn="ctr">
                        <a:lnSpc>
                          <a:spcPct val="100000"/>
                        </a:lnSpc>
                        <a:spcBef>
                          <a:spcPts val="910"/>
                        </a:spcBef>
                      </a:pPr>
                      <a:r>
                        <a:rPr sz="2000" b="1" dirty="0">
                          <a:latin typeface="Arial"/>
                          <a:cs typeface="Arial"/>
                        </a:rPr>
                        <a:t>3</a:t>
                      </a:r>
                      <a:endParaRPr sz="2000">
                        <a:latin typeface="Arial"/>
                        <a:cs typeface="Arial"/>
                      </a:endParaRPr>
                    </a:p>
                  </a:txBody>
                  <a:tcPr marL="0" marR="0" marT="0" marB="0"/>
                </a:tc>
                <a:tc>
                  <a:txBody>
                    <a:bodyPr/>
                    <a:lstStyle/>
                    <a:p>
                      <a:pPr marR="12700" algn="ctr">
                        <a:lnSpc>
                          <a:spcPct val="100000"/>
                        </a:lnSpc>
                        <a:spcBef>
                          <a:spcPts val="910"/>
                        </a:spcBef>
                      </a:pPr>
                      <a:r>
                        <a:rPr sz="2000" b="1" dirty="0">
                          <a:latin typeface="Arial"/>
                          <a:cs typeface="Arial"/>
                        </a:rPr>
                        <a:t>2</a:t>
                      </a:r>
                      <a:endParaRPr sz="2000" dirty="0">
                        <a:latin typeface="Arial"/>
                        <a:cs typeface="Arial"/>
                      </a:endParaRPr>
                    </a:p>
                  </a:txBody>
                  <a:tcPr marL="0" marR="0" marT="0" marB="0"/>
                </a:tc>
              </a:tr>
            </a:tbl>
          </a:graphicData>
        </a:graphic>
      </p:graphicFrame>
      <p:sp>
        <p:nvSpPr>
          <p:cNvPr id="37" name="object 37"/>
          <p:cNvSpPr/>
          <p:nvPr/>
        </p:nvSpPr>
        <p:spPr>
          <a:xfrm>
            <a:off x="5004053" y="43388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38" name="object 38"/>
          <p:cNvSpPr txBox="1"/>
          <p:nvPr/>
        </p:nvSpPr>
        <p:spPr>
          <a:xfrm>
            <a:off x="5088128" y="4382770"/>
            <a:ext cx="167005"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2</a:t>
            </a:r>
            <a:endParaRPr sz="2000">
              <a:latin typeface="Arial"/>
              <a:cs typeface="Arial"/>
            </a:endParaRPr>
          </a:p>
        </p:txBody>
      </p:sp>
      <p:sp>
        <p:nvSpPr>
          <p:cNvPr id="39" name="object 39"/>
          <p:cNvSpPr/>
          <p:nvPr/>
        </p:nvSpPr>
        <p:spPr>
          <a:xfrm>
            <a:off x="5766053" y="43388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0" name="object 40"/>
          <p:cNvSpPr txBox="1"/>
          <p:nvPr/>
        </p:nvSpPr>
        <p:spPr>
          <a:xfrm>
            <a:off x="5850128" y="4382770"/>
            <a:ext cx="167005"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3</a:t>
            </a:r>
            <a:endParaRPr sz="2000">
              <a:latin typeface="Arial"/>
              <a:cs typeface="Arial"/>
            </a:endParaRPr>
          </a:p>
        </p:txBody>
      </p:sp>
      <p:sp>
        <p:nvSpPr>
          <p:cNvPr id="41" name="object 41"/>
          <p:cNvSpPr/>
          <p:nvPr/>
        </p:nvSpPr>
        <p:spPr>
          <a:xfrm>
            <a:off x="4394453" y="5465826"/>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2" name="object 42"/>
          <p:cNvSpPr/>
          <p:nvPr/>
        </p:nvSpPr>
        <p:spPr>
          <a:xfrm>
            <a:off x="3632453" y="5465826"/>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3" name="object 43"/>
          <p:cNvSpPr/>
          <p:nvPr/>
        </p:nvSpPr>
        <p:spPr>
          <a:xfrm>
            <a:off x="2891027" y="5465826"/>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sp>
        <p:nvSpPr>
          <p:cNvPr id="44" name="object 44"/>
          <p:cNvSpPr/>
          <p:nvPr/>
        </p:nvSpPr>
        <p:spPr>
          <a:xfrm>
            <a:off x="3424428" y="43388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5" name="object 45"/>
          <p:cNvSpPr txBox="1"/>
          <p:nvPr/>
        </p:nvSpPr>
        <p:spPr>
          <a:xfrm>
            <a:off x="3508502" y="4382770"/>
            <a:ext cx="167005"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8</a:t>
            </a:r>
            <a:endParaRPr sz="2000">
              <a:latin typeface="Arial"/>
              <a:cs typeface="Arial"/>
            </a:endParaRPr>
          </a:p>
        </p:txBody>
      </p:sp>
      <p:sp>
        <p:nvSpPr>
          <p:cNvPr id="46" name="object 46"/>
          <p:cNvSpPr/>
          <p:nvPr/>
        </p:nvSpPr>
        <p:spPr>
          <a:xfrm>
            <a:off x="5156453" y="5481828"/>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7" name="object 47"/>
          <p:cNvSpPr/>
          <p:nvPr/>
        </p:nvSpPr>
        <p:spPr>
          <a:xfrm>
            <a:off x="2870454" y="6532626"/>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sp>
        <p:nvSpPr>
          <p:cNvPr id="48" name="object 48"/>
          <p:cNvSpPr/>
          <p:nvPr/>
        </p:nvSpPr>
        <p:spPr>
          <a:xfrm>
            <a:off x="3632453" y="6532626"/>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49" name="object 49"/>
          <p:cNvSpPr/>
          <p:nvPr/>
        </p:nvSpPr>
        <p:spPr>
          <a:xfrm>
            <a:off x="4394453" y="6532626"/>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50" name="object 50"/>
          <p:cNvSpPr/>
          <p:nvPr/>
        </p:nvSpPr>
        <p:spPr>
          <a:xfrm>
            <a:off x="5156453" y="6532626"/>
            <a:ext cx="334645" cy="406400"/>
          </a:xfrm>
          <a:custGeom>
            <a:avLst/>
            <a:gdLst/>
            <a:ahLst/>
            <a:cxnLst/>
            <a:rect l="l" t="t" r="r" b="b"/>
            <a:pathLst>
              <a:path w="334645" h="406400">
                <a:moveTo>
                  <a:pt x="0" y="0"/>
                </a:moveTo>
                <a:lnTo>
                  <a:pt x="0" y="406146"/>
                </a:lnTo>
                <a:lnTo>
                  <a:pt x="334517" y="406146"/>
                </a:lnTo>
                <a:lnTo>
                  <a:pt x="334517" y="0"/>
                </a:lnTo>
                <a:lnTo>
                  <a:pt x="0" y="0"/>
                </a:lnTo>
                <a:close/>
              </a:path>
            </a:pathLst>
          </a:custGeom>
          <a:ln w="9525">
            <a:solidFill>
              <a:srgbClr val="000000"/>
            </a:solidFill>
          </a:ln>
        </p:spPr>
        <p:txBody>
          <a:bodyPr wrap="square" lIns="0" tIns="0" rIns="0" bIns="0" rtlCol="0"/>
          <a:lstStyle/>
          <a:p>
            <a:endParaRPr/>
          </a:p>
        </p:txBody>
      </p:sp>
      <p:sp>
        <p:nvSpPr>
          <p:cNvPr id="51" name="object 51"/>
          <p:cNvSpPr/>
          <p:nvPr/>
        </p:nvSpPr>
        <p:spPr>
          <a:xfrm>
            <a:off x="2129027" y="6532626"/>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graphicFrame>
        <p:nvGraphicFramePr>
          <p:cNvPr id="52" name="object 52"/>
          <p:cNvGraphicFramePr>
            <a:graphicFrameLocks noGrp="1"/>
          </p:cNvGraphicFramePr>
          <p:nvPr>
            <p:extLst>
              <p:ext uri="{D42A27DB-BD31-4B8C-83A1-F6EECF244321}">
                <p14:modId xmlns:p14="http://schemas.microsoft.com/office/powerpoint/2010/main" val="424389963"/>
              </p:ext>
            </p:extLst>
          </p:nvPr>
        </p:nvGraphicFramePr>
        <p:xfrm>
          <a:off x="1905000" y="6553200"/>
          <a:ext cx="3809999" cy="533400"/>
        </p:xfrm>
        <a:graphic>
          <a:graphicData uri="http://schemas.openxmlformats.org/drawingml/2006/table">
            <a:tbl>
              <a:tblPr firstRow="1" bandRow="1">
                <a:tableStyleId>{2D5ABB26-0587-4C30-8999-92F81FD0307C}</a:tableStyleId>
              </a:tblPr>
              <a:tblGrid>
                <a:gridCol w="762000"/>
                <a:gridCol w="762000"/>
                <a:gridCol w="762000"/>
                <a:gridCol w="762000"/>
                <a:gridCol w="761999"/>
              </a:tblGrid>
              <a:tr h="533400">
                <a:tc>
                  <a:txBody>
                    <a:bodyPr/>
                    <a:lstStyle/>
                    <a:p>
                      <a:pPr marL="20320" algn="ctr">
                        <a:lnSpc>
                          <a:spcPct val="100000"/>
                        </a:lnSpc>
                        <a:spcBef>
                          <a:spcPts val="790"/>
                        </a:spcBef>
                      </a:pPr>
                      <a:r>
                        <a:rPr sz="2000" b="1" dirty="0">
                          <a:latin typeface="Arial"/>
                          <a:cs typeface="Arial"/>
                        </a:rPr>
                        <a:t>1</a:t>
                      </a:r>
                      <a:endParaRPr sz="2000" dirty="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2</a:t>
                      </a:r>
                      <a:endParaRPr sz="200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3</a:t>
                      </a:r>
                      <a:endParaRPr sz="200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4</a:t>
                      </a:r>
                      <a:endParaRPr sz="200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8</a:t>
                      </a:r>
                      <a:endParaRPr sz="2000" dirty="0">
                        <a:latin typeface="Arial"/>
                        <a:cs typeface="Arial"/>
                      </a:endParaRPr>
                    </a:p>
                  </a:txBody>
                  <a:tcPr marL="0" marR="0" marT="0" marB="0"/>
                </a:tc>
              </a:tr>
            </a:tbl>
          </a:graphicData>
        </a:graphic>
      </p:graphicFrame>
      <p:sp>
        <p:nvSpPr>
          <p:cNvPr id="53" name="object 53"/>
          <p:cNvSpPr/>
          <p:nvPr/>
        </p:nvSpPr>
        <p:spPr>
          <a:xfrm>
            <a:off x="2108454" y="5481828"/>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graphicFrame>
        <p:nvGraphicFramePr>
          <p:cNvPr id="54" name="object 54"/>
          <p:cNvGraphicFramePr>
            <a:graphicFrameLocks noGrp="1"/>
          </p:cNvGraphicFramePr>
          <p:nvPr>
            <p:extLst>
              <p:ext uri="{D42A27DB-BD31-4B8C-83A1-F6EECF244321}">
                <p14:modId xmlns:p14="http://schemas.microsoft.com/office/powerpoint/2010/main" val="1365509044"/>
              </p:ext>
            </p:extLst>
          </p:nvPr>
        </p:nvGraphicFramePr>
        <p:xfrm>
          <a:off x="1905000" y="5486400"/>
          <a:ext cx="3809999" cy="533400"/>
        </p:xfrm>
        <a:graphic>
          <a:graphicData uri="http://schemas.openxmlformats.org/drawingml/2006/table">
            <a:tbl>
              <a:tblPr firstRow="1" bandRow="1">
                <a:tableStyleId>{2D5ABB26-0587-4C30-8999-92F81FD0307C}</a:tableStyleId>
              </a:tblPr>
              <a:tblGrid>
                <a:gridCol w="762000"/>
                <a:gridCol w="761999"/>
                <a:gridCol w="762000"/>
                <a:gridCol w="762000"/>
                <a:gridCol w="762000"/>
              </a:tblGrid>
              <a:tr h="533400">
                <a:tc>
                  <a:txBody>
                    <a:bodyPr/>
                    <a:lstStyle/>
                    <a:p>
                      <a:pPr marR="12700" algn="ctr">
                        <a:lnSpc>
                          <a:spcPct val="100000"/>
                        </a:lnSpc>
                        <a:spcBef>
                          <a:spcPts val="910"/>
                        </a:spcBef>
                      </a:pPr>
                      <a:r>
                        <a:rPr sz="2000" b="1" dirty="0">
                          <a:latin typeface="Arial"/>
                          <a:cs typeface="Arial"/>
                        </a:rPr>
                        <a:t>1</a:t>
                      </a:r>
                      <a:endParaRPr sz="2000" dirty="0">
                        <a:latin typeface="Arial"/>
                        <a:cs typeface="Arial"/>
                      </a:endParaRPr>
                    </a:p>
                  </a:txBody>
                  <a:tcPr marL="0" marR="0" marT="0" marB="0"/>
                </a:tc>
                <a:tc>
                  <a:txBody>
                    <a:bodyPr/>
                    <a:lstStyle/>
                    <a:p>
                      <a:pPr marL="20320" algn="ctr">
                        <a:lnSpc>
                          <a:spcPct val="100000"/>
                        </a:lnSpc>
                        <a:spcBef>
                          <a:spcPts val="790"/>
                        </a:spcBef>
                      </a:pPr>
                      <a:r>
                        <a:rPr sz="2000" b="1" dirty="0">
                          <a:latin typeface="Arial"/>
                          <a:cs typeface="Arial"/>
                        </a:rPr>
                        <a:t>2</a:t>
                      </a:r>
                      <a:endParaRPr sz="200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3</a:t>
                      </a:r>
                      <a:endParaRPr sz="2000">
                        <a:latin typeface="Arial"/>
                        <a:cs typeface="Arial"/>
                      </a:endParaRPr>
                    </a:p>
                  </a:txBody>
                  <a:tcPr marL="0" marR="0" marT="0" marB="0"/>
                </a:tc>
                <a:tc>
                  <a:txBody>
                    <a:bodyPr/>
                    <a:lstStyle/>
                    <a:p>
                      <a:pPr marR="12700" algn="ctr">
                        <a:lnSpc>
                          <a:spcPct val="100000"/>
                        </a:lnSpc>
                        <a:spcBef>
                          <a:spcPts val="790"/>
                        </a:spcBef>
                      </a:pPr>
                      <a:r>
                        <a:rPr sz="2000" b="1" dirty="0">
                          <a:latin typeface="Arial"/>
                          <a:cs typeface="Arial"/>
                        </a:rPr>
                        <a:t>4</a:t>
                      </a:r>
                      <a:endParaRPr sz="2000">
                        <a:latin typeface="Arial"/>
                        <a:cs typeface="Arial"/>
                      </a:endParaRPr>
                    </a:p>
                  </a:txBody>
                  <a:tcPr marL="0" marR="0" marT="0" marB="0"/>
                </a:tc>
                <a:tc>
                  <a:txBody>
                    <a:bodyPr/>
                    <a:lstStyle/>
                    <a:p>
                      <a:pPr marR="12700" algn="ctr">
                        <a:lnSpc>
                          <a:spcPct val="100000"/>
                        </a:lnSpc>
                        <a:spcBef>
                          <a:spcPts val="910"/>
                        </a:spcBef>
                      </a:pPr>
                      <a:r>
                        <a:rPr sz="2000" b="1" dirty="0">
                          <a:latin typeface="Arial"/>
                          <a:cs typeface="Arial"/>
                        </a:rPr>
                        <a:t>8</a:t>
                      </a:r>
                      <a:endParaRPr sz="2000" dirty="0">
                        <a:latin typeface="Arial"/>
                        <a:cs typeface="Arial"/>
                      </a:endParaRPr>
                    </a:p>
                  </a:txBody>
                  <a:tcPr marL="0" marR="0" marT="0" marB="0"/>
                </a:tc>
              </a:tr>
            </a:tbl>
          </a:graphicData>
        </a:graphic>
      </p:graphicFrame>
      <p:sp>
        <p:nvSpPr>
          <p:cNvPr id="55" name="object 55"/>
          <p:cNvSpPr/>
          <p:nvPr/>
        </p:nvSpPr>
        <p:spPr>
          <a:xfrm>
            <a:off x="1879854" y="4338828"/>
            <a:ext cx="334645" cy="406400"/>
          </a:xfrm>
          <a:custGeom>
            <a:avLst/>
            <a:gdLst/>
            <a:ahLst/>
            <a:cxnLst/>
            <a:rect l="l" t="t" r="r" b="b"/>
            <a:pathLst>
              <a:path w="334644" h="406400">
                <a:moveTo>
                  <a:pt x="0" y="0"/>
                </a:moveTo>
                <a:lnTo>
                  <a:pt x="0" y="406146"/>
                </a:lnTo>
                <a:lnTo>
                  <a:pt x="334518" y="406146"/>
                </a:lnTo>
                <a:lnTo>
                  <a:pt x="334518" y="0"/>
                </a:lnTo>
                <a:lnTo>
                  <a:pt x="0" y="0"/>
                </a:lnTo>
                <a:close/>
              </a:path>
            </a:pathLst>
          </a:custGeom>
          <a:ln w="9525">
            <a:solidFill>
              <a:srgbClr val="000000"/>
            </a:solidFill>
          </a:ln>
        </p:spPr>
        <p:txBody>
          <a:bodyPr wrap="square" lIns="0" tIns="0" rIns="0" bIns="0" rtlCol="0"/>
          <a:lstStyle/>
          <a:p>
            <a:endParaRPr/>
          </a:p>
        </p:txBody>
      </p:sp>
      <p:sp>
        <p:nvSpPr>
          <p:cNvPr id="56" name="object 56"/>
          <p:cNvSpPr txBox="1"/>
          <p:nvPr/>
        </p:nvSpPr>
        <p:spPr>
          <a:xfrm>
            <a:off x="1963927" y="4382770"/>
            <a:ext cx="167005"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1</a:t>
            </a:r>
            <a:endParaRPr sz="2000">
              <a:latin typeface="Arial"/>
              <a:cs typeface="Arial"/>
            </a:endParaRPr>
          </a:p>
        </p:txBody>
      </p:sp>
      <p:sp>
        <p:nvSpPr>
          <p:cNvPr id="57" name="object 57"/>
          <p:cNvSpPr/>
          <p:nvPr/>
        </p:nvSpPr>
        <p:spPr>
          <a:xfrm>
            <a:off x="3200400" y="5048250"/>
            <a:ext cx="1752600" cy="114300"/>
          </a:xfrm>
          <a:custGeom>
            <a:avLst/>
            <a:gdLst/>
            <a:ahLst/>
            <a:cxnLst/>
            <a:rect l="l" t="t" r="r" b="b"/>
            <a:pathLst>
              <a:path w="1752600" h="114300">
                <a:moveTo>
                  <a:pt x="1657349" y="76200"/>
                </a:moveTo>
                <a:lnTo>
                  <a:pt x="1657349" y="38100"/>
                </a:lnTo>
                <a:lnTo>
                  <a:pt x="0" y="38100"/>
                </a:lnTo>
                <a:lnTo>
                  <a:pt x="0" y="76200"/>
                </a:lnTo>
                <a:lnTo>
                  <a:pt x="1657349" y="76200"/>
                </a:lnTo>
                <a:close/>
              </a:path>
              <a:path w="1752600" h="114300">
                <a:moveTo>
                  <a:pt x="1752599" y="57150"/>
                </a:moveTo>
                <a:lnTo>
                  <a:pt x="1638299" y="0"/>
                </a:lnTo>
                <a:lnTo>
                  <a:pt x="1638299" y="38100"/>
                </a:lnTo>
                <a:lnTo>
                  <a:pt x="1657349" y="38100"/>
                </a:lnTo>
                <a:lnTo>
                  <a:pt x="1657349" y="104775"/>
                </a:lnTo>
                <a:lnTo>
                  <a:pt x="1752599" y="57150"/>
                </a:lnTo>
                <a:close/>
              </a:path>
              <a:path w="1752600" h="114300">
                <a:moveTo>
                  <a:pt x="1657349" y="104775"/>
                </a:moveTo>
                <a:lnTo>
                  <a:pt x="1657349" y="76200"/>
                </a:lnTo>
                <a:lnTo>
                  <a:pt x="1638299" y="76200"/>
                </a:lnTo>
                <a:lnTo>
                  <a:pt x="1638299" y="114300"/>
                </a:lnTo>
                <a:lnTo>
                  <a:pt x="1657349" y="104775"/>
                </a:lnTo>
                <a:close/>
              </a:path>
            </a:pathLst>
          </a:custGeom>
          <a:solidFill>
            <a:srgbClr val="000000"/>
          </a:solidFill>
        </p:spPr>
        <p:txBody>
          <a:bodyPr wrap="square" lIns="0" tIns="0" rIns="0" bIns="0" rtlCol="0"/>
          <a:lstStyle/>
          <a:p>
            <a:endParaRPr/>
          </a:p>
        </p:txBody>
      </p:sp>
      <p:sp>
        <p:nvSpPr>
          <p:cNvPr id="58" name="object 58"/>
          <p:cNvSpPr/>
          <p:nvPr/>
        </p:nvSpPr>
        <p:spPr>
          <a:xfrm>
            <a:off x="2039873" y="4793741"/>
            <a:ext cx="260350" cy="616585"/>
          </a:xfrm>
          <a:custGeom>
            <a:avLst/>
            <a:gdLst/>
            <a:ahLst/>
            <a:cxnLst/>
            <a:rect l="l" t="t" r="r" b="b"/>
            <a:pathLst>
              <a:path w="260350" h="616585">
                <a:moveTo>
                  <a:pt x="223529" y="502853"/>
                </a:moveTo>
                <a:lnTo>
                  <a:pt x="35051" y="0"/>
                </a:lnTo>
                <a:lnTo>
                  <a:pt x="0" y="13716"/>
                </a:lnTo>
                <a:lnTo>
                  <a:pt x="188300" y="516095"/>
                </a:lnTo>
                <a:lnTo>
                  <a:pt x="223529" y="502853"/>
                </a:lnTo>
                <a:close/>
              </a:path>
              <a:path w="260350" h="616585">
                <a:moveTo>
                  <a:pt x="230124" y="601626"/>
                </a:moveTo>
                <a:lnTo>
                  <a:pt x="230124" y="520446"/>
                </a:lnTo>
                <a:lnTo>
                  <a:pt x="195071" y="534162"/>
                </a:lnTo>
                <a:lnTo>
                  <a:pt x="188300" y="516095"/>
                </a:lnTo>
                <a:lnTo>
                  <a:pt x="152400" y="529590"/>
                </a:lnTo>
                <a:lnTo>
                  <a:pt x="230124" y="601626"/>
                </a:lnTo>
                <a:close/>
              </a:path>
              <a:path w="260350" h="616585">
                <a:moveTo>
                  <a:pt x="230124" y="520446"/>
                </a:moveTo>
                <a:lnTo>
                  <a:pt x="223529" y="502853"/>
                </a:lnTo>
                <a:lnTo>
                  <a:pt x="188300" y="516095"/>
                </a:lnTo>
                <a:lnTo>
                  <a:pt x="195071" y="534162"/>
                </a:lnTo>
                <a:lnTo>
                  <a:pt x="230124" y="520446"/>
                </a:lnTo>
                <a:close/>
              </a:path>
              <a:path w="260350" h="616585">
                <a:moveTo>
                  <a:pt x="259842" y="489204"/>
                </a:moveTo>
                <a:lnTo>
                  <a:pt x="223529" y="502853"/>
                </a:lnTo>
                <a:lnTo>
                  <a:pt x="230124" y="520446"/>
                </a:lnTo>
                <a:lnTo>
                  <a:pt x="230124" y="601626"/>
                </a:lnTo>
                <a:lnTo>
                  <a:pt x="246125" y="616458"/>
                </a:lnTo>
                <a:lnTo>
                  <a:pt x="259842" y="489204"/>
                </a:lnTo>
                <a:close/>
              </a:path>
            </a:pathLst>
          </a:custGeom>
          <a:solidFill>
            <a:srgbClr val="000000"/>
          </a:solidFill>
        </p:spPr>
        <p:txBody>
          <a:bodyPr wrap="square" lIns="0" tIns="0" rIns="0" bIns="0" rtlCol="0"/>
          <a:lstStyle/>
          <a:p>
            <a:endParaRPr/>
          </a:p>
        </p:txBody>
      </p:sp>
      <p:sp>
        <p:nvSpPr>
          <p:cNvPr id="59" name="object 59"/>
          <p:cNvSpPr/>
          <p:nvPr/>
        </p:nvSpPr>
        <p:spPr>
          <a:xfrm>
            <a:off x="2971800" y="4782311"/>
            <a:ext cx="2139315" cy="651510"/>
          </a:xfrm>
          <a:custGeom>
            <a:avLst/>
            <a:gdLst/>
            <a:ahLst/>
            <a:cxnLst/>
            <a:rect l="l" t="t" r="r" b="b"/>
            <a:pathLst>
              <a:path w="2139315" h="651510">
                <a:moveTo>
                  <a:pt x="104891" y="578322"/>
                </a:moveTo>
                <a:lnTo>
                  <a:pt x="94487" y="541782"/>
                </a:lnTo>
                <a:lnTo>
                  <a:pt x="0" y="627888"/>
                </a:lnTo>
                <a:lnTo>
                  <a:pt x="86106" y="644065"/>
                </a:lnTo>
                <a:lnTo>
                  <a:pt x="86106" y="583691"/>
                </a:lnTo>
                <a:lnTo>
                  <a:pt x="104891" y="578322"/>
                </a:lnTo>
                <a:close/>
              </a:path>
              <a:path w="2139315" h="651510">
                <a:moveTo>
                  <a:pt x="115325" y="614965"/>
                </a:moveTo>
                <a:lnTo>
                  <a:pt x="104891" y="578322"/>
                </a:lnTo>
                <a:lnTo>
                  <a:pt x="86106" y="583691"/>
                </a:lnTo>
                <a:lnTo>
                  <a:pt x="96774" y="620267"/>
                </a:lnTo>
                <a:lnTo>
                  <a:pt x="115325" y="614965"/>
                </a:lnTo>
                <a:close/>
              </a:path>
              <a:path w="2139315" h="651510">
                <a:moveTo>
                  <a:pt x="125730" y="651510"/>
                </a:moveTo>
                <a:lnTo>
                  <a:pt x="115325" y="614965"/>
                </a:lnTo>
                <a:lnTo>
                  <a:pt x="96774" y="620267"/>
                </a:lnTo>
                <a:lnTo>
                  <a:pt x="86106" y="583691"/>
                </a:lnTo>
                <a:lnTo>
                  <a:pt x="86106" y="644065"/>
                </a:lnTo>
                <a:lnTo>
                  <a:pt x="125730" y="651510"/>
                </a:lnTo>
                <a:close/>
              </a:path>
              <a:path w="2139315" h="651510">
                <a:moveTo>
                  <a:pt x="2138934" y="36575"/>
                </a:moveTo>
                <a:lnTo>
                  <a:pt x="2128265" y="0"/>
                </a:lnTo>
                <a:lnTo>
                  <a:pt x="104891" y="578322"/>
                </a:lnTo>
                <a:lnTo>
                  <a:pt x="115325" y="614965"/>
                </a:lnTo>
                <a:lnTo>
                  <a:pt x="2138934" y="36575"/>
                </a:lnTo>
                <a:close/>
              </a:path>
            </a:pathLst>
          </a:custGeom>
          <a:solidFill>
            <a:srgbClr val="000000"/>
          </a:solidFill>
        </p:spPr>
        <p:txBody>
          <a:bodyPr wrap="square" lIns="0" tIns="0" rIns="0" bIns="0" rtlCol="0"/>
          <a:lstStyle/>
          <a:p>
            <a:endParaRPr/>
          </a:p>
        </p:txBody>
      </p:sp>
      <p:sp>
        <p:nvSpPr>
          <p:cNvPr id="60" name="object 60"/>
          <p:cNvSpPr/>
          <p:nvPr/>
        </p:nvSpPr>
        <p:spPr>
          <a:xfrm>
            <a:off x="3505200" y="4782311"/>
            <a:ext cx="2139315" cy="651510"/>
          </a:xfrm>
          <a:custGeom>
            <a:avLst/>
            <a:gdLst/>
            <a:ahLst/>
            <a:cxnLst/>
            <a:rect l="l" t="t" r="r" b="b"/>
            <a:pathLst>
              <a:path w="2139315" h="651510">
                <a:moveTo>
                  <a:pt x="104891" y="578322"/>
                </a:moveTo>
                <a:lnTo>
                  <a:pt x="94487" y="541782"/>
                </a:lnTo>
                <a:lnTo>
                  <a:pt x="0" y="627888"/>
                </a:lnTo>
                <a:lnTo>
                  <a:pt x="86105" y="644065"/>
                </a:lnTo>
                <a:lnTo>
                  <a:pt x="86105" y="583691"/>
                </a:lnTo>
                <a:lnTo>
                  <a:pt x="104891" y="578322"/>
                </a:lnTo>
                <a:close/>
              </a:path>
              <a:path w="2139315" h="651510">
                <a:moveTo>
                  <a:pt x="115325" y="614965"/>
                </a:moveTo>
                <a:lnTo>
                  <a:pt x="104891" y="578322"/>
                </a:lnTo>
                <a:lnTo>
                  <a:pt x="86105" y="583691"/>
                </a:lnTo>
                <a:lnTo>
                  <a:pt x="96774" y="620267"/>
                </a:lnTo>
                <a:lnTo>
                  <a:pt x="115325" y="614965"/>
                </a:lnTo>
                <a:close/>
              </a:path>
              <a:path w="2139315" h="651510">
                <a:moveTo>
                  <a:pt x="125729" y="651510"/>
                </a:moveTo>
                <a:lnTo>
                  <a:pt x="115325" y="614965"/>
                </a:lnTo>
                <a:lnTo>
                  <a:pt x="96774" y="620267"/>
                </a:lnTo>
                <a:lnTo>
                  <a:pt x="86105" y="583691"/>
                </a:lnTo>
                <a:lnTo>
                  <a:pt x="86105" y="644065"/>
                </a:lnTo>
                <a:lnTo>
                  <a:pt x="125729" y="651510"/>
                </a:lnTo>
                <a:close/>
              </a:path>
              <a:path w="2139315" h="651510">
                <a:moveTo>
                  <a:pt x="2138934" y="36575"/>
                </a:moveTo>
                <a:lnTo>
                  <a:pt x="2128266" y="0"/>
                </a:lnTo>
                <a:lnTo>
                  <a:pt x="104891" y="578322"/>
                </a:lnTo>
                <a:lnTo>
                  <a:pt x="115325" y="614965"/>
                </a:lnTo>
                <a:lnTo>
                  <a:pt x="2138934" y="36575"/>
                </a:lnTo>
                <a:close/>
              </a:path>
            </a:pathLst>
          </a:custGeom>
          <a:solidFill>
            <a:srgbClr val="000000"/>
          </a:solidFill>
        </p:spPr>
        <p:txBody>
          <a:bodyPr wrap="square" lIns="0" tIns="0" rIns="0" bIns="0" rtlCol="0"/>
          <a:lstStyle/>
          <a:p>
            <a:endParaRPr/>
          </a:p>
        </p:txBody>
      </p:sp>
      <p:sp>
        <p:nvSpPr>
          <p:cNvPr id="61" name="object 61"/>
          <p:cNvSpPr/>
          <p:nvPr/>
        </p:nvSpPr>
        <p:spPr>
          <a:xfrm>
            <a:off x="2228850" y="5943600"/>
            <a:ext cx="114300" cy="533400"/>
          </a:xfrm>
          <a:custGeom>
            <a:avLst/>
            <a:gdLst/>
            <a:ahLst/>
            <a:cxnLst/>
            <a:rect l="l" t="t" r="r" b="b"/>
            <a:pathLst>
              <a:path w="114300" h="533400">
                <a:moveTo>
                  <a:pt x="114300" y="419100"/>
                </a:moveTo>
                <a:lnTo>
                  <a:pt x="0" y="419100"/>
                </a:lnTo>
                <a:lnTo>
                  <a:pt x="38100" y="495300"/>
                </a:lnTo>
                <a:lnTo>
                  <a:pt x="38100" y="438150"/>
                </a:lnTo>
                <a:lnTo>
                  <a:pt x="76200" y="438150"/>
                </a:lnTo>
                <a:lnTo>
                  <a:pt x="76200" y="495300"/>
                </a:lnTo>
                <a:lnTo>
                  <a:pt x="114300" y="419100"/>
                </a:lnTo>
                <a:close/>
              </a:path>
              <a:path w="114300" h="533400">
                <a:moveTo>
                  <a:pt x="76200" y="419100"/>
                </a:moveTo>
                <a:lnTo>
                  <a:pt x="76200" y="0"/>
                </a:lnTo>
                <a:lnTo>
                  <a:pt x="38100" y="0"/>
                </a:lnTo>
                <a:lnTo>
                  <a:pt x="38100" y="419100"/>
                </a:lnTo>
                <a:lnTo>
                  <a:pt x="76200" y="419100"/>
                </a:lnTo>
                <a:close/>
              </a:path>
              <a:path w="114300" h="533400">
                <a:moveTo>
                  <a:pt x="76200" y="495300"/>
                </a:moveTo>
                <a:lnTo>
                  <a:pt x="76200" y="438150"/>
                </a:lnTo>
                <a:lnTo>
                  <a:pt x="38100" y="438150"/>
                </a:lnTo>
                <a:lnTo>
                  <a:pt x="38100" y="495300"/>
                </a:lnTo>
                <a:lnTo>
                  <a:pt x="57150" y="533400"/>
                </a:lnTo>
                <a:lnTo>
                  <a:pt x="76200" y="495300"/>
                </a:lnTo>
                <a:close/>
              </a:path>
            </a:pathLst>
          </a:custGeom>
          <a:solidFill>
            <a:srgbClr val="000000"/>
          </a:solidFill>
        </p:spPr>
        <p:txBody>
          <a:bodyPr wrap="square" lIns="0" tIns="0" rIns="0" bIns="0" rtlCol="0"/>
          <a:lstStyle/>
          <a:p>
            <a:endParaRPr/>
          </a:p>
        </p:txBody>
      </p:sp>
      <p:sp>
        <p:nvSpPr>
          <p:cNvPr id="62" name="object 62"/>
          <p:cNvSpPr/>
          <p:nvPr/>
        </p:nvSpPr>
        <p:spPr>
          <a:xfrm>
            <a:off x="2990850" y="5943600"/>
            <a:ext cx="114300" cy="533400"/>
          </a:xfrm>
          <a:custGeom>
            <a:avLst/>
            <a:gdLst/>
            <a:ahLst/>
            <a:cxnLst/>
            <a:rect l="l" t="t" r="r" b="b"/>
            <a:pathLst>
              <a:path w="114300" h="533400">
                <a:moveTo>
                  <a:pt x="114300" y="419100"/>
                </a:moveTo>
                <a:lnTo>
                  <a:pt x="0" y="419100"/>
                </a:lnTo>
                <a:lnTo>
                  <a:pt x="38100" y="495300"/>
                </a:lnTo>
                <a:lnTo>
                  <a:pt x="38100" y="438150"/>
                </a:lnTo>
                <a:lnTo>
                  <a:pt x="76200" y="438150"/>
                </a:lnTo>
                <a:lnTo>
                  <a:pt x="76200" y="495300"/>
                </a:lnTo>
                <a:lnTo>
                  <a:pt x="114300" y="419100"/>
                </a:lnTo>
                <a:close/>
              </a:path>
              <a:path w="114300" h="533400">
                <a:moveTo>
                  <a:pt x="76200" y="419100"/>
                </a:moveTo>
                <a:lnTo>
                  <a:pt x="76200" y="0"/>
                </a:lnTo>
                <a:lnTo>
                  <a:pt x="38100" y="0"/>
                </a:lnTo>
                <a:lnTo>
                  <a:pt x="38100" y="419100"/>
                </a:lnTo>
                <a:lnTo>
                  <a:pt x="76200" y="419100"/>
                </a:lnTo>
                <a:close/>
              </a:path>
              <a:path w="114300" h="533400">
                <a:moveTo>
                  <a:pt x="76200" y="495300"/>
                </a:moveTo>
                <a:lnTo>
                  <a:pt x="76200" y="438150"/>
                </a:lnTo>
                <a:lnTo>
                  <a:pt x="38100" y="438150"/>
                </a:lnTo>
                <a:lnTo>
                  <a:pt x="38100" y="495300"/>
                </a:lnTo>
                <a:lnTo>
                  <a:pt x="57150" y="533400"/>
                </a:lnTo>
                <a:lnTo>
                  <a:pt x="76200" y="495300"/>
                </a:lnTo>
                <a:close/>
              </a:path>
            </a:pathLst>
          </a:custGeom>
          <a:solidFill>
            <a:srgbClr val="000000"/>
          </a:solidFill>
        </p:spPr>
        <p:txBody>
          <a:bodyPr wrap="square" lIns="0" tIns="0" rIns="0" bIns="0" rtlCol="0"/>
          <a:lstStyle/>
          <a:p>
            <a:endParaRPr/>
          </a:p>
        </p:txBody>
      </p:sp>
      <p:sp>
        <p:nvSpPr>
          <p:cNvPr id="63" name="object 63"/>
          <p:cNvSpPr/>
          <p:nvPr/>
        </p:nvSpPr>
        <p:spPr>
          <a:xfrm>
            <a:off x="3752850" y="5943600"/>
            <a:ext cx="114300" cy="533400"/>
          </a:xfrm>
          <a:custGeom>
            <a:avLst/>
            <a:gdLst/>
            <a:ahLst/>
            <a:cxnLst/>
            <a:rect l="l" t="t" r="r" b="b"/>
            <a:pathLst>
              <a:path w="114300" h="533400">
                <a:moveTo>
                  <a:pt x="114300" y="419100"/>
                </a:moveTo>
                <a:lnTo>
                  <a:pt x="0" y="419100"/>
                </a:lnTo>
                <a:lnTo>
                  <a:pt x="38100" y="495300"/>
                </a:lnTo>
                <a:lnTo>
                  <a:pt x="38100" y="438150"/>
                </a:lnTo>
                <a:lnTo>
                  <a:pt x="76200" y="438150"/>
                </a:lnTo>
                <a:lnTo>
                  <a:pt x="76200" y="495300"/>
                </a:lnTo>
                <a:lnTo>
                  <a:pt x="114300" y="419100"/>
                </a:lnTo>
                <a:close/>
              </a:path>
              <a:path w="114300" h="533400">
                <a:moveTo>
                  <a:pt x="76200" y="419100"/>
                </a:moveTo>
                <a:lnTo>
                  <a:pt x="76200" y="0"/>
                </a:lnTo>
                <a:lnTo>
                  <a:pt x="38100" y="0"/>
                </a:lnTo>
                <a:lnTo>
                  <a:pt x="38100" y="419100"/>
                </a:lnTo>
                <a:lnTo>
                  <a:pt x="76200" y="419100"/>
                </a:lnTo>
                <a:close/>
              </a:path>
              <a:path w="114300" h="533400">
                <a:moveTo>
                  <a:pt x="76200" y="495300"/>
                </a:moveTo>
                <a:lnTo>
                  <a:pt x="76200" y="438150"/>
                </a:lnTo>
                <a:lnTo>
                  <a:pt x="38100" y="438150"/>
                </a:lnTo>
                <a:lnTo>
                  <a:pt x="38100" y="495300"/>
                </a:lnTo>
                <a:lnTo>
                  <a:pt x="57150" y="533400"/>
                </a:lnTo>
                <a:lnTo>
                  <a:pt x="76200" y="495300"/>
                </a:lnTo>
                <a:close/>
              </a:path>
            </a:pathLst>
          </a:custGeom>
          <a:solidFill>
            <a:srgbClr val="000000"/>
          </a:solidFill>
        </p:spPr>
        <p:txBody>
          <a:bodyPr wrap="square" lIns="0" tIns="0" rIns="0" bIns="0" rtlCol="0"/>
          <a:lstStyle/>
          <a:p>
            <a:endParaRPr/>
          </a:p>
        </p:txBody>
      </p:sp>
      <p:sp>
        <p:nvSpPr>
          <p:cNvPr id="64" name="object 64"/>
          <p:cNvSpPr/>
          <p:nvPr/>
        </p:nvSpPr>
        <p:spPr>
          <a:xfrm>
            <a:off x="4514850" y="5943600"/>
            <a:ext cx="114300" cy="533400"/>
          </a:xfrm>
          <a:custGeom>
            <a:avLst/>
            <a:gdLst/>
            <a:ahLst/>
            <a:cxnLst/>
            <a:rect l="l" t="t" r="r" b="b"/>
            <a:pathLst>
              <a:path w="114300" h="533400">
                <a:moveTo>
                  <a:pt x="114300" y="419100"/>
                </a:moveTo>
                <a:lnTo>
                  <a:pt x="0" y="419100"/>
                </a:lnTo>
                <a:lnTo>
                  <a:pt x="38100" y="495300"/>
                </a:lnTo>
                <a:lnTo>
                  <a:pt x="38100" y="438150"/>
                </a:lnTo>
                <a:lnTo>
                  <a:pt x="76200" y="438150"/>
                </a:lnTo>
                <a:lnTo>
                  <a:pt x="76200" y="495300"/>
                </a:lnTo>
                <a:lnTo>
                  <a:pt x="114300" y="419100"/>
                </a:lnTo>
                <a:close/>
              </a:path>
              <a:path w="114300" h="533400">
                <a:moveTo>
                  <a:pt x="76200" y="419100"/>
                </a:moveTo>
                <a:lnTo>
                  <a:pt x="76200" y="0"/>
                </a:lnTo>
                <a:lnTo>
                  <a:pt x="38100" y="0"/>
                </a:lnTo>
                <a:lnTo>
                  <a:pt x="38100" y="419100"/>
                </a:lnTo>
                <a:lnTo>
                  <a:pt x="76200" y="419100"/>
                </a:lnTo>
                <a:close/>
              </a:path>
              <a:path w="114300" h="533400">
                <a:moveTo>
                  <a:pt x="76200" y="495300"/>
                </a:moveTo>
                <a:lnTo>
                  <a:pt x="76200" y="438150"/>
                </a:lnTo>
                <a:lnTo>
                  <a:pt x="38100" y="438150"/>
                </a:lnTo>
                <a:lnTo>
                  <a:pt x="38100" y="495300"/>
                </a:lnTo>
                <a:lnTo>
                  <a:pt x="57150" y="533400"/>
                </a:lnTo>
                <a:lnTo>
                  <a:pt x="76200" y="495300"/>
                </a:lnTo>
                <a:close/>
              </a:path>
            </a:pathLst>
          </a:custGeom>
          <a:solidFill>
            <a:srgbClr val="000000"/>
          </a:solidFill>
        </p:spPr>
        <p:txBody>
          <a:bodyPr wrap="square" lIns="0" tIns="0" rIns="0" bIns="0" rtlCol="0"/>
          <a:lstStyle/>
          <a:p>
            <a:endParaRPr/>
          </a:p>
        </p:txBody>
      </p:sp>
      <p:sp>
        <p:nvSpPr>
          <p:cNvPr id="65" name="object 65"/>
          <p:cNvSpPr/>
          <p:nvPr/>
        </p:nvSpPr>
        <p:spPr>
          <a:xfrm>
            <a:off x="5276850" y="5943600"/>
            <a:ext cx="114300" cy="533400"/>
          </a:xfrm>
          <a:custGeom>
            <a:avLst/>
            <a:gdLst/>
            <a:ahLst/>
            <a:cxnLst/>
            <a:rect l="l" t="t" r="r" b="b"/>
            <a:pathLst>
              <a:path w="114300" h="533400">
                <a:moveTo>
                  <a:pt x="114300" y="419100"/>
                </a:moveTo>
                <a:lnTo>
                  <a:pt x="0" y="419100"/>
                </a:lnTo>
                <a:lnTo>
                  <a:pt x="38100" y="495300"/>
                </a:lnTo>
                <a:lnTo>
                  <a:pt x="38100" y="438150"/>
                </a:lnTo>
                <a:lnTo>
                  <a:pt x="76200" y="438150"/>
                </a:lnTo>
                <a:lnTo>
                  <a:pt x="76200" y="495300"/>
                </a:lnTo>
                <a:lnTo>
                  <a:pt x="114300" y="419100"/>
                </a:lnTo>
                <a:close/>
              </a:path>
              <a:path w="114300" h="533400">
                <a:moveTo>
                  <a:pt x="76200" y="419100"/>
                </a:moveTo>
                <a:lnTo>
                  <a:pt x="76200" y="0"/>
                </a:lnTo>
                <a:lnTo>
                  <a:pt x="38100" y="0"/>
                </a:lnTo>
                <a:lnTo>
                  <a:pt x="38100" y="419100"/>
                </a:lnTo>
                <a:lnTo>
                  <a:pt x="76200" y="419100"/>
                </a:lnTo>
                <a:close/>
              </a:path>
              <a:path w="114300" h="533400">
                <a:moveTo>
                  <a:pt x="76200" y="495300"/>
                </a:moveTo>
                <a:lnTo>
                  <a:pt x="76200" y="438150"/>
                </a:lnTo>
                <a:lnTo>
                  <a:pt x="38100" y="438150"/>
                </a:lnTo>
                <a:lnTo>
                  <a:pt x="38100" y="495300"/>
                </a:lnTo>
                <a:lnTo>
                  <a:pt x="57150" y="533400"/>
                </a:lnTo>
                <a:lnTo>
                  <a:pt x="76200" y="495300"/>
                </a:lnTo>
                <a:close/>
              </a:path>
            </a:pathLst>
          </a:custGeom>
          <a:solidFill>
            <a:srgbClr val="000000"/>
          </a:solidFill>
        </p:spPr>
        <p:txBody>
          <a:bodyPr wrap="square" lIns="0" tIns="0" rIns="0" bIns="0" rtlCol="0"/>
          <a:lstStyle/>
          <a:p>
            <a:endParaRPr/>
          </a:p>
        </p:txBody>
      </p:sp>
      <p:sp>
        <p:nvSpPr>
          <p:cNvPr id="66" name="object 66"/>
          <p:cNvSpPr txBox="1"/>
          <p:nvPr/>
        </p:nvSpPr>
        <p:spPr>
          <a:xfrm>
            <a:off x="6782054" y="3224529"/>
            <a:ext cx="2817495"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Divide the Array in</a:t>
            </a:r>
            <a:r>
              <a:rPr sz="2000" b="1" spc="-30" dirty="0">
                <a:latin typeface="Arial"/>
                <a:cs typeface="Arial"/>
              </a:rPr>
              <a:t> </a:t>
            </a:r>
            <a:r>
              <a:rPr sz="2000" b="1" spc="-5" dirty="0">
                <a:latin typeface="Arial"/>
                <a:cs typeface="Arial"/>
              </a:rPr>
              <a:t>Half</a:t>
            </a:r>
            <a:endParaRPr sz="2000" dirty="0">
              <a:latin typeface="Arial"/>
              <a:cs typeface="Arial"/>
            </a:endParaRPr>
          </a:p>
        </p:txBody>
      </p:sp>
      <p:sp>
        <p:nvSpPr>
          <p:cNvPr id="67" name="object 67"/>
          <p:cNvSpPr txBox="1"/>
          <p:nvPr/>
        </p:nvSpPr>
        <p:spPr>
          <a:xfrm>
            <a:off x="6782054" y="4138929"/>
            <a:ext cx="1873250" cy="314960"/>
          </a:xfrm>
          <a:prstGeom prst="rect">
            <a:avLst/>
          </a:prstGeom>
        </p:spPr>
        <p:txBody>
          <a:bodyPr vert="horz" wrap="square" lIns="0" tIns="0" rIns="0" bIns="0" rtlCol="0">
            <a:spAutoFit/>
          </a:bodyPr>
          <a:lstStyle/>
          <a:p>
            <a:pPr marL="12700">
              <a:lnSpc>
                <a:spcPct val="100000"/>
              </a:lnSpc>
            </a:pPr>
            <a:r>
              <a:rPr sz="2000" b="1" spc="-5" dirty="0">
                <a:latin typeface="Arial"/>
                <a:cs typeface="Arial"/>
              </a:rPr>
              <a:t>Sort the</a:t>
            </a:r>
            <a:r>
              <a:rPr sz="2000" b="1" spc="-70" dirty="0">
                <a:latin typeface="Arial"/>
                <a:cs typeface="Arial"/>
              </a:rPr>
              <a:t> </a:t>
            </a:r>
            <a:r>
              <a:rPr sz="2000" b="1" spc="-10" dirty="0">
                <a:latin typeface="Arial"/>
                <a:cs typeface="Arial"/>
              </a:rPr>
              <a:t>Halves</a:t>
            </a:r>
            <a:endParaRPr sz="2000">
              <a:latin typeface="Arial"/>
              <a:cs typeface="Arial"/>
            </a:endParaRPr>
          </a:p>
        </p:txBody>
      </p:sp>
      <p:sp>
        <p:nvSpPr>
          <p:cNvPr id="68" name="object 68"/>
          <p:cNvSpPr txBox="1"/>
          <p:nvPr/>
        </p:nvSpPr>
        <p:spPr>
          <a:xfrm>
            <a:off x="6782054" y="5510529"/>
            <a:ext cx="2778125" cy="1229360"/>
          </a:xfrm>
          <a:prstGeom prst="rect">
            <a:avLst/>
          </a:prstGeom>
        </p:spPr>
        <p:txBody>
          <a:bodyPr vert="horz" wrap="square" lIns="0" tIns="0" rIns="0" bIns="0" rtlCol="0">
            <a:spAutoFit/>
          </a:bodyPr>
          <a:lstStyle/>
          <a:p>
            <a:pPr marL="12700">
              <a:lnSpc>
                <a:spcPct val="100000"/>
              </a:lnSpc>
            </a:pPr>
            <a:r>
              <a:rPr sz="2000" b="1" spc="-5" dirty="0">
                <a:latin typeface="Arial"/>
                <a:cs typeface="Arial"/>
              </a:rPr>
              <a:t>Merge The</a:t>
            </a:r>
            <a:r>
              <a:rPr sz="2000" b="1" spc="-35" dirty="0">
                <a:latin typeface="Arial"/>
                <a:cs typeface="Arial"/>
              </a:rPr>
              <a:t> </a:t>
            </a:r>
            <a:r>
              <a:rPr sz="2000" b="1" spc="-5" dirty="0">
                <a:latin typeface="Arial"/>
                <a:cs typeface="Arial"/>
              </a:rPr>
              <a:t>Halves</a:t>
            </a:r>
            <a:endParaRPr sz="2000" dirty="0">
              <a:latin typeface="Arial"/>
              <a:cs typeface="Arial"/>
            </a:endParaRPr>
          </a:p>
          <a:p>
            <a:pPr>
              <a:lnSpc>
                <a:spcPct val="100000"/>
              </a:lnSpc>
            </a:pPr>
            <a:endParaRPr sz="2000" dirty="0">
              <a:latin typeface="Times New Roman"/>
              <a:cs typeface="Times New Roman"/>
            </a:endParaRPr>
          </a:p>
          <a:p>
            <a:pPr>
              <a:lnSpc>
                <a:spcPct val="100000"/>
              </a:lnSpc>
              <a:spcBef>
                <a:spcPts val="25"/>
              </a:spcBef>
            </a:pPr>
            <a:endParaRPr sz="2150" dirty="0">
              <a:latin typeface="Times New Roman"/>
              <a:cs typeface="Times New Roman"/>
            </a:endParaRPr>
          </a:p>
          <a:p>
            <a:pPr marL="12700">
              <a:lnSpc>
                <a:spcPct val="100000"/>
              </a:lnSpc>
            </a:pPr>
            <a:r>
              <a:rPr sz="2000" b="1" spc="-5" dirty="0">
                <a:latin typeface="Arial"/>
                <a:cs typeface="Arial"/>
              </a:rPr>
              <a:t>Copy Temporary</a:t>
            </a:r>
            <a:r>
              <a:rPr sz="2000" b="1" spc="-30" dirty="0">
                <a:latin typeface="Arial"/>
                <a:cs typeface="Arial"/>
              </a:rPr>
              <a:t> </a:t>
            </a:r>
            <a:r>
              <a:rPr sz="2000" b="1" spc="-5" dirty="0">
                <a:latin typeface="Arial"/>
                <a:cs typeface="Arial"/>
              </a:rPr>
              <a:t>Array</a:t>
            </a:r>
            <a:endParaRPr sz="2000"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802" y="381000"/>
            <a:ext cx="8984996" cy="2209165"/>
          </a:xfrm>
          <a:prstGeom prst="rect">
            <a:avLst/>
          </a:prstGeom>
        </p:spPr>
        <p:txBody>
          <a:bodyPr vert="horz" wrap="square" lIns="0" tIns="544616" rIns="0" bIns="0" rtlCol="0">
            <a:spAutoFit/>
          </a:bodyPr>
          <a:lstStyle/>
          <a:p>
            <a:pPr marL="3228340">
              <a:lnSpc>
                <a:spcPct val="100000"/>
              </a:lnSpc>
            </a:pPr>
            <a:r>
              <a:rPr sz="4400" b="0" spc="-10" dirty="0">
                <a:latin typeface="Times New Roman"/>
                <a:cs typeface="Times New Roman"/>
              </a:rPr>
              <a:t>Merge</a:t>
            </a:r>
            <a:r>
              <a:rPr sz="4400" b="0" spc="-65" dirty="0">
                <a:latin typeface="Times New Roman"/>
                <a:cs typeface="Times New Roman"/>
              </a:rPr>
              <a:t> </a:t>
            </a:r>
            <a:r>
              <a:rPr sz="4400" b="0" spc="-10" dirty="0">
                <a:latin typeface="Times New Roman"/>
                <a:cs typeface="Times New Roman"/>
              </a:rPr>
              <a:t>Sort</a:t>
            </a:r>
            <a:endParaRPr sz="4400">
              <a:latin typeface="Times New Roman"/>
              <a:cs typeface="Times New Roman"/>
            </a:endParaRPr>
          </a:p>
        </p:txBody>
      </p:sp>
      <p:pic>
        <p:nvPicPr>
          <p:cNvPr id="2050" name="Picture 2" descr="Merge-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9144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242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0600" rIns="0" bIns="0" rtlCol="0">
            <a:spAutoFit/>
          </a:bodyPr>
          <a:lstStyle/>
          <a:p>
            <a:pPr marL="3759200">
              <a:lnSpc>
                <a:spcPct val="100000"/>
              </a:lnSpc>
            </a:pPr>
            <a:r>
              <a:rPr sz="4800" spc="-5" dirty="0">
                <a:latin typeface="Times New Roman"/>
                <a:cs typeface="Times New Roman"/>
              </a:rPr>
              <a:t>Limits</a:t>
            </a:r>
            <a:endParaRPr sz="4800">
              <a:latin typeface="Times New Roman"/>
              <a:cs typeface="Times New Roman"/>
            </a:endParaRPr>
          </a:p>
        </p:txBody>
      </p:sp>
      <p:sp>
        <p:nvSpPr>
          <p:cNvPr id="3" name="object 3"/>
          <p:cNvSpPr/>
          <p:nvPr/>
        </p:nvSpPr>
        <p:spPr>
          <a:xfrm>
            <a:off x="4296155" y="1779651"/>
            <a:ext cx="1694180" cy="0"/>
          </a:xfrm>
          <a:custGeom>
            <a:avLst/>
            <a:gdLst/>
            <a:ahLst/>
            <a:cxnLst/>
            <a:rect l="l" t="t" r="r" b="b"/>
            <a:pathLst>
              <a:path w="1694179">
                <a:moveTo>
                  <a:pt x="0" y="0"/>
                </a:moveTo>
                <a:lnTo>
                  <a:pt x="1693926" y="0"/>
                </a:lnTo>
              </a:path>
            </a:pathLst>
          </a:custGeom>
          <a:ln w="57150">
            <a:solidFill>
              <a:srgbClr val="000000"/>
            </a:solidFill>
          </a:ln>
        </p:spPr>
        <p:txBody>
          <a:bodyPr wrap="square" lIns="0" tIns="0" rIns="0" bIns="0" rtlCol="0"/>
          <a:lstStyle/>
          <a:p>
            <a:endParaRPr/>
          </a:p>
        </p:txBody>
      </p:sp>
      <p:sp>
        <p:nvSpPr>
          <p:cNvPr id="4" name="object 4"/>
          <p:cNvSpPr txBox="1"/>
          <p:nvPr/>
        </p:nvSpPr>
        <p:spPr>
          <a:xfrm>
            <a:off x="765301" y="1995170"/>
            <a:ext cx="7848600" cy="2997200"/>
          </a:xfrm>
          <a:prstGeom prst="rect">
            <a:avLst/>
          </a:prstGeom>
        </p:spPr>
        <p:txBody>
          <a:bodyPr vert="horz" wrap="square" lIns="0" tIns="0" rIns="0" bIns="0" rtlCol="0">
            <a:spAutoFit/>
          </a:bodyPr>
          <a:lstStyle/>
          <a:p>
            <a:pPr marL="621665" indent="-608965">
              <a:lnSpc>
                <a:spcPct val="100000"/>
              </a:lnSpc>
              <a:buChar char="•"/>
              <a:tabLst>
                <a:tab pos="621665" algn="l"/>
                <a:tab pos="622300" algn="l"/>
              </a:tabLst>
            </a:pPr>
            <a:r>
              <a:rPr sz="4000" dirty="0">
                <a:latin typeface="Times New Roman"/>
                <a:cs typeface="Times New Roman"/>
              </a:rPr>
              <a:t>Size </a:t>
            </a:r>
            <a:r>
              <a:rPr sz="4000" spc="-5" dirty="0">
                <a:latin typeface="Times New Roman"/>
                <a:cs typeface="Times New Roman"/>
              </a:rPr>
              <a:t>of </a:t>
            </a:r>
            <a:r>
              <a:rPr sz="4000" dirty="0">
                <a:latin typeface="Times New Roman"/>
                <a:cs typeface="Times New Roman"/>
              </a:rPr>
              <a:t>the instances to </a:t>
            </a:r>
            <a:r>
              <a:rPr sz="4000" spc="-5" dirty="0">
                <a:latin typeface="Times New Roman"/>
                <a:cs typeface="Times New Roman"/>
              </a:rPr>
              <a:t>be</a:t>
            </a:r>
            <a:r>
              <a:rPr sz="4000" spc="-70" dirty="0">
                <a:latin typeface="Times New Roman"/>
                <a:cs typeface="Times New Roman"/>
              </a:rPr>
              <a:t> </a:t>
            </a:r>
            <a:r>
              <a:rPr sz="4000" spc="-5" dirty="0">
                <a:latin typeface="Times New Roman"/>
                <a:cs typeface="Times New Roman"/>
              </a:rPr>
              <a:t>handled</a:t>
            </a:r>
            <a:endParaRPr sz="4000">
              <a:latin typeface="Times New Roman"/>
              <a:cs typeface="Times New Roman"/>
            </a:endParaRPr>
          </a:p>
          <a:p>
            <a:pPr marL="621665" indent="-608965">
              <a:lnSpc>
                <a:spcPct val="100000"/>
              </a:lnSpc>
              <a:spcBef>
                <a:spcPts val="1440"/>
              </a:spcBef>
              <a:buChar char="•"/>
              <a:tabLst>
                <a:tab pos="621665" algn="l"/>
                <a:tab pos="622300" algn="l"/>
              </a:tabLst>
            </a:pPr>
            <a:r>
              <a:rPr sz="4000" spc="-5" dirty="0">
                <a:latin typeface="Times New Roman"/>
                <a:cs typeface="Times New Roman"/>
              </a:rPr>
              <a:t>Storage</a:t>
            </a:r>
            <a:r>
              <a:rPr sz="4000" spc="-55" dirty="0">
                <a:latin typeface="Times New Roman"/>
                <a:cs typeface="Times New Roman"/>
              </a:rPr>
              <a:t> </a:t>
            </a:r>
            <a:r>
              <a:rPr sz="4000" spc="-5" dirty="0">
                <a:latin typeface="Times New Roman"/>
                <a:cs typeface="Times New Roman"/>
              </a:rPr>
              <a:t>size</a:t>
            </a:r>
            <a:endParaRPr sz="4000">
              <a:latin typeface="Times New Roman"/>
              <a:cs typeface="Times New Roman"/>
            </a:endParaRPr>
          </a:p>
          <a:p>
            <a:pPr marL="621665" indent="-608965">
              <a:lnSpc>
                <a:spcPct val="100000"/>
              </a:lnSpc>
              <a:spcBef>
                <a:spcPts val="1430"/>
              </a:spcBef>
              <a:buChar char="•"/>
              <a:tabLst>
                <a:tab pos="621665" algn="l"/>
                <a:tab pos="622300" algn="l"/>
              </a:tabLst>
            </a:pPr>
            <a:r>
              <a:rPr sz="4000" dirty="0">
                <a:latin typeface="Times New Roman"/>
                <a:cs typeface="Times New Roman"/>
              </a:rPr>
              <a:t>Constraints of computing</a:t>
            </a:r>
            <a:r>
              <a:rPr sz="4000" spc="-90" dirty="0">
                <a:latin typeface="Times New Roman"/>
                <a:cs typeface="Times New Roman"/>
              </a:rPr>
              <a:t> </a:t>
            </a:r>
            <a:r>
              <a:rPr sz="4000" dirty="0">
                <a:latin typeface="Times New Roman"/>
                <a:cs typeface="Times New Roman"/>
              </a:rPr>
              <a:t>machines</a:t>
            </a:r>
            <a:endParaRPr sz="4000">
              <a:latin typeface="Times New Roman"/>
              <a:cs typeface="Times New Roman"/>
            </a:endParaRPr>
          </a:p>
          <a:p>
            <a:pPr marL="621665" indent="-608965">
              <a:lnSpc>
                <a:spcPct val="100000"/>
              </a:lnSpc>
              <a:spcBef>
                <a:spcPts val="1440"/>
              </a:spcBef>
              <a:buChar char="•"/>
              <a:tabLst>
                <a:tab pos="621665" algn="l"/>
                <a:tab pos="622300" algn="l"/>
              </a:tabLst>
            </a:pPr>
            <a:r>
              <a:rPr sz="4000" dirty="0">
                <a:latin typeface="Times New Roman"/>
                <a:cs typeface="Times New Roman"/>
              </a:rPr>
              <a:t>Constraints of programming</a:t>
            </a:r>
            <a:r>
              <a:rPr sz="4000" spc="-80" dirty="0">
                <a:latin typeface="Times New Roman"/>
                <a:cs typeface="Times New Roman"/>
              </a:rPr>
              <a:t> </a:t>
            </a:r>
            <a:r>
              <a:rPr sz="4000" dirty="0">
                <a:latin typeface="Times New Roman"/>
                <a:cs typeface="Times New Roman"/>
              </a:rPr>
              <a:t>tools</a:t>
            </a:r>
            <a:endParaRPr sz="40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005" y="1284478"/>
            <a:ext cx="4881880" cy="680720"/>
          </a:xfrm>
          <a:prstGeom prst="rect">
            <a:avLst/>
          </a:prstGeom>
        </p:spPr>
        <p:txBody>
          <a:bodyPr vert="horz" wrap="square" lIns="0" tIns="0" rIns="0" bIns="0" rtlCol="0">
            <a:spAutoFit/>
          </a:bodyPr>
          <a:lstStyle/>
          <a:p>
            <a:pPr marL="12700">
              <a:lnSpc>
                <a:spcPct val="100000"/>
              </a:lnSpc>
              <a:tabLst>
                <a:tab pos="1609725" algn="l"/>
              </a:tabLst>
            </a:pPr>
            <a:r>
              <a:rPr sz="4400" b="0" spc="-5" dirty="0">
                <a:latin typeface="Times New Roman"/>
                <a:cs typeface="Times New Roman"/>
              </a:rPr>
              <a:t>Merge	SortAlogrithm</a:t>
            </a:r>
            <a:endParaRPr sz="4400">
              <a:latin typeface="Times New Roman"/>
              <a:cs typeface="Times New Roman"/>
            </a:endParaRPr>
          </a:p>
        </p:txBody>
      </p:sp>
      <p:sp>
        <p:nvSpPr>
          <p:cNvPr id="3" name="object 3"/>
          <p:cNvSpPr txBox="1"/>
          <p:nvPr/>
        </p:nvSpPr>
        <p:spPr>
          <a:xfrm>
            <a:off x="1222502" y="2779521"/>
            <a:ext cx="4402455" cy="2755265"/>
          </a:xfrm>
          <a:prstGeom prst="rect">
            <a:avLst/>
          </a:prstGeom>
        </p:spPr>
        <p:txBody>
          <a:bodyPr vert="horz" wrap="square" lIns="0" tIns="0" rIns="0" bIns="0" rtlCol="0">
            <a:spAutoFit/>
          </a:bodyPr>
          <a:lstStyle/>
          <a:p>
            <a:pPr marL="582930" marR="320040" indent="-570865">
              <a:lnSpc>
                <a:spcPct val="150000"/>
              </a:lnSpc>
            </a:pPr>
            <a:r>
              <a:rPr sz="2000" b="1" spc="-5" dirty="0">
                <a:latin typeface="Times New Roman"/>
                <a:cs typeface="Times New Roman"/>
              </a:rPr>
              <a:t>Procedure Mergesort( A[F…..L),F,L)  if F &lt;</a:t>
            </a:r>
            <a:r>
              <a:rPr sz="2000" b="1" spc="-70" dirty="0">
                <a:latin typeface="Times New Roman"/>
                <a:cs typeface="Times New Roman"/>
              </a:rPr>
              <a:t> </a:t>
            </a:r>
            <a:r>
              <a:rPr sz="2000" b="1" spc="-5" dirty="0">
                <a:latin typeface="Times New Roman"/>
                <a:cs typeface="Times New Roman"/>
              </a:rPr>
              <a:t>L</a:t>
            </a:r>
            <a:endParaRPr sz="2000" dirty="0">
              <a:latin typeface="Times New Roman"/>
              <a:cs typeface="Times New Roman"/>
            </a:endParaRPr>
          </a:p>
          <a:p>
            <a:pPr marL="1536700" marR="5080" indent="-699135">
              <a:lnSpc>
                <a:spcPct val="150000"/>
              </a:lnSpc>
              <a:tabLst>
                <a:tab pos="1508125" algn="l"/>
                <a:tab pos="2433320" algn="l"/>
              </a:tabLst>
            </a:pPr>
            <a:r>
              <a:rPr sz="2000" b="1" spc="-5" dirty="0">
                <a:latin typeface="Times New Roman"/>
                <a:cs typeface="Times New Roman"/>
              </a:rPr>
              <a:t>then	</a:t>
            </a:r>
            <a:r>
              <a:rPr sz="2000" b="1" spc="-5" dirty="0" smtClean="0">
                <a:latin typeface="Times New Roman"/>
                <a:cs typeface="Times New Roman"/>
              </a:rPr>
              <a:t>mid</a:t>
            </a:r>
            <a:r>
              <a:rPr sz="2000" spc="840" dirty="0">
                <a:latin typeface="Microsoft Sans Serif"/>
                <a:cs typeface="Microsoft Sans Serif"/>
              </a:rPr>
              <a:t>	</a:t>
            </a:r>
            <a:r>
              <a:rPr sz="2000" b="1" spc="-5" dirty="0">
                <a:latin typeface="Times New Roman"/>
                <a:cs typeface="Times New Roman"/>
              </a:rPr>
              <a:t>(F+L)</a:t>
            </a:r>
            <a:r>
              <a:rPr sz="2000" b="1" spc="-45" dirty="0">
                <a:latin typeface="Times New Roman"/>
                <a:cs typeface="Times New Roman"/>
              </a:rPr>
              <a:t> </a:t>
            </a:r>
            <a:r>
              <a:rPr sz="2000" b="1" spc="-5" dirty="0">
                <a:latin typeface="Times New Roman"/>
                <a:cs typeface="Times New Roman"/>
              </a:rPr>
              <a:t>/</a:t>
            </a:r>
            <a:r>
              <a:rPr sz="2000" b="1" spc="-45" dirty="0">
                <a:latin typeface="Times New Roman"/>
                <a:cs typeface="Times New Roman"/>
              </a:rPr>
              <a:t> </a:t>
            </a:r>
            <a:r>
              <a:rPr sz="2000" b="1" spc="-5" dirty="0">
                <a:latin typeface="Times New Roman"/>
                <a:cs typeface="Times New Roman"/>
              </a:rPr>
              <a:t>2  Mergesort (A,F,mid)  Mergesort </a:t>
            </a:r>
            <a:r>
              <a:rPr sz="2000" b="1" spc="-10" dirty="0">
                <a:latin typeface="Times New Roman"/>
                <a:cs typeface="Times New Roman"/>
              </a:rPr>
              <a:t>(A </a:t>
            </a:r>
            <a:r>
              <a:rPr sz="2000" b="1" spc="-5" dirty="0">
                <a:latin typeface="Times New Roman"/>
                <a:cs typeface="Times New Roman"/>
              </a:rPr>
              <a:t>, mid+1 , L)  Merge ( A, F, mid,</a:t>
            </a:r>
            <a:r>
              <a:rPr sz="2000" b="1" spc="-20" dirty="0">
                <a:latin typeface="Times New Roman"/>
                <a:cs typeface="Times New Roman"/>
              </a:rPr>
              <a:t> </a:t>
            </a:r>
            <a:r>
              <a:rPr sz="2000" b="1" spc="-5" dirty="0">
                <a:latin typeface="Times New Roman"/>
                <a:cs typeface="Times New Roman"/>
              </a:rPr>
              <a:t>L)</a:t>
            </a:r>
            <a:endParaRPr sz="2000" dirty="0">
              <a:latin typeface="Times New Roman"/>
              <a:cs typeface="Times New Roman"/>
            </a:endParaRPr>
          </a:p>
        </p:txBody>
      </p:sp>
      <p:cxnSp>
        <p:nvCxnSpPr>
          <p:cNvPr id="4" name="Straight Arrow Connector 3"/>
          <p:cNvCxnSpPr/>
          <p:nvPr/>
        </p:nvCxnSpPr>
        <p:spPr>
          <a:xfrm flipH="1">
            <a:off x="3195129" y="3962400"/>
            <a:ext cx="4572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664" y="339597"/>
            <a:ext cx="5020945" cy="670560"/>
          </a:xfrm>
          <a:prstGeom prst="rect">
            <a:avLst/>
          </a:prstGeom>
        </p:spPr>
        <p:txBody>
          <a:bodyPr vert="horz" wrap="square" lIns="0" tIns="0" rIns="0" bIns="0" rtlCol="0">
            <a:spAutoFit/>
          </a:bodyPr>
          <a:lstStyle/>
          <a:p>
            <a:pPr marL="12700">
              <a:lnSpc>
                <a:spcPct val="100000"/>
              </a:lnSpc>
            </a:pPr>
            <a:r>
              <a:rPr sz="4400" b="0" spc="-5" dirty="0">
                <a:latin typeface="Times New Roman"/>
                <a:cs typeface="Times New Roman"/>
              </a:rPr>
              <a:t>Merge Sort</a:t>
            </a:r>
            <a:r>
              <a:rPr sz="4400" b="0" spc="-35" dirty="0">
                <a:latin typeface="Times New Roman"/>
                <a:cs typeface="Times New Roman"/>
              </a:rPr>
              <a:t> </a:t>
            </a:r>
            <a:r>
              <a:rPr sz="4400" b="0" spc="-5" dirty="0">
                <a:latin typeface="Times New Roman"/>
                <a:cs typeface="Times New Roman"/>
              </a:rPr>
              <a:t>Algorithm</a:t>
            </a:r>
            <a:endParaRPr sz="4400">
              <a:latin typeface="Times New Roman"/>
              <a:cs typeface="Times New Roman"/>
            </a:endParaRPr>
          </a:p>
        </p:txBody>
      </p:sp>
      <p:sp>
        <p:nvSpPr>
          <p:cNvPr id="3" name="object 3"/>
          <p:cNvSpPr txBox="1"/>
          <p:nvPr/>
        </p:nvSpPr>
        <p:spPr>
          <a:xfrm>
            <a:off x="1470152" y="1281562"/>
            <a:ext cx="5235448" cy="5052537"/>
          </a:xfrm>
          <a:prstGeom prst="rect">
            <a:avLst/>
          </a:prstGeom>
        </p:spPr>
        <p:txBody>
          <a:bodyPr vert="horz" wrap="square" lIns="0" tIns="0" rIns="0" bIns="0" rtlCol="0">
            <a:spAutoFit/>
          </a:bodyPr>
          <a:lstStyle/>
          <a:p>
            <a:pPr marL="640715" marR="895350" indent="-628650">
              <a:lnSpc>
                <a:spcPct val="110600"/>
              </a:lnSpc>
            </a:pPr>
            <a:r>
              <a:rPr sz="1800" b="1" dirty="0">
                <a:latin typeface="Times New Roman"/>
                <a:cs typeface="Times New Roman"/>
              </a:rPr>
              <a:t>Procedure Merge( A[F…..L), F, mid,</a:t>
            </a:r>
            <a:r>
              <a:rPr sz="1800" b="1" spc="-105" dirty="0">
                <a:latin typeface="Times New Roman"/>
                <a:cs typeface="Times New Roman"/>
              </a:rPr>
              <a:t> </a:t>
            </a:r>
            <a:r>
              <a:rPr sz="1800" b="1" dirty="0">
                <a:latin typeface="Times New Roman"/>
                <a:cs typeface="Times New Roman"/>
              </a:rPr>
              <a:t>L)  </a:t>
            </a:r>
            <a:r>
              <a:rPr sz="1800" b="1" spc="-5" dirty="0">
                <a:latin typeface="Times New Roman"/>
                <a:cs typeface="Times New Roman"/>
              </a:rPr>
              <a:t>first1</a:t>
            </a:r>
            <a:r>
              <a:rPr sz="1800" b="1" spc="-90" dirty="0">
                <a:latin typeface="Times New Roman"/>
                <a:cs typeface="Times New Roman"/>
              </a:rPr>
              <a:t> </a:t>
            </a:r>
            <a:r>
              <a:rPr lang="en-US" spc="380" dirty="0">
                <a:latin typeface="Microsoft Sans Serif"/>
                <a:cs typeface="Microsoft Sans Serif"/>
              </a:rPr>
              <a:t> </a:t>
            </a:r>
            <a:r>
              <a:rPr lang="en-US" spc="380" dirty="0" smtClean="0">
                <a:latin typeface="Microsoft Sans Serif"/>
                <a:cs typeface="Microsoft Sans Serif"/>
              </a:rPr>
              <a:t>   </a:t>
            </a:r>
            <a:r>
              <a:rPr sz="1800" b="1" spc="380" dirty="0" smtClean="0">
                <a:latin typeface="Times New Roman"/>
                <a:cs typeface="Times New Roman"/>
              </a:rPr>
              <a:t>F</a:t>
            </a:r>
            <a:endParaRPr sz="1800" dirty="0">
              <a:latin typeface="Times New Roman"/>
              <a:cs typeface="Times New Roman"/>
            </a:endParaRPr>
          </a:p>
          <a:p>
            <a:pPr marL="628650" marR="2726690" indent="12065">
              <a:lnSpc>
                <a:spcPct val="110400"/>
              </a:lnSpc>
            </a:pPr>
            <a:r>
              <a:rPr sz="1800" b="1" spc="80" dirty="0" smtClean="0">
                <a:latin typeface="Times New Roman"/>
                <a:cs typeface="Times New Roman"/>
              </a:rPr>
              <a:t>last1</a:t>
            </a:r>
            <a:r>
              <a:rPr lang="en-US" sz="1800" spc="80" dirty="0" smtClean="0">
                <a:latin typeface="Microsoft Sans Serif"/>
                <a:cs typeface="Microsoft Sans Serif"/>
              </a:rPr>
              <a:t>     </a:t>
            </a:r>
            <a:r>
              <a:rPr sz="1800" b="1" spc="80" dirty="0" smtClean="0">
                <a:latin typeface="Times New Roman"/>
                <a:cs typeface="Times New Roman"/>
              </a:rPr>
              <a:t>mid  </a:t>
            </a:r>
            <a:r>
              <a:rPr sz="1800" b="1" spc="-5" dirty="0">
                <a:latin typeface="Times New Roman"/>
                <a:cs typeface="Times New Roman"/>
              </a:rPr>
              <a:t>first2 </a:t>
            </a:r>
            <a:r>
              <a:rPr lang="en-US" sz="1800" b="1" spc="-5" dirty="0" smtClean="0">
                <a:latin typeface="Times New Roman"/>
                <a:cs typeface="Times New Roman"/>
              </a:rPr>
              <a:t>     m</a:t>
            </a:r>
            <a:r>
              <a:rPr sz="1800" b="1" spc="120" dirty="0" smtClean="0">
                <a:latin typeface="Times New Roman"/>
                <a:cs typeface="Times New Roman"/>
              </a:rPr>
              <a:t>id+1  </a:t>
            </a:r>
            <a:r>
              <a:rPr sz="1800" b="1" spc="105" dirty="0" smtClean="0">
                <a:latin typeface="Times New Roman"/>
                <a:cs typeface="Times New Roman"/>
              </a:rPr>
              <a:t>last2</a:t>
            </a:r>
            <a:r>
              <a:rPr lang="en-US" sz="1800" spc="105" dirty="0" smtClean="0">
                <a:latin typeface="Microsoft Sans Serif"/>
                <a:cs typeface="Microsoft Sans Serif"/>
              </a:rPr>
              <a:t>       </a:t>
            </a:r>
            <a:r>
              <a:rPr sz="1800" b="1" spc="105" dirty="0" smtClean="0">
                <a:latin typeface="Times New Roman"/>
                <a:cs typeface="Times New Roman"/>
              </a:rPr>
              <a:t>L </a:t>
            </a:r>
            <a:endParaRPr lang="en-US" sz="1800" b="1" spc="105" dirty="0" smtClean="0">
              <a:latin typeface="Times New Roman"/>
              <a:cs typeface="Times New Roman"/>
            </a:endParaRPr>
          </a:p>
          <a:p>
            <a:pPr marL="628650" marR="2726690" indent="12065">
              <a:lnSpc>
                <a:spcPct val="110400"/>
              </a:lnSpc>
            </a:pPr>
            <a:r>
              <a:rPr sz="1800" b="1" spc="105" dirty="0" smtClean="0">
                <a:latin typeface="Times New Roman"/>
                <a:cs typeface="Times New Roman"/>
              </a:rPr>
              <a:t> </a:t>
            </a:r>
            <a:r>
              <a:rPr sz="1600" b="1" spc="55" dirty="0" smtClean="0">
                <a:latin typeface="Times New Roman"/>
                <a:cs typeface="Times New Roman"/>
              </a:rPr>
              <a:t>Index</a:t>
            </a:r>
            <a:r>
              <a:rPr lang="en-US" sz="1600" b="1" spc="55" dirty="0" smtClean="0">
                <a:latin typeface="Times New Roman"/>
                <a:cs typeface="Times New Roman"/>
              </a:rPr>
              <a:t>   </a:t>
            </a:r>
            <a:r>
              <a:rPr lang="en-US" sz="1600" spc="55" dirty="0" smtClean="0">
                <a:latin typeface="Microsoft Sans Serif"/>
                <a:cs typeface="Microsoft Sans Serif"/>
              </a:rPr>
              <a:t>    </a:t>
            </a:r>
            <a:r>
              <a:rPr sz="1600" b="1" spc="55" dirty="0" smtClean="0">
                <a:latin typeface="Times New Roman"/>
                <a:cs typeface="Times New Roman"/>
              </a:rPr>
              <a:t>first1</a:t>
            </a:r>
            <a:endParaRPr sz="1600" dirty="0">
              <a:latin typeface="Times New Roman"/>
              <a:cs typeface="Times New Roman"/>
            </a:endParaRPr>
          </a:p>
          <a:p>
            <a:pPr marL="1441450" marR="973455" indent="-914400">
              <a:lnSpc>
                <a:spcPts val="2130"/>
              </a:lnSpc>
              <a:spcBef>
                <a:spcPts val="100"/>
              </a:spcBef>
            </a:pPr>
            <a:r>
              <a:rPr sz="1600" b="1" dirty="0">
                <a:latin typeface="Times New Roman"/>
                <a:cs typeface="Times New Roman"/>
              </a:rPr>
              <a:t>for first1 to last1 and first2 to last2</a:t>
            </a:r>
            <a:r>
              <a:rPr sz="1600" b="1" spc="-65" dirty="0">
                <a:latin typeface="Times New Roman"/>
                <a:cs typeface="Times New Roman"/>
              </a:rPr>
              <a:t> </a:t>
            </a:r>
            <a:r>
              <a:rPr sz="1600" b="1" spc="-5" dirty="0">
                <a:latin typeface="Times New Roman"/>
                <a:cs typeface="Times New Roman"/>
              </a:rPr>
              <a:t>do  </a:t>
            </a:r>
            <a:r>
              <a:rPr sz="1600" b="1" dirty="0">
                <a:latin typeface="Times New Roman"/>
                <a:cs typeface="Times New Roman"/>
              </a:rPr>
              <a:t>if A[first1] &lt;</a:t>
            </a:r>
            <a:r>
              <a:rPr sz="1600" b="1" spc="-85" dirty="0">
                <a:latin typeface="Times New Roman"/>
                <a:cs typeface="Times New Roman"/>
              </a:rPr>
              <a:t> </a:t>
            </a:r>
            <a:r>
              <a:rPr sz="1600" b="1" dirty="0">
                <a:latin typeface="Times New Roman"/>
                <a:cs typeface="Times New Roman"/>
              </a:rPr>
              <a:t>A[first2]</a:t>
            </a:r>
            <a:endParaRPr sz="1600" dirty="0">
              <a:latin typeface="Times New Roman"/>
              <a:cs typeface="Times New Roman"/>
            </a:endParaRPr>
          </a:p>
          <a:p>
            <a:pPr marL="2152015" marR="55244" indent="-506730">
              <a:lnSpc>
                <a:spcPts val="2120"/>
              </a:lnSpc>
            </a:pPr>
            <a:r>
              <a:rPr sz="1600" b="1" dirty="0">
                <a:latin typeface="Times New Roman"/>
                <a:cs typeface="Times New Roman"/>
              </a:rPr>
              <a:t>then </a:t>
            </a:r>
            <a:r>
              <a:rPr sz="1600" b="1" spc="35" dirty="0" err="1">
                <a:latin typeface="Times New Roman"/>
                <a:cs typeface="Times New Roman"/>
              </a:rPr>
              <a:t>temparray</a:t>
            </a:r>
            <a:r>
              <a:rPr sz="1600" b="1" spc="35" dirty="0">
                <a:latin typeface="Times New Roman"/>
                <a:cs typeface="Times New Roman"/>
              </a:rPr>
              <a:t>[index</a:t>
            </a:r>
            <a:r>
              <a:rPr sz="1600" b="1" spc="35" dirty="0" smtClean="0">
                <a:latin typeface="Times New Roman"/>
                <a:cs typeface="Times New Roman"/>
              </a:rPr>
              <a:t>]</a:t>
            </a:r>
            <a:r>
              <a:rPr lang="en-US" sz="1600" b="1" spc="35" dirty="0" smtClean="0">
                <a:latin typeface="Times New Roman"/>
                <a:cs typeface="Times New Roman"/>
              </a:rPr>
              <a:t>  </a:t>
            </a:r>
            <a:r>
              <a:rPr sz="1600" spc="35" dirty="0" smtClean="0">
                <a:latin typeface="Microsoft Sans Serif"/>
                <a:cs typeface="Microsoft Sans Serif"/>
              </a:rPr>
              <a:t> </a:t>
            </a:r>
            <a:r>
              <a:rPr lang="en-US" sz="1600" spc="35" dirty="0" smtClean="0">
                <a:latin typeface="Microsoft Sans Serif"/>
                <a:cs typeface="Microsoft Sans Serif"/>
              </a:rPr>
              <a:t> </a:t>
            </a:r>
            <a:r>
              <a:rPr sz="1600" b="1" dirty="0" smtClean="0">
                <a:latin typeface="Times New Roman"/>
                <a:cs typeface="Times New Roman"/>
              </a:rPr>
              <a:t>A[first1</a:t>
            </a:r>
            <a:r>
              <a:rPr sz="1600" b="1" dirty="0">
                <a:latin typeface="Times New Roman"/>
                <a:cs typeface="Times New Roman"/>
              </a:rPr>
              <a:t>]  A[first1] </a:t>
            </a:r>
            <a:r>
              <a:rPr lang="en-US" sz="1600" b="1" dirty="0" smtClean="0">
                <a:latin typeface="Times New Roman"/>
                <a:cs typeface="Times New Roman"/>
              </a:rPr>
              <a:t>   </a:t>
            </a:r>
            <a:r>
              <a:rPr sz="1600" spc="-95" dirty="0" smtClean="0">
                <a:latin typeface="Microsoft Sans Serif"/>
                <a:cs typeface="Microsoft Sans Serif"/>
              </a:rPr>
              <a:t> </a:t>
            </a:r>
            <a:r>
              <a:rPr sz="1600" b="1" dirty="0">
                <a:latin typeface="Times New Roman"/>
                <a:cs typeface="Times New Roman"/>
              </a:rPr>
              <a:t>temparray[index]</a:t>
            </a:r>
            <a:endParaRPr sz="1600" dirty="0">
              <a:latin typeface="Times New Roman"/>
              <a:cs typeface="Times New Roman"/>
            </a:endParaRPr>
          </a:p>
          <a:p>
            <a:pPr marL="2203450" marR="5080" indent="-762635">
              <a:lnSpc>
                <a:spcPts val="2120"/>
              </a:lnSpc>
            </a:pPr>
            <a:r>
              <a:rPr sz="1600" b="1" dirty="0">
                <a:latin typeface="Times New Roman"/>
                <a:cs typeface="Times New Roman"/>
              </a:rPr>
              <a:t>else </a:t>
            </a:r>
            <a:r>
              <a:rPr sz="1600" b="1" spc="40" dirty="0" err="1">
                <a:latin typeface="Times New Roman"/>
                <a:cs typeface="Times New Roman"/>
              </a:rPr>
              <a:t>temparray</a:t>
            </a:r>
            <a:r>
              <a:rPr sz="1600" b="1" spc="40" dirty="0">
                <a:latin typeface="Times New Roman"/>
                <a:cs typeface="Times New Roman"/>
              </a:rPr>
              <a:t>[index</a:t>
            </a:r>
            <a:r>
              <a:rPr sz="1600" b="1" spc="40" dirty="0" smtClean="0">
                <a:latin typeface="Times New Roman"/>
                <a:cs typeface="Times New Roman"/>
              </a:rPr>
              <a:t>]</a:t>
            </a:r>
            <a:r>
              <a:rPr lang="en-US" sz="1600" b="1" spc="40" dirty="0" smtClean="0">
                <a:latin typeface="Times New Roman"/>
                <a:cs typeface="Times New Roman"/>
              </a:rPr>
              <a:t>  </a:t>
            </a:r>
            <a:r>
              <a:rPr sz="1600" spc="40" dirty="0" smtClean="0">
                <a:latin typeface="Microsoft Sans Serif"/>
                <a:cs typeface="Microsoft Sans Serif"/>
              </a:rPr>
              <a:t> </a:t>
            </a:r>
            <a:r>
              <a:rPr lang="en-US" sz="1600" spc="40" dirty="0" smtClean="0">
                <a:latin typeface="Microsoft Sans Serif"/>
                <a:cs typeface="Microsoft Sans Serif"/>
              </a:rPr>
              <a:t> </a:t>
            </a:r>
            <a:r>
              <a:rPr sz="1600" b="1" dirty="0" smtClean="0">
                <a:latin typeface="Times New Roman"/>
                <a:cs typeface="Times New Roman"/>
              </a:rPr>
              <a:t>A[first2</a:t>
            </a:r>
            <a:r>
              <a:rPr sz="1600" b="1" dirty="0">
                <a:latin typeface="Times New Roman"/>
                <a:cs typeface="Times New Roman"/>
              </a:rPr>
              <a:t>]  </a:t>
            </a:r>
            <a:endParaRPr lang="en-US" sz="1600" b="1" dirty="0" smtClean="0">
              <a:latin typeface="Times New Roman"/>
              <a:cs typeface="Times New Roman"/>
            </a:endParaRPr>
          </a:p>
          <a:p>
            <a:pPr marL="2203450" marR="5080" indent="-762635">
              <a:lnSpc>
                <a:spcPts val="2120"/>
              </a:lnSpc>
            </a:pPr>
            <a:r>
              <a:rPr sz="1600" b="1" dirty="0" smtClean="0">
                <a:latin typeface="Times New Roman"/>
                <a:cs typeface="Times New Roman"/>
              </a:rPr>
              <a:t>A[first2</a:t>
            </a:r>
            <a:r>
              <a:rPr sz="1600" b="1" dirty="0">
                <a:latin typeface="Times New Roman"/>
                <a:cs typeface="Times New Roman"/>
              </a:rPr>
              <a:t>] </a:t>
            </a:r>
            <a:r>
              <a:rPr lang="en-US" sz="1600" b="1" dirty="0" smtClean="0">
                <a:latin typeface="Times New Roman"/>
                <a:cs typeface="Times New Roman"/>
              </a:rPr>
              <a:t>    </a:t>
            </a:r>
            <a:r>
              <a:rPr sz="1600" spc="-100" dirty="0" smtClean="0">
                <a:latin typeface="Microsoft Sans Serif"/>
                <a:cs typeface="Microsoft Sans Serif"/>
              </a:rPr>
              <a:t> </a:t>
            </a:r>
            <a:r>
              <a:rPr sz="1600" b="1" dirty="0">
                <a:latin typeface="Times New Roman"/>
                <a:cs typeface="Times New Roman"/>
              </a:rPr>
              <a:t>temparray[index]</a:t>
            </a:r>
            <a:endParaRPr sz="1600" dirty="0">
              <a:latin typeface="Times New Roman"/>
              <a:cs typeface="Times New Roman"/>
            </a:endParaRPr>
          </a:p>
          <a:p>
            <a:pPr marL="508634">
              <a:lnSpc>
                <a:spcPct val="100000"/>
              </a:lnSpc>
              <a:spcBef>
                <a:spcPts val="100"/>
              </a:spcBef>
            </a:pPr>
            <a:r>
              <a:rPr sz="1600" b="1" dirty="0">
                <a:latin typeface="Times New Roman"/>
                <a:cs typeface="Times New Roman"/>
              </a:rPr>
              <a:t>for first1 to</a:t>
            </a:r>
            <a:r>
              <a:rPr sz="1600" b="1" spc="-90" dirty="0">
                <a:latin typeface="Times New Roman"/>
                <a:cs typeface="Times New Roman"/>
              </a:rPr>
              <a:t> </a:t>
            </a:r>
            <a:r>
              <a:rPr sz="1600" b="1" dirty="0">
                <a:latin typeface="Times New Roman"/>
                <a:cs typeface="Times New Roman"/>
              </a:rPr>
              <a:t>last1</a:t>
            </a:r>
            <a:endParaRPr sz="1600" dirty="0">
              <a:latin typeface="Times New Roman"/>
              <a:cs typeface="Times New Roman"/>
            </a:endParaRPr>
          </a:p>
          <a:p>
            <a:pPr marL="508634" marR="819150" indent="932180">
              <a:lnSpc>
                <a:spcPct val="110600"/>
              </a:lnSpc>
              <a:spcBef>
                <a:spcPts val="5"/>
              </a:spcBef>
            </a:pPr>
            <a:r>
              <a:rPr sz="1600" b="1" spc="40" dirty="0" err="1">
                <a:latin typeface="Times New Roman"/>
                <a:cs typeface="Times New Roman"/>
              </a:rPr>
              <a:t>temparray</a:t>
            </a:r>
            <a:r>
              <a:rPr sz="1600" b="1" spc="40" dirty="0">
                <a:latin typeface="Times New Roman"/>
                <a:cs typeface="Times New Roman"/>
              </a:rPr>
              <a:t>[index</a:t>
            </a:r>
            <a:r>
              <a:rPr sz="1600" b="1" spc="40" dirty="0" smtClean="0">
                <a:latin typeface="Times New Roman"/>
                <a:cs typeface="Times New Roman"/>
              </a:rPr>
              <a:t>]</a:t>
            </a:r>
            <a:r>
              <a:rPr lang="en-US" sz="1600" b="1" spc="40" dirty="0" smtClean="0">
                <a:latin typeface="Times New Roman"/>
                <a:cs typeface="Times New Roman"/>
              </a:rPr>
              <a:t>   </a:t>
            </a:r>
            <a:r>
              <a:rPr sz="1600" spc="-100" dirty="0" smtClean="0">
                <a:latin typeface="Microsoft Sans Serif"/>
                <a:cs typeface="Microsoft Sans Serif"/>
              </a:rPr>
              <a:t> </a:t>
            </a:r>
            <a:r>
              <a:rPr sz="1600" b="1" dirty="0">
                <a:latin typeface="Times New Roman"/>
                <a:cs typeface="Times New Roman"/>
              </a:rPr>
              <a:t>A[first1]  for first2 to</a:t>
            </a:r>
            <a:r>
              <a:rPr sz="1600" b="1" spc="-90" dirty="0">
                <a:latin typeface="Times New Roman"/>
                <a:cs typeface="Times New Roman"/>
              </a:rPr>
              <a:t> </a:t>
            </a:r>
            <a:r>
              <a:rPr sz="1600" b="1" dirty="0">
                <a:latin typeface="Times New Roman"/>
                <a:cs typeface="Times New Roman"/>
              </a:rPr>
              <a:t>last2</a:t>
            </a:r>
            <a:endParaRPr sz="1600" dirty="0">
              <a:latin typeface="Times New Roman"/>
              <a:cs typeface="Times New Roman"/>
            </a:endParaRPr>
          </a:p>
          <a:p>
            <a:pPr marL="508634" marR="819150" indent="932180">
              <a:lnSpc>
                <a:spcPct val="110600"/>
              </a:lnSpc>
            </a:pPr>
            <a:r>
              <a:rPr sz="1600" b="1" spc="40" dirty="0" err="1">
                <a:latin typeface="Times New Roman"/>
                <a:cs typeface="Times New Roman"/>
              </a:rPr>
              <a:t>temparray</a:t>
            </a:r>
            <a:r>
              <a:rPr sz="1600" b="1" spc="40" dirty="0">
                <a:latin typeface="Times New Roman"/>
                <a:cs typeface="Times New Roman"/>
              </a:rPr>
              <a:t>[index</a:t>
            </a:r>
            <a:r>
              <a:rPr sz="1600" b="1" spc="40" dirty="0" smtClean="0">
                <a:latin typeface="Times New Roman"/>
                <a:cs typeface="Times New Roman"/>
              </a:rPr>
              <a:t>]</a:t>
            </a:r>
            <a:r>
              <a:rPr lang="en-US" sz="1600" b="1" spc="40" dirty="0" smtClean="0">
                <a:latin typeface="Times New Roman"/>
                <a:cs typeface="Times New Roman"/>
              </a:rPr>
              <a:t>   </a:t>
            </a:r>
            <a:r>
              <a:rPr sz="1600" spc="-100" dirty="0" smtClean="0">
                <a:latin typeface="Microsoft Sans Serif"/>
                <a:cs typeface="Microsoft Sans Serif"/>
              </a:rPr>
              <a:t> </a:t>
            </a:r>
            <a:r>
              <a:rPr sz="1600" b="1" dirty="0">
                <a:latin typeface="Times New Roman"/>
                <a:cs typeface="Times New Roman"/>
              </a:rPr>
              <a:t>A[first2]  </a:t>
            </a:r>
            <a:r>
              <a:rPr sz="1600" b="1" spc="-5" dirty="0">
                <a:latin typeface="Times New Roman"/>
                <a:cs typeface="Times New Roman"/>
              </a:rPr>
              <a:t>for </a:t>
            </a:r>
            <a:r>
              <a:rPr sz="1600" b="1" spc="105" dirty="0" smtClean="0">
                <a:latin typeface="Times New Roman"/>
                <a:cs typeface="Times New Roman"/>
              </a:rPr>
              <a:t>index</a:t>
            </a:r>
            <a:r>
              <a:rPr lang="en-US" sz="1600" spc="105" dirty="0">
                <a:latin typeface="Microsoft Sans Serif"/>
                <a:cs typeface="Microsoft Sans Serif"/>
              </a:rPr>
              <a:t> </a:t>
            </a:r>
            <a:r>
              <a:rPr lang="en-US" sz="1600" spc="105" dirty="0" smtClean="0">
                <a:latin typeface="Microsoft Sans Serif"/>
                <a:cs typeface="Microsoft Sans Serif"/>
              </a:rPr>
              <a:t>   </a:t>
            </a:r>
            <a:r>
              <a:rPr sz="1600" spc="105" dirty="0" smtClean="0">
                <a:latin typeface="Microsoft Sans Serif"/>
                <a:cs typeface="Microsoft Sans Serif"/>
              </a:rPr>
              <a:t> </a:t>
            </a:r>
            <a:r>
              <a:rPr sz="1600" b="1" dirty="0">
                <a:latin typeface="Times New Roman"/>
                <a:cs typeface="Times New Roman"/>
              </a:rPr>
              <a:t>F </a:t>
            </a:r>
            <a:r>
              <a:rPr sz="1600" b="1" spc="-5" dirty="0">
                <a:latin typeface="Times New Roman"/>
                <a:cs typeface="Times New Roman"/>
              </a:rPr>
              <a:t>to</a:t>
            </a:r>
            <a:r>
              <a:rPr sz="1600" b="1" spc="-195" dirty="0">
                <a:latin typeface="Times New Roman"/>
                <a:cs typeface="Times New Roman"/>
              </a:rPr>
              <a:t> </a:t>
            </a:r>
            <a:r>
              <a:rPr sz="1600" b="1" dirty="0">
                <a:latin typeface="Times New Roman"/>
                <a:cs typeface="Times New Roman"/>
              </a:rPr>
              <a:t>L</a:t>
            </a:r>
            <a:endParaRPr sz="1600" dirty="0">
              <a:latin typeface="Times New Roman"/>
              <a:cs typeface="Times New Roman"/>
            </a:endParaRPr>
          </a:p>
          <a:p>
            <a:pPr marL="1441450">
              <a:lnSpc>
                <a:spcPct val="100000"/>
              </a:lnSpc>
              <a:spcBef>
                <a:spcPts val="204"/>
              </a:spcBef>
            </a:pPr>
            <a:r>
              <a:rPr sz="1600" b="1" spc="75" dirty="0">
                <a:latin typeface="Times New Roman"/>
                <a:cs typeface="Times New Roman"/>
              </a:rPr>
              <a:t>A[index</a:t>
            </a:r>
            <a:r>
              <a:rPr sz="1600" b="1" spc="75" dirty="0" smtClean="0">
                <a:latin typeface="Times New Roman"/>
                <a:cs typeface="Times New Roman"/>
              </a:rPr>
              <a:t>]</a:t>
            </a:r>
            <a:r>
              <a:rPr lang="en-US" sz="1600" b="1" spc="75" dirty="0" smtClean="0">
                <a:latin typeface="Times New Roman"/>
                <a:cs typeface="Times New Roman"/>
              </a:rPr>
              <a:t>        </a:t>
            </a:r>
            <a:r>
              <a:rPr sz="1600" spc="-110" dirty="0" smtClean="0">
                <a:latin typeface="Microsoft Sans Serif"/>
                <a:cs typeface="Microsoft Sans Serif"/>
              </a:rPr>
              <a:t> </a:t>
            </a:r>
            <a:r>
              <a:rPr sz="1600" b="1" dirty="0">
                <a:latin typeface="Times New Roman"/>
                <a:cs typeface="Times New Roman"/>
              </a:rPr>
              <a:t>temparray[index]</a:t>
            </a:r>
            <a:endParaRPr sz="1600" dirty="0">
              <a:latin typeface="Times New Roman"/>
              <a:cs typeface="Times New Roman"/>
            </a:endParaRPr>
          </a:p>
        </p:txBody>
      </p:sp>
      <p:cxnSp>
        <p:nvCxnSpPr>
          <p:cNvPr id="4" name="Straight Arrow Connector 3"/>
          <p:cNvCxnSpPr/>
          <p:nvPr/>
        </p:nvCxnSpPr>
        <p:spPr>
          <a:xfrm flipH="1">
            <a:off x="2710217" y="1752600"/>
            <a:ext cx="337783"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630606" y="2057400"/>
            <a:ext cx="304800"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664725" y="22860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77319" y="26670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768220" y="29718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105400" y="3775985"/>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43400" y="40386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834719" y="43434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57600" y="45720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69642" y="51054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69641" y="56388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74877" y="58674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817195" y="6248400"/>
            <a:ext cx="270681" cy="0"/>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79896" rIns="0" bIns="0" rtlCol="0">
            <a:spAutoFit/>
          </a:bodyPr>
          <a:lstStyle/>
          <a:p>
            <a:pPr marL="2180590">
              <a:lnSpc>
                <a:spcPct val="100000"/>
              </a:lnSpc>
            </a:pPr>
            <a:r>
              <a:rPr sz="4400" b="0" spc="-5" dirty="0">
                <a:latin typeface="Times New Roman"/>
                <a:cs typeface="Times New Roman"/>
              </a:rPr>
              <a:t>Merge Sort</a:t>
            </a:r>
            <a:r>
              <a:rPr sz="4400" b="0" spc="-40" dirty="0">
                <a:latin typeface="Times New Roman"/>
                <a:cs typeface="Times New Roman"/>
              </a:rPr>
              <a:t> </a:t>
            </a:r>
            <a:r>
              <a:rPr sz="4400" b="0" spc="-5" dirty="0">
                <a:latin typeface="Times New Roman"/>
                <a:cs typeface="Times New Roman"/>
              </a:rPr>
              <a:t>Analysis</a:t>
            </a:r>
            <a:endParaRPr sz="4400">
              <a:latin typeface="Times New Roman"/>
              <a:cs typeface="Times New Roman"/>
            </a:endParaRPr>
          </a:p>
        </p:txBody>
      </p:sp>
      <p:sp>
        <p:nvSpPr>
          <p:cNvPr id="3" name="object 3"/>
          <p:cNvSpPr txBox="1"/>
          <p:nvPr/>
        </p:nvSpPr>
        <p:spPr>
          <a:xfrm>
            <a:off x="1222502" y="2470150"/>
            <a:ext cx="7357109" cy="3519804"/>
          </a:xfrm>
          <a:prstGeom prst="rect">
            <a:avLst/>
          </a:prstGeom>
        </p:spPr>
        <p:txBody>
          <a:bodyPr vert="horz" wrap="square" lIns="0" tIns="0" rIns="0" bIns="0" rtlCol="0">
            <a:spAutoFit/>
          </a:bodyPr>
          <a:lstStyle/>
          <a:p>
            <a:pPr marL="355600" marR="62230" indent="-342900">
              <a:lnSpc>
                <a:spcPct val="100000"/>
              </a:lnSpc>
              <a:buChar char="•"/>
              <a:tabLst>
                <a:tab pos="354965" algn="l"/>
                <a:tab pos="355600" algn="l"/>
              </a:tabLst>
            </a:pPr>
            <a:r>
              <a:rPr sz="3200" spc="-5" dirty="0">
                <a:latin typeface="Times New Roman"/>
                <a:cs typeface="Times New Roman"/>
              </a:rPr>
              <a:t>Let f(n) be of number comparisons needed  to sort an n element array. Algorithm  requires at most n passes and each pass  merges n elements. Also each pass will  require n</a:t>
            </a:r>
            <a:r>
              <a:rPr sz="3200" spc="-20" dirty="0">
                <a:latin typeface="Times New Roman"/>
                <a:cs typeface="Times New Roman"/>
              </a:rPr>
              <a:t> </a:t>
            </a:r>
            <a:r>
              <a:rPr sz="3200" spc="-5" dirty="0">
                <a:latin typeface="Times New Roman"/>
                <a:cs typeface="Times New Roman"/>
              </a:rPr>
              <a:t>comparisons.</a:t>
            </a:r>
            <a:endParaRPr sz="3200">
              <a:latin typeface="Times New Roman"/>
              <a:cs typeface="Times New Roman"/>
            </a:endParaRPr>
          </a:p>
          <a:p>
            <a:pPr marL="355600" marR="5080" indent="-38100">
              <a:lnSpc>
                <a:spcPct val="100000"/>
              </a:lnSpc>
              <a:spcBef>
                <a:spcPts val="760"/>
              </a:spcBef>
            </a:pPr>
            <a:r>
              <a:rPr sz="3200" spc="-5" dirty="0">
                <a:latin typeface="Times New Roman"/>
                <a:cs typeface="Times New Roman"/>
              </a:rPr>
              <a:t>so for both the worst case and average case  running time will be O(n log</a:t>
            </a:r>
            <a:r>
              <a:rPr sz="1600" spc="-5" dirty="0">
                <a:latin typeface="Times New Roman"/>
                <a:cs typeface="Times New Roman"/>
              </a:rPr>
              <a:t>2</a:t>
            </a:r>
            <a:r>
              <a:rPr sz="1600" spc="35" dirty="0">
                <a:latin typeface="Times New Roman"/>
                <a:cs typeface="Times New Roman"/>
              </a:rPr>
              <a:t> </a:t>
            </a:r>
            <a:r>
              <a:rPr sz="3200" spc="-10" dirty="0">
                <a:latin typeface="Times New Roman"/>
                <a:cs typeface="Times New Roman"/>
              </a:rPr>
              <a:t>n).</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902" y="1403350"/>
            <a:ext cx="8067040" cy="5182870"/>
          </a:xfrm>
          <a:prstGeom prst="rect">
            <a:avLst/>
          </a:prstGeom>
        </p:spPr>
        <p:txBody>
          <a:bodyPr vert="horz" wrap="square" lIns="0" tIns="0" rIns="0" bIns="0" rtlCol="0">
            <a:spAutoFit/>
          </a:bodyPr>
          <a:lstStyle/>
          <a:p>
            <a:pPr marL="354965" indent="-342265">
              <a:lnSpc>
                <a:spcPct val="100000"/>
              </a:lnSpc>
              <a:buChar char="•"/>
              <a:tabLst>
                <a:tab pos="354965" algn="l"/>
                <a:tab pos="355600" algn="l"/>
              </a:tabLst>
            </a:pPr>
            <a:r>
              <a:rPr sz="3200" dirty="0">
                <a:latin typeface="Times New Roman"/>
                <a:cs typeface="Times New Roman"/>
              </a:rPr>
              <a:t>Basic</a:t>
            </a:r>
            <a:r>
              <a:rPr sz="3200" spc="-85" dirty="0">
                <a:latin typeface="Times New Roman"/>
                <a:cs typeface="Times New Roman"/>
              </a:rPr>
              <a:t> </a:t>
            </a:r>
            <a:r>
              <a:rPr sz="3200" spc="-5" dirty="0">
                <a:latin typeface="Times New Roman"/>
                <a:cs typeface="Times New Roman"/>
              </a:rPr>
              <a:t>Idea</a:t>
            </a:r>
            <a:endParaRPr sz="3200">
              <a:latin typeface="Times New Roman"/>
              <a:cs typeface="Times New Roman"/>
            </a:endParaRPr>
          </a:p>
          <a:p>
            <a:pPr marL="755650" marR="1121410" lvl="1" indent="-285750">
              <a:lnSpc>
                <a:spcPct val="100000"/>
              </a:lnSpc>
              <a:spcBef>
                <a:spcPts val="595"/>
              </a:spcBef>
              <a:buChar char="–"/>
              <a:tabLst>
                <a:tab pos="755015" algn="l"/>
                <a:tab pos="755650" algn="l"/>
              </a:tabLst>
            </a:pPr>
            <a:r>
              <a:rPr sz="2400" spc="-5" dirty="0">
                <a:latin typeface="Times New Roman"/>
                <a:cs typeface="Times New Roman"/>
              </a:rPr>
              <a:t>For each input element x, determine the number of  elements less than or equal to</a:t>
            </a:r>
            <a:r>
              <a:rPr sz="2400" spc="-80" dirty="0">
                <a:latin typeface="Times New Roman"/>
                <a:cs typeface="Times New Roman"/>
              </a:rPr>
              <a:t> </a:t>
            </a:r>
            <a:r>
              <a:rPr sz="2400" dirty="0">
                <a:latin typeface="Times New Roman"/>
                <a:cs typeface="Times New Roman"/>
              </a:rPr>
              <a:t>x</a:t>
            </a:r>
            <a:endParaRPr sz="2400">
              <a:latin typeface="Times New Roman"/>
              <a:cs typeface="Times New Roman"/>
            </a:endParaRPr>
          </a:p>
          <a:p>
            <a:pPr marL="755650" marR="516255" lvl="1" indent="-285750">
              <a:lnSpc>
                <a:spcPts val="2820"/>
              </a:lnSpc>
              <a:spcBef>
                <a:spcPts val="765"/>
              </a:spcBef>
              <a:buChar char="–"/>
              <a:tabLst>
                <a:tab pos="755015" algn="l"/>
                <a:tab pos="755650" algn="l"/>
              </a:tabLst>
            </a:pPr>
            <a:r>
              <a:rPr sz="2400" spc="-5" dirty="0">
                <a:latin typeface="Times New Roman"/>
                <a:cs typeface="Times New Roman"/>
              </a:rPr>
              <a:t>For each integer </a:t>
            </a:r>
            <a:r>
              <a:rPr sz="2400" dirty="0">
                <a:latin typeface="Times New Roman"/>
                <a:cs typeface="Times New Roman"/>
              </a:rPr>
              <a:t>i </a:t>
            </a:r>
            <a:r>
              <a:rPr sz="2400" spc="-5" dirty="0">
                <a:latin typeface="Times New Roman"/>
                <a:cs typeface="Times New Roman"/>
              </a:rPr>
              <a:t>(0 </a:t>
            </a:r>
            <a:r>
              <a:rPr sz="2400" spc="-5" dirty="0">
                <a:latin typeface="Symbol"/>
                <a:cs typeface="Symbol"/>
              </a:rPr>
              <a:t></a:t>
            </a:r>
            <a:r>
              <a:rPr sz="2400" spc="-5" dirty="0">
                <a:latin typeface="Times New Roman"/>
                <a:cs typeface="Times New Roman"/>
              </a:rPr>
              <a:t> </a:t>
            </a:r>
            <a:r>
              <a:rPr sz="2400" dirty="0">
                <a:latin typeface="Times New Roman"/>
                <a:cs typeface="Times New Roman"/>
              </a:rPr>
              <a:t>i </a:t>
            </a:r>
            <a:r>
              <a:rPr sz="2400" spc="-5" dirty="0">
                <a:latin typeface="Symbol"/>
                <a:cs typeface="Symbol"/>
              </a:rPr>
              <a:t></a:t>
            </a:r>
            <a:r>
              <a:rPr sz="2400" spc="-5" dirty="0">
                <a:latin typeface="Times New Roman"/>
                <a:cs typeface="Times New Roman"/>
              </a:rPr>
              <a:t> k), count how </a:t>
            </a:r>
            <a:r>
              <a:rPr sz="2400" dirty="0">
                <a:latin typeface="Times New Roman"/>
                <a:cs typeface="Times New Roman"/>
              </a:rPr>
              <a:t>many </a:t>
            </a:r>
            <a:r>
              <a:rPr sz="2400" spc="-5" dirty="0">
                <a:latin typeface="Times New Roman"/>
                <a:cs typeface="Times New Roman"/>
              </a:rPr>
              <a:t>elements  whose </a:t>
            </a:r>
            <a:r>
              <a:rPr sz="2400" dirty="0">
                <a:latin typeface="Times New Roman"/>
                <a:cs typeface="Times New Roman"/>
              </a:rPr>
              <a:t>values are</a:t>
            </a:r>
            <a:r>
              <a:rPr sz="2400" spc="-85" dirty="0">
                <a:latin typeface="Times New Roman"/>
                <a:cs typeface="Times New Roman"/>
              </a:rPr>
              <a:t> </a:t>
            </a:r>
            <a:r>
              <a:rPr sz="2400" dirty="0">
                <a:latin typeface="Times New Roman"/>
                <a:cs typeface="Times New Roman"/>
              </a:rPr>
              <a:t>i</a:t>
            </a:r>
            <a:endParaRPr sz="2400">
              <a:latin typeface="Times New Roman"/>
              <a:cs typeface="Times New Roman"/>
            </a:endParaRPr>
          </a:p>
          <a:p>
            <a:pPr marL="1155700" marR="667385" lvl="2" indent="-228600">
              <a:lnSpc>
                <a:spcPct val="100000"/>
              </a:lnSpc>
              <a:spcBef>
                <a:spcPts val="484"/>
              </a:spcBef>
              <a:buChar char="•"/>
              <a:tabLst>
                <a:tab pos="1155700" algn="l"/>
              </a:tabLst>
            </a:pPr>
            <a:r>
              <a:rPr sz="2400" spc="-5" dirty="0">
                <a:latin typeface="Times New Roman"/>
                <a:cs typeface="Times New Roman"/>
              </a:rPr>
              <a:t>Then we know how </a:t>
            </a:r>
            <a:r>
              <a:rPr sz="2400" dirty="0">
                <a:latin typeface="Times New Roman"/>
                <a:cs typeface="Times New Roman"/>
              </a:rPr>
              <a:t>many elements are </a:t>
            </a:r>
            <a:r>
              <a:rPr sz="2400" spc="-5" dirty="0">
                <a:latin typeface="Times New Roman"/>
                <a:cs typeface="Times New Roman"/>
              </a:rPr>
              <a:t>less </a:t>
            </a:r>
            <a:r>
              <a:rPr sz="2400" dirty="0">
                <a:latin typeface="Times New Roman"/>
                <a:cs typeface="Times New Roman"/>
              </a:rPr>
              <a:t>than </a:t>
            </a:r>
            <a:r>
              <a:rPr sz="2400" spc="-5" dirty="0">
                <a:latin typeface="Times New Roman"/>
                <a:cs typeface="Times New Roman"/>
              </a:rPr>
              <a:t>or  </a:t>
            </a:r>
            <a:r>
              <a:rPr sz="2400" dirty="0">
                <a:latin typeface="Times New Roman"/>
                <a:cs typeface="Times New Roman"/>
              </a:rPr>
              <a:t>equal to</a:t>
            </a:r>
            <a:r>
              <a:rPr sz="2400" spc="-110" dirty="0">
                <a:latin typeface="Times New Roman"/>
                <a:cs typeface="Times New Roman"/>
              </a:rPr>
              <a:t> </a:t>
            </a:r>
            <a:r>
              <a:rPr sz="2400" dirty="0">
                <a:latin typeface="Times New Roman"/>
                <a:cs typeface="Times New Roman"/>
              </a:rPr>
              <a:t>i</a:t>
            </a:r>
            <a:endParaRPr sz="2400">
              <a:latin typeface="Times New Roman"/>
              <a:cs typeface="Times New Roman"/>
            </a:endParaRPr>
          </a:p>
          <a:p>
            <a:pPr marL="354965" indent="-342265">
              <a:lnSpc>
                <a:spcPct val="100000"/>
              </a:lnSpc>
              <a:spcBef>
                <a:spcPts val="730"/>
              </a:spcBef>
              <a:buChar char="•"/>
              <a:tabLst>
                <a:tab pos="354965" algn="l"/>
                <a:tab pos="355600" algn="l"/>
              </a:tabLst>
            </a:pPr>
            <a:r>
              <a:rPr sz="3200" spc="-5" dirty="0">
                <a:latin typeface="Times New Roman"/>
                <a:cs typeface="Times New Roman"/>
              </a:rPr>
              <a:t>Algorithm</a:t>
            </a:r>
            <a:r>
              <a:rPr sz="3200" spc="-45" dirty="0">
                <a:latin typeface="Times New Roman"/>
                <a:cs typeface="Times New Roman"/>
              </a:rPr>
              <a:t> </a:t>
            </a:r>
            <a:r>
              <a:rPr sz="3200" spc="-5" dirty="0">
                <a:latin typeface="Times New Roman"/>
                <a:cs typeface="Times New Roman"/>
              </a:rPr>
              <a:t>storage</a:t>
            </a:r>
            <a:endParaRPr sz="3200">
              <a:latin typeface="Times New Roman"/>
              <a:cs typeface="Times New Roman"/>
            </a:endParaRPr>
          </a:p>
          <a:p>
            <a:pPr marL="755650" lvl="1" indent="-285750">
              <a:lnSpc>
                <a:spcPct val="100000"/>
              </a:lnSpc>
              <a:spcBef>
                <a:spcPts val="595"/>
              </a:spcBef>
              <a:buChar char="–"/>
              <a:tabLst>
                <a:tab pos="755015" algn="l"/>
                <a:tab pos="755650" algn="l"/>
              </a:tabLst>
            </a:pPr>
            <a:r>
              <a:rPr sz="2400" spc="-5" dirty="0">
                <a:latin typeface="Times New Roman"/>
                <a:cs typeface="Times New Roman"/>
              </a:rPr>
              <a:t>A[1..n]: input</a:t>
            </a:r>
            <a:r>
              <a:rPr sz="2400" spc="-95" dirty="0">
                <a:latin typeface="Times New Roman"/>
                <a:cs typeface="Times New Roman"/>
              </a:rPr>
              <a:t> </a:t>
            </a:r>
            <a:r>
              <a:rPr sz="2400" spc="-5" dirty="0">
                <a:latin typeface="Times New Roman"/>
                <a:cs typeface="Times New Roman"/>
              </a:rPr>
              <a:t>elements</a:t>
            </a:r>
            <a:endParaRPr sz="2400">
              <a:latin typeface="Times New Roman"/>
              <a:cs typeface="Times New Roman"/>
            </a:endParaRPr>
          </a:p>
          <a:p>
            <a:pPr marL="755015" lvl="1" indent="-285115">
              <a:lnSpc>
                <a:spcPct val="100000"/>
              </a:lnSpc>
              <a:spcBef>
                <a:spcPts val="570"/>
              </a:spcBef>
              <a:buChar char="–"/>
              <a:tabLst>
                <a:tab pos="755015" algn="l"/>
                <a:tab pos="755650" algn="l"/>
              </a:tabLst>
            </a:pPr>
            <a:r>
              <a:rPr sz="2400" spc="-5" dirty="0">
                <a:latin typeface="Times New Roman"/>
                <a:cs typeface="Times New Roman"/>
              </a:rPr>
              <a:t>B[1..n]: sorted</a:t>
            </a:r>
            <a:r>
              <a:rPr sz="2400" spc="-90" dirty="0">
                <a:latin typeface="Times New Roman"/>
                <a:cs typeface="Times New Roman"/>
              </a:rPr>
              <a:t> </a:t>
            </a:r>
            <a:r>
              <a:rPr sz="2400" spc="-5" dirty="0">
                <a:latin typeface="Times New Roman"/>
                <a:cs typeface="Times New Roman"/>
              </a:rPr>
              <a:t>elements</a:t>
            </a:r>
            <a:endParaRPr sz="2400">
              <a:latin typeface="Times New Roman"/>
              <a:cs typeface="Times New Roman"/>
            </a:endParaRPr>
          </a:p>
          <a:p>
            <a:pPr marL="755650" marR="5080" lvl="1" indent="-285750">
              <a:lnSpc>
                <a:spcPct val="101699"/>
              </a:lnSpc>
              <a:spcBef>
                <a:spcPts val="520"/>
              </a:spcBef>
              <a:buChar char="–"/>
              <a:tabLst>
                <a:tab pos="755015" algn="l"/>
                <a:tab pos="755650" algn="l"/>
              </a:tabLst>
            </a:pPr>
            <a:r>
              <a:rPr sz="2400" spc="-5" dirty="0">
                <a:latin typeface="Times New Roman"/>
                <a:cs typeface="Times New Roman"/>
              </a:rPr>
              <a:t>C[0..k]: holds the number of elements less than or equal to </a:t>
            </a:r>
            <a:r>
              <a:rPr sz="2400" dirty="0">
                <a:latin typeface="Times New Roman"/>
                <a:cs typeface="Times New Roman"/>
              </a:rPr>
              <a:t>i  </a:t>
            </a:r>
            <a:r>
              <a:rPr sz="2400" spc="-5" dirty="0">
                <a:latin typeface="Times New Roman"/>
                <a:cs typeface="Times New Roman"/>
              </a:rPr>
              <a:t>where (0 </a:t>
            </a:r>
            <a:r>
              <a:rPr sz="2400" spc="-5" dirty="0">
                <a:latin typeface="Symbol"/>
                <a:cs typeface="Symbol"/>
              </a:rPr>
              <a:t></a:t>
            </a:r>
            <a:r>
              <a:rPr sz="2400" spc="-5" dirty="0">
                <a:latin typeface="Times New Roman"/>
                <a:cs typeface="Times New Roman"/>
              </a:rPr>
              <a:t> </a:t>
            </a:r>
            <a:r>
              <a:rPr sz="2400" dirty="0">
                <a:latin typeface="Times New Roman"/>
                <a:cs typeface="Times New Roman"/>
              </a:rPr>
              <a:t>i </a:t>
            </a:r>
            <a:r>
              <a:rPr sz="2400" spc="-5" dirty="0">
                <a:latin typeface="Symbol"/>
                <a:cs typeface="Symbol"/>
              </a:rPr>
              <a:t></a:t>
            </a:r>
            <a:r>
              <a:rPr sz="2400" spc="-85" dirty="0">
                <a:latin typeface="Times New Roman"/>
                <a:cs typeface="Times New Roman"/>
              </a:rPr>
              <a:t> </a:t>
            </a:r>
            <a:r>
              <a:rPr sz="2400" dirty="0">
                <a:latin typeface="Times New Roman"/>
                <a:cs typeface="Times New Roman"/>
              </a:rPr>
              <a:t>k)</a:t>
            </a:r>
            <a:endParaRPr sz="2400">
              <a:latin typeface="Times New Roman"/>
              <a:cs typeface="Times New Roman"/>
            </a:endParaRPr>
          </a:p>
        </p:txBody>
      </p:sp>
      <p:sp>
        <p:nvSpPr>
          <p:cNvPr id="3" name="object 3"/>
          <p:cNvSpPr txBox="1">
            <a:spLocks noGrp="1"/>
          </p:cNvSpPr>
          <p:nvPr>
            <p:ph type="title"/>
          </p:nvPr>
        </p:nvSpPr>
        <p:spPr>
          <a:xfrm>
            <a:off x="1066800" y="838200"/>
            <a:ext cx="3429000" cy="579120"/>
          </a:xfrm>
          <a:prstGeom prst="rect">
            <a:avLst/>
          </a:prstGeom>
          <a:ln w="3175">
            <a:solidFill>
              <a:srgbClr val="000000"/>
            </a:solidFill>
          </a:ln>
        </p:spPr>
        <p:txBody>
          <a:bodyPr vert="horz" wrap="square" lIns="0" tIns="31115" rIns="0" bIns="0" rtlCol="0">
            <a:spAutoFit/>
          </a:bodyPr>
          <a:lstStyle/>
          <a:p>
            <a:pPr marL="91440">
              <a:lnSpc>
                <a:spcPct val="100000"/>
              </a:lnSpc>
              <a:spcBef>
                <a:spcPts val="245"/>
              </a:spcBef>
            </a:pPr>
            <a:r>
              <a:rPr sz="3200" spc="-5" dirty="0">
                <a:latin typeface="Times New Roman"/>
                <a:cs typeface="Times New Roman"/>
              </a:rPr>
              <a:t>Counting</a:t>
            </a:r>
            <a:r>
              <a:rPr sz="3200" spc="-60" dirty="0">
                <a:latin typeface="Times New Roman"/>
                <a:cs typeface="Times New Roman"/>
              </a:rPr>
              <a:t> </a:t>
            </a:r>
            <a:r>
              <a:rPr sz="3200" spc="-5" dirty="0">
                <a:latin typeface="Times New Roman"/>
                <a:cs typeface="Times New Roman"/>
              </a:rPr>
              <a:t>Sort</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6302" y="1930400"/>
            <a:ext cx="8072755" cy="3254375"/>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800" spc="-5" dirty="0">
                <a:latin typeface="Times New Roman"/>
                <a:cs typeface="Times New Roman"/>
              </a:rPr>
              <a:t>The first for loop initializes C[ </a:t>
            </a:r>
            <a:r>
              <a:rPr sz="2800" dirty="0">
                <a:latin typeface="Times New Roman"/>
                <a:cs typeface="Times New Roman"/>
              </a:rPr>
              <a:t>] </a:t>
            </a:r>
            <a:r>
              <a:rPr sz="2800" spc="-5" dirty="0">
                <a:latin typeface="Times New Roman"/>
                <a:cs typeface="Times New Roman"/>
              </a:rPr>
              <a:t>to</a:t>
            </a:r>
            <a:r>
              <a:rPr sz="2800" spc="-20" dirty="0">
                <a:latin typeface="Times New Roman"/>
                <a:cs typeface="Times New Roman"/>
              </a:rPr>
              <a:t> </a:t>
            </a:r>
            <a:r>
              <a:rPr sz="2800" spc="-5" dirty="0">
                <a:latin typeface="Times New Roman"/>
                <a:cs typeface="Times New Roman"/>
              </a:rPr>
              <a:t>zero.</a:t>
            </a:r>
            <a:endParaRPr sz="2800">
              <a:latin typeface="Times New Roman"/>
              <a:cs typeface="Times New Roman"/>
            </a:endParaRPr>
          </a:p>
          <a:p>
            <a:pPr marL="355600" marR="5080" indent="-342900">
              <a:lnSpc>
                <a:spcPct val="79800"/>
              </a:lnSpc>
              <a:spcBef>
                <a:spcPts val="1019"/>
              </a:spcBef>
              <a:buChar char="•"/>
              <a:tabLst>
                <a:tab pos="354965" algn="l"/>
                <a:tab pos="355600" algn="l"/>
                <a:tab pos="1078865" algn="l"/>
                <a:tab pos="2238375" algn="l"/>
                <a:tab pos="2825115" algn="l"/>
                <a:tab pos="3629025" algn="l"/>
                <a:tab pos="5361305" algn="l"/>
                <a:tab pos="5967730" algn="l"/>
                <a:tab pos="7048500" algn="l"/>
                <a:tab pos="7496809" algn="l"/>
              </a:tabLst>
            </a:pPr>
            <a:r>
              <a:rPr sz="2800" spc="-5" dirty="0">
                <a:latin typeface="Times New Roman"/>
                <a:cs typeface="Times New Roman"/>
              </a:rPr>
              <a:t>Th</a:t>
            </a:r>
            <a:r>
              <a:rPr sz="2800" dirty="0">
                <a:latin typeface="Times New Roman"/>
                <a:cs typeface="Times New Roman"/>
              </a:rPr>
              <a:t>e	</a:t>
            </a:r>
            <a:r>
              <a:rPr sz="2800" spc="-5" dirty="0">
                <a:latin typeface="Times New Roman"/>
                <a:cs typeface="Times New Roman"/>
              </a:rPr>
              <a:t>secon</a:t>
            </a:r>
            <a:r>
              <a:rPr sz="2800" dirty="0">
                <a:latin typeface="Times New Roman"/>
                <a:cs typeface="Times New Roman"/>
              </a:rPr>
              <a:t>d	</a:t>
            </a:r>
            <a:r>
              <a:rPr sz="2800" spc="-5" dirty="0">
                <a:latin typeface="Times New Roman"/>
                <a:cs typeface="Times New Roman"/>
              </a:rPr>
              <a:t>fo</a:t>
            </a:r>
            <a:r>
              <a:rPr sz="2800" dirty="0">
                <a:latin typeface="Times New Roman"/>
                <a:cs typeface="Times New Roman"/>
              </a:rPr>
              <a:t>r	</a:t>
            </a:r>
            <a:r>
              <a:rPr sz="2800" spc="-5" dirty="0">
                <a:latin typeface="Times New Roman"/>
                <a:cs typeface="Times New Roman"/>
              </a:rPr>
              <a:t>loo</a:t>
            </a:r>
            <a:r>
              <a:rPr sz="2800" dirty="0">
                <a:latin typeface="Times New Roman"/>
                <a:cs typeface="Times New Roman"/>
              </a:rPr>
              <a:t>p	</a:t>
            </a:r>
            <a:r>
              <a:rPr sz="2800" spc="-5" dirty="0">
                <a:latin typeface="Times New Roman"/>
                <a:cs typeface="Times New Roman"/>
              </a:rPr>
              <a:t>increment</a:t>
            </a:r>
            <a:r>
              <a:rPr sz="2800" dirty="0">
                <a:latin typeface="Times New Roman"/>
                <a:cs typeface="Times New Roman"/>
              </a:rPr>
              <a:t>s	</a:t>
            </a:r>
            <a:r>
              <a:rPr sz="2800" spc="-5" dirty="0">
                <a:latin typeface="Times New Roman"/>
                <a:cs typeface="Times New Roman"/>
              </a:rPr>
              <a:t>th</a:t>
            </a:r>
            <a:r>
              <a:rPr sz="2800" dirty="0">
                <a:latin typeface="Times New Roman"/>
                <a:cs typeface="Times New Roman"/>
              </a:rPr>
              <a:t>e	</a:t>
            </a:r>
            <a:r>
              <a:rPr sz="2800" spc="-5" dirty="0">
                <a:latin typeface="Times New Roman"/>
                <a:cs typeface="Times New Roman"/>
              </a:rPr>
              <a:t>value</a:t>
            </a:r>
            <a:r>
              <a:rPr sz="2800" dirty="0">
                <a:latin typeface="Times New Roman"/>
                <a:cs typeface="Times New Roman"/>
              </a:rPr>
              <a:t>s	</a:t>
            </a:r>
            <a:r>
              <a:rPr sz="2800" spc="-5" dirty="0">
                <a:latin typeface="Times New Roman"/>
                <a:cs typeface="Times New Roman"/>
              </a:rPr>
              <a:t>i</a:t>
            </a:r>
            <a:r>
              <a:rPr sz="2800" dirty="0">
                <a:latin typeface="Times New Roman"/>
                <a:cs typeface="Times New Roman"/>
              </a:rPr>
              <a:t>n	</a:t>
            </a:r>
            <a:r>
              <a:rPr sz="2800" spc="-5" dirty="0">
                <a:latin typeface="Times New Roman"/>
                <a:cs typeface="Times New Roman"/>
              </a:rPr>
              <a:t>C[],  according to their frequencies in the</a:t>
            </a:r>
            <a:r>
              <a:rPr sz="2800" spc="-50" dirty="0">
                <a:latin typeface="Times New Roman"/>
                <a:cs typeface="Times New Roman"/>
              </a:rPr>
              <a:t> </a:t>
            </a:r>
            <a:r>
              <a:rPr sz="2800" spc="-5" dirty="0">
                <a:latin typeface="Times New Roman"/>
                <a:cs typeface="Times New Roman"/>
              </a:rPr>
              <a:t>data.</a:t>
            </a:r>
            <a:endParaRPr sz="2800">
              <a:latin typeface="Times New Roman"/>
              <a:cs typeface="Times New Roman"/>
            </a:endParaRPr>
          </a:p>
          <a:p>
            <a:pPr marL="355600" marR="6985" indent="-342900">
              <a:lnSpc>
                <a:spcPct val="79800"/>
              </a:lnSpc>
              <a:spcBef>
                <a:spcPts val="1025"/>
              </a:spcBef>
              <a:buChar char="•"/>
              <a:tabLst>
                <a:tab pos="354965" algn="l"/>
                <a:tab pos="355600" algn="l"/>
                <a:tab pos="1050290" algn="l"/>
                <a:tab pos="1863725" algn="l"/>
                <a:tab pos="2420620" algn="l"/>
                <a:tab pos="3194685" algn="l"/>
                <a:tab pos="3988435" algn="l"/>
                <a:tab pos="4486275" algn="l"/>
                <a:tab pos="5852160" algn="l"/>
                <a:tab pos="6991350" algn="l"/>
              </a:tabLst>
            </a:pPr>
            <a:r>
              <a:rPr sz="2800" spc="-5" dirty="0">
                <a:latin typeface="Times New Roman"/>
                <a:cs typeface="Times New Roman"/>
              </a:rPr>
              <a:t>Th</a:t>
            </a:r>
            <a:r>
              <a:rPr sz="2800" dirty="0">
                <a:latin typeface="Times New Roman"/>
                <a:cs typeface="Times New Roman"/>
              </a:rPr>
              <a:t>e	</a:t>
            </a:r>
            <a:r>
              <a:rPr sz="2800" spc="-5" dirty="0">
                <a:latin typeface="Times New Roman"/>
                <a:cs typeface="Times New Roman"/>
              </a:rPr>
              <a:t>thir</a:t>
            </a:r>
            <a:r>
              <a:rPr sz="2800" dirty="0">
                <a:latin typeface="Times New Roman"/>
                <a:cs typeface="Times New Roman"/>
              </a:rPr>
              <a:t>d	</a:t>
            </a:r>
            <a:r>
              <a:rPr sz="2800" spc="-5" dirty="0">
                <a:latin typeface="Times New Roman"/>
                <a:cs typeface="Times New Roman"/>
              </a:rPr>
              <a:t>fo</a:t>
            </a:r>
            <a:r>
              <a:rPr sz="2800" dirty="0">
                <a:latin typeface="Times New Roman"/>
                <a:cs typeface="Times New Roman"/>
              </a:rPr>
              <a:t>r	</a:t>
            </a:r>
            <a:r>
              <a:rPr sz="2800" spc="-5" dirty="0">
                <a:latin typeface="Times New Roman"/>
                <a:cs typeface="Times New Roman"/>
              </a:rPr>
              <a:t>loo</a:t>
            </a:r>
            <a:r>
              <a:rPr sz="2800" dirty="0">
                <a:latin typeface="Times New Roman"/>
                <a:cs typeface="Times New Roman"/>
              </a:rPr>
              <a:t>p	</a:t>
            </a:r>
            <a:r>
              <a:rPr sz="2800" spc="-5" dirty="0">
                <a:latin typeface="Times New Roman"/>
                <a:cs typeface="Times New Roman"/>
              </a:rPr>
              <a:t>add</a:t>
            </a:r>
            <a:r>
              <a:rPr sz="2800" dirty="0">
                <a:latin typeface="Times New Roman"/>
                <a:cs typeface="Times New Roman"/>
              </a:rPr>
              <a:t>s	</a:t>
            </a:r>
            <a:r>
              <a:rPr sz="2800" spc="-5" dirty="0">
                <a:latin typeface="Times New Roman"/>
                <a:cs typeface="Times New Roman"/>
              </a:rPr>
              <a:t>al</a:t>
            </a:r>
            <a:r>
              <a:rPr sz="2800" dirty="0">
                <a:latin typeface="Times New Roman"/>
                <a:cs typeface="Times New Roman"/>
              </a:rPr>
              <a:t>l	</a:t>
            </a:r>
            <a:r>
              <a:rPr sz="2800" spc="-5" dirty="0">
                <a:latin typeface="Times New Roman"/>
                <a:cs typeface="Times New Roman"/>
              </a:rPr>
              <a:t>previou</a:t>
            </a:r>
            <a:r>
              <a:rPr sz="2800" dirty="0">
                <a:latin typeface="Times New Roman"/>
                <a:cs typeface="Times New Roman"/>
              </a:rPr>
              <a:t>s	</a:t>
            </a:r>
            <a:r>
              <a:rPr sz="2800" spc="-5" dirty="0">
                <a:latin typeface="Times New Roman"/>
                <a:cs typeface="Times New Roman"/>
              </a:rPr>
              <a:t>values</a:t>
            </a:r>
            <a:r>
              <a:rPr sz="2800" dirty="0">
                <a:latin typeface="Times New Roman"/>
                <a:cs typeface="Times New Roman"/>
              </a:rPr>
              <a:t>,	</a:t>
            </a:r>
            <a:r>
              <a:rPr sz="2800" spc="-5" dirty="0">
                <a:latin typeface="Times New Roman"/>
                <a:cs typeface="Times New Roman"/>
              </a:rPr>
              <a:t>making  C[] contain </a:t>
            </a:r>
            <a:r>
              <a:rPr sz="2800" dirty="0">
                <a:latin typeface="Times New Roman"/>
                <a:cs typeface="Times New Roman"/>
              </a:rPr>
              <a:t>a </a:t>
            </a:r>
            <a:r>
              <a:rPr sz="2800" spc="-5" dirty="0">
                <a:latin typeface="Times New Roman"/>
                <a:cs typeface="Times New Roman"/>
              </a:rPr>
              <a:t>cumulative</a:t>
            </a:r>
            <a:r>
              <a:rPr sz="2800" spc="-85" dirty="0">
                <a:latin typeface="Times New Roman"/>
                <a:cs typeface="Times New Roman"/>
              </a:rPr>
              <a:t> </a:t>
            </a:r>
            <a:r>
              <a:rPr sz="2800" spc="-5" dirty="0">
                <a:latin typeface="Times New Roman"/>
                <a:cs typeface="Times New Roman"/>
              </a:rPr>
              <a:t>total.</a:t>
            </a:r>
            <a:endParaRPr sz="2800">
              <a:latin typeface="Times New Roman"/>
              <a:cs typeface="Times New Roman"/>
            </a:endParaRPr>
          </a:p>
          <a:p>
            <a:pPr marL="355600" marR="7620" indent="-342900">
              <a:lnSpc>
                <a:spcPct val="79800"/>
              </a:lnSpc>
              <a:spcBef>
                <a:spcPts val="1019"/>
              </a:spcBef>
              <a:buChar char="•"/>
              <a:tabLst>
                <a:tab pos="354965" algn="l"/>
                <a:tab pos="355600" algn="l"/>
                <a:tab pos="1069975" algn="l"/>
                <a:tab pos="2101850" algn="l"/>
                <a:tab pos="2678430" algn="l"/>
                <a:tab pos="3472815" algn="l"/>
                <a:tab pos="4505325" algn="l"/>
                <a:tab pos="5122545" algn="l"/>
                <a:tab pos="5719445" algn="l"/>
                <a:tab pos="6750050" algn="l"/>
                <a:tab pos="7505065" algn="l"/>
              </a:tabLst>
            </a:pPr>
            <a:r>
              <a:rPr sz="2800" spc="-5" dirty="0">
                <a:latin typeface="Times New Roman"/>
                <a:cs typeface="Times New Roman"/>
              </a:rPr>
              <a:t>Th</a:t>
            </a:r>
            <a:r>
              <a:rPr sz="2800" dirty="0">
                <a:latin typeface="Times New Roman"/>
                <a:cs typeface="Times New Roman"/>
              </a:rPr>
              <a:t>e	</a:t>
            </a:r>
            <a:r>
              <a:rPr sz="2800" spc="-5" dirty="0">
                <a:latin typeface="Times New Roman"/>
                <a:cs typeface="Times New Roman"/>
              </a:rPr>
              <a:t>fourt</a:t>
            </a:r>
            <a:r>
              <a:rPr sz="2800" dirty="0">
                <a:latin typeface="Times New Roman"/>
                <a:cs typeface="Times New Roman"/>
              </a:rPr>
              <a:t>h	</a:t>
            </a:r>
            <a:r>
              <a:rPr sz="2800" spc="-5" dirty="0">
                <a:latin typeface="Times New Roman"/>
                <a:cs typeface="Times New Roman"/>
              </a:rPr>
              <a:t>fo</a:t>
            </a:r>
            <a:r>
              <a:rPr sz="2800" dirty="0">
                <a:latin typeface="Times New Roman"/>
                <a:cs typeface="Times New Roman"/>
              </a:rPr>
              <a:t>r	loop	</a:t>
            </a:r>
            <a:r>
              <a:rPr sz="2800" spc="-5" dirty="0">
                <a:latin typeface="Times New Roman"/>
                <a:cs typeface="Times New Roman"/>
              </a:rPr>
              <a:t>write</a:t>
            </a:r>
            <a:r>
              <a:rPr sz="2800" dirty="0">
                <a:latin typeface="Times New Roman"/>
                <a:cs typeface="Times New Roman"/>
              </a:rPr>
              <a:t>s	</a:t>
            </a:r>
            <a:r>
              <a:rPr sz="2800" spc="-5" dirty="0">
                <a:latin typeface="Times New Roman"/>
                <a:cs typeface="Times New Roman"/>
              </a:rPr>
              <a:t>ou</a:t>
            </a:r>
            <a:r>
              <a:rPr sz="2800" dirty="0">
                <a:latin typeface="Times New Roman"/>
                <a:cs typeface="Times New Roman"/>
              </a:rPr>
              <a:t>t	</a:t>
            </a:r>
            <a:r>
              <a:rPr sz="2800" spc="-5" dirty="0">
                <a:latin typeface="Times New Roman"/>
                <a:cs typeface="Times New Roman"/>
              </a:rPr>
              <a:t>th</a:t>
            </a:r>
            <a:r>
              <a:rPr sz="2800" dirty="0">
                <a:latin typeface="Times New Roman"/>
                <a:cs typeface="Times New Roman"/>
              </a:rPr>
              <a:t>e	</a:t>
            </a:r>
            <a:r>
              <a:rPr sz="2800" spc="-5" dirty="0">
                <a:latin typeface="Times New Roman"/>
                <a:cs typeface="Times New Roman"/>
              </a:rPr>
              <a:t>sorte</a:t>
            </a:r>
            <a:r>
              <a:rPr sz="2800" dirty="0">
                <a:latin typeface="Times New Roman"/>
                <a:cs typeface="Times New Roman"/>
              </a:rPr>
              <a:t>d	</a:t>
            </a:r>
            <a:r>
              <a:rPr sz="2800" spc="-5" dirty="0">
                <a:latin typeface="Times New Roman"/>
                <a:cs typeface="Times New Roman"/>
              </a:rPr>
              <a:t>dat</a:t>
            </a:r>
            <a:r>
              <a:rPr sz="2800" dirty="0">
                <a:latin typeface="Times New Roman"/>
                <a:cs typeface="Times New Roman"/>
              </a:rPr>
              <a:t>a	</a:t>
            </a:r>
            <a:r>
              <a:rPr sz="2800" spc="-5" dirty="0">
                <a:latin typeface="Times New Roman"/>
                <a:cs typeface="Times New Roman"/>
              </a:rPr>
              <a:t>into  array</a:t>
            </a:r>
            <a:r>
              <a:rPr sz="2800" spc="-90" dirty="0">
                <a:latin typeface="Times New Roman"/>
                <a:cs typeface="Times New Roman"/>
              </a:rPr>
              <a:t> </a:t>
            </a:r>
            <a:r>
              <a:rPr sz="2800" spc="-5" dirty="0">
                <a:latin typeface="Times New Roman"/>
                <a:cs typeface="Times New Roman"/>
              </a:rPr>
              <a:t>B[].</a:t>
            </a:r>
            <a:endParaRPr sz="2800">
              <a:latin typeface="Times New Roman"/>
              <a:cs typeface="Times New Roman"/>
            </a:endParaRPr>
          </a:p>
          <a:p>
            <a:pPr marL="354965" indent="-342265">
              <a:lnSpc>
                <a:spcPts val="3020"/>
              </a:lnSpc>
              <a:buChar char="•"/>
              <a:tabLst>
                <a:tab pos="354965" algn="l"/>
                <a:tab pos="355600" algn="l"/>
              </a:tabLst>
            </a:pPr>
            <a:r>
              <a:rPr sz="2800" spc="-5" dirty="0">
                <a:latin typeface="Times New Roman"/>
                <a:cs typeface="Times New Roman"/>
              </a:rPr>
              <a:t>Running time:</a:t>
            </a:r>
            <a:r>
              <a:rPr sz="2800" spc="-80" dirty="0">
                <a:latin typeface="Times New Roman"/>
                <a:cs typeface="Times New Roman"/>
              </a:rPr>
              <a:t> </a:t>
            </a:r>
            <a:r>
              <a:rPr sz="2800" spc="-5" dirty="0">
                <a:latin typeface="Times New Roman"/>
                <a:cs typeface="Times New Roman"/>
              </a:rPr>
              <a:t>O(n+k)</a:t>
            </a:r>
            <a:endParaRPr sz="2800">
              <a:latin typeface="Times New Roman"/>
              <a:cs typeface="Times New Roman"/>
            </a:endParaRPr>
          </a:p>
        </p:txBody>
      </p:sp>
      <p:sp>
        <p:nvSpPr>
          <p:cNvPr id="3" name="object 3"/>
          <p:cNvSpPr txBox="1">
            <a:spLocks noGrp="1"/>
          </p:cNvSpPr>
          <p:nvPr>
            <p:ph type="title"/>
          </p:nvPr>
        </p:nvSpPr>
        <p:spPr>
          <a:xfrm>
            <a:off x="1143000" y="914400"/>
            <a:ext cx="3276600" cy="579120"/>
          </a:xfrm>
          <a:prstGeom prst="rect">
            <a:avLst/>
          </a:prstGeom>
          <a:ln w="3175">
            <a:solidFill>
              <a:srgbClr val="000000"/>
            </a:solidFill>
          </a:ln>
        </p:spPr>
        <p:txBody>
          <a:bodyPr vert="horz" wrap="square" lIns="0" tIns="31115" rIns="0" bIns="0" rtlCol="0">
            <a:spAutoFit/>
          </a:bodyPr>
          <a:lstStyle/>
          <a:p>
            <a:pPr marL="91440">
              <a:lnSpc>
                <a:spcPct val="100000"/>
              </a:lnSpc>
              <a:spcBef>
                <a:spcPts val="245"/>
              </a:spcBef>
            </a:pPr>
            <a:r>
              <a:rPr sz="3200" spc="-5" dirty="0">
                <a:latin typeface="Times New Roman"/>
                <a:cs typeface="Times New Roman"/>
              </a:rPr>
              <a:t>Counting</a:t>
            </a:r>
            <a:r>
              <a:rPr sz="3200" spc="-60" dirty="0">
                <a:latin typeface="Times New Roman"/>
                <a:cs typeface="Times New Roman"/>
              </a:rPr>
              <a:t> </a:t>
            </a:r>
            <a:r>
              <a:rPr sz="3200" spc="-5" dirty="0">
                <a:latin typeface="Times New Roman"/>
                <a:cs typeface="Times New Roman"/>
              </a:rPr>
              <a:t>Sort</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0102" y="1711705"/>
            <a:ext cx="8072755" cy="4025265"/>
          </a:xfrm>
          <a:prstGeom prst="rect">
            <a:avLst/>
          </a:prstGeom>
        </p:spPr>
        <p:txBody>
          <a:bodyPr vert="horz" wrap="square" lIns="0" tIns="0" rIns="0" bIns="0" rtlCol="0">
            <a:spAutoFit/>
          </a:bodyPr>
          <a:lstStyle/>
          <a:p>
            <a:pPr marL="355600" marR="5715" indent="-342900" algn="just">
              <a:lnSpc>
                <a:spcPct val="100000"/>
              </a:lnSpc>
              <a:buChar char="•"/>
              <a:tabLst>
                <a:tab pos="355600" algn="l"/>
              </a:tabLst>
            </a:pPr>
            <a:r>
              <a:rPr sz="2800" spc="-5" dirty="0">
                <a:latin typeface="Times New Roman"/>
                <a:cs typeface="Times New Roman"/>
              </a:rPr>
              <a:t>The algorithm makes two passes over </a:t>
            </a:r>
            <a:r>
              <a:rPr sz="2800" dirty="0">
                <a:latin typeface="Times New Roman"/>
                <a:cs typeface="Times New Roman"/>
              </a:rPr>
              <a:t>A </a:t>
            </a:r>
            <a:r>
              <a:rPr sz="2800" spc="-5" dirty="0">
                <a:latin typeface="Times New Roman"/>
                <a:cs typeface="Times New Roman"/>
              </a:rPr>
              <a:t>and one pass  over B. If size of the range </a:t>
            </a:r>
            <a:r>
              <a:rPr sz="2800" dirty="0">
                <a:latin typeface="Times New Roman"/>
                <a:cs typeface="Times New Roman"/>
              </a:rPr>
              <a:t>k </a:t>
            </a:r>
            <a:r>
              <a:rPr sz="2800" spc="-5" dirty="0">
                <a:latin typeface="Times New Roman"/>
                <a:cs typeface="Times New Roman"/>
              </a:rPr>
              <a:t>is smaller than size of  input n, then time</a:t>
            </a:r>
            <a:r>
              <a:rPr sz="2800" spc="-60" dirty="0">
                <a:latin typeface="Times New Roman"/>
                <a:cs typeface="Times New Roman"/>
              </a:rPr>
              <a:t> </a:t>
            </a:r>
            <a:r>
              <a:rPr sz="2800" spc="-5" dirty="0">
                <a:latin typeface="Times New Roman"/>
                <a:cs typeface="Times New Roman"/>
              </a:rPr>
              <a:t>complexity=O(n).</a:t>
            </a:r>
            <a:endParaRPr sz="2800">
              <a:latin typeface="Times New Roman"/>
              <a:cs typeface="Times New Roman"/>
            </a:endParaRPr>
          </a:p>
          <a:p>
            <a:pPr marL="355600" marR="5080" indent="-342900" algn="just">
              <a:lnSpc>
                <a:spcPct val="100000"/>
              </a:lnSpc>
              <a:spcBef>
                <a:spcPts val="675"/>
              </a:spcBef>
              <a:buChar char="•"/>
              <a:tabLst>
                <a:tab pos="355600" algn="l"/>
              </a:tabLst>
            </a:pPr>
            <a:r>
              <a:rPr sz="2800" spc="-5" dirty="0">
                <a:latin typeface="Times New Roman"/>
                <a:cs typeface="Times New Roman"/>
              </a:rPr>
              <a:t>Two of </a:t>
            </a:r>
            <a:r>
              <a:rPr sz="2800" dirty="0">
                <a:latin typeface="Times New Roman"/>
                <a:cs typeface="Times New Roman"/>
              </a:rPr>
              <a:t>the </a:t>
            </a:r>
            <a:r>
              <a:rPr sz="2800" spc="-5" dirty="0">
                <a:latin typeface="Times New Roman"/>
                <a:cs typeface="Times New Roman"/>
              </a:rPr>
              <a:t>for </a:t>
            </a:r>
            <a:r>
              <a:rPr sz="2800" dirty="0">
                <a:latin typeface="Times New Roman"/>
                <a:cs typeface="Times New Roman"/>
              </a:rPr>
              <a:t>loops take </a:t>
            </a:r>
            <a:r>
              <a:rPr sz="2800" spc="-5" dirty="0">
                <a:latin typeface="Times New Roman"/>
                <a:cs typeface="Times New Roman"/>
              </a:rPr>
              <a:t>O(k) time, and two take  O(n)</a:t>
            </a:r>
            <a:r>
              <a:rPr sz="2800" spc="-90" dirty="0">
                <a:latin typeface="Times New Roman"/>
                <a:cs typeface="Times New Roman"/>
              </a:rPr>
              <a:t> </a:t>
            </a:r>
            <a:r>
              <a:rPr sz="2800" spc="-5" dirty="0">
                <a:latin typeface="Times New Roman"/>
                <a:cs typeface="Times New Roman"/>
              </a:rPr>
              <a:t>time.</a:t>
            </a:r>
            <a:endParaRPr sz="2800">
              <a:latin typeface="Times New Roman"/>
              <a:cs typeface="Times New Roman"/>
            </a:endParaRPr>
          </a:p>
          <a:p>
            <a:pPr marL="355600" marR="5080" indent="-342900" algn="just">
              <a:lnSpc>
                <a:spcPct val="100000"/>
              </a:lnSpc>
              <a:spcBef>
                <a:spcPts val="675"/>
              </a:spcBef>
              <a:buChar char="•"/>
              <a:tabLst>
                <a:tab pos="355600" algn="l"/>
              </a:tabLst>
            </a:pPr>
            <a:r>
              <a:rPr sz="2800" spc="-5" dirty="0">
                <a:latin typeface="Times New Roman"/>
                <a:cs typeface="Times New Roman"/>
              </a:rPr>
              <a:t>An important point to note is that Counting Sort is  stable: All elements of the same value will appear in  the same order in the output array that they do in the  input</a:t>
            </a:r>
            <a:r>
              <a:rPr sz="2800" spc="-90" dirty="0">
                <a:latin typeface="Times New Roman"/>
                <a:cs typeface="Times New Roman"/>
              </a:rPr>
              <a:t> </a:t>
            </a:r>
            <a:r>
              <a:rPr sz="2800" spc="-5" dirty="0">
                <a:latin typeface="Times New Roman"/>
                <a:cs typeface="Times New Roman"/>
              </a:rPr>
              <a:t>array.</a:t>
            </a:r>
            <a:endParaRPr sz="2800">
              <a:latin typeface="Times New Roman"/>
              <a:cs typeface="Times New Roman"/>
            </a:endParaRPr>
          </a:p>
        </p:txBody>
      </p:sp>
      <p:sp>
        <p:nvSpPr>
          <p:cNvPr id="3" name="object 3"/>
          <p:cNvSpPr txBox="1">
            <a:spLocks noGrp="1"/>
          </p:cNvSpPr>
          <p:nvPr>
            <p:ph type="title"/>
          </p:nvPr>
        </p:nvSpPr>
        <p:spPr>
          <a:xfrm>
            <a:off x="1066800" y="914400"/>
            <a:ext cx="3429000" cy="579120"/>
          </a:xfrm>
          <a:prstGeom prst="rect">
            <a:avLst/>
          </a:prstGeom>
          <a:ln w="3175">
            <a:solidFill>
              <a:srgbClr val="000000"/>
            </a:solidFill>
          </a:ln>
        </p:spPr>
        <p:txBody>
          <a:bodyPr vert="horz" wrap="square" lIns="0" tIns="31115" rIns="0" bIns="0" rtlCol="0">
            <a:spAutoFit/>
          </a:bodyPr>
          <a:lstStyle/>
          <a:p>
            <a:pPr marL="91440">
              <a:lnSpc>
                <a:spcPct val="100000"/>
              </a:lnSpc>
              <a:spcBef>
                <a:spcPts val="245"/>
              </a:spcBef>
            </a:pPr>
            <a:r>
              <a:rPr sz="3200" spc="-5" dirty="0">
                <a:latin typeface="Times New Roman"/>
                <a:cs typeface="Times New Roman"/>
              </a:rPr>
              <a:t>Counting</a:t>
            </a:r>
            <a:r>
              <a:rPr sz="3200" spc="-60" dirty="0">
                <a:latin typeface="Times New Roman"/>
                <a:cs typeface="Times New Roman"/>
              </a:rPr>
              <a:t> </a:t>
            </a:r>
            <a:r>
              <a:rPr sz="3200" spc="-5" dirty="0">
                <a:latin typeface="Times New Roman"/>
                <a:cs typeface="Times New Roman"/>
              </a:rPr>
              <a:t>Sort</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701" y="404581"/>
            <a:ext cx="8984996" cy="842579"/>
          </a:xfrm>
          <a:prstGeom prst="rect">
            <a:avLst/>
          </a:prstGeom>
        </p:spPr>
        <p:txBody>
          <a:bodyPr vert="horz" wrap="square" lIns="0" tIns="468670" rIns="0" bIns="0" rtlCol="0">
            <a:spAutoFit/>
          </a:bodyPr>
          <a:lstStyle/>
          <a:p>
            <a:pPr marL="622300">
              <a:lnSpc>
                <a:spcPct val="100000"/>
              </a:lnSpc>
            </a:pPr>
            <a:r>
              <a:rPr sz="2400" spc="-5" dirty="0">
                <a:latin typeface="Times New Roman"/>
                <a:cs typeface="Times New Roman"/>
              </a:rPr>
              <a:t>COUNTING</a:t>
            </a:r>
            <a:r>
              <a:rPr sz="2400" spc="-60" dirty="0">
                <a:latin typeface="Times New Roman"/>
                <a:cs typeface="Times New Roman"/>
              </a:rPr>
              <a:t> </a:t>
            </a:r>
            <a:r>
              <a:rPr sz="2400" dirty="0">
                <a:latin typeface="Times New Roman"/>
                <a:cs typeface="Times New Roman"/>
              </a:rPr>
              <a:t>SORT(A,B,k)</a:t>
            </a:r>
          </a:p>
        </p:txBody>
      </p:sp>
      <p:sp>
        <p:nvSpPr>
          <p:cNvPr id="3" name="object 3"/>
          <p:cNvSpPr txBox="1"/>
          <p:nvPr/>
        </p:nvSpPr>
        <p:spPr>
          <a:xfrm>
            <a:off x="1146302" y="1240282"/>
            <a:ext cx="6911340" cy="5041265"/>
          </a:xfrm>
          <a:prstGeom prst="rect">
            <a:avLst/>
          </a:prstGeom>
        </p:spPr>
        <p:txBody>
          <a:bodyPr vert="horz" wrap="square" lIns="0" tIns="0" rIns="0" bIns="0" rtlCol="0">
            <a:spAutoFit/>
          </a:bodyPr>
          <a:lstStyle/>
          <a:p>
            <a:pPr marL="12700" marR="5260340">
              <a:lnSpc>
                <a:spcPct val="150000"/>
              </a:lnSpc>
              <a:tabLst>
                <a:tab pos="518795" algn="l"/>
              </a:tabLst>
            </a:pPr>
            <a:r>
              <a:rPr sz="2000" spc="-5" dirty="0">
                <a:latin typeface="Times New Roman"/>
                <a:cs typeface="Times New Roman"/>
              </a:rPr>
              <a:t>1 for i = 0 to k  2	do C[i] =</a:t>
            </a:r>
            <a:r>
              <a:rPr sz="2000" spc="-70" dirty="0">
                <a:latin typeface="Times New Roman"/>
                <a:cs typeface="Times New Roman"/>
              </a:rPr>
              <a:t> </a:t>
            </a:r>
            <a:r>
              <a:rPr sz="2000" spc="-5" dirty="0">
                <a:latin typeface="Times New Roman"/>
                <a:cs typeface="Times New Roman"/>
              </a:rPr>
              <a:t>0</a:t>
            </a:r>
            <a:endParaRPr sz="2000" dirty="0">
              <a:latin typeface="Times New Roman"/>
              <a:cs typeface="Times New Roman"/>
            </a:endParaRPr>
          </a:p>
          <a:p>
            <a:pPr marL="12700">
              <a:lnSpc>
                <a:spcPct val="100000"/>
              </a:lnSpc>
              <a:spcBef>
                <a:spcPts val="1200"/>
              </a:spcBef>
            </a:pPr>
            <a:r>
              <a:rPr sz="2000" spc="-5" dirty="0">
                <a:latin typeface="Times New Roman"/>
                <a:cs typeface="Times New Roman"/>
              </a:rPr>
              <a:t>3  for j = 1 to</a:t>
            </a:r>
            <a:r>
              <a:rPr sz="2000" spc="-35" dirty="0">
                <a:latin typeface="Times New Roman"/>
                <a:cs typeface="Times New Roman"/>
              </a:rPr>
              <a:t> </a:t>
            </a:r>
            <a:r>
              <a:rPr sz="2000" spc="-5" dirty="0">
                <a:latin typeface="Times New Roman"/>
                <a:cs typeface="Times New Roman"/>
              </a:rPr>
              <a:t>length[A]</a:t>
            </a:r>
            <a:endParaRPr sz="2000" dirty="0">
              <a:latin typeface="Times New Roman"/>
              <a:cs typeface="Times New Roman"/>
            </a:endParaRPr>
          </a:p>
          <a:p>
            <a:pPr marL="12700">
              <a:lnSpc>
                <a:spcPct val="100000"/>
              </a:lnSpc>
              <a:spcBef>
                <a:spcPts val="1200"/>
              </a:spcBef>
              <a:tabLst>
                <a:tab pos="518795" algn="l"/>
              </a:tabLst>
            </a:pPr>
            <a:r>
              <a:rPr sz="2000" spc="-5" dirty="0">
                <a:latin typeface="Times New Roman"/>
                <a:cs typeface="Times New Roman"/>
              </a:rPr>
              <a:t>4	do C[A[j]] = C[A[j]] +</a:t>
            </a:r>
            <a:r>
              <a:rPr sz="2000" spc="-3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12700" marR="1222375">
              <a:lnSpc>
                <a:spcPct val="150000"/>
              </a:lnSpc>
            </a:pPr>
            <a:r>
              <a:rPr sz="2000" spc="-5" dirty="0">
                <a:latin typeface="Times New Roman"/>
                <a:cs typeface="Times New Roman"/>
              </a:rPr>
              <a:t>5 //C[i] now contains the </a:t>
            </a:r>
            <a:r>
              <a:rPr sz="2000" spc="-10" dirty="0">
                <a:latin typeface="Times New Roman"/>
                <a:cs typeface="Times New Roman"/>
              </a:rPr>
              <a:t>number </a:t>
            </a:r>
            <a:r>
              <a:rPr sz="2000" spc="-5" dirty="0">
                <a:latin typeface="Times New Roman"/>
                <a:cs typeface="Times New Roman"/>
              </a:rPr>
              <a:t>of </a:t>
            </a:r>
            <a:r>
              <a:rPr sz="2000" spc="-10" dirty="0">
                <a:latin typeface="Times New Roman"/>
                <a:cs typeface="Times New Roman"/>
              </a:rPr>
              <a:t>elements </a:t>
            </a:r>
            <a:r>
              <a:rPr sz="2000" spc="-5" dirty="0">
                <a:latin typeface="Times New Roman"/>
                <a:cs typeface="Times New Roman"/>
              </a:rPr>
              <a:t>equal to i  6  for i = 1 to</a:t>
            </a:r>
            <a:r>
              <a:rPr sz="2000" spc="-65" dirty="0">
                <a:latin typeface="Times New Roman"/>
                <a:cs typeface="Times New Roman"/>
              </a:rPr>
              <a:t> </a:t>
            </a:r>
            <a:r>
              <a:rPr sz="2000" spc="-5" dirty="0">
                <a:latin typeface="Times New Roman"/>
                <a:cs typeface="Times New Roman"/>
              </a:rPr>
              <a:t>k</a:t>
            </a:r>
            <a:endParaRPr sz="2000" dirty="0">
              <a:latin typeface="Times New Roman"/>
              <a:cs typeface="Times New Roman"/>
            </a:endParaRPr>
          </a:p>
          <a:p>
            <a:pPr marL="12700">
              <a:lnSpc>
                <a:spcPct val="100000"/>
              </a:lnSpc>
              <a:spcBef>
                <a:spcPts val="1200"/>
              </a:spcBef>
              <a:tabLst>
                <a:tab pos="518795" algn="l"/>
              </a:tabLst>
            </a:pPr>
            <a:r>
              <a:rPr sz="2000" spc="-5" dirty="0">
                <a:latin typeface="Times New Roman"/>
                <a:cs typeface="Times New Roman"/>
              </a:rPr>
              <a:t>7	do C[i] = C[i] +</a:t>
            </a:r>
            <a:r>
              <a:rPr sz="2000" spc="-35" dirty="0">
                <a:latin typeface="Times New Roman"/>
                <a:cs typeface="Times New Roman"/>
              </a:rPr>
              <a:t> </a:t>
            </a:r>
            <a:r>
              <a:rPr sz="2000" spc="-5" dirty="0">
                <a:latin typeface="Times New Roman"/>
                <a:cs typeface="Times New Roman"/>
              </a:rPr>
              <a:t>C[i-1]</a:t>
            </a:r>
            <a:endParaRPr sz="2000" dirty="0">
              <a:latin typeface="Times New Roman"/>
              <a:cs typeface="Times New Roman"/>
            </a:endParaRPr>
          </a:p>
          <a:p>
            <a:pPr marL="12700" marR="5080">
              <a:lnSpc>
                <a:spcPct val="150000"/>
              </a:lnSpc>
            </a:pPr>
            <a:r>
              <a:rPr sz="2000" spc="-5" dirty="0">
                <a:latin typeface="Times New Roman"/>
                <a:cs typeface="Times New Roman"/>
              </a:rPr>
              <a:t>8 //C[i] now contains the </a:t>
            </a:r>
            <a:r>
              <a:rPr sz="2000" spc="-10" dirty="0">
                <a:latin typeface="Times New Roman"/>
                <a:cs typeface="Times New Roman"/>
              </a:rPr>
              <a:t>number </a:t>
            </a:r>
            <a:r>
              <a:rPr sz="2000" spc="-5" dirty="0">
                <a:latin typeface="Times New Roman"/>
                <a:cs typeface="Times New Roman"/>
              </a:rPr>
              <a:t>of elements less than or equal to i  9  for j = length[A] downto</a:t>
            </a:r>
            <a:r>
              <a:rPr sz="2000" spc="-2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12700">
              <a:lnSpc>
                <a:spcPct val="100000"/>
              </a:lnSpc>
              <a:spcBef>
                <a:spcPts val="1200"/>
              </a:spcBef>
              <a:tabLst>
                <a:tab pos="645795" algn="l"/>
              </a:tabLst>
            </a:pPr>
            <a:r>
              <a:rPr sz="2000" spc="-5" dirty="0">
                <a:latin typeface="Times New Roman"/>
                <a:cs typeface="Times New Roman"/>
              </a:rPr>
              <a:t>10	</a:t>
            </a:r>
            <a:r>
              <a:rPr sz="2000" dirty="0">
                <a:latin typeface="Times New Roman"/>
                <a:cs typeface="Times New Roman"/>
              </a:rPr>
              <a:t>do </a:t>
            </a:r>
            <a:r>
              <a:rPr sz="2000" spc="-10" dirty="0">
                <a:latin typeface="Times New Roman"/>
                <a:cs typeface="Times New Roman"/>
              </a:rPr>
              <a:t>B[C[A[j]]] </a:t>
            </a:r>
            <a:r>
              <a:rPr sz="2000" spc="-5" dirty="0">
                <a:latin typeface="Times New Roman"/>
                <a:cs typeface="Times New Roman"/>
              </a:rPr>
              <a:t>=</a:t>
            </a:r>
            <a:r>
              <a:rPr sz="2000" spc="-35" dirty="0">
                <a:latin typeface="Times New Roman"/>
                <a:cs typeface="Times New Roman"/>
              </a:rPr>
              <a:t> </a:t>
            </a:r>
            <a:r>
              <a:rPr sz="2000" spc="-10" dirty="0">
                <a:latin typeface="Times New Roman"/>
                <a:cs typeface="Times New Roman"/>
              </a:rPr>
              <a:t>A[j]</a:t>
            </a:r>
            <a:endParaRPr sz="2000" dirty="0">
              <a:latin typeface="Times New Roman"/>
              <a:cs typeface="Times New Roman"/>
            </a:endParaRPr>
          </a:p>
          <a:p>
            <a:pPr marL="12700">
              <a:lnSpc>
                <a:spcPct val="100000"/>
              </a:lnSpc>
              <a:spcBef>
                <a:spcPts val="1200"/>
              </a:spcBef>
              <a:tabLst>
                <a:tab pos="709930" algn="l"/>
              </a:tabLst>
            </a:pPr>
            <a:r>
              <a:rPr sz="2000" spc="-5" dirty="0">
                <a:latin typeface="Times New Roman"/>
                <a:cs typeface="Times New Roman"/>
              </a:rPr>
              <a:t>11	C[A[j]] = C[A[J]] -</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60450" y="17462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3" name="object 3"/>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a:spLocks noGrp="1"/>
          </p:cNvSpPr>
          <p:nvPr>
            <p:ph type="title"/>
          </p:nvPr>
        </p:nvSpPr>
        <p:spPr>
          <a:xfrm>
            <a:off x="1222502" y="12542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5" name="object 5"/>
          <p:cNvSpPr txBox="1"/>
          <p:nvPr/>
        </p:nvSpPr>
        <p:spPr>
          <a:xfrm>
            <a:off x="8766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6" name="object 6"/>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7" name="object 7"/>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6" name="object 16"/>
          <p:cNvSpPr txBox="1"/>
          <p:nvPr/>
        </p:nvSpPr>
        <p:spPr>
          <a:xfrm>
            <a:off x="1146302" y="4303521"/>
            <a:ext cx="1640205" cy="621665"/>
          </a:xfrm>
          <a:prstGeom prst="rect">
            <a:avLst/>
          </a:prstGeom>
        </p:spPr>
        <p:txBody>
          <a:bodyPr vert="horz" wrap="square" lIns="0" tIns="0" rIns="0" bIns="0" rtlCol="0">
            <a:spAutoFit/>
          </a:bodyPr>
          <a:lstStyle/>
          <a:p>
            <a:pPr marL="12700" marR="5080">
              <a:lnSpc>
                <a:spcPct val="100000"/>
              </a:lnSpc>
            </a:pPr>
            <a:r>
              <a:rPr sz="2000" spc="-5" dirty="0">
                <a:latin typeface="Times New Roman"/>
                <a:cs typeface="Times New Roman"/>
              </a:rPr>
              <a:t>1 - for i = 0 to</a:t>
            </a:r>
            <a:r>
              <a:rPr sz="2000" spc="-55" dirty="0">
                <a:latin typeface="Times New Roman"/>
                <a:cs typeface="Times New Roman"/>
              </a:rPr>
              <a:t> </a:t>
            </a:r>
            <a:r>
              <a:rPr sz="2000" spc="-5" dirty="0">
                <a:latin typeface="Times New Roman"/>
                <a:cs typeface="Times New Roman"/>
              </a:rPr>
              <a:t>k  2 -  do C[i] =</a:t>
            </a:r>
            <a:r>
              <a:rPr sz="2000" spc="-60" dirty="0">
                <a:latin typeface="Times New Roman"/>
                <a:cs typeface="Times New Roman"/>
              </a:rPr>
              <a:t> </a:t>
            </a:r>
            <a:r>
              <a:rPr sz="2000" spc="-5" dirty="0">
                <a:latin typeface="Times New Roman"/>
                <a:cs typeface="Times New Roman"/>
              </a:rPr>
              <a:t>0</a:t>
            </a:r>
            <a:endParaRPr sz="2000">
              <a:latin typeface="Times New Roman"/>
              <a:cs typeface="Times New Roman"/>
            </a:endParaRPr>
          </a:p>
        </p:txBody>
      </p:sp>
      <p:sp>
        <p:nvSpPr>
          <p:cNvPr id="17" name="object 17"/>
          <p:cNvSpPr/>
          <p:nvPr/>
        </p:nvSpPr>
        <p:spPr>
          <a:xfrm>
            <a:off x="4162044" y="767333"/>
            <a:ext cx="191770" cy="331470"/>
          </a:xfrm>
          <a:custGeom>
            <a:avLst/>
            <a:gdLst/>
            <a:ahLst/>
            <a:cxnLst/>
            <a:rect l="l" t="t" r="r" b="b"/>
            <a:pathLst>
              <a:path w="191770" h="331469">
                <a:moveTo>
                  <a:pt x="0" y="0"/>
                </a:moveTo>
                <a:lnTo>
                  <a:pt x="47303" y="0"/>
                </a:lnTo>
                <a:lnTo>
                  <a:pt x="94392" y="0"/>
                </a:lnTo>
                <a:lnTo>
                  <a:pt x="141339" y="0"/>
                </a:lnTo>
                <a:lnTo>
                  <a:pt x="188213" y="0"/>
                </a:lnTo>
                <a:lnTo>
                  <a:pt x="188213" y="17716"/>
                </a:lnTo>
                <a:lnTo>
                  <a:pt x="188213" y="35433"/>
                </a:lnTo>
                <a:lnTo>
                  <a:pt x="188213" y="53149"/>
                </a:lnTo>
                <a:lnTo>
                  <a:pt x="188213" y="70866"/>
                </a:lnTo>
                <a:lnTo>
                  <a:pt x="158626" y="70866"/>
                </a:lnTo>
                <a:lnTo>
                  <a:pt x="129254" y="70866"/>
                </a:lnTo>
                <a:lnTo>
                  <a:pt x="100024" y="70866"/>
                </a:lnTo>
                <a:lnTo>
                  <a:pt x="70865" y="70866"/>
                </a:lnTo>
                <a:lnTo>
                  <a:pt x="70865" y="84010"/>
                </a:lnTo>
                <a:lnTo>
                  <a:pt x="70865" y="97155"/>
                </a:lnTo>
                <a:lnTo>
                  <a:pt x="70865" y="110299"/>
                </a:lnTo>
                <a:lnTo>
                  <a:pt x="70865" y="123444"/>
                </a:lnTo>
                <a:lnTo>
                  <a:pt x="97857" y="123444"/>
                </a:lnTo>
                <a:lnTo>
                  <a:pt x="125063" y="123444"/>
                </a:lnTo>
                <a:lnTo>
                  <a:pt x="152411" y="123444"/>
                </a:lnTo>
                <a:lnTo>
                  <a:pt x="179831" y="123444"/>
                </a:lnTo>
                <a:lnTo>
                  <a:pt x="179831" y="140469"/>
                </a:lnTo>
                <a:lnTo>
                  <a:pt x="179831" y="157353"/>
                </a:lnTo>
                <a:lnTo>
                  <a:pt x="179831" y="174236"/>
                </a:lnTo>
                <a:lnTo>
                  <a:pt x="179831" y="191262"/>
                </a:lnTo>
                <a:lnTo>
                  <a:pt x="152411" y="191262"/>
                </a:lnTo>
                <a:lnTo>
                  <a:pt x="125063" y="191262"/>
                </a:lnTo>
                <a:lnTo>
                  <a:pt x="97857" y="191262"/>
                </a:lnTo>
                <a:lnTo>
                  <a:pt x="70865" y="191262"/>
                </a:lnTo>
                <a:lnTo>
                  <a:pt x="70865" y="207716"/>
                </a:lnTo>
                <a:lnTo>
                  <a:pt x="70865" y="224028"/>
                </a:lnTo>
                <a:lnTo>
                  <a:pt x="70865" y="240339"/>
                </a:lnTo>
                <a:lnTo>
                  <a:pt x="70865" y="256794"/>
                </a:lnTo>
                <a:lnTo>
                  <a:pt x="100714" y="256794"/>
                </a:lnTo>
                <a:lnTo>
                  <a:pt x="130778" y="256794"/>
                </a:lnTo>
                <a:lnTo>
                  <a:pt x="160984" y="256794"/>
                </a:lnTo>
                <a:lnTo>
                  <a:pt x="191261" y="256794"/>
                </a:lnTo>
                <a:lnTo>
                  <a:pt x="191261" y="275534"/>
                </a:lnTo>
                <a:lnTo>
                  <a:pt x="191261" y="294132"/>
                </a:lnTo>
                <a:lnTo>
                  <a:pt x="191261" y="312729"/>
                </a:lnTo>
                <a:lnTo>
                  <a:pt x="191261" y="331470"/>
                </a:lnTo>
                <a:lnTo>
                  <a:pt x="143696" y="331470"/>
                </a:lnTo>
                <a:lnTo>
                  <a:pt x="95916" y="331470"/>
                </a:lnTo>
                <a:lnTo>
                  <a:pt x="47994" y="331470"/>
                </a:lnTo>
                <a:lnTo>
                  <a:pt x="0" y="331470"/>
                </a:lnTo>
                <a:lnTo>
                  <a:pt x="0" y="284117"/>
                </a:lnTo>
                <a:lnTo>
                  <a:pt x="0" y="47352"/>
                </a:lnTo>
                <a:lnTo>
                  <a:pt x="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4370070" y="858774"/>
            <a:ext cx="207645" cy="240029"/>
          </a:xfrm>
          <a:custGeom>
            <a:avLst/>
            <a:gdLst/>
            <a:ahLst/>
            <a:cxnLst/>
            <a:rect l="l" t="t" r="r" b="b"/>
            <a:pathLst>
              <a:path w="207645" h="240030">
                <a:moveTo>
                  <a:pt x="3047" y="0"/>
                </a:moveTo>
                <a:lnTo>
                  <a:pt x="21466" y="0"/>
                </a:lnTo>
                <a:lnTo>
                  <a:pt x="40100" y="0"/>
                </a:lnTo>
                <a:lnTo>
                  <a:pt x="58876" y="0"/>
                </a:lnTo>
                <a:lnTo>
                  <a:pt x="77724" y="0"/>
                </a:lnTo>
                <a:lnTo>
                  <a:pt x="84129" y="17014"/>
                </a:lnTo>
                <a:lnTo>
                  <a:pt x="90677" y="33813"/>
                </a:lnTo>
                <a:lnTo>
                  <a:pt x="97226" y="50470"/>
                </a:lnTo>
                <a:lnTo>
                  <a:pt x="103631" y="67055"/>
                </a:lnTo>
                <a:lnTo>
                  <a:pt x="111180" y="50470"/>
                </a:lnTo>
                <a:lnTo>
                  <a:pt x="118872" y="33813"/>
                </a:lnTo>
                <a:lnTo>
                  <a:pt x="126563" y="17014"/>
                </a:lnTo>
                <a:lnTo>
                  <a:pt x="134112" y="0"/>
                </a:lnTo>
                <a:lnTo>
                  <a:pt x="151376" y="0"/>
                </a:lnTo>
                <a:lnTo>
                  <a:pt x="168783" y="0"/>
                </a:lnTo>
                <a:lnTo>
                  <a:pt x="186189" y="0"/>
                </a:lnTo>
                <a:lnTo>
                  <a:pt x="203453" y="0"/>
                </a:lnTo>
                <a:lnTo>
                  <a:pt x="189499" y="28574"/>
                </a:lnTo>
                <a:lnTo>
                  <a:pt x="175260" y="57149"/>
                </a:lnTo>
                <a:lnTo>
                  <a:pt x="161020" y="85724"/>
                </a:lnTo>
                <a:lnTo>
                  <a:pt x="147065" y="114299"/>
                </a:lnTo>
                <a:lnTo>
                  <a:pt x="162044" y="146053"/>
                </a:lnTo>
                <a:lnTo>
                  <a:pt x="177164" y="177450"/>
                </a:lnTo>
                <a:lnTo>
                  <a:pt x="192285" y="208704"/>
                </a:lnTo>
                <a:lnTo>
                  <a:pt x="207263" y="240029"/>
                </a:lnTo>
                <a:lnTo>
                  <a:pt x="188975" y="240029"/>
                </a:lnTo>
                <a:lnTo>
                  <a:pt x="170687" y="240029"/>
                </a:lnTo>
                <a:lnTo>
                  <a:pt x="152400" y="240029"/>
                </a:lnTo>
                <a:lnTo>
                  <a:pt x="134112" y="240029"/>
                </a:lnTo>
                <a:lnTo>
                  <a:pt x="126563" y="220718"/>
                </a:lnTo>
                <a:lnTo>
                  <a:pt x="118872" y="201548"/>
                </a:lnTo>
                <a:lnTo>
                  <a:pt x="111180" y="182379"/>
                </a:lnTo>
                <a:lnTo>
                  <a:pt x="103631" y="163067"/>
                </a:lnTo>
                <a:lnTo>
                  <a:pt x="94821" y="182379"/>
                </a:lnTo>
                <a:lnTo>
                  <a:pt x="85725" y="201548"/>
                </a:lnTo>
                <a:lnTo>
                  <a:pt x="76628" y="220718"/>
                </a:lnTo>
                <a:lnTo>
                  <a:pt x="67817" y="240029"/>
                </a:lnTo>
                <a:lnTo>
                  <a:pt x="50792" y="240029"/>
                </a:lnTo>
                <a:lnTo>
                  <a:pt x="33908" y="240029"/>
                </a:lnTo>
                <a:lnTo>
                  <a:pt x="17025" y="240029"/>
                </a:lnTo>
                <a:lnTo>
                  <a:pt x="0" y="240029"/>
                </a:lnTo>
                <a:lnTo>
                  <a:pt x="14537" y="208704"/>
                </a:lnTo>
                <a:lnTo>
                  <a:pt x="29432" y="177450"/>
                </a:lnTo>
                <a:lnTo>
                  <a:pt x="44469" y="146053"/>
                </a:lnTo>
                <a:lnTo>
                  <a:pt x="59435" y="114299"/>
                </a:lnTo>
                <a:lnTo>
                  <a:pt x="45481" y="85724"/>
                </a:lnTo>
                <a:lnTo>
                  <a:pt x="31241" y="57149"/>
                </a:lnTo>
                <a:lnTo>
                  <a:pt x="17002" y="28574"/>
                </a:lnTo>
                <a:lnTo>
                  <a:pt x="3047" y="0"/>
                </a:lnTo>
                <a:close/>
              </a:path>
            </a:pathLst>
          </a:custGeom>
          <a:ln w="9524">
            <a:solidFill>
              <a:srgbClr val="000000"/>
            </a:solidFill>
          </a:ln>
        </p:spPr>
        <p:txBody>
          <a:bodyPr wrap="square" lIns="0" tIns="0" rIns="0" bIns="0" rtlCol="0"/>
          <a:lstStyle/>
          <a:p>
            <a:endParaRPr/>
          </a:p>
        </p:txBody>
      </p:sp>
      <p:sp>
        <p:nvSpPr>
          <p:cNvPr id="19" name="object 19"/>
          <p:cNvSpPr/>
          <p:nvPr/>
        </p:nvSpPr>
        <p:spPr>
          <a:xfrm>
            <a:off x="4590288" y="853439"/>
            <a:ext cx="189230" cy="250825"/>
          </a:xfrm>
          <a:custGeom>
            <a:avLst/>
            <a:gdLst/>
            <a:ahLst/>
            <a:cxnLst/>
            <a:rect l="l" t="t" r="r" b="b"/>
            <a:pathLst>
              <a:path w="189229" h="250825">
                <a:moveTo>
                  <a:pt x="65532" y="83058"/>
                </a:moveTo>
                <a:lnTo>
                  <a:pt x="50232" y="80772"/>
                </a:lnTo>
                <a:lnTo>
                  <a:pt x="35147" y="78486"/>
                </a:lnTo>
                <a:lnTo>
                  <a:pt x="20204" y="76200"/>
                </a:lnTo>
                <a:lnTo>
                  <a:pt x="5334" y="73914"/>
                </a:lnTo>
                <a:lnTo>
                  <a:pt x="7203" y="63055"/>
                </a:lnTo>
                <a:lnTo>
                  <a:pt x="22669" y="25336"/>
                </a:lnTo>
                <a:lnTo>
                  <a:pt x="57150" y="3810"/>
                </a:lnTo>
                <a:lnTo>
                  <a:pt x="89915" y="0"/>
                </a:lnTo>
                <a:lnTo>
                  <a:pt x="103489" y="285"/>
                </a:lnTo>
                <a:lnTo>
                  <a:pt x="143791" y="7560"/>
                </a:lnTo>
                <a:lnTo>
                  <a:pt x="171164" y="36480"/>
                </a:lnTo>
                <a:lnTo>
                  <a:pt x="181070" y="79795"/>
                </a:lnTo>
                <a:lnTo>
                  <a:pt x="181356" y="88392"/>
                </a:lnTo>
                <a:lnTo>
                  <a:pt x="181356" y="115121"/>
                </a:lnTo>
                <a:lnTo>
                  <a:pt x="181356" y="141636"/>
                </a:lnTo>
                <a:lnTo>
                  <a:pt x="181356" y="168009"/>
                </a:lnTo>
                <a:lnTo>
                  <a:pt x="181356" y="194310"/>
                </a:lnTo>
                <a:lnTo>
                  <a:pt x="181486" y="202441"/>
                </a:lnTo>
                <a:lnTo>
                  <a:pt x="188975" y="245364"/>
                </a:lnTo>
                <a:lnTo>
                  <a:pt x="174236" y="245364"/>
                </a:lnTo>
                <a:lnTo>
                  <a:pt x="159638" y="245364"/>
                </a:lnTo>
                <a:lnTo>
                  <a:pt x="145041" y="245364"/>
                </a:lnTo>
                <a:lnTo>
                  <a:pt x="130301" y="245364"/>
                </a:lnTo>
                <a:lnTo>
                  <a:pt x="128015" y="239268"/>
                </a:lnTo>
                <a:lnTo>
                  <a:pt x="123444" y="216408"/>
                </a:lnTo>
                <a:lnTo>
                  <a:pt x="117169" y="224397"/>
                </a:lnTo>
                <a:lnTo>
                  <a:pt x="80772" y="248316"/>
                </a:lnTo>
                <a:lnTo>
                  <a:pt x="60198" y="250698"/>
                </a:lnTo>
                <a:lnTo>
                  <a:pt x="46208" y="249531"/>
                </a:lnTo>
                <a:lnTo>
                  <a:pt x="8679" y="220479"/>
                </a:lnTo>
                <a:lnTo>
                  <a:pt x="0" y="182118"/>
                </a:lnTo>
                <a:lnTo>
                  <a:pt x="714" y="168985"/>
                </a:lnTo>
                <a:lnTo>
                  <a:pt x="17847" y="128706"/>
                </a:lnTo>
                <a:lnTo>
                  <a:pt x="51815" y="110490"/>
                </a:lnTo>
                <a:lnTo>
                  <a:pt x="67960" y="105763"/>
                </a:lnTo>
                <a:lnTo>
                  <a:pt x="80962" y="101822"/>
                </a:lnTo>
                <a:lnTo>
                  <a:pt x="90820" y="98595"/>
                </a:lnTo>
                <a:lnTo>
                  <a:pt x="97536" y="96012"/>
                </a:lnTo>
                <a:lnTo>
                  <a:pt x="104394" y="93726"/>
                </a:lnTo>
                <a:lnTo>
                  <a:pt x="112013" y="89916"/>
                </a:lnTo>
                <a:lnTo>
                  <a:pt x="119634" y="85344"/>
                </a:lnTo>
                <a:lnTo>
                  <a:pt x="119634" y="73914"/>
                </a:lnTo>
                <a:lnTo>
                  <a:pt x="118110" y="66294"/>
                </a:lnTo>
                <a:lnTo>
                  <a:pt x="115062" y="61722"/>
                </a:lnTo>
                <a:lnTo>
                  <a:pt x="112013" y="57150"/>
                </a:lnTo>
                <a:lnTo>
                  <a:pt x="105917" y="54864"/>
                </a:lnTo>
                <a:lnTo>
                  <a:pt x="98298" y="54864"/>
                </a:lnTo>
                <a:lnTo>
                  <a:pt x="87629" y="54864"/>
                </a:lnTo>
                <a:lnTo>
                  <a:pt x="80010" y="57150"/>
                </a:lnTo>
                <a:lnTo>
                  <a:pt x="74675" y="61722"/>
                </a:lnTo>
                <a:lnTo>
                  <a:pt x="70865" y="65532"/>
                </a:lnTo>
                <a:lnTo>
                  <a:pt x="67817" y="73152"/>
                </a:lnTo>
                <a:lnTo>
                  <a:pt x="65532" y="83058"/>
                </a:lnTo>
                <a:close/>
              </a:path>
            </a:pathLst>
          </a:custGeom>
          <a:ln w="9525">
            <a:solidFill>
              <a:srgbClr val="000000"/>
            </a:solidFill>
          </a:ln>
        </p:spPr>
        <p:txBody>
          <a:bodyPr wrap="square" lIns="0" tIns="0" rIns="0" bIns="0" rtlCol="0"/>
          <a:lstStyle/>
          <a:p>
            <a:endParaRPr/>
          </a:p>
        </p:txBody>
      </p:sp>
      <p:sp>
        <p:nvSpPr>
          <p:cNvPr id="20" name="object 20"/>
          <p:cNvSpPr/>
          <p:nvPr/>
        </p:nvSpPr>
        <p:spPr>
          <a:xfrm>
            <a:off x="4653534" y="985266"/>
            <a:ext cx="56515" cy="67945"/>
          </a:xfrm>
          <a:custGeom>
            <a:avLst/>
            <a:gdLst/>
            <a:ahLst/>
            <a:cxnLst/>
            <a:rect l="l" t="t" r="r" b="b"/>
            <a:pathLst>
              <a:path w="56514" h="67944">
                <a:moveTo>
                  <a:pt x="56387" y="0"/>
                </a:moveTo>
                <a:lnTo>
                  <a:pt x="20871" y="15740"/>
                </a:lnTo>
                <a:lnTo>
                  <a:pt x="13811" y="19431"/>
                </a:lnTo>
                <a:lnTo>
                  <a:pt x="8608" y="23121"/>
                </a:lnTo>
                <a:lnTo>
                  <a:pt x="5333" y="26670"/>
                </a:lnTo>
                <a:lnTo>
                  <a:pt x="1524" y="31242"/>
                </a:lnTo>
                <a:lnTo>
                  <a:pt x="0" y="37338"/>
                </a:lnTo>
                <a:lnTo>
                  <a:pt x="0" y="43434"/>
                </a:lnTo>
                <a:lnTo>
                  <a:pt x="0" y="51054"/>
                </a:lnTo>
                <a:lnTo>
                  <a:pt x="1524" y="56388"/>
                </a:lnTo>
                <a:lnTo>
                  <a:pt x="5333" y="60960"/>
                </a:lnTo>
                <a:lnTo>
                  <a:pt x="8381" y="65532"/>
                </a:lnTo>
                <a:lnTo>
                  <a:pt x="13715" y="67818"/>
                </a:lnTo>
                <a:lnTo>
                  <a:pt x="20574" y="67818"/>
                </a:lnTo>
                <a:lnTo>
                  <a:pt x="27431" y="67818"/>
                </a:lnTo>
                <a:lnTo>
                  <a:pt x="54459" y="36659"/>
                </a:lnTo>
                <a:lnTo>
                  <a:pt x="56387" y="14478"/>
                </a:lnTo>
                <a:lnTo>
                  <a:pt x="56387" y="9906"/>
                </a:lnTo>
                <a:lnTo>
                  <a:pt x="56387" y="4572"/>
                </a:lnTo>
                <a:lnTo>
                  <a:pt x="56387" y="0"/>
                </a:lnTo>
                <a:close/>
              </a:path>
            </a:pathLst>
          </a:custGeom>
          <a:ln w="9525">
            <a:solidFill>
              <a:srgbClr val="000000"/>
            </a:solidFill>
          </a:ln>
        </p:spPr>
        <p:txBody>
          <a:bodyPr wrap="square" lIns="0" tIns="0" rIns="0" bIns="0" rtlCol="0"/>
          <a:lstStyle/>
          <a:p>
            <a:endParaRPr/>
          </a:p>
        </p:txBody>
      </p:sp>
      <p:sp>
        <p:nvSpPr>
          <p:cNvPr id="21" name="object 21"/>
          <p:cNvSpPr/>
          <p:nvPr/>
        </p:nvSpPr>
        <p:spPr>
          <a:xfrm>
            <a:off x="4809744" y="853439"/>
            <a:ext cx="279400" cy="245745"/>
          </a:xfrm>
          <a:custGeom>
            <a:avLst/>
            <a:gdLst/>
            <a:ahLst/>
            <a:cxnLst/>
            <a:rect l="l" t="t" r="r" b="b"/>
            <a:pathLst>
              <a:path w="279400" h="245744">
                <a:moveTo>
                  <a:pt x="0" y="5334"/>
                </a:moveTo>
                <a:lnTo>
                  <a:pt x="14739" y="5334"/>
                </a:lnTo>
                <a:lnTo>
                  <a:pt x="29336" y="5334"/>
                </a:lnTo>
                <a:lnTo>
                  <a:pt x="43934" y="5334"/>
                </a:lnTo>
                <a:lnTo>
                  <a:pt x="58673" y="5334"/>
                </a:lnTo>
                <a:lnTo>
                  <a:pt x="58673" y="14347"/>
                </a:lnTo>
                <a:lnTo>
                  <a:pt x="58673" y="23145"/>
                </a:lnTo>
                <a:lnTo>
                  <a:pt x="58673" y="31801"/>
                </a:lnTo>
                <a:lnTo>
                  <a:pt x="58673" y="40386"/>
                </a:lnTo>
                <a:lnTo>
                  <a:pt x="65079" y="30253"/>
                </a:lnTo>
                <a:lnTo>
                  <a:pt x="98774" y="2286"/>
                </a:lnTo>
                <a:lnTo>
                  <a:pt x="115823" y="0"/>
                </a:lnTo>
                <a:lnTo>
                  <a:pt x="125087" y="583"/>
                </a:lnTo>
                <a:lnTo>
                  <a:pt x="156971" y="22860"/>
                </a:lnTo>
                <a:lnTo>
                  <a:pt x="165353" y="40386"/>
                </a:lnTo>
                <a:lnTo>
                  <a:pt x="172628" y="29813"/>
                </a:lnTo>
                <a:lnTo>
                  <a:pt x="205835" y="2190"/>
                </a:lnTo>
                <a:lnTo>
                  <a:pt x="222503" y="0"/>
                </a:lnTo>
                <a:lnTo>
                  <a:pt x="234934" y="1428"/>
                </a:lnTo>
                <a:lnTo>
                  <a:pt x="270212" y="35980"/>
                </a:lnTo>
                <a:lnTo>
                  <a:pt x="278891" y="94488"/>
                </a:lnTo>
                <a:lnTo>
                  <a:pt x="278891" y="132207"/>
                </a:lnTo>
                <a:lnTo>
                  <a:pt x="278891" y="169926"/>
                </a:lnTo>
                <a:lnTo>
                  <a:pt x="278891" y="207645"/>
                </a:lnTo>
                <a:lnTo>
                  <a:pt x="278891" y="245364"/>
                </a:lnTo>
                <a:lnTo>
                  <a:pt x="262901" y="245364"/>
                </a:lnTo>
                <a:lnTo>
                  <a:pt x="246983" y="245364"/>
                </a:lnTo>
                <a:lnTo>
                  <a:pt x="231207" y="245364"/>
                </a:lnTo>
                <a:lnTo>
                  <a:pt x="215645" y="245364"/>
                </a:lnTo>
                <a:lnTo>
                  <a:pt x="215645" y="211193"/>
                </a:lnTo>
                <a:lnTo>
                  <a:pt x="215645" y="177165"/>
                </a:lnTo>
                <a:lnTo>
                  <a:pt x="215645" y="143136"/>
                </a:lnTo>
                <a:lnTo>
                  <a:pt x="215645" y="108966"/>
                </a:lnTo>
                <a:lnTo>
                  <a:pt x="215645" y="98298"/>
                </a:lnTo>
                <a:lnTo>
                  <a:pt x="214121" y="89916"/>
                </a:lnTo>
                <a:lnTo>
                  <a:pt x="211073" y="84582"/>
                </a:lnTo>
                <a:lnTo>
                  <a:pt x="207263" y="76200"/>
                </a:lnTo>
                <a:lnTo>
                  <a:pt x="201929" y="72390"/>
                </a:lnTo>
                <a:lnTo>
                  <a:pt x="195833" y="72390"/>
                </a:lnTo>
                <a:lnTo>
                  <a:pt x="188213" y="72390"/>
                </a:lnTo>
                <a:lnTo>
                  <a:pt x="182117" y="76200"/>
                </a:lnTo>
                <a:lnTo>
                  <a:pt x="170687" y="121920"/>
                </a:lnTo>
                <a:lnTo>
                  <a:pt x="170687" y="152781"/>
                </a:lnTo>
                <a:lnTo>
                  <a:pt x="170687" y="183642"/>
                </a:lnTo>
                <a:lnTo>
                  <a:pt x="170687" y="214503"/>
                </a:lnTo>
                <a:lnTo>
                  <a:pt x="170687" y="245364"/>
                </a:lnTo>
                <a:lnTo>
                  <a:pt x="155126" y="245364"/>
                </a:lnTo>
                <a:lnTo>
                  <a:pt x="139350" y="245364"/>
                </a:lnTo>
                <a:lnTo>
                  <a:pt x="123432" y="245364"/>
                </a:lnTo>
                <a:lnTo>
                  <a:pt x="107441" y="245364"/>
                </a:lnTo>
                <a:lnTo>
                  <a:pt x="107441" y="212336"/>
                </a:lnTo>
                <a:lnTo>
                  <a:pt x="107441" y="96012"/>
                </a:lnTo>
                <a:lnTo>
                  <a:pt x="106679" y="92202"/>
                </a:lnTo>
                <a:lnTo>
                  <a:pt x="92201" y="71628"/>
                </a:lnTo>
                <a:lnTo>
                  <a:pt x="87629" y="71628"/>
                </a:lnTo>
                <a:lnTo>
                  <a:pt x="80771" y="71628"/>
                </a:lnTo>
                <a:lnTo>
                  <a:pt x="63674" y="109966"/>
                </a:lnTo>
                <a:lnTo>
                  <a:pt x="63245" y="122682"/>
                </a:lnTo>
                <a:lnTo>
                  <a:pt x="63245" y="153531"/>
                </a:lnTo>
                <a:lnTo>
                  <a:pt x="63245" y="184308"/>
                </a:lnTo>
                <a:lnTo>
                  <a:pt x="63245" y="214943"/>
                </a:lnTo>
                <a:lnTo>
                  <a:pt x="63245" y="245364"/>
                </a:lnTo>
                <a:lnTo>
                  <a:pt x="47363" y="245364"/>
                </a:lnTo>
                <a:lnTo>
                  <a:pt x="31622" y="245364"/>
                </a:lnTo>
                <a:lnTo>
                  <a:pt x="15882" y="245364"/>
                </a:lnTo>
                <a:lnTo>
                  <a:pt x="0" y="245364"/>
                </a:lnTo>
                <a:lnTo>
                  <a:pt x="0" y="197358"/>
                </a:lnTo>
                <a:lnTo>
                  <a:pt x="0" y="149352"/>
                </a:lnTo>
                <a:lnTo>
                  <a:pt x="0" y="101346"/>
                </a:lnTo>
                <a:lnTo>
                  <a:pt x="0" y="53340"/>
                </a:lnTo>
                <a:lnTo>
                  <a:pt x="0" y="5334"/>
                </a:lnTo>
                <a:close/>
              </a:path>
            </a:pathLst>
          </a:custGeom>
          <a:ln w="9525">
            <a:solidFill>
              <a:srgbClr val="000000"/>
            </a:solidFill>
          </a:ln>
        </p:spPr>
        <p:txBody>
          <a:bodyPr wrap="square" lIns="0" tIns="0" rIns="0" bIns="0" rtlCol="0"/>
          <a:lstStyle/>
          <a:p>
            <a:endParaRPr/>
          </a:p>
        </p:txBody>
      </p:sp>
      <p:sp>
        <p:nvSpPr>
          <p:cNvPr id="22" name="object 22"/>
          <p:cNvSpPr/>
          <p:nvPr/>
        </p:nvSpPr>
        <p:spPr>
          <a:xfrm>
            <a:off x="5125973" y="853439"/>
            <a:ext cx="180975" cy="337185"/>
          </a:xfrm>
          <a:custGeom>
            <a:avLst/>
            <a:gdLst/>
            <a:ahLst/>
            <a:cxnLst/>
            <a:rect l="l" t="t" r="r" b="b"/>
            <a:pathLst>
              <a:path w="180975" h="337184">
                <a:moveTo>
                  <a:pt x="0" y="336804"/>
                </a:moveTo>
                <a:lnTo>
                  <a:pt x="0" y="336804"/>
                </a:lnTo>
                <a:lnTo>
                  <a:pt x="0" y="5334"/>
                </a:lnTo>
                <a:lnTo>
                  <a:pt x="14859" y="5334"/>
                </a:lnTo>
                <a:lnTo>
                  <a:pt x="29718" y="5334"/>
                </a:lnTo>
                <a:lnTo>
                  <a:pt x="44577" y="5334"/>
                </a:lnTo>
                <a:lnTo>
                  <a:pt x="59436" y="5334"/>
                </a:lnTo>
                <a:lnTo>
                  <a:pt x="59436" y="14358"/>
                </a:lnTo>
                <a:lnTo>
                  <a:pt x="59436" y="23241"/>
                </a:lnTo>
                <a:lnTo>
                  <a:pt x="59436" y="32123"/>
                </a:lnTo>
                <a:lnTo>
                  <a:pt x="59436" y="41148"/>
                </a:lnTo>
                <a:lnTo>
                  <a:pt x="65139" y="30706"/>
                </a:lnTo>
                <a:lnTo>
                  <a:pt x="95916" y="2762"/>
                </a:lnTo>
                <a:lnTo>
                  <a:pt x="112013" y="0"/>
                </a:lnTo>
                <a:lnTo>
                  <a:pt x="127599" y="2286"/>
                </a:lnTo>
                <a:lnTo>
                  <a:pt x="163067" y="36576"/>
                </a:lnTo>
                <a:lnTo>
                  <a:pt x="176117" y="78295"/>
                </a:lnTo>
                <a:lnTo>
                  <a:pt x="180593" y="128016"/>
                </a:lnTo>
                <a:lnTo>
                  <a:pt x="179439" y="156340"/>
                </a:lnTo>
                <a:lnTo>
                  <a:pt x="169985" y="201846"/>
                </a:lnTo>
                <a:lnTo>
                  <a:pt x="139350" y="243078"/>
                </a:lnTo>
                <a:lnTo>
                  <a:pt x="112013" y="250698"/>
                </a:lnTo>
                <a:lnTo>
                  <a:pt x="104739" y="250269"/>
                </a:lnTo>
                <a:lnTo>
                  <a:pt x="68734" y="229052"/>
                </a:lnTo>
                <a:lnTo>
                  <a:pt x="64008" y="222504"/>
                </a:lnTo>
                <a:lnTo>
                  <a:pt x="64008" y="251079"/>
                </a:lnTo>
                <a:lnTo>
                  <a:pt x="64008" y="279654"/>
                </a:lnTo>
                <a:lnTo>
                  <a:pt x="64008" y="308229"/>
                </a:lnTo>
                <a:lnTo>
                  <a:pt x="64008" y="336804"/>
                </a:lnTo>
                <a:lnTo>
                  <a:pt x="48006" y="336804"/>
                </a:lnTo>
                <a:lnTo>
                  <a:pt x="32004" y="336804"/>
                </a:lnTo>
                <a:lnTo>
                  <a:pt x="16002" y="336804"/>
                </a:lnTo>
                <a:lnTo>
                  <a:pt x="0" y="336804"/>
                </a:lnTo>
                <a:close/>
              </a:path>
            </a:pathLst>
          </a:custGeom>
          <a:ln w="9525">
            <a:solidFill>
              <a:srgbClr val="000000"/>
            </a:solidFill>
          </a:ln>
        </p:spPr>
        <p:txBody>
          <a:bodyPr wrap="square" lIns="0" tIns="0" rIns="0" bIns="0" rtlCol="0"/>
          <a:lstStyle/>
          <a:p>
            <a:endParaRPr/>
          </a:p>
        </p:txBody>
      </p:sp>
      <p:sp>
        <p:nvSpPr>
          <p:cNvPr id="23" name="object 23"/>
          <p:cNvSpPr/>
          <p:nvPr/>
        </p:nvSpPr>
        <p:spPr>
          <a:xfrm>
            <a:off x="5189220" y="921258"/>
            <a:ext cx="55244" cy="114300"/>
          </a:xfrm>
          <a:custGeom>
            <a:avLst/>
            <a:gdLst/>
            <a:ahLst/>
            <a:cxnLst/>
            <a:rect l="l" t="t" r="r" b="b"/>
            <a:pathLst>
              <a:path w="55245" h="114300">
                <a:moveTo>
                  <a:pt x="0" y="58674"/>
                </a:moveTo>
                <a:lnTo>
                  <a:pt x="8381" y="100584"/>
                </a:lnTo>
                <a:lnTo>
                  <a:pt x="20574" y="114300"/>
                </a:lnTo>
                <a:lnTo>
                  <a:pt x="28955" y="114300"/>
                </a:lnTo>
                <a:lnTo>
                  <a:pt x="36575" y="114300"/>
                </a:lnTo>
                <a:lnTo>
                  <a:pt x="54423" y="71127"/>
                </a:lnTo>
                <a:lnTo>
                  <a:pt x="54863" y="56388"/>
                </a:lnTo>
                <a:lnTo>
                  <a:pt x="54316" y="42648"/>
                </a:lnTo>
                <a:lnTo>
                  <a:pt x="41909" y="4572"/>
                </a:lnTo>
                <a:lnTo>
                  <a:pt x="35813" y="0"/>
                </a:lnTo>
                <a:lnTo>
                  <a:pt x="28193" y="0"/>
                </a:lnTo>
                <a:lnTo>
                  <a:pt x="20574" y="0"/>
                </a:lnTo>
                <a:lnTo>
                  <a:pt x="559" y="44255"/>
                </a:lnTo>
                <a:lnTo>
                  <a:pt x="0" y="58674"/>
                </a:lnTo>
                <a:close/>
              </a:path>
            </a:pathLst>
          </a:custGeom>
          <a:ln w="9525">
            <a:solidFill>
              <a:srgbClr val="000000"/>
            </a:solidFill>
          </a:ln>
        </p:spPr>
        <p:txBody>
          <a:bodyPr wrap="square" lIns="0" tIns="0" rIns="0" bIns="0" rtlCol="0"/>
          <a:lstStyle/>
          <a:p>
            <a:endParaRPr/>
          </a:p>
        </p:txBody>
      </p:sp>
      <p:sp>
        <p:nvSpPr>
          <p:cNvPr id="24" name="object 24"/>
          <p:cNvSpPr/>
          <p:nvPr/>
        </p:nvSpPr>
        <p:spPr>
          <a:xfrm>
            <a:off x="5339334" y="767333"/>
            <a:ext cx="63500" cy="331470"/>
          </a:xfrm>
          <a:custGeom>
            <a:avLst/>
            <a:gdLst/>
            <a:ahLst/>
            <a:cxnLst/>
            <a:rect l="l" t="t" r="r" b="b"/>
            <a:pathLst>
              <a:path w="63500" h="331469">
                <a:moveTo>
                  <a:pt x="0" y="0"/>
                </a:moveTo>
                <a:lnTo>
                  <a:pt x="15882" y="0"/>
                </a:lnTo>
                <a:lnTo>
                  <a:pt x="31623" y="0"/>
                </a:lnTo>
                <a:lnTo>
                  <a:pt x="47363" y="0"/>
                </a:lnTo>
                <a:lnTo>
                  <a:pt x="63245" y="0"/>
                </a:lnTo>
                <a:lnTo>
                  <a:pt x="63245" y="47352"/>
                </a:lnTo>
                <a:lnTo>
                  <a:pt x="63245" y="331470"/>
                </a:lnTo>
                <a:lnTo>
                  <a:pt x="47363" y="331470"/>
                </a:lnTo>
                <a:lnTo>
                  <a:pt x="31623" y="331470"/>
                </a:lnTo>
                <a:lnTo>
                  <a:pt x="15882" y="331470"/>
                </a:lnTo>
                <a:lnTo>
                  <a:pt x="0" y="331470"/>
                </a:lnTo>
                <a:lnTo>
                  <a:pt x="0" y="284117"/>
                </a:lnTo>
                <a:lnTo>
                  <a:pt x="0" y="47352"/>
                </a:lnTo>
                <a:lnTo>
                  <a:pt x="0"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5434584" y="853439"/>
            <a:ext cx="190500" cy="250825"/>
          </a:xfrm>
          <a:custGeom>
            <a:avLst/>
            <a:gdLst/>
            <a:ahLst/>
            <a:cxnLst/>
            <a:rect l="l" t="t" r="r" b="b"/>
            <a:pathLst>
              <a:path w="190500" h="250825">
                <a:moveTo>
                  <a:pt x="190500" y="148590"/>
                </a:moveTo>
                <a:lnTo>
                  <a:pt x="158626" y="148590"/>
                </a:lnTo>
                <a:lnTo>
                  <a:pt x="126968" y="148590"/>
                </a:lnTo>
                <a:lnTo>
                  <a:pt x="95452" y="148590"/>
                </a:lnTo>
                <a:lnTo>
                  <a:pt x="64007" y="148590"/>
                </a:lnTo>
                <a:lnTo>
                  <a:pt x="64996" y="158746"/>
                </a:lnTo>
                <a:lnTo>
                  <a:pt x="82772" y="193357"/>
                </a:lnTo>
                <a:lnTo>
                  <a:pt x="96012" y="197358"/>
                </a:lnTo>
                <a:lnTo>
                  <a:pt x="102107" y="197358"/>
                </a:lnTo>
                <a:lnTo>
                  <a:pt x="108203" y="195072"/>
                </a:lnTo>
                <a:lnTo>
                  <a:pt x="113537" y="190500"/>
                </a:lnTo>
                <a:lnTo>
                  <a:pt x="117348" y="187452"/>
                </a:lnTo>
                <a:lnTo>
                  <a:pt x="121157" y="182118"/>
                </a:lnTo>
                <a:lnTo>
                  <a:pt x="124967" y="175260"/>
                </a:lnTo>
                <a:lnTo>
                  <a:pt x="140398" y="177105"/>
                </a:lnTo>
                <a:lnTo>
                  <a:pt x="186689" y="183642"/>
                </a:lnTo>
                <a:lnTo>
                  <a:pt x="161936" y="226290"/>
                </a:lnTo>
                <a:lnTo>
                  <a:pt x="127730" y="247078"/>
                </a:lnTo>
                <a:lnTo>
                  <a:pt x="94487" y="250698"/>
                </a:lnTo>
                <a:lnTo>
                  <a:pt x="79224" y="249959"/>
                </a:lnTo>
                <a:lnTo>
                  <a:pt x="34587" y="229897"/>
                </a:lnTo>
                <a:lnTo>
                  <a:pt x="12191" y="195072"/>
                </a:lnTo>
                <a:lnTo>
                  <a:pt x="833" y="145030"/>
                </a:lnTo>
                <a:lnTo>
                  <a:pt x="0" y="125730"/>
                </a:lnTo>
                <a:lnTo>
                  <a:pt x="1571" y="99131"/>
                </a:lnTo>
                <a:lnTo>
                  <a:pt x="14144" y="53935"/>
                </a:lnTo>
                <a:lnTo>
                  <a:pt x="38421" y="19609"/>
                </a:lnTo>
                <a:lnTo>
                  <a:pt x="72401" y="2155"/>
                </a:lnTo>
                <a:lnTo>
                  <a:pt x="92963" y="0"/>
                </a:lnTo>
                <a:lnTo>
                  <a:pt x="109692" y="1000"/>
                </a:lnTo>
                <a:lnTo>
                  <a:pt x="148589" y="16002"/>
                </a:lnTo>
                <a:lnTo>
                  <a:pt x="173664" y="46970"/>
                </a:lnTo>
                <a:lnTo>
                  <a:pt x="187737" y="95154"/>
                </a:lnTo>
                <a:lnTo>
                  <a:pt x="190500" y="137922"/>
                </a:lnTo>
                <a:lnTo>
                  <a:pt x="190500" y="141732"/>
                </a:lnTo>
                <a:lnTo>
                  <a:pt x="190500" y="144780"/>
                </a:lnTo>
                <a:lnTo>
                  <a:pt x="190500" y="148590"/>
                </a:lnTo>
                <a:close/>
              </a:path>
            </a:pathLst>
          </a:custGeom>
          <a:ln w="9525">
            <a:solidFill>
              <a:srgbClr val="000000"/>
            </a:solidFill>
          </a:ln>
        </p:spPr>
        <p:txBody>
          <a:bodyPr wrap="square" lIns="0" tIns="0" rIns="0" bIns="0" rtlCol="0"/>
          <a:lstStyle/>
          <a:p>
            <a:endParaRPr/>
          </a:p>
        </p:txBody>
      </p:sp>
      <p:sp>
        <p:nvSpPr>
          <p:cNvPr id="26" name="object 26"/>
          <p:cNvSpPr/>
          <p:nvPr/>
        </p:nvSpPr>
        <p:spPr>
          <a:xfrm>
            <a:off x="5498591" y="908303"/>
            <a:ext cx="62865" cy="49530"/>
          </a:xfrm>
          <a:custGeom>
            <a:avLst/>
            <a:gdLst/>
            <a:ahLst/>
            <a:cxnLst/>
            <a:rect l="l" t="t" r="r" b="b"/>
            <a:pathLst>
              <a:path w="62864" h="49530">
                <a:moveTo>
                  <a:pt x="62484" y="49529"/>
                </a:moveTo>
                <a:lnTo>
                  <a:pt x="52578" y="11429"/>
                </a:lnTo>
                <a:lnTo>
                  <a:pt x="40386" y="0"/>
                </a:lnTo>
                <a:lnTo>
                  <a:pt x="31242" y="0"/>
                </a:lnTo>
                <a:lnTo>
                  <a:pt x="2952" y="30575"/>
                </a:lnTo>
                <a:lnTo>
                  <a:pt x="0" y="49529"/>
                </a:lnTo>
                <a:lnTo>
                  <a:pt x="15442" y="49529"/>
                </a:lnTo>
                <a:lnTo>
                  <a:pt x="30956" y="49529"/>
                </a:lnTo>
                <a:lnTo>
                  <a:pt x="46612" y="49529"/>
                </a:lnTo>
                <a:lnTo>
                  <a:pt x="62484" y="49529"/>
                </a:lnTo>
                <a:close/>
              </a:path>
            </a:pathLst>
          </a:custGeom>
          <a:ln w="9525">
            <a:solidFill>
              <a:srgbClr val="000000"/>
            </a:solidFill>
          </a:ln>
        </p:spPr>
        <p:txBody>
          <a:bodyPr wrap="square" lIns="0" tIns="0" rIns="0" bIns="0" rtlCol="0"/>
          <a:lstStyle/>
          <a:p>
            <a:endParaRPr/>
          </a:p>
        </p:txBody>
      </p:sp>
      <p:sp>
        <p:nvSpPr>
          <p:cNvPr id="27" name="object 27"/>
          <p:cNvSpPr/>
          <p:nvPr/>
        </p:nvSpPr>
        <p:spPr>
          <a:xfrm>
            <a:off x="5641847" y="942594"/>
            <a:ext cx="91440" cy="71120"/>
          </a:xfrm>
          <a:custGeom>
            <a:avLst/>
            <a:gdLst/>
            <a:ahLst/>
            <a:cxnLst/>
            <a:rect l="l" t="t" r="r" b="b"/>
            <a:pathLst>
              <a:path w="91439" h="71119">
                <a:moveTo>
                  <a:pt x="0" y="0"/>
                </a:moveTo>
                <a:lnTo>
                  <a:pt x="22860" y="0"/>
                </a:lnTo>
                <a:lnTo>
                  <a:pt x="45720" y="0"/>
                </a:lnTo>
                <a:lnTo>
                  <a:pt x="68580" y="0"/>
                </a:lnTo>
                <a:lnTo>
                  <a:pt x="91439" y="0"/>
                </a:lnTo>
                <a:lnTo>
                  <a:pt x="91439" y="17716"/>
                </a:lnTo>
                <a:lnTo>
                  <a:pt x="91439" y="35432"/>
                </a:lnTo>
                <a:lnTo>
                  <a:pt x="91439" y="53149"/>
                </a:lnTo>
                <a:lnTo>
                  <a:pt x="91439" y="70865"/>
                </a:lnTo>
                <a:lnTo>
                  <a:pt x="68579" y="70865"/>
                </a:lnTo>
                <a:lnTo>
                  <a:pt x="45719" y="70865"/>
                </a:lnTo>
                <a:lnTo>
                  <a:pt x="22859" y="70865"/>
                </a:lnTo>
                <a:lnTo>
                  <a:pt x="0" y="70865"/>
                </a:lnTo>
                <a:lnTo>
                  <a:pt x="0" y="53149"/>
                </a:lnTo>
                <a:lnTo>
                  <a:pt x="0" y="35432"/>
                </a:lnTo>
                <a:lnTo>
                  <a:pt x="0" y="17716"/>
                </a:lnTo>
                <a:lnTo>
                  <a:pt x="0"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5766053" y="762000"/>
            <a:ext cx="129539" cy="337185"/>
          </a:xfrm>
          <a:custGeom>
            <a:avLst/>
            <a:gdLst/>
            <a:ahLst/>
            <a:cxnLst/>
            <a:rect l="l" t="t" r="r" b="b"/>
            <a:pathLst>
              <a:path w="129539" h="337184">
                <a:moveTo>
                  <a:pt x="129540" y="0"/>
                </a:moveTo>
                <a:lnTo>
                  <a:pt x="129540" y="0"/>
                </a:lnTo>
                <a:lnTo>
                  <a:pt x="129540" y="336803"/>
                </a:lnTo>
                <a:lnTo>
                  <a:pt x="113657" y="336803"/>
                </a:lnTo>
                <a:lnTo>
                  <a:pt x="97917" y="336803"/>
                </a:lnTo>
                <a:lnTo>
                  <a:pt x="82176" y="336803"/>
                </a:lnTo>
                <a:lnTo>
                  <a:pt x="66294" y="336803"/>
                </a:lnTo>
                <a:lnTo>
                  <a:pt x="66294" y="281809"/>
                </a:lnTo>
                <a:lnTo>
                  <a:pt x="66294" y="226599"/>
                </a:lnTo>
                <a:lnTo>
                  <a:pt x="66294" y="171247"/>
                </a:lnTo>
                <a:lnTo>
                  <a:pt x="66294" y="115823"/>
                </a:lnTo>
                <a:lnTo>
                  <a:pt x="58435" y="124408"/>
                </a:lnTo>
                <a:lnTo>
                  <a:pt x="28717" y="149161"/>
                </a:lnTo>
                <a:lnTo>
                  <a:pt x="0" y="164591"/>
                </a:lnTo>
                <a:lnTo>
                  <a:pt x="0" y="145732"/>
                </a:lnTo>
                <a:lnTo>
                  <a:pt x="0" y="126872"/>
                </a:lnTo>
                <a:lnTo>
                  <a:pt x="0" y="108013"/>
                </a:lnTo>
                <a:lnTo>
                  <a:pt x="0" y="89153"/>
                </a:lnTo>
                <a:lnTo>
                  <a:pt x="15132" y="80974"/>
                </a:lnTo>
                <a:lnTo>
                  <a:pt x="49530" y="52577"/>
                </a:lnTo>
                <a:lnTo>
                  <a:pt x="72139" y="14858"/>
                </a:lnTo>
                <a:lnTo>
                  <a:pt x="77724" y="0"/>
                </a:lnTo>
                <a:lnTo>
                  <a:pt x="90749" y="0"/>
                </a:lnTo>
                <a:lnTo>
                  <a:pt x="103632" y="0"/>
                </a:lnTo>
                <a:lnTo>
                  <a:pt x="116514" y="0"/>
                </a:lnTo>
                <a:lnTo>
                  <a:pt x="129540" y="0"/>
                </a:lnTo>
                <a:close/>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do C [A [1]] = C [A [1]]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[0] = C [0]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2</a:t>
            </a:r>
            <a:endParaRPr sz="2000">
              <a:latin typeface="Times New Roman"/>
              <a:cs typeface="Times New Roman"/>
            </a:endParaRPr>
          </a:p>
          <a:p>
            <a:pPr marL="12700">
              <a:lnSpc>
                <a:spcPct val="100000"/>
              </a:lnSpc>
            </a:pPr>
            <a:r>
              <a:rPr sz="2000" spc="-5" dirty="0">
                <a:latin typeface="Times New Roman"/>
                <a:cs typeface="Times New Roman"/>
              </a:rPr>
              <a:t>do C [A [2]] = C [A [2]]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[2] = C [2]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9101" y="1754378"/>
            <a:ext cx="8756650" cy="1674495"/>
          </a:xfrm>
          <a:prstGeom prst="rect">
            <a:avLst/>
          </a:prstGeom>
        </p:spPr>
        <p:txBody>
          <a:bodyPr vert="horz" wrap="square" lIns="0" tIns="0" rIns="0" bIns="0" rtlCol="0">
            <a:spAutoFit/>
          </a:bodyPr>
          <a:lstStyle/>
          <a:p>
            <a:pPr marL="12700">
              <a:lnSpc>
                <a:spcPct val="100000"/>
              </a:lnSpc>
            </a:pPr>
            <a:r>
              <a:rPr sz="2800" b="1" u="heavy" spc="-5" dirty="0">
                <a:latin typeface="Arial"/>
                <a:cs typeface="Arial"/>
              </a:rPr>
              <a:t>Selection of</a:t>
            </a:r>
            <a:r>
              <a:rPr sz="2800" b="1" u="heavy" spc="-75" dirty="0">
                <a:latin typeface="Arial"/>
                <a:cs typeface="Arial"/>
              </a:rPr>
              <a:t> </a:t>
            </a:r>
            <a:r>
              <a:rPr sz="2800" b="1" u="heavy" spc="-5" dirty="0">
                <a:latin typeface="Arial"/>
                <a:cs typeface="Arial"/>
              </a:rPr>
              <a:t>Algorithm</a:t>
            </a:r>
            <a:endParaRPr sz="2800">
              <a:latin typeface="Arial"/>
              <a:cs typeface="Arial"/>
            </a:endParaRPr>
          </a:p>
          <a:p>
            <a:pPr marL="467995" marR="5080" indent="-455295" algn="just">
              <a:lnSpc>
                <a:spcPct val="90100"/>
              </a:lnSpc>
              <a:spcBef>
                <a:spcPts val="665"/>
              </a:spcBef>
              <a:buFont typeface="Arial"/>
              <a:buChar char="•"/>
              <a:tabLst>
                <a:tab pos="468630" algn="l"/>
              </a:tabLst>
            </a:pPr>
            <a:r>
              <a:rPr sz="2800" b="1" spc="-5" dirty="0">
                <a:latin typeface="Arial"/>
                <a:cs typeface="Arial"/>
              </a:rPr>
              <a:t>Empirical or posteriori approach: </a:t>
            </a:r>
            <a:r>
              <a:rPr sz="2800" dirty="0">
                <a:latin typeface="Arial"/>
                <a:cs typeface="Arial"/>
              </a:rPr>
              <a:t>consists </a:t>
            </a:r>
            <a:r>
              <a:rPr sz="2800" spc="-5" dirty="0">
                <a:latin typeface="Arial"/>
                <a:cs typeface="Arial"/>
              </a:rPr>
              <a:t>of  </a:t>
            </a:r>
            <a:r>
              <a:rPr sz="2800" dirty="0">
                <a:latin typeface="Arial"/>
                <a:cs typeface="Arial"/>
              </a:rPr>
              <a:t>programming the competing techniques and trying  them  </a:t>
            </a:r>
            <a:r>
              <a:rPr sz="2800" spc="-5" dirty="0">
                <a:latin typeface="Arial"/>
                <a:cs typeface="Arial"/>
              </a:rPr>
              <a:t>on  different  instances  with  </a:t>
            </a:r>
            <a:r>
              <a:rPr sz="2800" dirty="0">
                <a:latin typeface="Arial"/>
                <a:cs typeface="Arial"/>
              </a:rPr>
              <a:t>the  </a:t>
            </a:r>
            <a:r>
              <a:rPr sz="2800" spc="-5" dirty="0">
                <a:latin typeface="Arial"/>
                <a:cs typeface="Arial"/>
              </a:rPr>
              <a:t>help  of     </a:t>
            </a:r>
            <a:r>
              <a:rPr sz="2800" spc="229" dirty="0">
                <a:latin typeface="Arial"/>
                <a:cs typeface="Arial"/>
              </a:rPr>
              <a:t> </a:t>
            </a:r>
            <a:r>
              <a:rPr sz="2800" dirty="0">
                <a:latin typeface="Arial"/>
                <a:cs typeface="Arial"/>
              </a:rPr>
              <a:t>a</a:t>
            </a:r>
            <a:endParaRPr sz="2800">
              <a:latin typeface="Arial"/>
              <a:cs typeface="Arial"/>
            </a:endParaRPr>
          </a:p>
        </p:txBody>
      </p:sp>
      <p:sp>
        <p:nvSpPr>
          <p:cNvPr id="3" name="object 3"/>
          <p:cNvSpPr txBox="1"/>
          <p:nvPr/>
        </p:nvSpPr>
        <p:spPr>
          <a:xfrm>
            <a:off x="689101" y="3376663"/>
            <a:ext cx="2379980" cy="1290320"/>
          </a:xfrm>
          <a:prstGeom prst="rect">
            <a:avLst/>
          </a:prstGeom>
        </p:spPr>
        <p:txBody>
          <a:bodyPr vert="horz" wrap="square" lIns="0" tIns="0" rIns="0" bIns="0" rtlCol="0">
            <a:spAutoFit/>
          </a:bodyPr>
          <a:lstStyle/>
          <a:p>
            <a:pPr marL="467995">
              <a:lnSpc>
                <a:spcPct val="100000"/>
              </a:lnSpc>
            </a:pPr>
            <a:r>
              <a:rPr sz="2800" dirty="0">
                <a:latin typeface="Arial"/>
                <a:cs typeface="Arial"/>
              </a:rPr>
              <a:t>computer</a:t>
            </a:r>
            <a:endParaRPr sz="2800">
              <a:latin typeface="Arial"/>
              <a:cs typeface="Arial"/>
            </a:endParaRPr>
          </a:p>
          <a:p>
            <a:pPr marL="467995" indent="-455295">
              <a:lnSpc>
                <a:spcPts val="3195"/>
              </a:lnSpc>
              <a:spcBef>
                <a:spcPts val="335"/>
              </a:spcBef>
              <a:buFont typeface="Arial"/>
              <a:buChar char="•"/>
              <a:tabLst>
                <a:tab pos="455295" algn="l"/>
                <a:tab pos="468630" algn="l"/>
              </a:tabLst>
            </a:pPr>
            <a:r>
              <a:rPr sz="2800" b="1" dirty="0">
                <a:latin typeface="Arial"/>
                <a:cs typeface="Arial"/>
              </a:rPr>
              <a:t>Theoretical</a:t>
            </a:r>
            <a:endParaRPr sz="2800">
              <a:latin typeface="Arial"/>
              <a:cs typeface="Arial"/>
            </a:endParaRPr>
          </a:p>
          <a:p>
            <a:pPr marL="467995">
              <a:lnSpc>
                <a:spcPts val="3195"/>
              </a:lnSpc>
            </a:pPr>
            <a:r>
              <a:rPr sz="2800" dirty="0">
                <a:latin typeface="Arial"/>
                <a:cs typeface="Arial"/>
              </a:rPr>
              <a:t>determining</a:t>
            </a:r>
            <a:endParaRPr sz="2800">
              <a:latin typeface="Arial"/>
              <a:cs typeface="Arial"/>
            </a:endParaRPr>
          </a:p>
        </p:txBody>
      </p:sp>
      <p:sp>
        <p:nvSpPr>
          <p:cNvPr id="4" name="object 4"/>
          <p:cNvSpPr txBox="1"/>
          <p:nvPr/>
        </p:nvSpPr>
        <p:spPr>
          <a:xfrm>
            <a:off x="3401456" y="3846067"/>
            <a:ext cx="3727450" cy="821055"/>
          </a:xfrm>
          <a:prstGeom prst="rect">
            <a:avLst/>
          </a:prstGeom>
        </p:spPr>
        <p:txBody>
          <a:bodyPr vert="horz" wrap="square" lIns="0" tIns="0" rIns="0" bIns="0" rtlCol="0">
            <a:spAutoFit/>
          </a:bodyPr>
          <a:lstStyle/>
          <a:p>
            <a:pPr algn="ctr">
              <a:lnSpc>
                <a:spcPts val="3195"/>
              </a:lnSpc>
              <a:tabLst>
                <a:tab pos="713740" algn="l"/>
                <a:tab pos="1981200" algn="l"/>
              </a:tabLst>
            </a:pPr>
            <a:r>
              <a:rPr sz="2800" b="1" dirty="0">
                <a:latin typeface="Arial"/>
                <a:cs typeface="Arial"/>
              </a:rPr>
              <a:t>or	priori	approach:</a:t>
            </a:r>
            <a:endParaRPr sz="2800">
              <a:latin typeface="Arial"/>
              <a:cs typeface="Arial"/>
            </a:endParaRPr>
          </a:p>
          <a:p>
            <a:pPr marR="114935" algn="ctr">
              <a:lnSpc>
                <a:spcPts val="3195"/>
              </a:lnSpc>
              <a:tabLst>
                <a:tab pos="2874645" algn="l"/>
              </a:tabLst>
            </a:pPr>
            <a:r>
              <a:rPr sz="2800" dirty="0">
                <a:latin typeface="Arial"/>
                <a:cs typeface="Arial"/>
              </a:rPr>
              <a:t>mathematically	the</a:t>
            </a:r>
            <a:endParaRPr sz="2800">
              <a:latin typeface="Arial"/>
              <a:cs typeface="Arial"/>
            </a:endParaRPr>
          </a:p>
        </p:txBody>
      </p:sp>
      <p:sp>
        <p:nvSpPr>
          <p:cNvPr id="5" name="object 5"/>
          <p:cNvSpPr txBox="1"/>
          <p:nvPr/>
        </p:nvSpPr>
        <p:spPr>
          <a:xfrm>
            <a:off x="7375135" y="3893820"/>
            <a:ext cx="2070100" cy="773430"/>
          </a:xfrm>
          <a:prstGeom prst="rect">
            <a:avLst/>
          </a:prstGeom>
        </p:spPr>
        <p:txBody>
          <a:bodyPr vert="horz" wrap="square" lIns="0" tIns="0" rIns="0" bIns="0" rtlCol="0">
            <a:spAutoFit/>
          </a:bodyPr>
          <a:lstStyle/>
          <a:p>
            <a:pPr marL="12700" marR="5080" indent="86360">
              <a:lnSpc>
                <a:spcPts val="3030"/>
              </a:lnSpc>
              <a:tabLst>
                <a:tab pos="1759585" algn="l"/>
              </a:tabLst>
            </a:pPr>
            <a:r>
              <a:rPr sz="2800" b="1" spc="-5" dirty="0">
                <a:latin typeface="Arial"/>
                <a:cs typeface="Arial"/>
              </a:rPr>
              <a:t>c</a:t>
            </a:r>
            <a:r>
              <a:rPr sz="2800" spc="-5" dirty="0">
                <a:latin typeface="Arial"/>
                <a:cs typeface="Arial"/>
              </a:rPr>
              <a:t>onsist</a:t>
            </a:r>
            <a:r>
              <a:rPr sz="2800" dirty="0">
                <a:latin typeface="Arial"/>
                <a:cs typeface="Arial"/>
              </a:rPr>
              <a:t>s	</a:t>
            </a:r>
            <a:r>
              <a:rPr sz="2800" spc="-775" dirty="0">
                <a:latin typeface="Arial"/>
                <a:cs typeface="Arial"/>
              </a:rPr>
              <a:t> </a:t>
            </a:r>
            <a:r>
              <a:rPr sz="2800" spc="-5" dirty="0">
                <a:latin typeface="Arial"/>
                <a:cs typeface="Arial"/>
              </a:rPr>
              <a:t>of  </a:t>
            </a:r>
            <a:r>
              <a:rPr sz="2800" dirty="0">
                <a:latin typeface="Arial"/>
                <a:cs typeface="Arial"/>
              </a:rPr>
              <a:t>quantity	of</a:t>
            </a:r>
            <a:endParaRPr sz="2800">
              <a:latin typeface="Arial"/>
              <a:cs typeface="Arial"/>
            </a:endParaRPr>
          </a:p>
        </p:txBody>
      </p:sp>
      <p:sp>
        <p:nvSpPr>
          <p:cNvPr id="6" name="object 6"/>
          <p:cNvSpPr txBox="1"/>
          <p:nvPr/>
        </p:nvSpPr>
        <p:spPr>
          <a:xfrm>
            <a:off x="689101" y="4663694"/>
            <a:ext cx="8757920" cy="1241425"/>
          </a:xfrm>
          <a:prstGeom prst="rect">
            <a:avLst/>
          </a:prstGeom>
        </p:spPr>
        <p:txBody>
          <a:bodyPr vert="horz" wrap="square" lIns="0" tIns="0" rIns="0" bIns="0" rtlCol="0">
            <a:spAutoFit/>
          </a:bodyPr>
          <a:lstStyle/>
          <a:p>
            <a:pPr marL="467995" marR="5080">
              <a:lnSpc>
                <a:spcPts val="3020"/>
              </a:lnSpc>
              <a:tabLst>
                <a:tab pos="2187575" algn="l"/>
                <a:tab pos="3531235" algn="l"/>
                <a:tab pos="4062729" algn="l"/>
                <a:tab pos="4990465" algn="l"/>
                <a:tab pos="6610984" algn="l"/>
                <a:tab pos="7142480" algn="l"/>
                <a:tab pos="7495540" algn="l"/>
              </a:tabLst>
            </a:pPr>
            <a:r>
              <a:rPr sz="2800" dirty="0">
                <a:latin typeface="Arial"/>
                <a:cs typeface="Arial"/>
              </a:rPr>
              <a:t>resources	needed	by	each	algorithm	as	a	function  of the size of the </a:t>
            </a:r>
            <a:r>
              <a:rPr sz="2800" spc="-5" dirty="0">
                <a:latin typeface="Arial"/>
                <a:cs typeface="Arial"/>
              </a:rPr>
              <a:t>instances</a:t>
            </a:r>
            <a:r>
              <a:rPr sz="2800" spc="-70" dirty="0">
                <a:latin typeface="Arial"/>
                <a:cs typeface="Arial"/>
              </a:rPr>
              <a:t> </a:t>
            </a:r>
            <a:r>
              <a:rPr sz="2800" dirty="0">
                <a:latin typeface="Arial"/>
                <a:cs typeface="Arial"/>
              </a:rPr>
              <a:t>considered</a:t>
            </a:r>
            <a:endParaRPr sz="2800">
              <a:latin typeface="Arial"/>
              <a:cs typeface="Arial"/>
            </a:endParaRPr>
          </a:p>
          <a:p>
            <a:pPr marL="467995" indent="-455295">
              <a:lnSpc>
                <a:spcPct val="100000"/>
              </a:lnSpc>
              <a:spcBef>
                <a:spcPts val="295"/>
              </a:spcBef>
              <a:buFont typeface="Arial"/>
              <a:buChar char="•"/>
              <a:tabLst>
                <a:tab pos="467995" algn="l"/>
                <a:tab pos="468630" algn="l"/>
                <a:tab pos="3669665" algn="l"/>
                <a:tab pos="6334760" algn="l"/>
                <a:tab pos="8486140" algn="l"/>
              </a:tabLst>
            </a:pPr>
            <a:r>
              <a:rPr sz="2800" b="1" dirty="0">
                <a:latin typeface="Arial"/>
                <a:cs typeface="Arial"/>
              </a:rPr>
              <a:t>Hybrid approach:	</a:t>
            </a:r>
            <a:r>
              <a:rPr sz="2800" dirty="0">
                <a:latin typeface="Arial"/>
                <a:cs typeface="Arial"/>
              </a:rPr>
              <a:t>Algorithm’s	function	is</a:t>
            </a:r>
            <a:endParaRPr sz="2800">
              <a:latin typeface="Arial"/>
              <a:cs typeface="Arial"/>
            </a:endParaRPr>
          </a:p>
        </p:txBody>
      </p:sp>
      <p:sp>
        <p:nvSpPr>
          <p:cNvPr id="7" name="object 7"/>
          <p:cNvSpPr txBox="1"/>
          <p:nvPr/>
        </p:nvSpPr>
        <p:spPr>
          <a:xfrm>
            <a:off x="6281311" y="5853163"/>
            <a:ext cx="3163570" cy="436245"/>
          </a:xfrm>
          <a:prstGeom prst="rect">
            <a:avLst/>
          </a:prstGeom>
        </p:spPr>
        <p:txBody>
          <a:bodyPr vert="horz" wrap="square" lIns="0" tIns="0" rIns="0" bIns="0" rtlCol="0">
            <a:spAutoFit/>
          </a:bodyPr>
          <a:lstStyle/>
          <a:p>
            <a:pPr marL="12700">
              <a:lnSpc>
                <a:spcPct val="100000"/>
              </a:lnSpc>
              <a:tabLst>
                <a:tab pos="1605280" algn="l"/>
              </a:tabLst>
            </a:pPr>
            <a:r>
              <a:rPr sz="2800" dirty="0">
                <a:latin typeface="Arial"/>
                <a:cs typeface="Arial"/>
              </a:rPr>
              <a:t>required	numerical</a:t>
            </a:r>
            <a:endParaRPr sz="2800">
              <a:latin typeface="Arial"/>
              <a:cs typeface="Arial"/>
            </a:endParaRPr>
          </a:p>
        </p:txBody>
      </p:sp>
      <p:sp>
        <p:nvSpPr>
          <p:cNvPr id="8" name="object 8"/>
          <p:cNvSpPr txBox="1"/>
          <p:nvPr/>
        </p:nvSpPr>
        <p:spPr>
          <a:xfrm>
            <a:off x="1144772" y="5901931"/>
            <a:ext cx="4876800" cy="771525"/>
          </a:xfrm>
          <a:prstGeom prst="rect">
            <a:avLst/>
          </a:prstGeom>
        </p:spPr>
        <p:txBody>
          <a:bodyPr vert="horz" wrap="square" lIns="0" tIns="0" rIns="0" bIns="0" rtlCol="0">
            <a:spAutoFit/>
          </a:bodyPr>
          <a:lstStyle/>
          <a:p>
            <a:pPr marL="12700" marR="5080">
              <a:lnSpc>
                <a:spcPts val="3020"/>
              </a:lnSpc>
              <a:tabLst>
                <a:tab pos="2031364" algn="l"/>
                <a:tab pos="2080895" algn="l"/>
                <a:tab pos="2764790" algn="l"/>
                <a:tab pos="4269105" algn="l"/>
              </a:tabLst>
            </a:pPr>
            <a:r>
              <a:rPr sz="2800" dirty="0">
                <a:latin typeface="Arial"/>
                <a:cs typeface="Arial"/>
              </a:rPr>
              <a:t>determined		theoretically	and  parameters	are	found</a:t>
            </a:r>
            <a:endParaRPr sz="2800">
              <a:latin typeface="Arial"/>
              <a:cs typeface="Arial"/>
            </a:endParaRPr>
          </a:p>
        </p:txBody>
      </p:sp>
      <p:sp>
        <p:nvSpPr>
          <p:cNvPr id="9" name="object 9"/>
          <p:cNvSpPr txBox="1"/>
          <p:nvPr/>
        </p:nvSpPr>
        <p:spPr>
          <a:xfrm>
            <a:off x="5005682" y="6237198"/>
            <a:ext cx="4438015" cy="436245"/>
          </a:xfrm>
          <a:prstGeom prst="rect">
            <a:avLst/>
          </a:prstGeom>
        </p:spPr>
        <p:txBody>
          <a:bodyPr vert="horz" wrap="square" lIns="0" tIns="0" rIns="0" bIns="0" rtlCol="0">
            <a:spAutoFit/>
          </a:bodyPr>
          <a:lstStyle/>
          <a:p>
            <a:pPr marL="12700">
              <a:lnSpc>
                <a:spcPct val="100000"/>
              </a:lnSpc>
              <a:tabLst>
                <a:tab pos="1911985" algn="l"/>
                <a:tab pos="2545080" algn="l"/>
                <a:tab pos="2959735" algn="l"/>
              </a:tabLst>
            </a:pPr>
            <a:r>
              <a:rPr sz="2800" dirty="0">
                <a:latin typeface="Arial"/>
                <a:cs typeface="Arial"/>
              </a:rPr>
              <a:t>empirically	for	a	particular</a:t>
            </a:r>
            <a:endParaRPr sz="2800">
              <a:latin typeface="Arial"/>
              <a:cs typeface="Arial"/>
            </a:endParaRPr>
          </a:p>
        </p:txBody>
      </p:sp>
      <p:sp>
        <p:nvSpPr>
          <p:cNvPr id="10" name="object 10"/>
          <p:cNvSpPr txBox="1"/>
          <p:nvPr/>
        </p:nvSpPr>
        <p:spPr>
          <a:xfrm>
            <a:off x="1144772" y="6621233"/>
            <a:ext cx="3492500" cy="436245"/>
          </a:xfrm>
          <a:prstGeom prst="rect">
            <a:avLst/>
          </a:prstGeom>
        </p:spPr>
        <p:txBody>
          <a:bodyPr vert="horz" wrap="square" lIns="0" tIns="0" rIns="0" bIns="0" rtlCol="0">
            <a:spAutoFit/>
          </a:bodyPr>
          <a:lstStyle/>
          <a:p>
            <a:pPr marL="12700">
              <a:lnSpc>
                <a:spcPct val="100000"/>
              </a:lnSpc>
            </a:pPr>
            <a:r>
              <a:rPr sz="2800" dirty="0">
                <a:latin typeface="Arial"/>
                <a:cs typeface="Arial"/>
              </a:rPr>
              <a:t>program and</a:t>
            </a:r>
            <a:r>
              <a:rPr sz="2800" spc="-75" dirty="0">
                <a:latin typeface="Arial"/>
                <a:cs typeface="Arial"/>
              </a:rPr>
              <a:t> </a:t>
            </a:r>
            <a:r>
              <a:rPr sz="2800" dirty="0">
                <a:latin typeface="Arial"/>
                <a:cs typeface="Arial"/>
              </a:rPr>
              <a:t>machine</a:t>
            </a:r>
            <a:endParaRPr sz="2800">
              <a:latin typeface="Arial"/>
              <a:cs typeface="Arial"/>
            </a:endParaRPr>
          </a:p>
        </p:txBody>
      </p:sp>
      <p:sp>
        <p:nvSpPr>
          <p:cNvPr id="11" name="object 11"/>
          <p:cNvSpPr txBox="1">
            <a:spLocks noGrp="1"/>
          </p:cNvSpPr>
          <p:nvPr>
            <p:ph type="title"/>
          </p:nvPr>
        </p:nvSpPr>
        <p:spPr>
          <a:prstGeom prst="rect">
            <a:avLst/>
          </a:prstGeom>
        </p:spPr>
        <p:txBody>
          <a:bodyPr vert="horz" wrap="square" lIns="0" tIns="364276" rIns="0" bIns="0" rtlCol="0">
            <a:spAutoFit/>
          </a:bodyPr>
          <a:lstStyle/>
          <a:p>
            <a:pPr marL="1003300">
              <a:lnSpc>
                <a:spcPct val="100000"/>
              </a:lnSpc>
            </a:pPr>
            <a:r>
              <a:rPr sz="4800" dirty="0"/>
              <a:t>Efficiency of</a:t>
            </a:r>
            <a:r>
              <a:rPr sz="4800" spc="-90" dirty="0"/>
              <a:t> </a:t>
            </a:r>
            <a:r>
              <a:rPr sz="4800" dirty="0"/>
              <a:t>Algorithms</a:t>
            </a:r>
            <a:endParaRPr sz="4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3</a:t>
            </a:r>
            <a:endParaRPr sz="2000">
              <a:latin typeface="Times New Roman"/>
              <a:cs typeface="Times New Roman"/>
            </a:endParaRPr>
          </a:p>
          <a:p>
            <a:pPr marL="12700">
              <a:lnSpc>
                <a:spcPct val="100000"/>
              </a:lnSpc>
            </a:pPr>
            <a:r>
              <a:rPr sz="2000" spc="-5" dirty="0">
                <a:latin typeface="Times New Roman"/>
                <a:cs typeface="Times New Roman"/>
              </a:rPr>
              <a:t>do C [A [3]] = C [A [3]]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[4] = C [4]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4</a:t>
            </a:r>
            <a:endParaRPr sz="2000">
              <a:latin typeface="Times New Roman"/>
              <a:cs typeface="Times New Roman"/>
            </a:endParaRPr>
          </a:p>
          <a:p>
            <a:pPr marL="12700">
              <a:lnSpc>
                <a:spcPct val="100000"/>
              </a:lnSpc>
            </a:pPr>
            <a:r>
              <a:rPr sz="2000" spc="-5" dirty="0">
                <a:latin typeface="Times New Roman"/>
                <a:cs typeface="Times New Roman"/>
              </a:rPr>
              <a:t>do C [A [4]] = C [A [4]]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[5] = C [5]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5</a:t>
            </a:r>
            <a:endParaRPr sz="2000">
              <a:latin typeface="Times New Roman"/>
              <a:cs typeface="Times New Roman"/>
            </a:endParaRPr>
          </a:p>
          <a:p>
            <a:pPr marL="12700">
              <a:lnSpc>
                <a:spcPct val="100000"/>
              </a:lnSpc>
            </a:pPr>
            <a:r>
              <a:rPr sz="2000" spc="-5" dirty="0">
                <a:latin typeface="Times New Roman"/>
                <a:cs typeface="Times New Roman"/>
              </a:rPr>
              <a:t>do C [A [5]] = C [A [5]]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[1] = C [1]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6</a:t>
            </a:r>
            <a:endParaRPr sz="2000">
              <a:latin typeface="Times New Roman"/>
              <a:cs typeface="Times New Roman"/>
            </a:endParaRPr>
          </a:p>
          <a:p>
            <a:pPr marL="12700">
              <a:lnSpc>
                <a:spcPct val="100000"/>
              </a:lnSpc>
            </a:pPr>
            <a:r>
              <a:rPr sz="2000" spc="-5" dirty="0">
                <a:latin typeface="Times New Roman"/>
                <a:cs typeface="Times New Roman"/>
              </a:rPr>
              <a:t>do C [A [6]] = C [A [6]]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[1] = C [1]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7</a:t>
            </a:r>
            <a:endParaRPr sz="2000">
              <a:latin typeface="Times New Roman"/>
              <a:cs typeface="Times New Roman"/>
            </a:endParaRPr>
          </a:p>
          <a:p>
            <a:pPr marL="12700">
              <a:lnSpc>
                <a:spcPct val="100000"/>
              </a:lnSpc>
            </a:pPr>
            <a:r>
              <a:rPr sz="2000" spc="-5" dirty="0">
                <a:latin typeface="Times New Roman"/>
                <a:cs typeface="Times New Roman"/>
              </a:rPr>
              <a:t>do C [A [7]] = C [A [7]]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[1] = C [1]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8</a:t>
            </a:r>
            <a:endParaRPr sz="2000">
              <a:latin typeface="Times New Roman"/>
              <a:cs typeface="Times New Roman"/>
            </a:endParaRPr>
          </a:p>
          <a:p>
            <a:pPr marL="12700">
              <a:lnSpc>
                <a:spcPct val="100000"/>
              </a:lnSpc>
            </a:pPr>
            <a:r>
              <a:rPr sz="2000" spc="-5" dirty="0">
                <a:latin typeface="Times New Roman"/>
                <a:cs typeface="Times New Roman"/>
              </a:rPr>
              <a:t>do C [A [8]] = C [A [8]]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[8] = C [8]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2898140"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9</a:t>
            </a:r>
            <a:endParaRPr sz="2000">
              <a:latin typeface="Times New Roman"/>
              <a:cs typeface="Times New Roman"/>
            </a:endParaRPr>
          </a:p>
          <a:p>
            <a:pPr marL="12700">
              <a:lnSpc>
                <a:spcPct val="100000"/>
              </a:lnSpc>
            </a:pPr>
            <a:r>
              <a:rPr sz="2000" spc="-5" dirty="0">
                <a:latin typeface="Times New Roman"/>
                <a:cs typeface="Times New Roman"/>
              </a:rPr>
              <a:t>do C [A [9]] = C [A [9]] +</a:t>
            </a:r>
            <a:r>
              <a:rPr sz="2000" spc="-3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[6] = C [6]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3151505"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10</a:t>
            </a:r>
            <a:endParaRPr sz="2000">
              <a:latin typeface="Times New Roman"/>
              <a:cs typeface="Times New Roman"/>
            </a:endParaRPr>
          </a:p>
          <a:p>
            <a:pPr marL="12700">
              <a:lnSpc>
                <a:spcPct val="100000"/>
              </a:lnSpc>
            </a:pPr>
            <a:r>
              <a:rPr sz="2000" spc="-5" dirty="0">
                <a:latin typeface="Times New Roman"/>
                <a:cs typeface="Times New Roman"/>
              </a:rPr>
              <a:t>do C [A [10]] = C [A [10]]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[1] = C [1]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3151505"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11</a:t>
            </a:r>
            <a:endParaRPr sz="2000">
              <a:latin typeface="Times New Roman"/>
              <a:cs typeface="Times New Roman"/>
            </a:endParaRPr>
          </a:p>
          <a:p>
            <a:pPr marL="12700">
              <a:lnSpc>
                <a:spcPct val="100000"/>
              </a:lnSpc>
            </a:pPr>
            <a:r>
              <a:rPr sz="2000" spc="-5" dirty="0">
                <a:latin typeface="Times New Roman"/>
                <a:cs typeface="Times New Roman"/>
              </a:rPr>
              <a:t>do C [A [11]] = C [A [11]]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[3] = C [3]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3117850"/>
          <a:ext cx="7848596" cy="609600"/>
        </p:xfrm>
        <a:graphic>
          <a:graphicData uri="http://schemas.openxmlformats.org/drawingml/2006/table">
            <a:tbl>
              <a:tblPr firstRow="1" bandRow="1">
                <a:tableStyleId>{2D5ABB26-0587-4C30-8999-92F81FD0307C}</a:tableStyleId>
              </a:tblPr>
              <a:tblGrid>
                <a:gridCol w="609600"/>
                <a:gridCol w="762000"/>
                <a:gridCol w="761999"/>
                <a:gridCol w="838199"/>
                <a:gridCol w="838200"/>
                <a:gridCol w="898398"/>
                <a:gridCol w="778001"/>
                <a:gridCol w="792479"/>
                <a:gridCol w="785622"/>
                <a:gridCol w="784098"/>
              </a:tblGrid>
              <a:tr h="609600">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8918702" y="32354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1146302" y="26258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5" name="object 5"/>
          <p:cNvSpPr txBox="1"/>
          <p:nvPr/>
        </p:nvSpPr>
        <p:spPr>
          <a:xfrm>
            <a:off x="2594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6" name="object 6"/>
          <p:cNvSpPr txBox="1"/>
          <p:nvPr/>
        </p:nvSpPr>
        <p:spPr>
          <a:xfrm>
            <a:off x="33561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41943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8" name="object 8"/>
          <p:cNvSpPr txBox="1"/>
          <p:nvPr/>
        </p:nvSpPr>
        <p:spPr>
          <a:xfrm>
            <a:off x="50325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9" name="object 9"/>
          <p:cNvSpPr txBox="1"/>
          <p:nvPr/>
        </p:nvSpPr>
        <p:spPr>
          <a:xfrm>
            <a:off x="5870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0" name="object 10"/>
          <p:cNvSpPr txBox="1"/>
          <p:nvPr/>
        </p:nvSpPr>
        <p:spPr>
          <a:xfrm>
            <a:off x="66327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1" name="object 11"/>
          <p:cNvSpPr txBox="1"/>
          <p:nvPr/>
        </p:nvSpPr>
        <p:spPr>
          <a:xfrm>
            <a:off x="7470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2" name="object 12"/>
          <p:cNvSpPr txBox="1"/>
          <p:nvPr/>
        </p:nvSpPr>
        <p:spPr>
          <a:xfrm>
            <a:off x="8232902" y="26258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
        <p:nvSpPr>
          <p:cNvPr id="13" name="object 13"/>
          <p:cNvSpPr txBox="1"/>
          <p:nvPr/>
        </p:nvSpPr>
        <p:spPr>
          <a:xfrm>
            <a:off x="1146302" y="4303521"/>
            <a:ext cx="312229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3 - for j = 1 to length</a:t>
            </a:r>
            <a:r>
              <a:rPr sz="2000" spc="-30" dirty="0">
                <a:latin typeface="Times New Roman"/>
                <a:cs typeface="Times New Roman"/>
              </a:rPr>
              <a:t> </a:t>
            </a:r>
            <a:r>
              <a:rPr sz="2000" spc="-5" dirty="0">
                <a:latin typeface="Times New Roman"/>
                <a:cs typeface="Times New Roman"/>
              </a:rPr>
              <a:t>[A]</a:t>
            </a:r>
            <a:endParaRPr sz="2000">
              <a:latin typeface="Times New Roman"/>
              <a:cs typeface="Times New Roman"/>
            </a:endParaRPr>
          </a:p>
          <a:p>
            <a:pPr marL="12700">
              <a:lnSpc>
                <a:spcPct val="100000"/>
              </a:lnSpc>
            </a:pPr>
            <a:r>
              <a:rPr sz="2000" spc="-5" dirty="0">
                <a:latin typeface="Times New Roman"/>
                <a:cs typeface="Times New Roman"/>
              </a:rPr>
              <a:t>4 - do C [A [j]] = C [A [j]] +</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14" name="object 14"/>
          <p:cNvSpPr txBox="1"/>
          <p:nvPr/>
        </p:nvSpPr>
        <p:spPr>
          <a:xfrm>
            <a:off x="4956302" y="4227321"/>
            <a:ext cx="3151505" cy="975994"/>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80" dirty="0">
                <a:latin typeface="Times New Roman"/>
                <a:cs typeface="Times New Roman"/>
              </a:rPr>
              <a:t> </a:t>
            </a:r>
            <a:r>
              <a:rPr sz="2000" spc="-5" dirty="0">
                <a:latin typeface="Times New Roman"/>
                <a:cs typeface="Times New Roman"/>
              </a:rPr>
              <a:t>12</a:t>
            </a:r>
            <a:endParaRPr sz="2000">
              <a:latin typeface="Times New Roman"/>
              <a:cs typeface="Times New Roman"/>
            </a:endParaRPr>
          </a:p>
          <a:p>
            <a:pPr marL="12700">
              <a:lnSpc>
                <a:spcPct val="100000"/>
              </a:lnSpc>
            </a:pPr>
            <a:r>
              <a:rPr sz="2000" spc="-5" dirty="0">
                <a:latin typeface="Times New Roman"/>
                <a:cs typeface="Times New Roman"/>
              </a:rPr>
              <a:t>do C [A [12]] = C [A [12]]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90"/>
              </a:spcBef>
            </a:pPr>
            <a:r>
              <a:rPr sz="2000" spc="-5" dirty="0">
                <a:latin typeface="Times New Roman"/>
                <a:cs typeface="Times New Roman"/>
              </a:rPr>
              <a:t>=&gt;C [9] = C [9] +</a:t>
            </a:r>
            <a:r>
              <a:rPr sz="2000" spc="-5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15" name="object 15"/>
          <p:cNvGraphicFramePr>
            <a:graphicFrameLocks noGrp="1"/>
          </p:cNvGraphicFramePr>
          <p:nvPr/>
        </p:nvGraphicFramePr>
        <p:xfrm>
          <a:off x="1212850" y="18986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a:spLocks noGrp="1"/>
          </p:cNvSpPr>
          <p:nvPr>
            <p:ph type="title"/>
          </p:nvPr>
        </p:nvSpPr>
        <p:spPr>
          <a:xfrm>
            <a:off x="1374902" y="14066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17" name="object 17"/>
          <p:cNvSpPr txBox="1"/>
          <p:nvPr/>
        </p:nvSpPr>
        <p:spPr>
          <a:xfrm>
            <a:off x="8918702" y="18638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5296" y="1485646"/>
            <a:ext cx="8710930" cy="3902075"/>
          </a:xfrm>
          <a:prstGeom prst="rect">
            <a:avLst/>
          </a:prstGeom>
        </p:spPr>
        <p:txBody>
          <a:bodyPr vert="horz" wrap="square" lIns="0" tIns="0" rIns="0" bIns="0" rtlCol="0">
            <a:spAutoFit/>
          </a:bodyPr>
          <a:lstStyle/>
          <a:p>
            <a:pPr marL="12700">
              <a:lnSpc>
                <a:spcPct val="100000"/>
              </a:lnSpc>
            </a:pPr>
            <a:r>
              <a:rPr sz="3200" b="1" u="heavy" spc="-10" dirty="0">
                <a:latin typeface="Arial"/>
                <a:cs typeface="Arial"/>
              </a:rPr>
              <a:t>Efficiency </a:t>
            </a:r>
            <a:r>
              <a:rPr sz="3200" b="1" u="heavy" spc="-5" dirty="0">
                <a:latin typeface="Arial"/>
                <a:cs typeface="Arial"/>
              </a:rPr>
              <a:t>of an</a:t>
            </a:r>
            <a:r>
              <a:rPr sz="3200" b="1" u="heavy" spc="-55" dirty="0">
                <a:latin typeface="Arial"/>
                <a:cs typeface="Arial"/>
              </a:rPr>
              <a:t> </a:t>
            </a:r>
            <a:r>
              <a:rPr sz="3200" b="1" u="heavy" spc="-5" dirty="0">
                <a:latin typeface="Arial"/>
                <a:cs typeface="Arial"/>
              </a:rPr>
              <a:t>Algorithm</a:t>
            </a:r>
            <a:r>
              <a:rPr sz="3200" b="1" spc="-5" dirty="0">
                <a:latin typeface="Arial"/>
                <a:cs typeface="Arial"/>
              </a:rPr>
              <a:t>:</a:t>
            </a:r>
            <a:endParaRPr sz="3200">
              <a:latin typeface="Arial"/>
              <a:cs typeface="Arial"/>
            </a:endParaRPr>
          </a:p>
          <a:p>
            <a:pPr marL="467995" indent="-455295">
              <a:lnSpc>
                <a:spcPct val="100000"/>
              </a:lnSpc>
              <a:spcBef>
                <a:spcPts val="1520"/>
              </a:spcBef>
              <a:buChar char="•"/>
              <a:tabLst>
                <a:tab pos="467995" algn="l"/>
                <a:tab pos="468630" algn="l"/>
              </a:tabLst>
            </a:pPr>
            <a:r>
              <a:rPr sz="3200" spc="-10" dirty="0">
                <a:latin typeface="Arial"/>
                <a:cs typeface="Arial"/>
              </a:rPr>
              <a:t>Execution</a:t>
            </a:r>
            <a:r>
              <a:rPr sz="3200" spc="-50" dirty="0">
                <a:latin typeface="Arial"/>
                <a:cs typeface="Arial"/>
              </a:rPr>
              <a:t> </a:t>
            </a:r>
            <a:r>
              <a:rPr sz="3200" spc="-10" dirty="0">
                <a:latin typeface="Arial"/>
                <a:cs typeface="Arial"/>
              </a:rPr>
              <a:t>time</a:t>
            </a:r>
            <a:endParaRPr sz="3200">
              <a:latin typeface="Arial"/>
              <a:cs typeface="Arial"/>
            </a:endParaRPr>
          </a:p>
          <a:p>
            <a:pPr marL="467995" indent="-455295">
              <a:lnSpc>
                <a:spcPct val="100000"/>
              </a:lnSpc>
              <a:spcBef>
                <a:spcPts val="1525"/>
              </a:spcBef>
              <a:buChar char="•"/>
              <a:tabLst>
                <a:tab pos="467995" algn="l"/>
                <a:tab pos="468630" algn="l"/>
              </a:tabLst>
            </a:pPr>
            <a:r>
              <a:rPr sz="3200" spc="-5" dirty="0">
                <a:latin typeface="Arial"/>
                <a:cs typeface="Arial"/>
              </a:rPr>
              <a:t>Storage</a:t>
            </a:r>
            <a:r>
              <a:rPr sz="3200" spc="-65" dirty="0">
                <a:latin typeface="Arial"/>
                <a:cs typeface="Arial"/>
              </a:rPr>
              <a:t> </a:t>
            </a:r>
            <a:r>
              <a:rPr sz="3200" spc="-10" dirty="0">
                <a:latin typeface="Arial"/>
                <a:cs typeface="Arial"/>
              </a:rPr>
              <a:t>requirement</a:t>
            </a:r>
            <a:endParaRPr sz="3200">
              <a:latin typeface="Arial"/>
              <a:cs typeface="Arial"/>
            </a:endParaRPr>
          </a:p>
          <a:p>
            <a:pPr marL="467995" indent="-455295">
              <a:lnSpc>
                <a:spcPct val="100000"/>
              </a:lnSpc>
              <a:spcBef>
                <a:spcPts val="1515"/>
              </a:spcBef>
              <a:buChar char="•"/>
              <a:tabLst>
                <a:tab pos="467995" algn="l"/>
                <a:tab pos="468630" algn="l"/>
              </a:tabLst>
            </a:pPr>
            <a:r>
              <a:rPr sz="3200" spc="-5" dirty="0">
                <a:latin typeface="Arial"/>
                <a:cs typeface="Arial"/>
              </a:rPr>
              <a:t>Size of </a:t>
            </a:r>
            <a:r>
              <a:rPr sz="3200" spc="-10" dirty="0">
                <a:latin typeface="Arial"/>
                <a:cs typeface="Arial"/>
              </a:rPr>
              <a:t>instances </a:t>
            </a:r>
            <a:r>
              <a:rPr sz="3200" spc="-5" dirty="0">
                <a:latin typeface="Arial"/>
                <a:cs typeface="Arial"/>
              </a:rPr>
              <a:t>to be</a:t>
            </a:r>
            <a:r>
              <a:rPr sz="3200" spc="-10" dirty="0">
                <a:latin typeface="Arial"/>
                <a:cs typeface="Arial"/>
              </a:rPr>
              <a:t> handled</a:t>
            </a:r>
            <a:endParaRPr sz="3200">
              <a:latin typeface="Arial"/>
              <a:cs typeface="Arial"/>
            </a:endParaRPr>
          </a:p>
          <a:p>
            <a:pPr marL="467995" indent="-455295">
              <a:lnSpc>
                <a:spcPct val="100000"/>
              </a:lnSpc>
              <a:spcBef>
                <a:spcPts val="1525"/>
              </a:spcBef>
              <a:buChar char="•"/>
              <a:tabLst>
                <a:tab pos="467995" algn="l"/>
                <a:tab pos="468630" algn="l"/>
              </a:tabLst>
            </a:pPr>
            <a:r>
              <a:rPr sz="3200" spc="-5" dirty="0">
                <a:latin typeface="Arial"/>
                <a:cs typeface="Arial"/>
              </a:rPr>
              <a:t>Type of </a:t>
            </a:r>
            <a:r>
              <a:rPr sz="3200" spc="-10" dirty="0">
                <a:latin typeface="Arial"/>
                <a:cs typeface="Arial"/>
              </a:rPr>
              <a:t>language </a:t>
            </a:r>
            <a:r>
              <a:rPr sz="3200" spc="-5" dirty="0">
                <a:latin typeface="Arial"/>
                <a:cs typeface="Arial"/>
              </a:rPr>
              <a:t>to be used for</a:t>
            </a:r>
            <a:r>
              <a:rPr sz="3200" dirty="0">
                <a:latin typeface="Arial"/>
                <a:cs typeface="Arial"/>
              </a:rPr>
              <a:t> </a:t>
            </a:r>
            <a:r>
              <a:rPr sz="3200" spc="-10" dirty="0">
                <a:latin typeface="Arial"/>
                <a:cs typeface="Arial"/>
              </a:rPr>
              <a:t>programming</a:t>
            </a:r>
            <a:endParaRPr sz="3200">
              <a:latin typeface="Arial"/>
              <a:cs typeface="Arial"/>
            </a:endParaRPr>
          </a:p>
          <a:p>
            <a:pPr marL="467995" indent="-455295">
              <a:lnSpc>
                <a:spcPct val="100000"/>
              </a:lnSpc>
              <a:spcBef>
                <a:spcPts val="1525"/>
              </a:spcBef>
              <a:buChar char="•"/>
              <a:tabLst>
                <a:tab pos="467995" algn="l"/>
                <a:tab pos="468630" algn="l"/>
              </a:tabLst>
            </a:pPr>
            <a:r>
              <a:rPr sz="3200" spc="-5" dirty="0">
                <a:latin typeface="Arial"/>
                <a:cs typeface="Arial"/>
              </a:rPr>
              <a:t>Type of </a:t>
            </a:r>
            <a:r>
              <a:rPr sz="3200" spc="-10" dirty="0">
                <a:latin typeface="Arial"/>
                <a:cs typeface="Arial"/>
              </a:rPr>
              <a:t>machine </a:t>
            </a:r>
            <a:r>
              <a:rPr sz="3200" spc="-5" dirty="0">
                <a:latin typeface="Arial"/>
                <a:cs typeface="Arial"/>
              </a:rPr>
              <a:t>for</a:t>
            </a:r>
            <a:r>
              <a:rPr sz="3200" dirty="0">
                <a:latin typeface="Arial"/>
                <a:cs typeface="Arial"/>
              </a:rPr>
              <a:t> </a:t>
            </a:r>
            <a:r>
              <a:rPr sz="3200" spc="-10" dirty="0">
                <a:latin typeface="Arial"/>
                <a:cs typeface="Arial"/>
              </a:rPr>
              <a:t>implementation</a:t>
            </a:r>
            <a:endParaRPr sz="320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[1] = C [1] + C</a:t>
            </a:r>
            <a:r>
              <a:rPr sz="2400" spc="-135"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[2] = C [2] + C</a:t>
            </a:r>
            <a:r>
              <a:rPr sz="2400" spc="-135" dirty="0">
                <a:latin typeface="Times New Roman"/>
                <a:cs typeface="Times New Roman"/>
              </a:rPr>
              <a:t> </a:t>
            </a:r>
            <a:r>
              <a:rPr sz="2400" dirty="0">
                <a:latin typeface="Times New Roman"/>
                <a:cs typeface="Times New Roman"/>
              </a:rPr>
              <a:t>[1]</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[3] = C [3] + C</a:t>
            </a:r>
            <a:r>
              <a:rPr sz="2400" spc="-135" dirty="0">
                <a:latin typeface="Times New Roman"/>
                <a:cs typeface="Times New Roman"/>
              </a:rPr>
              <a:t> </a:t>
            </a:r>
            <a:r>
              <a:rPr sz="2400" dirty="0">
                <a:latin typeface="Times New Roman"/>
                <a:cs typeface="Times New Roman"/>
              </a:rPr>
              <a:t>[2]</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[4] = C [4] + C</a:t>
            </a:r>
            <a:r>
              <a:rPr sz="2400" spc="-135" dirty="0">
                <a:latin typeface="Times New Roman"/>
                <a:cs typeface="Times New Roman"/>
              </a:rPr>
              <a:t> </a:t>
            </a:r>
            <a:r>
              <a:rPr sz="2400" dirty="0">
                <a:latin typeface="Times New Roman"/>
                <a:cs typeface="Times New Roman"/>
              </a:rPr>
              <a:t>[3]</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[5] = C [5] + C</a:t>
            </a:r>
            <a:r>
              <a:rPr sz="2400" spc="-135" dirty="0">
                <a:latin typeface="Times New Roman"/>
                <a:cs typeface="Times New Roman"/>
              </a:rPr>
              <a:t> </a:t>
            </a:r>
            <a:r>
              <a:rPr sz="2400" dirty="0">
                <a:latin typeface="Times New Roman"/>
                <a:cs typeface="Times New Roman"/>
              </a:rPr>
              <a:t>[4]</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383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[6] = C [6] + C</a:t>
            </a:r>
            <a:r>
              <a:rPr sz="2400" spc="-135" dirty="0">
                <a:latin typeface="Times New Roman"/>
                <a:cs typeface="Times New Roman"/>
              </a:rPr>
              <a:t> </a:t>
            </a:r>
            <a:r>
              <a:rPr sz="2400" dirty="0">
                <a:latin typeface="Times New Roman"/>
                <a:cs typeface="Times New Roman"/>
              </a:rPr>
              <a:t>[5]</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383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1454">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[7] = C [7] + C</a:t>
            </a:r>
            <a:r>
              <a:rPr sz="2400" spc="-135" dirty="0">
                <a:latin typeface="Times New Roman"/>
                <a:cs typeface="Times New Roman"/>
              </a:rPr>
              <a:t> </a:t>
            </a:r>
            <a:r>
              <a:rPr sz="2400" dirty="0">
                <a:latin typeface="Times New Roman"/>
                <a:cs typeface="Times New Roman"/>
              </a:rPr>
              <a:t>[6]</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383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1454">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764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[8] = C [8] + C</a:t>
            </a:r>
            <a:r>
              <a:rPr sz="2400" spc="-135" dirty="0">
                <a:latin typeface="Times New Roman"/>
                <a:cs typeface="Times New Roman"/>
              </a:rPr>
              <a:t> </a:t>
            </a:r>
            <a:r>
              <a:rPr sz="2400" dirty="0">
                <a:latin typeface="Times New Roman"/>
                <a:cs typeface="Times New Roman"/>
              </a:rPr>
              <a:t>[7]</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65250" y="2051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a:spLocks noGrp="1"/>
          </p:cNvSpPr>
          <p:nvPr>
            <p:ph type="title"/>
          </p:nvPr>
        </p:nvSpPr>
        <p:spPr>
          <a:xfrm>
            <a:off x="1527302" y="1559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4" name="object 4"/>
          <p:cNvSpPr txBox="1"/>
          <p:nvPr/>
        </p:nvSpPr>
        <p:spPr>
          <a:xfrm>
            <a:off x="9071102" y="2016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5" name="object 5"/>
          <p:cNvGraphicFramePr>
            <a:graphicFrameLocks noGrp="1"/>
          </p:cNvGraphicFramePr>
          <p:nvPr/>
        </p:nvGraphicFramePr>
        <p:xfrm>
          <a:off x="1060450" y="4032250"/>
          <a:ext cx="7848597" cy="609599"/>
        </p:xfrm>
        <a:graphic>
          <a:graphicData uri="http://schemas.openxmlformats.org/drawingml/2006/table">
            <a:tbl>
              <a:tblPr firstRow="1" bandRow="1">
                <a:tableStyleId>{2D5ABB26-0587-4C30-8999-92F81FD0307C}</a:tableStyleId>
              </a:tblPr>
              <a:tblGrid>
                <a:gridCol w="609600"/>
                <a:gridCol w="762000"/>
                <a:gridCol w="762000"/>
                <a:gridCol w="838199"/>
                <a:gridCol w="838200"/>
                <a:gridCol w="898398"/>
                <a:gridCol w="778001"/>
                <a:gridCol w="792479"/>
                <a:gridCol w="785622"/>
                <a:gridCol w="784098"/>
              </a:tblGrid>
              <a:tr h="609599">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383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1454">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764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7645">
                        <a:lnSpc>
                          <a:spcPct val="100000"/>
                        </a:lnSpc>
                        <a:spcBef>
                          <a:spcPts val="225"/>
                        </a:spcBef>
                      </a:pPr>
                      <a:r>
                        <a:rPr sz="2800" dirty="0">
                          <a:latin typeface="Times New Roman"/>
                          <a:cs typeface="Times New Roman"/>
                        </a:rPr>
                        <a:t>12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p:nvPr/>
        </p:nvSpPr>
        <p:spPr>
          <a:xfrm>
            <a:off x="2441701" y="4149852"/>
            <a:ext cx="6858634" cy="2098040"/>
          </a:xfrm>
          <a:prstGeom prst="rect">
            <a:avLst/>
          </a:prstGeom>
        </p:spPr>
        <p:txBody>
          <a:bodyPr vert="horz" wrap="square" lIns="0" tIns="0" rIns="0" bIns="0" rtlCol="0">
            <a:spAutoFit/>
          </a:bodyPr>
          <a:lstStyle/>
          <a:p>
            <a:pPr marR="5080" algn="r">
              <a:lnSpc>
                <a:spcPct val="100000"/>
              </a:lnSpc>
            </a:pPr>
            <a:r>
              <a:rPr sz="2400" dirty="0">
                <a:latin typeface="Times New Roman"/>
                <a:cs typeface="Times New Roman"/>
              </a:rPr>
              <a:t>C</a:t>
            </a: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30"/>
              </a:spcBef>
            </a:pPr>
            <a:endParaRPr sz="1850">
              <a:latin typeface="Times New Roman"/>
              <a:cs typeface="Times New Roman"/>
            </a:endParaRPr>
          </a:p>
          <a:p>
            <a:pPr marL="12700">
              <a:lnSpc>
                <a:spcPts val="2875"/>
              </a:lnSpc>
              <a:tabLst>
                <a:tab pos="723265" algn="l"/>
              </a:tabLst>
            </a:pPr>
            <a:r>
              <a:rPr sz="2400" dirty="0">
                <a:latin typeface="Times New Roman"/>
                <a:cs typeface="Times New Roman"/>
              </a:rPr>
              <a:t>6</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k</a:t>
            </a:r>
            <a:endParaRPr sz="2400">
              <a:latin typeface="Times New Roman"/>
              <a:cs typeface="Times New Roman"/>
            </a:endParaRPr>
          </a:p>
          <a:p>
            <a:pPr marL="12700">
              <a:lnSpc>
                <a:spcPts val="2875"/>
              </a:lnSpc>
              <a:tabLst>
                <a:tab pos="723265" algn="l"/>
              </a:tabLst>
            </a:pPr>
            <a:r>
              <a:rPr sz="2400" dirty="0">
                <a:latin typeface="Times New Roman"/>
                <a:cs typeface="Times New Roman"/>
              </a:rPr>
              <a:t>7</a:t>
            </a:r>
            <a:r>
              <a:rPr sz="2400" spc="-5" dirty="0">
                <a:latin typeface="Times New Roman"/>
                <a:cs typeface="Times New Roman"/>
              </a:rPr>
              <a:t> </a:t>
            </a:r>
            <a:r>
              <a:rPr sz="2400" dirty="0">
                <a:latin typeface="Times New Roman"/>
                <a:cs typeface="Times New Roman"/>
              </a:rPr>
              <a:t>-	</a:t>
            </a:r>
            <a:r>
              <a:rPr sz="2400" spc="-5" dirty="0">
                <a:latin typeface="Times New Roman"/>
                <a:cs typeface="Times New Roman"/>
              </a:rPr>
              <a:t>do </a:t>
            </a:r>
            <a:r>
              <a:rPr sz="2400" dirty="0">
                <a:latin typeface="Times New Roman"/>
                <a:cs typeface="Times New Roman"/>
              </a:rPr>
              <a:t>C </a:t>
            </a:r>
            <a:r>
              <a:rPr sz="2400" spc="-5" dirty="0">
                <a:latin typeface="Times New Roman"/>
                <a:cs typeface="Times New Roman"/>
              </a:rPr>
              <a:t>[i] </a:t>
            </a:r>
            <a:r>
              <a:rPr sz="2400" dirty="0">
                <a:latin typeface="Times New Roman"/>
                <a:cs typeface="Times New Roman"/>
              </a:rPr>
              <a:t>= C </a:t>
            </a:r>
            <a:r>
              <a:rPr sz="2400" spc="-5" dirty="0">
                <a:latin typeface="Times New Roman"/>
                <a:cs typeface="Times New Roman"/>
              </a:rPr>
              <a:t>[i] </a:t>
            </a:r>
            <a:r>
              <a:rPr sz="2400" dirty="0">
                <a:latin typeface="Times New Roman"/>
                <a:cs typeface="Times New Roman"/>
              </a:rPr>
              <a:t>+</a:t>
            </a:r>
            <a:r>
              <a:rPr sz="2400" spc="-105" dirty="0">
                <a:latin typeface="Times New Roman"/>
                <a:cs typeface="Times New Roman"/>
              </a:rPr>
              <a:t> </a:t>
            </a:r>
            <a:r>
              <a:rPr sz="2400" spc="-5" dirty="0">
                <a:latin typeface="Times New Roman"/>
                <a:cs typeface="Times New Roman"/>
              </a:rPr>
              <a:t>C[i-1]</a:t>
            </a:r>
            <a:endParaRPr sz="2400">
              <a:latin typeface="Times New Roman"/>
              <a:cs typeface="Times New Roman"/>
            </a:endParaRPr>
          </a:p>
          <a:p>
            <a:pPr marL="12700">
              <a:lnSpc>
                <a:spcPts val="2875"/>
              </a:lnSpc>
            </a:pPr>
            <a:r>
              <a:rPr sz="2400" dirty="0">
                <a:latin typeface="Times New Roman"/>
                <a:cs typeface="Times New Roman"/>
              </a:rPr>
              <a:t>C [9] = C [9] + C</a:t>
            </a:r>
            <a:r>
              <a:rPr sz="2400" spc="-135" dirty="0">
                <a:latin typeface="Times New Roman"/>
                <a:cs typeface="Times New Roman"/>
              </a:rPr>
              <a:t> </a:t>
            </a:r>
            <a:r>
              <a:rPr sz="2400" dirty="0">
                <a:latin typeface="Times New Roman"/>
                <a:cs typeface="Times New Roman"/>
              </a:rPr>
              <a:t>[8]</a:t>
            </a:r>
            <a:endParaRPr sz="2400">
              <a:latin typeface="Times New Roman"/>
              <a:cs typeface="Times New Roman"/>
            </a:endParaRPr>
          </a:p>
        </p:txBody>
      </p:sp>
      <p:sp>
        <p:nvSpPr>
          <p:cNvPr id="7" name="object 7"/>
          <p:cNvSpPr txBox="1"/>
          <p:nvPr/>
        </p:nvSpPr>
        <p:spPr>
          <a:xfrm>
            <a:off x="1451102" y="3540252"/>
            <a:ext cx="787400" cy="377190"/>
          </a:xfrm>
          <a:prstGeom prst="rect">
            <a:avLst/>
          </a:prstGeom>
        </p:spPr>
        <p:txBody>
          <a:bodyPr vert="horz" wrap="square" lIns="0" tIns="0" rIns="0" bIns="0" rtlCol="0">
            <a:spAutoFit/>
          </a:bodyPr>
          <a:lstStyle/>
          <a:p>
            <a:pPr marL="12700">
              <a:lnSpc>
                <a:spcPct val="100000"/>
              </a:lnSpc>
              <a:tabLst>
                <a:tab pos="621665" algn="l"/>
              </a:tabLst>
            </a:pPr>
            <a:r>
              <a:rPr sz="2400" dirty="0">
                <a:latin typeface="Times New Roman"/>
                <a:cs typeface="Times New Roman"/>
              </a:rPr>
              <a:t>0	1</a:t>
            </a:r>
            <a:endParaRPr sz="2400">
              <a:latin typeface="Times New Roman"/>
              <a:cs typeface="Times New Roman"/>
            </a:endParaRPr>
          </a:p>
        </p:txBody>
      </p:sp>
      <p:sp>
        <p:nvSpPr>
          <p:cNvPr id="8" name="object 8"/>
          <p:cNvSpPr txBox="1"/>
          <p:nvPr/>
        </p:nvSpPr>
        <p:spPr>
          <a:xfrm>
            <a:off x="2898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2</a:t>
            </a:r>
            <a:endParaRPr sz="2400">
              <a:latin typeface="Times New Roman"/>
              <a:cs typeface="Times New Roman"/>
            </a:endParaRPr>
          </a:p>
        </p:txBody>
      </p:sp>
      <p:sp>
        <p:nvSpPr>
          <p:cNvPr id="9" name="object 9"/>
          <p:cNvSpPr txBox="1"/>
          <p:nvPr/>
        </p:nvSpPr>
        <p:spPr>
          <a:xfrm>
            <a:off x="36609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3</a:t>
            </a:r>
            <a:endParaRPr sz="2400">
              <a:latin typeface="Times New Roman"/>
              <a:cs typeface="Times New Roman"/>
            </a:endParaRPr>
          </a:p>
        </p:txBody>
      </p:sp>
      <p:sp>
        <p:nvSpPr>
          <p:cNvPr id="10" name="object 10"/>
          <p:cNvSpPr txBox="1"/>
          <p:nvPr/>
        </p:nvSpPr>
        <p:spPr>
          <a:xfrm>
            <a:off x="44991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4</a:t>
            </a:r>
            <a:endParaRPr sz="2400">
              <a:latin typeface="Times New Roman"/>
              <a:cs typeface="Times New Roman"/>
            </a:endParaRPr>
          </a:p>
        </p:txBody>
      </p:sp>
      <p:sp>
        <p:nvSpPr>
          <p:cNvPr id="11" name="object 11"/>
          <p:cNvSpPr txBox="1"/>
          <p:nvPr/>
        </p:nvSpPr>
        <p:spPr>
          <a:xfrm>
            <a:off x="53373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5</a:t>
            </a:r>
            <a:endParaRPr sz="2400">
              <a:latin typeface="Times New Roman"/>
              <a:cs typeface="Times New Roman"/>
            </a:endParaRPr>
          </a:p>
        </p:txBody>
      </p:sp>
      <p:sp>
        <p:nvSpPr>
          <p:cNvPr id="12" name="object 12"/>
          <p:cNvSpPr txBox="1"/>
          <p:nvPr/>
        </p:nvSpPr>
        <p:spPr>
          <a:xfrm>
            <a:off x="6175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6</a:t>
            </a:r>
            <a:endParaRPr sz="2400">
              <a:latin typeface="Times New Roman"/>
              <a:cs typeface="Times New Roman"/>
            </a:endParaRPr>
          </a:p>
        </p:txBody>
      </p:sp>
      <p:sp>
        <p:nvSpPr>
          <p:cNvPr id="13" name="object 13"/>
          <p:cNvSpPr txBox="1"/>
          <p:nvPr/>
        </p:nvSpPr>
        <p:spPr>
          <a:xfrm>
            <a:off x="69375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7</a:t>
            </a:r>
            <a:endParaRPr sz="2400">
              <a:latin typeface="Times New Roman"/>
              <a:cs typeface="Times New Roman"/>
            </a:endParaRPr>
          </a:p>
        </p:txBody>
      </p:sp>
      <p:sp>
        <p:nvSpPr>
          <p:cNvPr id="14" name="object 14"/>
          <p:cNvSpPr txBox="1"/>
          <p:nvPr/>
        </p:nvSpPr>
        <p:spPr>
          <a:xfrm>
            <a:off x="7775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8</a:t>
            </a:r>
            <a:endParaRPr sz="2400">
              <a:latin typeface="Times New Roman"/>
              <a:cs typeface="Times New Roman"/>
            </a:endParaRPr>
          </a:p>
        </p:txBody>
      </p:sp>
      <p:sp>
        <p:nvSpPr>
          <p:cNvPr id="15" name="object 15"/>
          <p:cNvSpPr txBox="1"/>
          <p:nvPr/>
        </p:nvSpPr>
        <p:spPr>
          <a:xfrm>
            <a:off x="8537702" y="35402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3005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12</a:t>
            </a:r>
            <a:endParaRPr sz="2000">
              <a:latin typeface="Times New Roman"/>
              <a:cs typeface="Times New Roman"/>
            </a:endParaRPr>
          </a:p>
          <a:p>
            <a:pPr marL="12700">
              <a:lnSpc>
                <a:spcPct val="100000"/>
              </a:lnSpc>
            </a:pPr>
            <a:r>
              <a:rPr sz="2000" spc="-5" dirty="0">
                <a:latin typeface="Times New Roman"/>
                <a:cs typeface="Times New Roman"/>
              </a:rPr>
              <a:t>do B [C [A [12]]] = A</a:t>
            </a:r>
            <a:r>
              <a:rPr sz="2000" spc="-30" dirty="0">
                <a:latin typeface="Times New Roman"/>
                <a:cs typeface="Times New Roman"/>
              </a:rPr>
              <a:t> </a:t>
            </a:r>
            <a:r>
              <a:rPr sz="2000" spc="-5" dirty="0">
                <a:latin typeface="Times New Roman"/>
                <a:cs typeface="Times New Roman"/>
              </a:rPr>
              <a:t>[12]</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[9]] = 9 =&gt;B [12] = 9  C [A [12]] = C[A[12]]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[9] = C[9]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144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9101" y="1924974"/>
            <a:ext cx="8644890" cy="4455160"/>
          </a:xfrm>
          <a:prstGeom prst="rect">
            <a:avLst/>
          </a:prstGeom>
        </p:spPr>
        <p:txBody>
          <a:bodyPr vert="horz" wrap="square" lIns="0" tIns="0" rIns="0" bIns="0" rtlCol="0">
            <a:spAutoFit/>
          </a:bodyPr>
          <a:lstStyle/>
          <a:p>
            <a:pPr marL="466725" marR="394970" indent="-454025">
              <a:lnSpc>
                <a:spcPct val="120200"/>
              </a:lnSpc>
              <a:buFont typeface="Arial"/>
              <a:buChar char="•"/>
              <a:tabLst>
                <a:tab pos="466725" algn="l"/>
                <a:tab pos="467359" algn="l"/>
              </a:tabLst>
            </a:pPr>
            <a:r>
              <a:rPr sz="2800" b="1" u="heavy" spc="-5" dirty="0">
                <a:latin typeface="Arial"/>
                <a:cs typeface="Arial"/>
              </a:rPr>
              <a:t>Linear Algorithm</a:t>
            </a:r>
            <a:r>
              <a:rPr sz="2800" b="1" spc="-5" dirty="0">
                <a:latin typeface="Arial"/>
                <a:cs typeface="Arial"/>
              </a:rPr>
              <a:t>: </a:t>
            </a:r>
            <a:r>
              <a:rPr sz="2800" dirty="0">
                <a:latin typeface="Arial"/>
                <a:cs typeface="Arial"/>
              </a:rPr>
              <a:t>Takes a time in order of n(n is  size of</a:t>
            </a:r>
            <a:r>
              <a:rPr sz="2800" spc="-90" dirty="0">
                <a:latin typeface="Arial"/>
                <a:cs typeface="Arial"/>
              </a:rPr>
              <a:t> </a:t>
            </a:r>
            <a:r>
              <a:rPr sz="2800" dirty="0">
                <a:latin typeface="Arial"/>
                <a:cs typeface="Arial"/>
              </a:rPr>
              <a:t>instances)</a:t>
            </a:r>
            <a:endParaRPr sz="2800">
              <a:latin typeface="Arial"/>
              <a:cs typeface="Arial"/>
            </a:endParaRPr>
          </a:p>
          <a:p>
            <a:pPr marL="466725" indent="-454025">
              <a:lnSpc>
                <a:spcPct val="100000"/>
              </a:lnSpc>
              <a:spcBef>
                <a:spcPts val="1355"/>
              </a:spcBef>
              <a:buFont typeface="Arial"/>
              <a:buChar char="•"/>
              <a:tabLst>
                <a:tab pos="466725" algn="l"/>
                <a:tab pos="467359" algn="l"/>
              </a:tabLst>
            </a:pPr>
            <a:r>
              <a:rPr sz="2800" b="1" u="heavy" spc="-5" dirty="0">
                <a:latin typeface="Arial"/>
                <a:cs typeface="Arial"/>
              </a:rPr>
              <a:t>Quadratic Algorithm</a:t>
            </a:r>
            <a:r>
              <a:rPr sz="2800" b="1" spc="-5" dirty="0">
                <a:latin typeface="Arial"/>
                <a:cs typeface="Arial"/>
              </a:rPr>
              <a:t>: </a:t>
            </a:r>
            <a:r>
              <a:rPr sz="2800" dirty="0">
                <a:latin typeface="Arial"/>
                <a:cs typeface="Arial"/>
              </a:rPr>
              <a:t>Takes a time in order of</a:t>
            </a:r>
            <a:r>
              <a:rPr sz="2800" spc="-40" dirty="0">
                <a:latin typeface="Arial"/>
                <a:cs typeface="Arial"/>
              </a:rPr>
              <a:t> </a:t>
            </a:r>
            <a:r>
              <a:rPr sz="2800" dirty="0">
                <a:latin typeface="Arial"/>
                <a:cs typeface="Arial"/>
              </a:rPr>
              <a:t>n</a:t>
            </a:r>
            <a:r>
              <a:rPr sz="2850" baseline="23391" dirty="0">
                <a:latin typeface="Arial"/>
                <a:cs typeface="Arial"/>
              </a:rPr>
              <a:t>2</a:t>
            </a:r>
            <a:endParaRPr sz="2850" baseline="23391">
              <a:latin typeface="Arial"/>
              <a:cs typeface="Arial"/>
            </a:endParaRPr>
          </a:p>
          <a:p>
            <a:pPr marL="466725" indent="-454025">
              <a:lnSpc>
                <a:spcPct val="100000"/>
              </a:lnSpc>
              <a:spcBef>
                <a:spcPts val="1350"/>
              </a:spcBef>
              <a:buFont typeface="Arial"/>
              <a:buChar char="•"/>
              <a:tabLst>
                <a:tab pos="466725" algn="l"/>
                <a:tab pos="467359" algn="l"/>
              </a:tabLst>
            </a:pPr>
            <a:r>
              <a:rPr sz="2800" b="1" u="heavy" spc="-5" dirty="0">
                <a:latin typeface="Arial"/>
                <a:cs typeface="Arial"/>
              </a:rPr>
              <a:t>Cubic Algorithm</a:t>
            </a:r>
            <a:r>
              <a:rPr sz="2800" b="1" spc="-5" dirty="0">
                <a:latin typeface="Arial"/>
                <a:cs typeface="Arial"/>
              </a:rPr>
              <a:t>: </a:t>
            </a:r>
            <a:r>
              <a:rPr sz="2800" dirty="0">
                <a:latin typeface="Arial"/>
                <a:cs typeface="Arial"/>
              </a:rPr>
              <a:t>Takes a time in order of</a:t>
            </a:r>
            <a:r>
              <a:rPr sz="2800" spc="-45" dirty="0">
                <a:latin typeface="Arial"/>
                <a:cs typeface="Arial"/>
              </a:rPr>
              <a:t> </a:t>
            </a:r>
            <a:r>
              <a:rPr sz="2800" dirty="0">
                <a:latin typeface="Arial"/>
                <a:cs typeface="Arial"/>
              </a:rPr>
              <a:t>n</a:t>
            </a:r>
            <a:r>
              <a:rPr sz="2850" baseline="23391" dirty="0">
                <a:latin typeface="Arial"/>
                <a:cs typeface="Arial"/>
              </a:rPr>
              <a:t>3</a:t>
            </a:r>
            <a:endParaRPr sz="2850" baseline="23391">
              <a:latin typeface="Arial"/>
              <a:cs typeface="Arial"/>
            </a:endParaRPr>
          </a:p>
          <a:p>
            <a:pPr marL="466725" marR="118110" indent="-454025">
              <a:lnSpc>
                <a:spcPct val="120000"/>
              </a:lnSpc>
              <a:spcBef>
                <a:spcPts val="685"/>
              </a:spcBef>
              <a:buFont typeface="Arial"/>
              <a:buChar char="•"/>
              <a:tabLst>
                <a:tab pos="466725" algn="l"/>
                <a:tab pos="467359" algn="l"/>
              </a:tabLst>
            </a:pPr>
            <a:r>
              <a:rPr sz="2800" b="1" u="heavy" spc="-5" dirty="0">
                <a:latin typeface="Arial"/>
                <a:cs typeface="Arial"/>
              </a:rPr>
              <a:t>Polynomial Algorithm</a:t>
            </a:r>
            <a:r>
              <a:rPr sz="2800" b="1" spc="-5" dirty="0">
                <a:latin typeface="Arial"/>
                <a:cs typeface="Arial"/>
              </a:rPr>
              <a:t>: </a:t>
            </a:r>
            <a:r>
              <a:rPr sz="2800" dirty="0">
                <a:latin typeface="Arial"/>
                <a:cs typeface="Arial"/>
              </a:rPr>
              <a:t>Takes a time in order of n</a:t>
            </a:r>
            <a:r>
              <a:rPr sz="2850" baseline="23391" dirty="0">
                <a:latin typeface="Arial"/>
                <a:cs typeface="Arial"/>
              </a:rPr>
              <a:t>k  </a:t>
            </a:r>
            <a:r>
              <a:rPr sz="2800" dirty="0">
                <a:latin typeface="Arial"/>
                <a:cs typeface="Arial"/>
              </a:rPr>
              <a:t>(k </a:t>
            </a:r>
            <a:r>
              <a:rPr sz="2800" spc="-5" dirty="0">
                <a:latin typeface="Arial"/>
                <a:cs typeface="Arial"/>
              </a:rPr>
              <a:t>is</a:t>
            </a:r>
            <a:r>
              <a:rPr sz="2800" spc="-85" dirty="0">
                <a:latin typeface="Arial"/>
                <a:cs typeface="Arial"/>
              </a:rPr>
              <a:t> </a:t>
            </a:r>
            <a:r>
              <a:rPr sz="2800" dirty="0">
                <a:latin typeface="Arial"/>
                <a:cs typeface="Arial"/>
              </a:rPr>
              <a:t>constant)</a:t>
            </a:r>
            <a:endParaRPr sz="2800">
              <a:latin typeface="Arial"/>
              <a:cs typeface="Arial"/>
            </a:endParaRPr>
          </a:p>
          <a:p>
            <a:pPr marL="466725" marR="5080" indent="-454025">
              <a:lnSpc>
                <a:spcPct val="120200"/>
              </a:lnSpc>
              <a:spcBef>
                <a:spcPts val="675"/>
              </a:spcBef>
              <a:buFont typeface="Arial"/>
              <a:buChar char="•"/>
              <a:tabLst>
                <a:tab pos="466725" algn="l"/>
                <a:tab pos="467359" algn="l"/>
              </a:tabLst>
            </a:pPr>
            <a:r>
              <a:rPr sz="2800" b="1" u="heavy" spc="-5" dirty="0">
                <a:latin typeface="Arial"/>
                <a:cs typeface="Arial"/>
              </a:rPr>
              <a:t>Exponential Algorithm</a:t>
            </a:r>
            <a:r>
              <a:rPr sz="2800" b="1" spc="-5" dirty="0">
                <a:latin typeface="Arial"/>
                <a:cs typeface="Arial"/>
              </a:rPr>
              <a:t>: </a:t>
            </a:r>
            <a:r>
              <a:rPr sz="2800" dirty="0">
                <a:latin typeface="Arial"/>
                <a:cs typeface="Arial"/>
              </a:rPr>
              <a:t>Takes a time in order of c</a:t>
            </a:r>
            <a:r>
              <a:rPr sz="2850" baseline="23391" dirty="0">
                <a:latin typeface="Arial"/>
                <a:cs typeface="Arial"/>
              </a:rPr>
              <a:t>n  </a:t>
            </a:r>
            <a:r>
              <a:rPr sz="2800" dirty="0">
                <a:latin typeface="Arial"/>
                <a:cs typeface="Arial"/>
              </a:rPr>
              <a:t>(c </a:t>
            </a:r>
            <a:r>
              <a:rPr sz="2800" spc="-5" dirty="0">
                <a:latin typeface="Arial"/>
                <a:cs typeface="Arial"/>
              </a:rPr>
              <a:t>is</a:t>
            </a:r>
            <a:r>
              <a:rPr sz="2800" spc="-85" dirty="0">
                <a:latin typeface="Arial"/>
                <a:cs typeface="Arial"/>
              </a:rPr>
              <a:t> </a:t>
            </a:r>
            <a:r>
              <a:rPr sz="2800" dirty="0">
                <a:latin typeface="Arial"/>
                <a:cs typeface="Arial"/>
              </a:rPr>
              <a:t>constant)</a:t>
            </a:r>
            <a:endParaRPr sz="2800">
              <a:latin typeface="Arial"/>
              <a:cs typeface="Arial"/>
            </a:endParaRPr>
          </a:p>
        </p:txBody>
      </p:sp>
      <p:sp>
        <p:nvSpPr>
          <p:cNvPr id="3" name="object 3"/>
          <p:cNvSpPr txBox="1">
            <a:spLocks noGrp="1"/>
          </p:cNvSpPr>
          <p:nvPr>
            <p:ph type="title"/>
          </p:nvPr>
        </p:nvSpPr>
        <p:spPr>
          <a:prstGeom prst="rect">
            <a:avLst/>
          </a:prstGeom>
        </p:spPr>
        <p:txBody>
          <a:bodyPr vert="horz" wrap="square" lIns="0" tIns="515914" rIns="0" bIns="0" rtlCol="0">
            <a:spAutoFit/>
          </a:bodyPr>
          <a:lstStyle/>
          <a:p>
            <a:pPr marL="165100">
              <a:lnSpc>
                <a:spcPct val="100000"/>
              </a:lnSpc>
            </a:pPr>
            <a:r>
              <a:rPr spc="-5" dirty="0"/>
              <a:t>Types </a:t>
            </a:r>
            <a:r>
              <a:rPr dirty="0"/>
              <a:t>of Algorithms in Relation to</a:t>
            </a:r>
            <a:r>
              <a:rPr spc="-100" dirty="0"/>
              <a:t> </a:t>
            </a:r>
            <a:r>
              <a:rPr dirty="0"/>
              <a:t>Time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11</a:t>
            </a:r>
            <a:endParaRPr sz="2000">
              <a:latin typeface="Times New Roman"/>
              <a:cs typeface="Times New Roman"/>
            </a:endParaRPr>
          </a:p>
          <a:p>
            <a:pPr marL="12700">
              <a:lnSpc>
                <a:spcPct val="100000"/>
              </a:lnSpc>
            </a:pPr>
            <a:r>
              <a:rPr sz="2000" spc="-5" dirty="0">
                <a:latin typeface="Times New Roman"/>
                <a:cs typeface="Times New Roman"/>
              </a:rPr>
              <a:t>do B [C [A [11]]] = A</a:t>
            </a:r>
            <a:r>
              <a:rPr sz="2000" spc="-30" dirty="0">
                <a:latin typeface="Times New Roman"/>
                <a:cs typeface="Times New Roman"/>
              </a:rPr>
              <a:t> </a:t>
            </a:r>
            <a:r>
              <a:rPr sz="2000" spc="-5" dirty="0">
                <a:latin typeface="Times New Roman"/>
                <a:cs typeface="Times New Roman"/>
              </a:rPr>
              <a:t>[11]</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[3]] = 3 =&gt;B [7] = 3  C [A [11]] = C[A[11]]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[3] = C[3]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144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10</a:t>
            </a:r>
            <a:endParaRPr sz="2000">
              <a:latin typeface="Times New Roman"/>
              <a:cs typeface="Times New Roman"/>
            </a:endParaRPr>
          </a:p>
          <a:p>
            <a:pPr marL="12700">
              <a:lnSpc>
                <a:spcPct val="100000"/>
              </a:lnSpc>
            </a:pPr>
            <a:r>
              <a:rPr sz="2000" spc="-5" dirty="0">
                <a:latin typeface="Times New Roman"/>
                <a:cs typeface="Times New Roman"/>
              </a:rPr>
              <a:t>do B [C [A [10]]] = A</a:t>
            </a:r>
            <a:r>
              <a:rPr sz="2000" spc="-30" dirty="0">
                <a:latin typeface="Times New Roman"/>
                <a:cs typeface="Times New Roman"/>
              </a:rPr>
              <a:t> </a:t>
            </a:r>
            <a:r>
              <a:rPr sz="2000" spc="-5" dirty="0">
                <a:latin typeface="Times New Roman"/>
                <a:cs typeface="Times New Roman"/>
              </a:rPr>
              <a:t>[10]</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[1]] = 1 =&gt;B [5] = 1  C [A [10]] = C[A[10]] –</a:t>
            </a:r>
            <a:r>
              <a:rPr sz="2000" spc="-2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[1] = C[1]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1445">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3005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9</a:t>
            </a:r>
            <a:endParaRPr sz="2000">
              <a:latin typeface="Times New Roman"/>
              <a:cs typeface="Times New Roman"/>
            </a:endParaRPr>
          </a:p>
          <a:p>
            <a:pPr marL="12700">
              <a:lnSpc>
                <a:spcPct val="100000"/>
              </a:lnSpc>
            </a:pPr>
            <a:r>
              <a:rPr sz="2000" spc="-5" dirty="0">
                <a:latin typeface="Times New Roman"/>
                <a:cs typeface="Times New Roman"/>
              </a:rPr>
              <a:t>do B [C [A [9]]] = A</a:t>
            </a:r>
            <a:r>
              <a:rPr sz="2000" spc="-40" dirty="0">
                <a:latin typeface="Times New Roman"/>
                <a:cs typeface="Times New Roman"/>
              </a:rPr>
              <a:t> </a:t>
            </a:r>
            <a:r>
              <a:rPr sz="2000" spc="-5" dirty="0">
                <a:latin typeface="Times New Roman"/>
                <a:cs typeface="Times New Roman"/>
              </a:rPr>
              <a:t>[9]</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[6]] = 6 =&gt;B [10] = 6  C [A [9]] = C[A[9]]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[6] = C[6]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3005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8</a:t>
            </a:r>
            <a:endParaRPr sz="2000">
              <a:latin typeface="Times New Roman"/>
              <a:cs typeface="Times New Roman"/>
            </a:endParaRPr>
          </a:p>
          <a:p>
            <a:pPr marL="12700">
              <a:lnSpc>
                <a:spcPct val="100000"/>
              </a:lnSpc>
            </a:pPr>
            <a:r>
              <a:rPr sz="2000" spc="-5" dirty="0">
                <a:latin typeface="Times New Roman"/>
                <a:cs typeface="Times New Roman"/>
              </a:rPr>
              <a:t>do B [C [A [8]]] = A</a:t>
            </a:r>
            <a:r>
              <a:rPr sz="2000" spc="-40" dirty="0">
                <a:latin typeface="Times New Roman"/>
                <a:cs typeface="Times New Roman"/>
              </a:rPr>
              <a:t> </a:t>
            </a:r>
            <a:r>
              <a:rPr sz="2000" spc="-5" dirty="0">
                <a:latin typeface="Times New Roman"/>
                <a:cs typeface="Times New Roman"/>
              </a:rPr>
              <a:t>[8]</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[8]] = 8 =&gt;B [11] = 8  C [A [8]] = C[A[8]]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[8] = C[8]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7</a:t>
            </a:r>
            <a:endParaRPr sz="2000">
              <a:latin typeface="Times New Roman"/>
              <a:cs typeface="Times New Roman"/>
            </a:endParaRPr>
          </a:p>
          <a:p>
            <a:pPr marL="12700">
              <a:lnSpc>
                <a:spcPct val="100000"/>
              </a:lnSpc>
            </a:pPr>
            <a:r>
              <a:rPr sz="2000" spc="-5" dirty="0">
                <a:latin typeface="Times New Roman"/>
                <a:cs typeface="Times New Roman"/>
              </a:rPr>
              <a:t>do B [C [A [7]]] = A</a:t>
            </a:r>
            <a:r>
              <a:rPr sz="2000" spc="-40" dirty="0">
                <a:latin typeface="Times New Roman"/>
                <a:cs typeface="Times New Roman"/>
              </a:rPr>
              <a:t> </a:t>
            </a:r>
            <a:r>
              <a:rPr sz="2000" spc="-5" dirty="0">
                <a:latin typeface="Times New Roman"/>
                <a:cs typeface="Times New Roman"/>
              </a:rPr>
              <a:t>[7]</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[1]] = 1 =&gt;B [4] = 1  C [A [7]] = C[A[7]]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[1] = C[1]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6</a:t>
            </a:r>
            <a:endParaRPr sz="2000">
              <a:latin typeface="Times New Roman"/>
              <a:cs typeface="Times New Roman"/>
            </a:endParaRPr>
          </a:p>
          <a:p>
            <a:pPr marL="12700">
              <a:lnSpc>
                <a:spcPct val="100000"/>
              </a:lnSpc>
            </a:pPr>
            <a:r>
              <a:rPr sz="2000" spc="-5" dirty="0">
                <a:latin typeface="Times New Roman"/>
                <a:cs typeface="Times New Roman"/>
              </a:rPr>
              <a:t>do B [C [A [6]]] = A</a:t>
            </a:r>
            <a:r>
              <a:rPr sz="2000" spc="-40" dirty="0">
                <a:latin typeface="Times New Roman"/>
                <a:cs typeface="Times New Roman"/>
              </a:rPr>
              <a:t> </a:t>
            </a:r>
            <a:r>
              <a:rPr sz="2000" spc="-5" dirty="0">
                <a:latin typeface="Times New Roman"/>
                <a:cs typeface="Times New Roman"/>
              </a:rPr>
              <a:t>[6]</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[1]] = 1 =&gt;B [3] = 1  C [A [6]] = C[A[6]]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[1] = C[1]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5</a:t>
            </a:r>
            <a:endParaRPr sz="2000">
              <a:latin typeface="Times New Roman"/>
              <a:cs typeface="Times New Roman"/>
            </a:endParaRPr>
          </a:p>
          <a:p>
            <a:pPr marL="12700">
              <a:lnSpc>
                <a:spcPct val="100000"/>
              </a:lnSpc>
            </a:pPr>
            <a:r>
              <a:rPr sz="2000" spc="-5" dirty="0">
                <a:latin typeface="Times New Roman"/>
                <a:cs typeface="Times New Roman"/>
              </a:rPr>
              <a:t>do B [C [A [5]]] = A</a:t>
            </a:r>
            <a:r>
              <a:rPr sz="2000" spc="-40" dirty="0">
                <a:latin typeface="Times New Roman"/>
                <a:cs typeface="Times New Roman"/>
              </a:rPr>
              <a:t> </a:t>
            </a:r>
            <a:r>
              <a:rPr sz="2000" spc="-5" dirty="0">
                <a:latin typeface="Times New Roman"/>
                <a:cs typeface="Times New Roman"/>
              </a:rPr>
              <a:t>[5]</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[1]] = 1 =&gt;B [2] = 1  C [A [5]] = C[A[5]]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[1] = C[1]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4</a:t>
            </a:r>
            <a:endParaRPr sz="2000">
              <a:latin typeface="Times New Roman"/>
              <a:cs typeface="Times New Roman"/>
            </a:endParaRPr>
          </a:p>
          <a:p>
            <a:pPr marL="12700">
              <a:lnSpc>
                <a:spcPct val="100000"/>
              </a:lnSpc>
            </a:pPr>
            <a:r>
              <a:rPr sz="2000" spc="-5" dirty="0">
                <a:latin typeface="Times New Roman"/>
                <a:cs typeface="Times New Roman"/>
              </a:rPr>
              <a:t>do B [C [A [4]]] = A</a:t>
            </a:r>
            <a:r>
              <a:rPr sz="2000" spc="-40" dirty="0">
                <a:latin typeface="Times New Roman"/>
                <a:cs typeface="Times New Roman"/>
              </a:rPr>
              <a:t> </a:t>
            </a:r>
            <a:r>
              <a:rPr sz="2000" spc="-5" dirty="0">
                <a:latin typeface="Times New Roman"/>
                <a:cs typeface="Times New Roman"/>
              </a:rPr>
              <a:t>[4]</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[5]] = 5 =&gt;B [9] = 5  C [A [4]] = C[A[4]]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[5] = C[5]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3</a:t>
            </a:r>
            <a:endParaRPr sz="2000">
              <a:latin typeface="Times New Roman"/>
              <a:cs typeface="Times New Roman"/>
            </a:endParaRPr>
          </a:p>
          <a:p>
            <a:pPr marL="12700">
              <a:lnSpc>
                <a:spcPct val="100000"/>
              </a:lnSpc>
            </a:pPr>
            <a:r>
              <a:rPr sz="2000" spc="-5" dirty="0">
                <a:latin typeface="Times New Roman"/>
                <a:cs typeface="Times New Roman"/>
              </a:rPr>
              <a:t>do B [C [A [3]]] = A</a:t>
            </a:r>
            <a:r>
              <a:rPr sz="2000" spc="-40" dirty="0">
                <a:latin typeface="Times New Roman"/>
                <a:cs typeface="Times New Roman"/>
              </a:rPr>
              <a:t> </a:t>
            </a:r>
            <a:r>
              <a:rPr sz="2000" spc="-5" dirty="0">
                <a:latin typeface="Times New Roman"/>
                <a:cs typeface="Times New Roman"/>
              </a:rPr>
              <a:t>[3]</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[4]] = 4 =&gt;B [8] = 4  C [A [3]] = C[A[3]]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[4] = C[4]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2</a:t>
            </a:r>
            <a:endParaRPr sz="2000">
              <a:latin typeface="Times New Roman"/>
              <a:cs typeface="Times New Roman"/>
            </a:endParaRPr>
          </a:p>
          <a:p>
            <a:pPr marL="12700">
              <a:lnSpc>
                <a:spcPct val="100000"/>
              </a:lnSpc>
            </a:pPr>
            <a:r>
              <a:rPr sz="2000" spc="-5" dirty="0">
                <a:latin typeface="Times New Roman"/>
                <a:cs typeface="Times New Roman"/>
              </a:rPr>
              <a:t>do B [C [A [2]]] = A</a:t>
            </a:r>
            <a:r>
              <a:rPr sz="2000" spc="-40" dirty="0">
                <a:latin typeface="Times New Roman"/>
                <a:cs typeface="Times New Roman"/>
              </a:rPr>
              <a:t> </a:t>
            </a:r>
            <a:r>
              <a:rPr sz="2000" spc="-5" dirty="0">
                <a:latin typeface="Times New Roman"/>
                <a:cs typeface="Times New Roman"/>
              </a:rPr>
              <a:t>[2]</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[2]] = 2 =&gt;B [6] = 2  C [A [2]] = C[A[2]]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[2] = C[2]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5301" y="1226535"/>
            <a:ext cx="8757920" cy="5794375"/>
          </a:xfrm>
          <a:prstGeom prst="rect">
            <a:avLst/>
          </a:prstGeom>
        </p:spPr>
        <p:txBody>
          <a:bodyPr vert="horz" wrap="square" lIns="0" tIns="0" rIns="0" bIns="0" rtlCol="0">
            <a:spAutoFit/>
          </a:bodyPr>
          <a:lstStyle/>
          <a:p>
            <a:pPr marL="467995" marR="6350" indent="-455295" algn="just">
              <a:lnSpc>
                <a:spcPct val="140200"/>
              </a:lnSpc>
              <a:buChar char="•"/>
              <a:tabLst>
                <a:tab pos="468630" algn="l"/>
              </a:tabLst>
            </a:pPr>
            <a:r>
              <a:rPr sz="2600" spc="-5" dirty="0">
                <a:latin typeface="Arial"/>
                <a:cs typeface="Arial"/>
              </a:rPr>
              <a:t>Worst-case time is considered for implementation of an  algorithm whose response time is</a:t>
            </a:r>
            <a:r>
              <a:rPr sz="2600" spc="65" dirty="0">
                <a:latin typeface="Arial"/>
                <a:cs typeface="Arial"/>
              </a:rPr>
              <a:t> </a:t>
            </a:r>
            <a:r>
              <a:rPr sz="2600" spc="-5" dirty="0">
                <a:latin typeface="Arial"/>
                <a:cs typeface="Arial"/>
              </a:rPr>
              <a:t>critical</a:t>
            </a:r>
            <a:endParaRPr sz="2600">
              <a:latin typeface="Arial"/>
              <a:cs typeface="Arial"/>
            </a:endParaRPr>
          </a:p>
          <a:p>
            <a:pPr marL="467995" marR="5080" indent="-455295" algn="just">
              <a:lnSpc>
                <a:spcPct val="140200"/>
              </a:lnSpc>
              <a:spcBef>
                <a:spcPts val="620"/>
              </a:spcBef>
              <a:buChar char="•"/>
              <a:tabLst>
                <a:tab pos="468630" algn="l"/>
              </a:tabLst>
            </a:pPr>
            <a:r>
              <a:rPr sz="2600" spc="-5" dirty="0">
                <a:latin typeface="Arial"/>
                <a:cs typeface="Arial"/>
              </a:rPr>
              <a:t>Average execution time is taken if an algorithm is to be  used many times on many different</a:t>
            </a:r>
            <a:r>
              <a:rPr sz="2600" spc="70" dirty="0">
                <a:latin typeface="Arial"/>
                <a:cs typeface="Arial"/>
              </a:rPr>
              <a:t> </a:t>
            </a:r>
            <a:r>
              <a:rPr sz="2600" spc="-5" dirty="0">
                <a:latin typeface="Arial"/>
                <a:cs typeface="Arial"/>
              </a:rPr>
              <a:t>instances</a:t>
            </a:r>
            <a:endParaRPr sz="2600">
              <a:latin typeface="Arial"/>
              <a:cs typeface="Arial"/>
            </a:endParaRPr>
          </a:p>
          <a:p>
            <a:pPr marL="467995" marR="6350" indent="-455295" algn="just">
              <a:lnSpc>
                <a:spcPct val="140200"/>
              </a:lnSpc>
              <a:spcBef>
                <a:spcPts val="630"/>
              </a:spcBef>
              <a:buChar char="•"/>
              <a:tabLst>
                <a:tab pos="468630" algn="l"/>
              </a:tabLst>
            </a:pPr>
            <a:r>
              <a:rPr sz="2600" spc="-5" dirty="0">
                <a:latin typeface="Arial"/>
                <a:cs typeface="Arial"/>
              </a:rPr>
              <a:t>A useful analysis of the average behaviour of an  algorithm requires a priori knowledge of the distribution  of the instances to be solved - an unrealistic  requirement</a:t>
            </a:r>
            <a:endParaRPr sz="2600">
              <a:latin typeface="Arial"/>
              <a:cs typeface="Arial"/>
            </a:endParaRPr>
          </a:p>
          <a:p>
            <a:pPr marL="467995" marR="8890" indent="-455295" algn="just">
              <a:lnSpc>
                <a:spcPct val="140400"/>
              </a:lnSpc>
              <a:spcBef>
                <a:spcPts val="615"/>
              </a:spcBef>
              <a:buChar char="•"/>
              <a:tabLst>
                <a:tab pos="468630" algn="l"/>
              </a:tabLst>
            </a:pPr>
            <a:r>
              <a:rPr sz="2600" spc="-5" dirty="0">
                <a:latin typeface="Arial"/>
                <a:cs typeface="Arial"/>
              </a:rPr>
              <a:t>The worst-case analysis is usually required unless  stated</a:t>
            </a:r>
            <a:r>
              <a:rPr sz="2600" spc="-40" dirty="0">
                <a:latin typeface="Arial"/>
                <a:cs typeface="Arial"/>
              </a:rPr>
              <a:t> </a:t>
            </a:r>
            <a:r>
              <a:rPr sz="2600" spc="-5" dirty="0">
                <a:latin typeface="Arial"/>
                <a:cs typeface="Arial"/>
              </a:rPr>
              <a:t>otherwise</a:t>
            </a:r>
            <a:endParaRPr sz="2600">
              <a:latin typeface="Arial"/>
              <a:cs typeface="Arial"/>
            </a:endParaRPr>
          </a:p>
        </p:txBody>
      </p:sp>
      <p:sp>
        <p:nvSpPr>
          <p:cNvPr id="3" name="object 3"/>
          <p:cNvSpPr txBox="1">
            <a:spLocks noGrp="1"/>
          </p:cNvSpPr>
          <p:nvPr>
            <p:ph type="title"/>
          </p:nvPr>
        </p:nvSpPr>
        <p:spPr>
          <a:prstGeom prst="rect">
            <a:avLst/>
          </a:prstGeom>
        </p:spPr>
        <p:txBody>
          <a:bodyPr vert="horz" wrap="square" lIns="0" tIns="84114" rIns="0" bIns="0" rtlCol="0">
            <a:spAutoFit/>
          </a:bodyPr>
          <a:lstStyle/>
          <a:p>
            <a:pPr marL="546100">
              <a:lnSpc>
                <a:spcPct val="100000"/>
              </a:lnSpc>
            </a:pPr>
            <a:r>
              <a:rPr sz="4000" spc="-5" dirty="0"/>
              <a:t>Average and worst-case</a:t>
            </a:r>
            <a:r>
              <a:rPr sz="4000" spc="-70" dirty="0"/>
              <a:t> </a:t>
            </a:r>
            <a:r>
              <a:rPr sz="4000" spc="-5" dirty="0"/>
              <a:t>Analysis</a:t>
            </a:r>
            <a:endParaRPr sz="40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502" y="5217921"/>
            <a:ext cx="316992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9  for j =  length [A] down to</a:t>
            </a:r>
            <a:r>
              <a:rPr sz="2000" spc="-2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3"/>
          <p:cNvSpPr txBox="1"/>
          <p:nvPr/>
        </p:nvSpPr>
        <p:spPr>
          <a:xfrm>
            <a:off x="841502" y="5522721"/>
            <a:ext cx="3023235" cy="621665"/>
          </a:xfrm>
          <a:prstGeom prst="rect">
            <a:avLst/>
          </a:prstGeom>
        </p:spPr>
        <p:txBody>
          <a:bodyPr vert="horz" wrap="square" lIns="0" tIns="0" rIns="0" bIns="0" rtlCol="0">
            <a:spAutoFit/>
          </a:bodyPr>
          <a:lstStyle/>
          <a:p>
            <a:pPr marL="12700">
              <a:lnSpc>
                <a:spcPct val="100000"/>
              </a:lnSpc>
              <a:tabLst>
                <a:tab pos="646430" algn="l"/>
              </a:tabLst>
            </a:pPr>
            <a:r>
              <a:rPr sz="2000" spc="-5" dirty="0">
                <a:latin typeface="Times New Roman"/>
                <a:cs typeface="Times New Roman"/>
              </a:rPr>
              <a:t>10	</a:t>
            </a:r>
            <a:r>
              <a:rPr sz="2000" dirty="0">
                <a:latin typeface="Times New Roman"/>
                <a:cs typeface="Times New Roman"/>
              </a:rPr>
              <a:t>do </a:t>
            </a:r>
            <a:r>
              <a:rPr sz="2000" spc="-5" dirty="0">
                <a:latin typeface="Times New Roman"/>
                <a:cs typeface="Times New Roman"/>
              </a:rPr>
              <a:t>B [C [A [j]]] = A</a:t>
            </a:r>
            <a:r>
              <a:rPr sz="2000" spc="-75" dirty="0">
                <a:latin typeface="Times New Roman"/>
                <a:cs typeface="Times New Roman"/>
              </a:rPr>
              <a:t> </a:t>
            </a:r>
            <a:r>
              <a:rPr sz="2000" spc="-10" dirty="0">
                <a:latin typeface="Times New Roman"/>
                <a:cs typeface="Times New Roman"/>
              </a:rPr>
              <a:t>[j]</a:t>
            </a:r>
            <a:endParaRPr sz="2000">
              <a:latin typeface="Times New Roman"/>
              <a:cs typeface="Times New Roman"/>
            </a:endParaRPr>
          </a:p>
          <a:p>
            <a:pPr marL="12700">
              <a:lnSpc>
                <a:spcPct val="100000"/>
              </a:lnSpc>
              <a:tabLst>
                <a:tab pos="709930" algn="l"/>
              </a:tabLst>
            </a:pPr>
            <a:r>
              <a:rPr sz="2000" spc="-5" dirty="0">
                <a:latin typeface="Times New Roman"/>
                <a:cs typeface="Times New Roman"/>
              </a:rPr>
              <a:t>11	C [A [j]] = C[A[J]] -</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4" name="object 4"/>
          <p:cNvSpPr txBox="1"/>
          <p:nvPr/>
        </p:nvSpPr>
        <p:spPr>
          <a:xfrm>
            <a:off x="5184902" y="5141721"/>
            <a:ext cx="2878455" cy="15360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for j =</a:t>
            </a:r>
            <a:r>
              <a:rPr sz="2000" spc="41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do B [C [A [1]]] = A</a:t>
            </a:r>
            <a:r>
              <a:rPr sz="2000" spc="-40"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marR="5080">
              <a:lnSpc>
                <a:spcPct val="100000"/>
              </a:lnSpc>
            </a:pPr>
            <a:r>
              <a:rPr sz="2000" spc="-5" dirty="0">
                <a:latin typeface="Symbol"/>
                <a:cs typeface="Symbol"/>
              </a:rPr>
              <a:t></a:t>
            </a:r>
            <a:r>
              <a:rPr sz="2000" spc="-5" dirty="0">
                <a:latin typeface="Times New Roman"/>
                <a:cs typeface="Times New Roman"/>
              </a:rPr>
              <a:t>B [C [0]] = 0 =&gt;B [1] = 0  C [A [1]] = C[A[1]] –</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pPr>
            <a:r>
              <a:rPr sz="2000" spc="-5" dirty="0">
                <a:latin typeface="Times New Roman"/>
                <a:cs typeface="Times New Roman"/>
              </a:rPr>
              <a:t>=&gt;C [0] = C[0] –</a:t>
            </a:r>
            <a:r>
              <a:rPr sz="2000" spc="-50"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graphicFrame>
        <p:nvGraphicFramePr>
          <p:cNvPr id="5" name="object 5"/>
          <p:cNvGraphicFramePr>
            <a:graphicFrameLocks noGrp="1"/>
          </p:cNvGraphicFramePr>
          <p:nvPr/>
        </p:nvGraphicFramePr>
        <p:xfrm>
          <a:off x="1060450" y="1670050"/>
          <a:ext cx="7086598" cy="517398"/>
        </p:xfrm>
        <a:graphic>
          <a:graphicData uri="http://schemas.openxmlformats.org/drawingml/2006/table">
            <a:tbl>
              <a:tblPr firstRow="1" bandRow="1">
                <a:tableStyleId>{2D5ABB26-0587-4C30-8999-92F81FD0307C}</a:tableStyleId>
              </a:tblPr>
              <a:tblGrid>
                <a:gridCol w="590549"/>
                <a:gridCol w="590550"/>
                <a:gridCol w="592074"/>
                <a:gridCol w="590550"/>
                <a:gridCol w="590550"/>
                <a:gridCol w="590550"/>
                <a:gridCol w="592074"/>
                <a:gridCol w="590550"/>
                <a:gridCol w="590550"/>
                <a:gridCol w="590550"/>
                <a:gridCol w="592074"/>
                <a:gridCol w="585977"/>
              </a:tblGrid>
              <a:tr h="517398">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txBox="1">
            <a:spLocks noGrp="1"/>
          </p:cNvSpPr>
          <p:nvPr>
            <p:ph type="title"/>
          </p:nvPr>
        </p:nvSpPr>
        <p:spPr>
          <a:xfrm>
            <a:off x="1222502" y="1178052"/>
            <a:ext cx="6731000" cy="377190"/>
          </a:xfrm>
          <a:prstGeom prst="rect">
            <a:avLst/>
          </a:prstGeom>
        </p:spPr>
        <p:txBody>
          <a:bodyPr vert="horz" wrap="square" lIns="0" tIns="0" rIns="0" bIns="0" rtlCol="0">
            <a:spAutoFit/>
          </a:bodyPr>
          <a:lstStyle/>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sz="2400" b="0" dirty="0">
                <a:latin typeface="Times New Roman"/>
                <a:cs typeface="Times New Roman"/>
              </a:rPr>
              <a:t>1	2	3	4	5	6	7	8	9	10	11	12</a:t>
            </a:r>
            <a:endParaRPr sz="2400">
              <a:latin typeface="Times New Roman"/>
              <a:cs typeface="Times New Roman"/>
            </a:endParaRPr>
          </a:p>
        </p:txBody>
      </p:sp>
      <p:sp>
        <p:nvSpPr>
          <p:cNvPr id="7" name="object 7"/>
          <p:cNvSpPr txBox="1"/>
          <p:nvPr/>
        </p:nvSpPr>
        <p:spPr>
          <a:xfrm>
            <a:off x="8385302" y="17114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graphicFrame>
        <p:nvGraphicFramePr>
          <p:cNvPr id="8" name="object 8"/>
          <p:cNvGraphicFramePr>
            <a:graphicFrameLocks noGrp="1"/>
          </p:cNvGraphicFramePr>
          <p:nvPr/>
        </p:nvGraphicFramePr>
        <p:xfrm>
          <a:off x="1060450" y="4429252"/>
          <a:ext cx="7086598" cy="517397"/>
        </p:xfrm>
        <a:graphic>
          <a:graphicData uri="http://schemas.openxmlformats.org/drawingml/2006/table">
            <a:tbl>
              <a:tblPr firstRow="1" bandRow="1">
                <a:tableStyleId>{2D5ABB26-0587-4C30-8999-92F81FD0307C}</a:tableStyleId>
              </a:tblPr>
              <a:tblGrid>
                <a:gridCol w="590550"/>
                <a:gridCol w="590550"/>
                <a:gridCol w="592074"/>
                <a:gridCol w="590549"/>
                <a:gridCol w="590550"/>
                <a:gridCol w="590550"/>
                <a:gridCol w="592074"/>
                <a:gridCol w="590550"/>
                <a:gridCol w="590550"/>
                <a:gridCol w="590550"/>
                <a:gridCol w="592074"/>
                <a:gridCol w="585977"/>
              </a:tblGrid>
              <a:tr h="517397">
                <a:tc>
                  <a:txBody>
                    <a:bodyPr/>
                    <a:lstStyle/>
                    <a:p>
                      <a:pPr algn="ctr">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2</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3</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4</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984250" y="3041650"/>
          <a:ext cx="6400797" cy="609600"/>
        </p:xfrm>
        <a:graphic>
          <a:graphicData uri="http://schemas.openxmlformats.org/drawingml/2006/table">
            <a:tbl>
              <a:tblPr firstRow="1" bandRow="1">
                <a:tableStyleId>{2D5ABB26-0587-4C30-8999-92F81FD0307C}</a:tableStyleId>
              </a:tblPr>
              <a:tblGrid>
                <a:gridCol w="496824"/>
                <a:gridCol w="622554"/>
                <a:gridCol w="620268"/>
                <a:gridCol w="684276"/>
                <a:gridCol w="682751"/>
                <a:gridCol w="733805"/>
                <a:gridCol w="633222"/>
                <a:gridCol w="646176"/>
                <a:gridCol w="640842"/>
                <a:gridCol w="640079"/>
              </a:tblGrid>
              <a:tr h="609600">
                <a:tc>
                  <a:txBody>
                    <a:bodyPr/>
                    <a:lstStyle/>
                    <a:p>
                      <a:pPr marL="152400">
                        <a:lnSpc>
                          <a:spcPct val="100000"/>
                        </a:lnSpc>
                        <a:spcBef>
                          <a:spcPts val="225"/>
                        </a:spcBef>
                      </a:pPr>
                      <a:r>
                        <a:rPr sz="2800" dirty="0">
                          <a:latin typeface="Times New Roman"/>
                          <a:cs typeface="Times New Roman"/>
                        </a:rPr>
                        <a:t>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5</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6</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7</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8</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25"/>
                        </a:spcBef>
                      </a:pPr>
                      <a:r>
                        <a:rPr sz="2800" dirty="0">
                          <a:latin typeface="Times New Roman"/>
                          <a:cs typeface="Times New Roman"/>
                        </a:rPr>
                        <a:t>9</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890">
                        <a:lnSpc>
                          <a:spcPct val="100000"/>
                        </a:lnSpc>
                        <a:spcBef>
                          <a:spcPts val="225"/>
                        </a:spcBef>
                      </a:pPr>
                      <a:r>
                        <a:rPr sz="2800" dirty="0">
                          <a:latin typeface="Times New Roman"/>
                          <a:cs typeface="Times New Roman"/>
                        </a:rPr>
                        <a:t>10</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5255">
                        <a:lnSpc>
                          <a:spcPct val="100000"/>
                        </a:lnSpc>
                        <a:spcBef>
                          <a:spcPts val="225"/>
                        </a:spcBef>
                      </a:pPr>
                      <a:r>
                        <a:rPr sz="2800" dirty="0">
                          <a:latin typeface="Times New Roman"/>
                          <a:cs typeface="Times New Roman"/>
                        </a:rPr>
                        <a:t>11</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body" idx="1"/>
          </p:nvPr>
        </p:nvSpPr>
        <p:spPr>
          <a:prstGeom prst="rect">
            <a:avLst/>
          </a:prstGeom>
        </p:spPr>
        <p:txBody>
          <a:bodyPr vert="horz" wrap="square" lIns="0" tIns="0" rIns="0" bIns="0" rtlCol="0">
            <a:spAutoFit/>
          </a:bodyPr>
          <a:lstStyle/>
          <a:p>
            <a:pPr marL="12700" indent="6477000">
              <a:lnSpc>
                <a:spcPct val="100000"/>
              </a:lnSpc>
            </a:pPr>
            <a:r>
              <a:rPr dirty="0"/>
              <a:t>C</a:t>
            </a:r>
          </a:p>
          <a:p>
            <a:pPr>
              <a:lnSpc>
                <a:spcPct val="100000"/>
              </a:lnSpc>
              <a:spcBef>
                <a:spcPts val="45"/>
              </a:spcBef>
            </a:pPr>
            <a:endParaRPr sz="2150"/>
          </a:p>
          <a:p>
            <a:pPr marL="12700">
              <a:lnSpc>
                <a:spcPct val="100000"/>
              </a:lnSpc>
              <a:tabLst>
                <a:tab pos="621665" algn="l"/>
                <a:tab pos="1307465" algn="l"/>
                <a:tab pos="1840864" algn="l"/>
                <a:tab pos="2374265" algn="l"/>
                <a:tab pos="2983865" algn="l"/>
                <a:tab pos="3593465" algn="l"/>
                <a:tab pos="4126865" algn="l"/>
                <a:tab pos="4736465" algn="l"/>
                <a:tab pos="5269865" algn="l"/>
                <a:tab pos="5879465" algn="l"/>
                <a:tab pos="6412865" algn="l"/>
              </a:tabLst>
            </a:pPr>
            <a:r>
              <a:rPr dirty="0"/>
              <a:t>1	2	3	4	5	6	7	8	9	10	11	12</a:t>
            </a:r>
          </a:p>
          <a:p>
            <a:pPr marR="5080" algn="r">
              <a:lnSpc>
                <a:spcPct val="100000"/>
              </a:lnSpc>
              <a:spcBef>
                <a:spcPts val="1320"/>
              </a:spcBef>
            </a:pPr>
            <a:r>
              <a:rPr dirty="0"/>
              <a:t>B</a:t>
            </a:r>
          </a:p>
        </p:txBody>
      </p:sp>
      <p:sp>
        <p:nvSpPr>
          <p:cNvPr id="11" name="object 11"/>
          <p:cNvSpPr txBox="1"/>
          <p:nvPr/>
        </p:nvSpPr>
        <p:spPr>
          <a:xfrm>
            <a:off x="1206500" y="2549652"/>
            <a:ext cx="1854200" cy="377190"/>
          </a:xfrm>
          <a:prstGeom prst="rect">
            <a:avLst/>
          </a:prstGeom>
        </p:spPr>
        <p:txBody>
          <a:bodyPr vert="horz" wrap="square" lIns="0" tIns="0" rIns="0" bIns="0" rtlCol="0">
            <a:spAutoFit/>
          </a:bodyPr>
          <a:lstStyle/>
          <a:p>
            <a:pPr marL="12700">
              <a:lnSpc>
                <a:spcPct val="100000"/>
              </a:lnSpc>
              <a:tabLst>
                <a:tab pos="469265" algn="l"/>
                <a:tab pos="1002665" algn="l"/>
                <a:tab pos="1688464" algn="l"/>
              </a:tabLst>
            </a:pPr>
            <a:r>
              <a:rPr sz="2400" dirty="0">
                <a:latin typeface="Times New Roman"/>
                <a:cs typeface="Times New Roman"/>
              </a:rPr>
              <a:t>0	1	2	3</a:t>
            </a:r>
            <a:endParaRPr sz="2400">
              <a:latin typeface="Times New Roman"/>
              <a:cs typeface="Times New Roman"/>
            </a:endParaRPr>
          </a:p>
        </p:txBody>
      </p:sp>
      <p:sp>
        <p:nvSpPr>
          <p:cNvPr id="12" name="object 12"/>
          <p:cNvSpPr txBox="1"/>
          <p:nvPr/>
        </p:nvSpPr>
        <p:spPr>
          <a:xfrm>
            <a:off x="3644900" y="2549652"/>
            <a:ext cx="2768600" cy="377190"/>
          </a:xfrm>
          <a:prstGeom prst="rect">
            <a:avLst/>
          </a:prstGeom>
        </p:spPr>
        <p:txBody>
          <a:bodyPr vert="horz" wrap="square" lIns="0" tIns="0" rIns="0" bIns="0" rtlCol="0">
            <a:spAutoFit/>
          </a:bodyPr>
          <a:lstStyle/>
          <a:p>
            <a:pPr marL="12700">
              <a:lnSpc>
                <a:spcPct val="100000"/>
              </a:lnSpc>
              <a:tabLst>
                <a:tab pos="697865" algn="l"/>
                <a:tab pos="1383665" algn="l"/>
                <a:tab pos="1917064" algn="l"/>
                <a:tab pos="2602865" algn="l"/>
              </a:tabLst>
            </a:pPr>
            <a:r>
              <a:rPr sz="2400" dirty="0">
                <a:latin typeface="Times New Roman"/>
                <a:cs typeface="Times New Roman"/>
              </a:rPr>
              <a:t>4	5	6	7	8</a:t>
            </a:r>
            <a:endParaRPr sz="2400">
              <a:latin typeface="Times New Roman"/>
              <a:cs typeface="Times New Roman"/>
            </a:endParaRPr>
          </a:p>
        </p:txBody>
      </p:sp>
      <p:sp>
        <p:nvSpPr>
          <p:cNvPr id="13" name="object 13"/>
          <p:cNvSpPr txBox="1"/>
          <p:nvPr/>
        </p:nvSpPr>
        <p:spPr>
          <a:xfrm>
            <a:off x="6997700" y="2549652"/>
            <a:ext cx="177800"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9</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67958" rIns="0" bIns="0" rtlCol="0">
            <a:spAutoFit/>
          </a:bodyPr>
          <a:lstStyle/>
          <a:p>
            <a:pPr marL="3368040">
              <a:lnSpc>
                <a:spcPct val="100000"/>
              </a:lnSpc>
            </a:pPr>
            <a:r>
              <a:rPr spc="-5" dirty="0">
                <a:latin typeface="Times New Roman"/>
                <a:cs typeface="Times New Roman"/>
              </a:rPr>
              <a:t>Bucket</a:t>
            </a:r>
            <a:r>
              <a:rPr spc="-75" dirty="0">
                <a:latin typeface="Times New Roman"/>
                <a:cs typeface="Times New Roman"/>
              </a:rPr>
              <a:t> </a:t>
            </a:r>
            <a:r>
              <a:rPr dirty="0">
                <a:latin typeface="Times New Roman"/>
                <a:cs typeface="Times New Roman"/>
              </a:rPr>
              <a:t>Sort</a:t>
            </a:r>
          </a:p>
        </p:txBody>
      </p:sp>
      <p:sp>
        <p:nvSpPr>
          <p:cNvPr id="3" name="object 3"/>
          <p:cNvSpPr txBox="1"/>
          <p:nvPr/>
        </p:nvSpPr>
        <p:spPr>
          <a:xfrm>
            <a:off x="1222466" y="2168905"/>
            <a:ext cx="7290434" cy="3412490"/>
          </a:xfrm>
          <a:prstGeom prst="rect">
            <a:avLst/>
          </a:prstGeom>
        </p:spPr>
        <p:txBody>
          <a:bodyPr vert="horz" wrap="square" lIns="0" tIns="0" rIns="0" bIns="0" rtlCol="0">
            <a:spAutoFit/>
          </a:bodyPr>
          <a:lstStyle/>
          <a:p>
            <a:pPr marL="355600" marR="512445" indent="-342900">
              <a:lnSpc>
                <a:spcPct val="100000"/>
              </a:lnSpc>
              <a:buChar char="•"/>
              <a:tabLst>
                <a:tab pos="354965" algn="l"/>
                <a:tab pos="355600" algn="l"/>
              </a:tabLst>
            </a:pPr>
            <a:r>
              <a:rPr sz="2800" spc="-5" dirty="0">
                <a:latin typeface="Times New Roman"/>
                <a:cs typeface="Times New Roman"/>
              </a:rPr>
              <a:t>Assumption: Keys to be sorted are uniformly  distributed over </a:t>
            </a:r>
            <a:r>
              <a:rPr sz="2800" dirty="0">
                <a:latin typeface="Times New Roman"/>
                <a:cs typeface="Times New Roman"/>
              </a:rPr>
              <a:t>a </a:t>
            </a:r>
            <a:r>
              <a:rPr sz="2800" spc="-5" dirty="0">
                <a:latin typeface="Times New Roman"/>
                <a:cs typeface="Times New Roman"/>
              </a:rPr>
              <a:t>known range (say </a:t>
            </a:r>
            <a:r>
              <a:rPr sz="2800" dirty="0">
                <a:latin typeface="Times New Roman"/>
                <a:cs typeface="Times New Roman"/>
              </a:rPr>
              <a:t>1 </a:t>
            </a:r>
            <a:r>
              <a:rPr sz="2800" spc="-5" dirty="0">
                <a:latin typeface="Times New Roman"/>
                <a:cs typeface="Times New Roman"/>
              </a:rPr>
              <a:t>to</a:t>
            </a:r>
            <a:r>
              <a:rPr sz="2800" spc="-55" dirty="0">
                <a:latin typeface="Times New Roman"/>
                <a:cs typeface="Times New Roman"/>
              </a:rPr>
              <a:t> </a:t>
            </a:r>
            <a:r>
              <a:rPr sz="2800" i="1" spc="-5" dirty="0">
                <a:latin typeface="Times New Roman"/>
                <a:cs typeface="Times New Roman"/>
              </a:rPr>
              <a:t>m</a:t>
            </a:r>
            <a:r>
              <a:rPr sz="2800" spc="-5" dirty="0">
                <a:latin typeface="Times New Roman"/>
                <a:cs typeface="Times New Roman"/>
              </a:rPr>
              <a:t>)</a:t>
            </a:r>
            <a:endParaRPr sz="2800">
              <a:latin typeface="Times New Roman"/>
              <a:cs typeface="Times New Roman"/>
            </a:endParaRPr>
          </a:p>
          <a:p>
            <a:pPr marL="354965" indent="-342265">
              <a:lnSpc>
                <a:spcPct val="100000"/>
              </a:lnSpc>
              <a:spcBef>
                <a:spcPts val="675"/>
              </a:spcBef>
              <a:buChar char="•"/>
              <a:tabLst>
                <a:tab pos="354965" algn="l"/>
                <a:tab pos="355600" algn="l"/>
              </a:tabLst>
            </a:pPr>
            <a:r>
              <a:rPr sz="2800" spc="-5" dirty="0">
                <a:latin typeface="Times New Roman"/>
                <a:cs typeface="Times New Roman"/>
              </a:rPr>
              <a:t>Method:</a:t>
            </a:r>
            <a:endParaRPr sz="2800">
              <a:latin typeface="Times New Roman"/>
              <a:cs typeface="Times New Roman"/>
            </a:endParaRPr>
          </a:p>
          <a:p>
            <a:pPr marL="755650" marR="5080" lvl="1" indent="-285750">
              <a:lnSpc>
                <a:spcPct val="100000"/>
              </a:lnSpc>
              <a:spcBef>
                <a:spcPts val="575"/>
              </a:spcBef>
              <a:buChar char="–"/>
              <a:tabLst>
                <a:tab pos="755015" algn="l"/>
                <a:tab pos="756285" algn="l"/>
              </a:tabLst>
            </a:pPr>
            <a:r>
              <a:rPr sz="2400" spc="-5" dirty="0">
                <a:latin typeface="Times New Roman"/>
                <a:cs typeface="Times New Roman"/>
              </a:rPr>
              <a:t>Set up </a:t>
            </a:r>
            <a:r>
              <a:rPr sz="2400" dirty="0">
                <a:latin typeface="Times New Roman"/>
                <a:cs typeface="Times New Roman"/>
              </a:rPr>
              <a:t>n </a:t>
            </a:r>
            <a:r>
              <a:rPr sz="2400" spc="-5" dirty="0">
                <a:latin typeface="Times New Roman"/>
                <a:cs typeface="Times New Roman"/>
              </a:rPr>
              <a:t>buckets where each bucket is responsible for  </a:t>
            </a:r>
            <a:r>
              <a:rPr sz="2400" dirty="0">
                <a:latin typeface="Times New Roman"/>
                <a:cs typeface="Times New Roman"/>
              </a:rPr>
              <a:t>an equal </a:t>
            </a:r>
            <a:r>
              <a:rPr sz="2400" spc="-5" dirty="0">
                <a:latin typeface="Times New Roman"/>
                <a:cs typeface="Times New Roman"/>
              </a:rPr>
              <a:t>portion of </a:t>
            </a:r>
            <a:r>
              <a:rPr sz="2400" dirty="0">
                <a:latin typeface="Times New Roman"/>
                <a:cs typeface="Times New Roman"/>
              </a:rPr>
              <a:t>the</a:t>
            </a:r>
            <a:r>
              <a:rPr sz="2400" spc="-105" dirty="0">
                <a:latin typeface="Times New Roman"/>
                <a:cs typeface="Times New Roman"/>
              </a:rPr>
              <a:t> </a:t>
            </a:r>
            <a:r>
              <a:rPr sz="2400" spc="-5" dirty="0">
                <a:latin typeface="Times New Roman"/>
                <a:cs typeface="Times New Roman"/>
              </a:rPr>
              <a:t>range</a:t>
            </a:r>
            <a:endParaRPr sz="2400">
              <a:latin typeface="Times New Roman"/>
              <a:cs typeface="Times New Roman"/>
            </a:endParaRPr>
          </a:p>
          <a:p>
            <a:pPr marL="755650" lvl="1" indent="-285750">
              <a:lnSpc>
                <a:spcPct val="100000"/>
              </a:lnSpc>
              <a:spcBef>
                <a:spcPts val="570"/>
              </a:spcBef>
              <a:buChar char="–"/>
              <a:tabLst>
                <a:tab pos="755015" algn="l"/>
                <a:tab pos="756285" algn="l"/>
              </a:tabLst>
            </a:pPr>
            <a:r>
              <a:rPr sz="2400" spc="-5" dirty="0">
                <a:latin typeface="Times New Roman"/>
                <a:cs typeface="Times New Roman"/>
              </a:rPr>
              <a:t>Sort </a:t>
            </a:r>
            <a:r>
              <a:rPr sz="2400" dirty="0">
                <a:latin typeface="Times New Roman"/>
                <a:cs typeface="Times New Roman"/>
              </a:rPr>
              <a:t>items in </a:t>
            </a:r>
            <a:r>
              <a:rPr sz="2400" spc="-5" dirty="0">
                <a:latin typeface="Times New Roman"/>
                <a:cs typeface="Times New Roman"/>
              </a:rPr>
              <a:t>buckets using </a:t>
            </a:r>
            <a:r>
              <a:rPr sz="2400" dirty="0">
                <a:latin typeface="Times New Roman"/>
                <a:cs typeface="Times New Roman"/>
              </a:rPr>
              <a:t>insertion</a:t>
            </a:r>
            <a:r>
              <a:rPr sz="2400" spc="-85" dirty="0">
                <a:latin typeface="Times New Roman"/>
                <a:cs typeface="Times New Roman"/>
              </a:rPr>
              <a:t> </a:t>
            </a:r>
            <a:r>
              <a:rPr sz="2400" spc="-10" dirty="0">
                <a:latin typeface="Times New Roman"/>
                <a:cs typeface="Times New Roman"/>
              </a:rPr>
              <a:t>sort</a:t>
            </a:r>
            <a:endParaRPr sz="2400">
              <a:latin typeface="Times New Roman"/>
              <a:cs typeface="Times New Roman"/>
            </a:endParaRPr>
          </a:p>
          <a:p>
            <a:pPr marL="755650" marR="132715" lvl="1" indent="-285750">
              <a:lnSpc>
                <a:spcPct val="100000"/>
              </a:lnSpc>
              <a:spcBef>
                <a:spcPts val="570"/>
              </a:spcBef>
              <a:buChar char="–"/>
              <a:tabLst>
                <a:tab pos="755015" algn="l"/>
                <a:tab pos="756285" algn="l"/>
              </a:tabLst>
            </a:pPr>
            <a:r>
              <a:rPr sz="2400" spc="-5" dirty="0">
                <a:latin typeface="Times New Roman"/>
                <a:cs typeface="Times New Roman"/>
              </a:rPr>
              <a:t>Concatenate sorted lists of items from buckets to get  final sorted</a:t>
            </a:r>
            <a:r>
              <a:rPr sz="2400" spc="-95" dirty="0">
                <a:latin typeface="Times New Roman"/>
                <a:cs typeface="Times New Roman"/>
              </a:rPr>
              <a:t> </a:t>
            </a:r>
            <a:r>
              <a:rPr sz="2400" spc="-5" dirty="0">
                <a:latin typeface="Times New Roman"/>
                <a:cs typeface="Times New Roman"/>
              </a:rPr>
              <a:t>order</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67958" rIns="0" bIns="0" rtlCol="0">
            <a:spAutoFit/>
          </a:bodyPr>
          <a:lstStyle/>
          <a:p>
            <a:pPr marL="3368040">
              <a:lnSpc>
                <a:spcPct val="100000"/>
              </a:lnSpc>
            </a:pPr>
            <a:r>
              <a:rPr spc="-5" dirty="0">
                <a:latin typeface="Times New Roman"/>
                <a:cs typeface="Times New Roman"/>
              </a:rPr>
              <a:t>Bucket</a:t>
            </a:r>
            <a:r>
              <a:rPr spc="-75" dirty="0">
                <a:latin typeface="Times New Roman"/>
                <a:cs typeface="Times New Roman"/>
              </a:rPr>
              <a:t> </a:t>
            </a:r>
            <a:r>
              <a:rPr dirty="0">
                <a:latin typeface="Times New Roman"/>
                <a:cs typeface="Times New Roman"/>
              </a:rPr>
              <a:t>Sort</a:t>
            </a:r>
          </a:p>
        </p:txBody>
      </p:sp>
      <p:sp>
        <p:nvSpPr>
          <p:cNvPr id="3" name="object 3"/>
          <p:cNvSpPr txBox="1"/>
          <p:nvPr/>
        </p:nvSpPr>
        <p:spPr>
          <a:xfrm>
            <a:off x="1222502" y="2182622"/>
            <a:ext cx="7616190" cy="3674110"/>
          </a:xfrm>
          <a:prstGeom prst="rect">
            <a:avLst/>
          </a:prstGeom>
        </p:spPr>
        <p:txBody>
          <a:bodyPr vert="horz" wrap="square" lIns="0" tIns="0" rIns="0" bIns="0" rtlCol="0">
            <a:spAutoFit/>
          </a:bodyPr>
          <a:lstStyle/>
          <a:p>
            <a:pPr marL="355600" marR="5715" indent="-342900" algn="just">
              <a:lnSpc>
                <a:spcPts val="2690"/>
              </a:lnSpc>
              <a:buChar char="•"/>
              <a:tabLst>
                <a:tab pos="355600" algn="l"/>
              </a:tabLst>
            </a:pPr>
            <a:r>
              <a:rPr sz="2800" spc="-5" dirty="0">
                <a:latin typeface="Times New Roman"/>
                <a:cs typeface="Times New Roman"/>
              </a:rPr>
              <a:t>The bucket sort is </a:t>
            </a:r>
            <a:r>
              <a:rPr sz="2800" dirty="0">
                <a:latin typeface="Times New Roman"/>
                <a:cs typeface="Times New Roman"/>
              </a:rPr>
              <a:t>a </a:t>
            </a:r>
            <a:r>
              <a:rPr sz="2800" spc="-5" dirty="0">
                <a:latin typeface="Times New Roman"/>
                <a:cs typeface="Times New Roman"/>
              </a:rPr>
              <a:t>non-comparison-based sorting  algorithm</a:t>
            </a:r>
            <a:r>
              <a:rPr sz="2800" spc="-100" dirty="0">
                <a:latin typeface="Times New Roman"/>
                <a:cs typeface="Times New Roman"/>
              </a:rPr>
              <a:t> </a:t>
            </a:r>
            <a:r>
              <a:rPr sz="2800" dirty="0">
                <a:latin typeface="Times New Roman"/>
                <a:cs typeface="Times New Roman"/>
              </a:rPr>
              <a:t>.</a:t>
            </a:r>
            <a:endParaRPr sz="2800">
              <a:latin typeface="Times New Roman"/>
              <a:cs typeface="Times New Roman"/>
            </a:endParaRPr>
          </a:p>
          <a:p>
            <a:pPr marL="355600" marR="5080" indent="-342900" algn="just">
              <a:lnSpc>
                <a:spcPct val="80000"/>
              </a:lnSpc>
              <a:spcBef>
                <a:spcPts val="700"/>
              </a:spcBef>
              <a:buChar char="•"/>
              <a:tabLst>
                <a:tab pos="355600" algn="l"/>
              </a:tabLst>
            </a:pPr>
            <a:r>
              <a:rPr sz="2800" spc="-5" dirty="0">
                <a:latin typeface="Times New Roman"/>
                <a:cs typeface="Times New Roman"/>
              </a:rPr>
              <a:t>Allocate one storage location for each item to be  sorted</a:t>
            </a:r>
            <a:r>
              <a:rPr sz="2800" spc="-90" dirty="0">
                <a:latin typeface="Times New Roman"/>
                <a:cs typeface="Times New Roman"/>
              </a:rPr>
              <a:t> </a:t>
            </a:r>
            <a:r>
              <a:rPr sz="2800" dirty="0">
                <a:latin typeface="Times New Roman"/>
                <a:cs typeface="Times New Roman"/>
              </a:rPr>
              <a:t>.</a:t>
            </a:r>
            <a:endParaRPr sz="2800">
              <a:latin typeface="Times New Roman"/>
              <a:cs typeface="Times New Roman"/>
            </a:endParaRPr>
          </a:p>
          <a:p>
            <a:pPr marL="354965" indent="-342265">
              <a:lnSpc>
                <a:spcPct val="100000"/>
              </a:lnSpc>
              <a:buChar char="•"/>
              <a:tabLst>
                <a:tab pos="354965" algn="l"/>
                <a:tab pos="355600" algn="l"/>
              </a:tabLst>
            </a:pPr>
            <a:r>
              <a:rPr sz="2800" spc="-5" dirty="0">
                <a:latin typeface="Times New Roman"/>
                <a:cs typeface="Times New Roman"/>
              </a:rPr>
              <a:t>Assigning each item into its corresponding</a:t>
            </a:r>
            <a:r>
              <a:rPr sz="2800" spc="-65" dirty="0">
                <a:latin typeface="Times New Roman"/>
                <a:cs typeface="Times New Roman"/>
              </a:rPr>
              <a:t> </a:t>
            </a:r>
            <a:r>
              <a:rPr sz="2800" spc="-5" dirty="0">
                <a:latin typeface="Times New Roman"/>
                <a:cs typeface="Times New Roman"/>
              </a:rPr>
              <a:t>bucket.</a:t>
            </a:r>
            <a:endParaRPr sz="2800">
              <a:latin typeface="Times New Roman"/>
              <a:cs typeface="Times New Roman"/>
            </a:endParaRPr>
          </a:p>
          <a:p>
            <a:pPr marL="355600" marR="5080" indent="-342900" algn="just">
              <a:lnSpc>
                <a:spcPct val="80000"/>
              </a:lnSpc>
              <a:spcBef>
                <a:spcPts val="670"/>
              </a:spcBef>
              <a:buChar char="•"/>
              <a:tabLst>
                <a:tab pos="355600" algn="l"/>
              </a:tabLst>
            </a:pPr>
            <a:r>
              <a:rPr sz="2800" dirty="0">
                <a:latin typeface="Times New Roman"/>
                <a:cs typeface="Times New Roman"/>
              </a:rPr>
              <a:t>In </a:t>
            </a:r>
            <a:r>
              <a:rPr sz="2800" spc="-5" dirty="0">
                <a:latin typeface="Times New Roman"/>
                <a:cs typeface="Times New Roman"/>
              </a:rPr>
              <a:t>order to bucket sort </a:t>
            </a:r>
            <a:r>
              <a:rPr sz="2800" dirty="0">
                <a:latin typeface="Times New Roman"/>
                <a:cs typeface="Times New Roman"/>
              </a:rPr>
              <a:t>n </a:t>
            </a:r>
            <a:r>
              <a:rPr sz="2800" spc="-5" dirty="0">
                <a:latin typeface="Times New Roman"/>
                <a:cs typeface="Times New Roman"/>
              </a:rPr>
              <a:t>unique items in the range  of </a:t>
            </a:r>
            <a:r>
              <a:rPr sz="2800" dirty="0">
                <a:latin typeface="Times New Roman"/>
                <a:cs typeface="Times New Roman"/>
              </a:rPr>
              <a:t>1 </a:t>
            </a:r>
            <a:r>
              <a:rPr sz="2800" spc="-5" dirty="0">
                <a:latin typeface="Times New Roman"/>
                <a:cs typeface="Times New Roman"/>
              </a:rPr>
              <a:t>through m, allocate </a:t>
            </a:r>
            <a:r>
              <a:rPr sz="2800" dirty="0">
                <a:latin typeface="Times New Roman"/>
                <a:cs typeface="Times New Roman"/>
              </a:rPr>
              <a:t>m </a:t>
            </a:r>
            <a:r>
              <a:rPr sz="2800" spc="-5" dirty="0">
                <a:latin typeface="Times New Roman"/>
                <a:cs typeface="Times New Roman"/>
              </a:rPr>
              <a:t>buckets and then iterate  over the </a:t>
            </a:r>
            <a:r>
              <a:rPr sz="2800" dirty="0">
                <a:latin typeface="Times New Roman"/>
                <a:cs typeface="Times New Roman"/>
              </a:rPr>
              <a:t>n </a:t>
            </a:r>
            <a:r>
              <a:rPr sz="2800" spc="-5" dirty="0">
                <a:latin typeface="Times New Roman"/>
                <a:cs typeface="Times New Roman"/>
              </a:rPr>
              <a:t>items assigning each one to the proper  bucket. Finally loop through the buckets and  collect the items putting them into final</a:t>
            </a:r>
            <a:r>
              <a:rPr sz="2800" spc="-40" dirty="0">
                <a:latin typeface="Times New Roman"/>
                <a:cs typeface="Times New Roman"/>
              </a:rPr>
              <a:t> </a:t>
            </a:r>
            <a:r>
              <a:rPr sz="2800" spc="-5" dirty="0">
                <a:latin typeface="Times New Roman"/>
                <a:cs typeface="Times New Roman"/>
              </a:rPr>
              <a:t>order.</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066800"/>
            <a:ext cx="4876800" cy="990600"/>
          </a:xfrm>
          <a:prstGeom prst="rect">
            <a:avLst/>
          </a:prstGeom>
          <a:ln w="3175">
            <a:solidFill>
              <a:srgbClr val="000000"/>
            </a:solidFill>
          </a:ln>
        </p:spPr>
        <p:txBody>
          <a:bodyPr vert="horz" wrap="square" lIns="0" tIns="205104" rIns="0" bIns="0" rtlCol="0">
            <a:spAutoFit/>
          </a:bodyPr>
          <a:lstStyle/>
          <a:p>
            <a:pPr marL="1275715">
              <a:lnSpc>
                <a:spcPct val="100000"/>
              </a:lnSpc>
              <a:spcBef>
                <a:spcPts val="1614"/>
              </a:spcBef>
            </a:pPr>
            <a:r>
              <a:rPr spc="-5" dirty="0">
                <a:latin typeface="Times New Roman"/>
                <a:cs typeface="Times New Roman"/>
              </a:rPr>
              <a:t>Bucket</a:t>
            </a:r>
            <a:r>
              <a:rPr spc="-75" dirty="0">
                <a:latin typeface="Times New Roman"/>
                <a:cs typeface="Times New Roman"/>
              </a:rPr>
              <a:t> </a:t>
            </a:r>
            <a:r>
              <a:rPr dirty="0">
                <a:latin typeface="Times New Roman"/>
                <a:cs typeface="Times New Roman"/>
              </a:rPr>
              <a:t>Sort</a:t>
            </a:r>
          </a:p>
        </p:txBody>
      </p:sp>
      <p:sp>
        <p:nvSpPr>
          <p:cNvPr id="3" name="object 3"/>
          <p:cNvSpPr txBox="1"/>
          <p:nvPr/>
        </p:nvSpPr>
        <p:spPr>
          <a:xfrm>
            <a:off x="1222502" y="2182621"/>
            <a:ext cx="7615555" cy="3421379"/>
          </a:xfrm>
          <a:prstGeom prst="rect">
            <a:avLst/>
          </a:prstGeom>
        </p:spPr>
        <p:txBody>
          <a:bodyPr vert="horz" wrap="square" lIns="0" tIns="0" rIns="0" bIns="0" rtlCol="0">
            <a:spAutoFit/>
          </a:bodyPr>
          <a:lstStyle/>
          <a:p>
            <a:pPr marL="355600" marR="5080" indent="-342900" algn="just">
              <a:lnSpc>
                <a:spcPts val="3020"/>
              </a:lnSpc>
              <a:buChar char="•"/>
              <a:tabLst>
                <a:tab pos="355600" algn="l"/>
              </a:tabLst>
            </a:pPr>
            <a:r>
              <a:rPr sz="2800" spc="-5" dirty="0">
                <a:latin typeface="Times New Roman"/>
                <a:cs typeface="Times New Roman"/>
              </a:rPr>
              <a:t>Bucket sorts work well for data sets where the  possible key values are </a:t>
            </a:r>
            <a:r>
              <a:rPr sz="2800" spc="-10" dirty="0">
                <a:latin typeface="Times New Roman"/>
                <a:cs typeface="Times New Roman"/>
              </a:rPr>
              <a:t>known </a:t>
            </a:r>
            <a:r>
              <a:rPr sz="2800" spc="-5" dirty="0">
                <a:latin typeface="Times New Roman"/>
                <a:cs typeface="Times New Roman"/>
              </a:rPr>
              <a:t>and relatively small  and there are on average just </a:t>
            </a:r>
            <a:r>
              <a:rPr sz="2800" dirty="0">
                <a:latin typeface="Times New Roman"/>
                <a:cs typeface="Times New Roman"/>
              </a:rPr>
              <a:t>a </a:t>
            </a:r>
            <a:r>
              <a:rPr sz="2800" spc="-5" dirty="0">
                <a:latin typeface="Times New Roman"/>
                <a:cs typeface="Times New Roman"/>
              </a:rPr>
              <a:t>few elements per  bucket.</a:t>
            </a:r>
            <a:endParaRPr sz="2800">
              <a:latin typeface="Times New Roman"/>
              <a:cs typeface="Times New Roman"/>
            </a:endParaRPr>
          </a:p>
          <a:p>
            <a:pPr marL="354965" indent="-342265">
              <a:lnSpc>
                <a:spcPct val="100000"/>
              </a:lnSpc>
              <a:spcBef>
                <a:spcPts val="295"/>
              </a:spcBef>
              <a:buChar char="•"/>
              <a:tabLst>
                <a:tab pos="354965" algn="l"/>
                <a:tab pos="355600" algn="l"/>
              </a:tabLst>
            </a:pPr>
            <a:r>
              <a:rPr sz="2800" spc="-5" dirty="0">
                <a:latin typeface="Times New Roman"/>
                <a:cs typeface="Times New Roman"/>
              </a:rPr>
              <a:t>Time</a:t>
            </a:r>
            <a:r>
              <a:rPr sz="2800" spc="-90" dirty="0">
                <a:latin typeface="Times New Roman"/>
                <a:cs typeface="Times New Roman"/>
              </a:rPr>
              <a:t> </a:t>
            </a:r>
            <a:r>
              <a:rPr sz="2800" spc="-5" dirty="0">
                <a:latin typeface="Times New Roman"/>
                <a:cs typeface="Times New Roman"/>
              </a:rPr>
              <a:t>Complexity:</a:t>
            </a:r>
            <a:endParaRPr sz="2800">
              <a:latin typeface="Times New Roman"/>
              <a:cs typeface="Times New Roman"/>
            </a:endParaRPr>
          </a:p>
          <a:p>
            <a:pPr marL="368935" marR="4229735" indent="532130">
              <a:lnSpc>
                <a:spcPts val="3700"/>
              </a:lnSpc>
              <a:spcBef>
                <a:spcPts val="175"/>
              </a:spcBef>
            </a:pPr>
            <a:r>
              <a:rPr sz="2800" spc="-5" dirty="0">
                <a:latin typeface="Times New Roman"/>
                <a:cs typeface="Times New Roman"/>
              </a:rPr>
              <a:t>Best Case </a:t>
            </a:r>
            <a:r>
              <a:rPr sz="2800" dirty="0">
                <a:latin typeface="Times New Roman"/>
                <a:cs typeface="Times New Roman"/>
              </a:rPr>
              <a:t>: </a:t>
            </a:r>
            <a:r>
              <a:rPr sz="2800" spc="-5" dirty="0">
                <a:latin typeface="Times New Roman"/>
                <a:cs typeface="Times New Roman"/>
              </a:rPr>
              <a:t>O(N)  Average Case </a:t>
            </a:r>
            <a:r>
              <a:rPr sz="2800" dirty="0">
                <a:latin typeface="Times New Roman"/>
                <a:cs typeface="Times New Roman"/>
              </a:rPr>
              <a:t>:</a:t>
            </a:r>
            <a:r>
              <a:rPr sz="2800" spc="-85" dirty="0">
                <a:latin typeface="Times New Roman"/>
                <a:cs typeface="Times New Roman"/>
              </a:rPr>
              <a:t> </a:t>
            </a:r>
            <a:r>
              <a:rPr sz="2800" spc="-5" dirty="0">
                <a:latin typeface="Times New Roman"/>
                <a:cs typeface="Times New Roman"/>
              </a:rPr>
              <a:t>O(N)</a:t>
            </a:r>
            <a:endParaRPr sz="2800">
              <a:latin typeface="Times New Roman"/>
              <a:cs typeface="Times New Roman"/>
            </a:endParaRPr>
          </a:p>
          <a:p>
            <a:pPr marL="723265">
              <a:lnSpc>
                <a:spcPct val="100000"/>
              </a:lnSpc>
              <a:spcBef>
                <a:spcPts val="160"/>
              </a:spcBef>
              <a:tabLst>
                <a:tab pos="4653915" algn="l"/>
              </a:tabLst>
            </a:pPr>
            <a:r>
              <a:rPr sz="2800" spc="-5" dirty="0">
                <a:latin typeface="Times New Roman"/>
                <a:cs typeface="Times New Roman"/>
              </a:rPr>
              <a:t>Worst Case </a:t>
            </a:r>
            <a:r>
              <a:rPr sz="2800" dirty="0">
                <a:latin typeface="Times New Roman"/>
                <a:cs typeface="Times New Roman"/>
              </a:rPr>
              <a:t>:</a:t>
            </a:r>
            <a:r>
              <a:rPr sz="2800" spc="10" dirty="0">
                <a:latin typeface="Times New Roman"/>
                <a:cs typeface="Times New Roman"/>
              </a:rPr>
              <a:t> </a:t>
            </a:r>
            <a:r>
              <a:rPr sz="2800" spc="-5" dirty="0">
                <a:latin typeface="Times New Roman"/>
                <a:cs typeface="Times New Roman"/>
              </a:rPr>
              <a:t>O(N*N)</a:t>
            </a:r>
            <a:r>
              <a:rPr sz="2800" dirty="0">
                <a:latin typeface="Times New Roman"/>
                <a:cs typeface="Times New Roman"/>
              </a:rPr>
              <a:t> </a:t>
            </a:r>
            <a:r>
              <a:rPr sz="2800" spc="-5" dirty="0">
                <a:latin typeface="Times New Roman"/>
                <a:cs typeface="Times New Roman"/>
              </a:rPr>
              <a:t>(i.e.	Insertion</a:t>
            </a:r>
            <a:r>
              <a:rPr sz="2800" spc="-85" dirty="0">
                <a:latin typeface="Times New Roman"/>
                <a:cs typeface="Times New Roman"/>
              </a:rPr>
              <a:t> </a:t>
            </a:r>
            <a:r>
              <a:rPr sz="2800" spc="-5" dirty="0">
                <a:latin typeface="Times New Roman"/>
                <a:cs typeface="Times New Roman"/>
              </a:rPr>
              <a:t>Sort)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6302" y="1276350"/>
            <a:ext cx="7655559" cy="3029585"/>
          </a:xfrm>
          <a:prstGeom prst="rect">
            <a:avLst/>
          </a:prstGeom>
        </p:spPr>
        <p:txBody>
          <a:bodyPr vert="horz" wrap="square" lIns="0" tIns="0" rIns="0" bIns="0" rtlCol="0">
            <a:spAutoFit/>
          </a:bodyPr>
          <a:lstStyle/>
          <a:p>
            <a:pPr marL="456565" indent="-443865">
              <a:lnSpc>
                <a:spcPct val="100000"/>
              </a:lnSpc>
              <a:buSzPct val="133333"/>
              <a:buChar char="•"/>
              <a:tabLst>
                <a:tab pos="456565" algn="l"/>
                <a:tab pos="457200" algn="l"/>
              </a:tabLst>
            </a:pPr>
            <a:r>
              <a:rPr sz="2400" spc="-5" dirty="0">
                <a:latin typeface="Times New Roman"/>
                <a:cs typeface="Times New Roman"/>
              </a:rPr>
              <a:t>Bucket-Sort</a:t>
            </a:r>
            <a:r>
              <a:rPr sz="2400" spc="-85" dirty="0">
                <a:latin typeface="Times New Roman"/>
                <a:cs typeface="Times New Roman"/>
              </a:rPr>
              <a:t> </a:t>
            </a:r>
            <a:r>
              <a:rPr sz="2400" spc="-10" dirty="0">
                <a:latin typeface="Times New Roman"/>
                <a:cs typeface="Times New Roman"/>
              </a:rPr>
              <a:t>(A)</a:t>
            </a:r>
            <a:endParaRPr sz="2400">
              <a:latin typeface="Times New Roman"/>
              <a:cs typeface="Times New Roman"/>
            </a:endParaRPr>
          </a:p>
          <a:p>
            <a:pPr marL="545465" indent="-532765">
              <a:lnSpc>
                <a:spcPct val="100000"/>
              </a:lnSpc>
              <a:spcBef>
                <a:spcPts val="755"/>
              </a:spcBef>
              <a:buAutoNum type="arabicPlain"/>
              <a:tabLst>
                <a:tab pos="545465" algn="l"/>
                <a:tab pos="546100" algn="l"/>
                <a:tab pos="850265" algn="l"/>
                <a:tab pos="1174115" algn="l"/>
              </a:tabLst>
            </a:pPr>
            <a:r>
              <a:rPr sz="2400" dirty="0">
                <a:latin typeface="Times New Roman"/>
                <a:cs typeface="Times New Roman"/>
              </a:rPr>
              <a:t>n	=	length</a:t>
            </a:r>
            <a:r>
              <a:rPr sz="2400" spc="-95" dirty="0">
                <a:latin typeface="Times New Roman"/>
                <a:cs typeface="Times New Roman"/>
              </a:rPr>
              <a:t> </a:t>
            </a:r>
            <a:r>
              <a:rPr sz="2400" spc="-10" dirty="0">
                <a:latin typeface="Times New Roman"/>
                <a:cs typeface="Times New Roman"/>
              </a:rPr>
              <a:t>[A]</a:t>
            </a:r>
            <a:endParaRPr sz="2400">
              <a:latin typeface="Times New Roman"/>
              <a:cs typeface="Times New Roman"/>
            </a:endParaRPr>
          </a:p>
          <a:p>
            <a:pPr marL="774065" indent="-761365">
              <a:lnSpc>
                <a:spcPct val="100000"/>
              </a:lnSpc>
              <a:spcBef>
                <a:spcPts val="570"/>
              </a:spcBef>
              <a:buAutoNum type="arabicPlain"/>
              <a:tabLst>
                <a:tab pos="774065" algn="l"/>
                <a:tab pos="774700" algn="l"/>
              </a:tabLst>
            </a:pPr>
            <a:r>
              <a:rPr sz="2400" spc="-5" dirty="0">
                <a:latin typeface="Times New Roman"/>
                <a:cs typeface="Times New Roman"/>
              </a:rPr>
              <a:t>for </a:t>
            </a:r>
            <a:r>
              <a:rPr sz="2400" dirty="0">
                <a:latin typeface="Times New Roman"/>
                <a:cs typeface="Times New Roman"/>
              </a:rPr>
              <a:t>i = 1 </a:t>
            </a:r>
            <a:r>
              <a:rPr sz="2400" spc="-5" dirty="0">
                <a:latin typeface="Times New Roman"/>
                <a:cs typeface="Times New Roman"/>
              </a:rPr>
              <a:t>to</a:t>
            </a:r>
            <a:r>
              <a:rPr sz="2400" spc="-110" dirty="0">
                <a:latin typeface="Times New Roman"/>
                <a:cs typeface="Times New Roman"/>
              </a:rPr>
              <a:t> </a:t>
            </a:r>
            <a:r>
              <a:rPr sz="2400" dirty="0">
                <a:latin typeface="Times New Roman"/>
                <a:cs typeface="Times New Roman"/>
              </a:rPr>
              <a:t>n</a:t>
            </a:r>
            <a:endParaRPr sz="2400">
              <a:latin typeface="Times New Roman"/>
              <a:cs typeface="Times New Roman"/>
            </a:endParaRPr>
          </a:p>
          <a:p>
            <a:pPr marL="1002665" indent="-989965">
              <a:lnSpc>
                <a:spcPct val="100000"/>
              </a:lnSpc>
              <a:spcBef>
                <a:spcPts val="570"/>
              </a:spcBef>
              <a:buAutoNum type="arabicPlain"/>
              <a:tabLst>
                <a:tab pos="1002665" algn="l"/>
                <a:tab pos="1003300" algn="l"/>
              </a:tabLst>
            </a:pPr>
            <a:r>
              <a:rPr sz="2400" spc="-5" dirty="0">
                <a:latin typeface="Times New Roman"/>
                <a:cs typeface="Times New Roman"/>
              </a:rPr>
              <a:t>do insert A [i] into list </a:t>
            </a:r>
            <a:r>
              <a:rPr sz="2400" dirty="0">
                <a:latin typeface="Times New Roman"/>
                <a:cs typeface="Times New Roman"/>
              </a:rPr>
              <a:t>B </a:t>
            </a:r>
            <a:r>
              <a:rPr sz="2400" spc="-5" dirty="0">
                <a:latin typeface="Times New Roman"/>
                <a:cs typeface="Times New Roman"/>
              </a:rPr>
              <a:t>[n A</a:t>
            </a:r>
            <a:r>
              <a:rPr sz="2400" spc="-75" dirty="0">
                <a:latin typeface="Times New Roman"/>
                <a:cs typeface="Times New Roman"/>
              </a:rPr>
              <a:t> </a:t>
            </a:r>
            <a:r>
              <a:rPr sz="2400" spc="-5" dirty="0">
                <a:latin typeface="Times New Roman"/>
                <a:cs typeface="Times New Roman"/>
              </a:rPr>
              <a:t>[i]]</a:t>
            </a:r>
            <a:endParaRPr sz="2400">
              <a:latin typeface="Times New Roman"/>
              <a:cs typeface="Times New Roman"/>
            </a:endParaRPr>
          </a:p>
          <a:p>
            <a:pPr marL="621030" indent="-608330">
              <a:lnSpc>
                <a:spcPct val="100000"/>
              </a:lnSpc>
              <a:spcBef>
                <a:spcPts val="570"/>
              </a:spcBef>
              <a:buAutoNum type="arabicPlain"/>
              <a:tabLst>
                <a:tab pos="621030" algn="l"/>
                <a:tab pos="621665" algn="l"/>
              </a:tabLst>
            </a:pPr>
            <a:r>
              <a:rPr sz="2400" dirty="0">
                <a:latin typeface="Times New Roman"/>
                <a:cs typeface="Times New Roman"/>
              </a:rPr>
              <a:t>for i = 0 to n -</a:t>
            </a:r>
            <a:r>
              <a:rPr sz="2400" spc="-135"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697865" indent="-685165">
              <a:lnSpc>
                <a:spcPct val="100000"/>
              </a:lnSpc>
              <a:spcBef>
                <a:spcPts val="570"/>
              </a:spcBef>
              <a:buAutoNum type="arabicPlain"/>
              <a:tabLst>
                <a:tab pos="697865" algn="l"/>
                <a:tab pos="698500" algn="l"/>
              </a:tabLst>
            </a:pPr>
            <a:r>
              <a:rPr sz="2400" spc="-5" dirty="0">
                <a:latin typeface="Times New Roman"/>
                <a:cs typeface="Times New Roman"/>
              </a:rPr>
              <a:t>do sort list </a:t>
            </a:r>
            <a:r>
              <a:rPr sz="2400" dirty="0">
                <a:latin typeface="Times New Roman"/>
                <a:cs typeface="Times New Roman"/>
              </a:rPr>
              <a:t>B </a:t>
            </a:r>
            <a:r>
              <a:rPr sz="2400" spc="-5" dirty="0">
                <a:latin typeface="Times New Roman"/>
                <a:cs typeface="Times New Roman"/>
              </a:rPr>
              <a:t>[i] with </a:t>
            </a:r>
            <a:r>
              <a:rPr sz="2400" dirty="0">
                <a:latin typeface="Times New Roman"/>
                <a:cs typeface="Times New Roman"/>
              </a:rPr>
              <a:t>insertion</a:t>
            </a:r>
            <a:r>
              <a:rPr sz="2400" spc="-50" dirty="0">
                <a:latin typeface="Times New Roman"/>
                <a:cs typeface="Times New Roman"/>
              </a:rPr>
              <a:t> </a:t>
            </a:r>
            <a:r>
              <a:rPr sz="2400" spc="-10" dirty="0">
                <a:latin typeface="Times New Roman"/>
                <a:cs typeface="Times New Roman"/>
              </a:rPr>
              <a:t>sort</a:t>
            </a:r>
            <a:endParaRPr sz="2400">
              <a:latin typeface="Times New Roman"/>
              <a:cs typeface="Times New Roman"/>
            </a:endParaRPr>
          </a:p>
          <a:p>
            <a:pPr marL="545465" indent="-532765">
              <a:lnSpc>
                <a:spcPct val="100000"/>
              </a:lnSpc>
              <a:spcBef>
                <a:spcPts val="570"/>
              </a:spcBef>
              <a:buAutoNum type="arabicPlain"/>
              <a:tabLst>
                <a:tab pos="544830" algn="l"/>
                <a:tab pos="545465" algn="l"/>
              </a:tabLst>
            </a:pPr>
            <a:r>
              <a:rPr sz="2400" dirty="0">
                <a:latin typeface="Times New Roman"/>
                <a:cs typeface="Times New Roman"/>
              </a:rPr>
              <a:t>concatenate the </a:t>
            </a:r>
            <a:r>
              <a:rPr sz="2400" spc="-5" dirty="0">
                <a:latin typeface="Times New Roman"/>
                <a:cs typeface="Times New Roman"/>
              </a:rPr>
              <a:t>lists B[0], B[1] ... </a:t>
            </a:r>
            <a:r>
              <a:rPr sz="2400" spc="-10" dirty="0">
                <a:latin typeface="Times New Roman"/>
                <a:cs typeface="Times New Roman"/>
              </a:rPr>
              <a:t>B[n-1] </a:t>
            </a:r>
            <a:r>
              <a:rPr sz="2400" dirty="0">
                <a:latin typeface="Times New Roman"/>
                <a:cs typeface="Times New Roman"/>
              </a:rPr>
              <a:t>together in</a:t>
            </a:r>
            <a:r>
              <a:rPr sz="2400" spc="-60" dirty="0">
                <a:latin typeface="Times New Roman"/>
                <a:cs typeface="Times New Roman"/>
              </a:rPr>
              <a:t> </a:t>
            </a:r>
            <a:r>
              <a:rPr sz="2400" spc="-5" dirty="0">
                <a:latin typeface="Times New Roman"/>
                <a:cs typeface="Times New Roman"/>
              </a:rPr>
              <a:t>order</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54897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1</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A[1] into list B[10 A</a:t>
            </a:r>
            <a:r>
              <a:rPr sz="1600" spc="-80" dirty="0">
                <a:latin typeface="Times New Roman"/>
                <a:cs typeface="Times New Roman"/>
              </a:rPr>
              <a:t> </a:t>
            </a:r>
            <a:r>
              <a:rPr sz="1600" dirty="0">
                <a:latin typeface="Times New Roman"/>
                <a:cs typeface="Times New Roman"/>
              </a:rPr>
              <a:t>[1]]</a:t>
            </a:r>
            <a:endParaRPr sz="1600">
              <a:latin typeface="Times New Roman"/>
              <a:cs typeface="Times New Roman"/>
            </a:endParaRPr>
          </a:p>
        </p:txBody>
      </p:sp>
      <p:sp>
        <p:nvSpPr>
          <p:cNvPr id="31" name="object 31"/>
          <p:cNvSpPr/>
          <p:nvPr/>
        </p:nvSpPr>
        <p:spPr>
          <a:xfrm>
            <a:off x="3962400" y="4572000"/>
            <a:ext cx="762000" cy="394970"/>
          </a:xfrm>
          <a:custGeom>
            <a:avLst/>
            <a:gdLst/>
            <a:ahLst/>
            <a:cxnLst/>
            <a:rect l="l" t="t" r="r" b="b"/>
            <a:pathLst>
              <a:path w="762000" h="394970">
                <a:moveTo>
                  <a:pt x="0" y="0"/>
                </a:moveTo>
                <a:lnTo>
                  <a:pt x="0" y="394715"/>
                </a:lnTo>
                <a:lnTo>
                  <a:pt x="762000" y="394715"/>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31640" y="4608321"/>
            <a:ext cx="34290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.78</a:t>
            </a:r>
            <a:endParaRPr sz="2000">
              <a:latin typeface="Times New Roman"/>
              <a:cs typeface="Times New Roman"/>
            </a:endParaRPr>
          </a:p>
        </p:txBody>
      </p:sp>
      <p:sp>
        <p:nvSpPr>
          <p:cNvPr id="33" name="object 33"/>
          <p:cNvSpPr/>
          <p:nvPr/>
        </p:nvSpPr>
        <p:spPr>
          <a:xfrm>
            <a:off x="4724400" y="4572000"/>
            <a:ext cx="838200" cy="394970"/>
          </a:xfrm>
          <a:custGeom>
            <a:avLst/>
            <a:gdLst/>
            <a:ahLst/>
            <a:cxnLst/>
            <a:rect l="l" t="t" r="r" b="b"/>
            <a:pathLst>
              <a:path w="838200" h="394970">
                <a:moveTo>
                  <a:pt x="0" y="0"/>
                </a:moveTo>
                <a:lnTo>
                  <a:pt x="0" y="394715"/>
                </a:lnTo>
                <a:lnTo>
                  <a:pt x="838200" y="394715"/>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6747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5029200" y="4724400"/>
            <a:ext cx="304800" cy="152400"/>
          </a:xfrm>
          <a:custGeom>
            <a:avLst/>
            <a:gdLst/>
            <a:ahLst/>
            <a:cxnLst/>
            <a:rect l="l" t="t" r="r" b="b"/>
            <a:pathLst>
              <a:path w="304800" h="152400">
                <a:moveTo>
                  <a:pt x="304800" y="0"/>
                </a:moveTo>
                <a:lnTo>
                  <a:pt x="0" y="15240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2</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A[2] into list B[10 A</a:t>
            </a:r>
            <a:r>
              <a:rPr sz="1600" spc="-80" dirty="0">
                <a:latin typeface="Times New Roman"/>
                <a:cs typeface="Times New Roman"/>
              </a:rPr>
              <a:t> </a:t>
            </a:r>
            <a:r>
              <a:rPr sz="1600" dirty="0">
                <a:latin typeface="Times New Roman"/>
                <a:cs typeface="Times New Roman"/>
              </a:rPr>
              <a:t>[2]]</a:t>
            </a:r>
            <a:endParaRPr sz="1600">
              <a:latin typeface="Times New Roman"/>
              <a:cs typeface="Times New Roman"/>
            </a:endParaRPr>
          </a:p>
        </p:txBody>
      </p:sp>
      <p:sp>
        <p:nvSpPr>
          <p:cNvPr id="31" name="object 31"/>
          <p:cNvSpPr/>
          <p:nvPr/>
        </p:nvSpPr>
        <p:spPr>
          <a:xfrm>
            <a:off x="3962400" y="4572000"/>
            <a:ext cx="762000" cy="394970"/>
          </a:xfrm>
          <a:custGeom>
            <a:avLst/>
            <a:gdLst/>
            <a:ahLst/>
            <a:cxnLst/>
            <a:rect l="l" t="t" r="r" b="b"/>
            <a:pathLst>
              <a:path w="762000" h="394970">
                <a:moveTo>
                  <a:pt x="0" y="0"/>
                </a:moveTo>
                <a:lnTo>
                  <a:pt x="0" y="394715"/>
                </a:lnTo>
                <a:lnTo>
                  <a:pt x="762000" y="394715"/>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31640" y="4608321"/>
            <a:ext cx="34290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.78</a:t>
            </a:r>
            <a:endParaRPr sz="2000">
              <a:latin typeface="Times New Roman"/>
              <a:cs typeface="Times New Roman"/>
            </a:endParaRPr>
          </a:p>
        </p:txBody>
      </p:sp>
      <p:sp>
        <p:nvSpPr>
          <p:cNvPr id="33" name="object 33"/>
          <p:cNvSpPr/>
          <p:nvPr/>
        </p:nvSpPr>
        <p:spPr>
          <a:xfrm>
            <a:off x="4724400" y="4572000"/>
            <a:ext cx="838200" cy="394970"/>
          </a:xfrm>
          <a:custGeom>
            <a:avLst/>
            <a:gdLst/>
            <a:ahLst/>
            <a:cxnLst/>
            <a:rect l="l" t="t" r="r" b="b"/>
            <a:pathLst>
              <a:path w="838200" h="394970">
                <a:moveTo>
                  <a:pt x="0" y="0"/>
                </a:moveTo>
                <a:lnTo>
                  <a:pt x="0" y="394715"/>
                </a:lnTo>
                <a:lnTo>
                  <a:pt x="838200" y="394715"/>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6747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95605"/>
          </a:xfrm>
          <a:custGeom>
            <a:avLst/>
            <a:gdLst/>
            <a:ahLst/>
            <a:cxnLst/>
            <a:rect l="l" t="t" r="r" b="b"/>
            <a:pathLst>
              <a:path h="395604">
                <a:moveTo>
                  <a:pt x="0" y="0"/>
                </a:moveTo>
                <a:lnTo>
                  <a:pt x="0" y="395477"/>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5029200" y="4724400"/>
            <a:ext cx="304800" cy="152400"/>
          </a:xfrm>
          <a:custGeom>
            <a:avLst/>
            <a:gdLst/>
            <a:ahLst/>
            <a:cxnLst/>
            <a:rect l="l" t="t" r="r" b="b"/>
            <a:pathLst>
              <a:path w="304800" h="152400">
                <a:moveTo>
                  <a:pt x="304800" y="0"/>
                </a:moveTo>
                <a:lnTo>
                  <a:pt x="0" y="152400"/>
                </a:lnTo>
              </a:path>
            </a:pathLst>
          </a:custGeom>
          <a:ln w="9525">
            <a:solidFill>
              <a:srgbClr val="000000"/>
            </a:solidFill>
          </a:ln>
        </p:spPr>
        <p:txBody>
          <a:bodyPr wrap="square" lIns="0" tIns="0" rIns="0" bIns="0" rtlCol="0"/>
          <a:lstStyle/>
          <a:p>
            <a:endParaRPr/>
          </a:p>
        </p:txBody>
      </p:sp>
      <p:sp>
        <p:nvSpPr>
          <p:cNvPr id="41" name="object 41"/>
          <p:cNvSpPr/>
          <p:nvPr/>
        </p:nvSpPr>
        <p:spPr>
          <a:xfrm>
            <a:off x="4038600" y="1828800"/>
            <a:ext cx="762000" cy="394970"/>
          </a:xfrm>
          <a:custGeom>
            <a:avLst/>
            <a:gdLst/>
            <a:ahLst/>
            <a:cxnLst/>
            <a:rect l="l" t="t" r="r" b="b"/>
            <a:pathLst>
              <a:path w="762000" h="394969">
                <a:moveTo>
                  <a:pt x="0" y="0"/>
                </a:moveTo>
                <a:lnTo>
                  <a:pt x="0" y="394715"/>
                </a:lnTo>
                <a:lnTo>
                  <a:pt x="762000" y="394715"/>
                </a:lnTo>
                <a:lnTo>
                  <a:pt x="762000" y="0"/>
                </a:lnTo>
                <a:lnTo>
                  <a:pt x="0" y="0"/>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4307840" y="1865121"/>
            <a:ext cx="342900" cy="3168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.17</a:t>
            </a:r>
            <a:endParaRPr sz="2000">
              <a:latin typeface="Times New Roman"/>
              <a:cs typeface="Times New Roman"/>
            </a:endParaRPr>
          </a:p>
        </p:txBody>
      </p:sp>
      <p:sp>
        <p:nvSpPr>
          <p:cNvPr id="43" name="object 43"/>
          <p:cNvSpPr/>
          <p:nvPr/>
        </p:nvSpPr>
        <p:spPr>
          <a:xfrm>
            <a:off x="4800600" y="1828800"/>
            <a:ext cx="838200" cy="394970"/>
          </a:xfrm>
          <a:custGeom>
            <a:avLst/>
            <a:gdLst/>
            <a:ahLst/>
            <a:cxnLst/>
            <a:rect l="l" t="t" r="r" b="b"/>
            <a:pathLst>
              <a:path w="838200" h="394969">
                <a:moveTo>
                  <a:pt x="0" y="0"/>
                </a:moveTo>
                <a:lnTo>
                  <a:pt x="0" y="394715"/>
                </a:lnTo>
                <a:lnTo>
                  <a:pt x="838200" y="394715"/>
                </a:lnTo>
                <a:lnTo>
                  <a:pt x="838200" y="0"/>
                </a:lnTo>
                <a:lnTo>
                  <a:pt x="0" y="0"/>
                </a:lnTo>
                <a:close/>
              </a:path>
            </a:pathLst>
          </a:custGeom>
          <a:ln w="3175">
            <a:solidFill>
              <a:srgbClr val="000000"/>
            </a:solidFill>
          </a:ln>
        </p:spPr>
        <p:txBody>
          <a:bodyPr wrap="square" lIns="0" tIns="0" rIns="0" bIns="0" rtlCol="0"/>
          <a:lstStyle/>
          <a:p>
            <a:endParaRPr/>
          </a:p>
        </p:txBody>
      </p:sp>
      <p:sp>
        <p:nvSpPr>
          <p:cNvPr id="44" name="object 44"/>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2224277"/>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6" name="object 46"/>
          <p:cNvSpPr/>
          <p:nvPr/>
        </p:nvSpPr>
        <p:spPr>
          <a:xfrm>
            <a:off x="4038600" y="1828800"/>
            <a:ext cx="0" cy="395605"/>
          </a:xfrm>
          <a:custGeom>
            <a:avLst/>
            <a:gdLst/>
            <a:ahLst/>
            <a:cxnLst/>
            <a:rect l="l" t="t" r="r" b="b"/>
            <a:pathLst>
              <a:path h="395605">
                <a:moveTo>
                  <a:pt x="0" y="0"/>
                </a:moveTo>
                <a:lnTo>
                  <a:pt x="0" y="395477"/>
                </a:lnTo>
              </a:path>
            </a:pathLst>
          </a:custGeom>
          <a:ln w="12700">
            <a:solidFill>
              <a:srgbClr val="000000"/>
            </a:solidFill>
          </a:ln>
        </p:spPr>
        <p:txBody>
          <a:bodyPr wrap="square" lIns="0" tIns="0" rIns="0" bIns="0" rtlCol="0"/>
          <a:lstStyle/>
          <a:p>
            <a:endParaRPr/>
          </a:p>
        </p:txBody>
      </p:sp>
      <p:sp>
        <p:nvSpPr>
          <p:cNvPr id="47" name="object 47"/>
          <p:cNvSpPr/>
          <p:nvPr/>
        </p:nvSpPr>
        <p:spPr>
          <a:xfrm>
            <a:off x="5638800" y="1828800"/>
            <a:ext cx="0" cy="395605"/>
          </a:xfrm>
          <a:custGeom>
            <a:avLst/>
            <a:gdLst/>
            <a:ahLst/>
            <a:cxnLst/>
            <a:rect l="l" t="t" r="r" b="b"/>
            <a:pathLst>
              <a:path h="395605">
                <a:moveTo>
                  <a:pt x="0" y="0"/>
                </a:moveTo>
                <a:lnTo>
                  <a:pt x="0" y="395477"/>
                </a:lnTo>
              </a:path>
            </a:pathLst>
          </a:custGeom>
          <a:ln w="12700">
            <a:solidFill>
              <a:srgbClr val="000000"/>
            </a:solidFill>
          </a:ln>
        </p:spPr>
        <p:txBody>
          <a:bodyPr wrap="square" lIns="0" tIns="0" rIns="0" bIns="0" rtlCol="0"/>
          <a:lstStyle/>
          <a:p>
            <a:endParaRPr/>
          </a:p>
        </p:txBody>
      </p:sp>
      <p:sp>
        <p:nvSpPr>
          <p:cNvPr id="48" name="object 48"/>
          <p:cNvSpPr/>
          <p:nvPr/>
        </p:nvSpPr>
        <p:spPr>
          <a:xfrm>
            <a:off x="4800600" y="1828800"/>
            <a:ext cx="0" cy="395605"/>
          </a:xfrm>
          <a:custGeom>
            <a:avLst/>
            <a:gdLst/>
            <a:ahLst/>
            <a:cxnLst/>
            <a:rect l="l" t="t" r="r" b="b"/>
            <a:pathLst>
              <a:path h="395605">
                <a:moveTo>
                  <a:pt x="0" y="0"/>
                </a:moveTo>
                <a:lnTo>
                  <a:pt x="0" y="395477"/>
                </a:lnTo>
              </a:path>
            </a:pathLst>
          </a:custGeom>
          <a:ln w="12700">
            <a:solidFill>
              <a:srgbClr val="000000"/>
            </a:solidFill>
          </a:ln>
        </p:spPr>
        <p:txBody>
          <a:bodyPr wrap="square" lIns="0" tIns="0" rIns="0" bIns="0" rtlCol="0"/>
          <a:lstStyle/>
          <a:p>
            <a:endParaRPr/>
          </a:p>
        </p:txBody>
      </p:sp>
      <p:sp>
        <p:nvSpPr>
          <p:cNvPr id="49" name="object 49"/>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0" name="object 50"/>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29751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3</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A[3] into list B[10 A</a:t>
            </a:r>
            <a:r>
              <a:rPr sz="1600" spc="-80" dirty="0">
                <a:latin typeface="Times New Roman"/>
                <a:cs typeface="Times New Roman"/>
              </a:rPr>
              <a:t> </a:t>
            </a:r>
            <a:r>
              <a:rPr sz="1600" dirty="0">
                <a:latin typeface="Times New Roman"/>
                <a:cs typeface="Times New Roman"/>
              </a:rPr>
              <a:t>[3]]</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5029200" y="4724400"/>
            <a:ext cx="304800" cy="152400"/>
          </a:xfrm>
          <a:custGeom>
            <a:avLst/>
            <a:gdLst/>
            <a:ahLst/>
            <a:cxnLst/>
            <a:rect l="l" t="t" r="r" b="b"/>
            <a:pathLst>
              <a:path w="304800" h="152400">
                <a:moveTo>
                  <a:pt x="304800" y="0"/>
                </a:moveTo>
                <a:lnTo>
                  <a:pt x="0" y="152400"/>
                </a:lnTo>
              </a:path>
            </a:pathLst>
          </a:custGeom>
          <a:ln w="9525">
            <a:solidFill>
              <a:srgbClr val="000000"/>
            </a:solidFill>
          </a:ln>
        </p:spPr>
        <p:txBody>
          <a:bodyPr wrap="square" lIns="0" tIns="0" rIns="0" bIns="0" rtlCol="0"/>
          <a:lstStyle/>
          <a:p>
            <a:endParaRPr/>
          </a:p>
        </p:txBody>
      </p:sp>
      <p:sp>
        <p:nvSpPr>
          <p:cNvPr id="41" name="object 41"/>
          <p:cNvSpPr/>
          <p:nvPr/>
        </p:nvSpPr>
        <p:spPr>
          <a:xfrm>
            <a:off x="39624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42133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3" name="object 43"/>
          <p:cNvSpPr/>
          <p:nvPr/>
        </p:nvSpPr>
        <p:spPr>
          <a:xfrm>
            <a:off x="47244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4" name="object 44"/>
          <p:cNvSpPr/>
          <p:nvPr/>
        </p:nvSpPr>
        <p:spPr>
          <a:xfrm>
            <a:off x="39624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39624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6" name="object 46"/>
          <p:cNvSpPr/>
          <p:nvPr/>
        </p:nvSpPr>
        <p:spPr>
          <a:xfrm>
            <a:off x="3962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5562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4724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9" name="object 49"/>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0" name="object 50"/>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51" name="object 51"/>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2" name="object 52"/>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3" name="object 53"/>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4" name="object 54"/>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5" name="object 55"/>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6" name="object 56"/>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8" name="object 58"/>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9" name="object 59"/>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4</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A[4] into list B[10 A</a:t>
            </a:r>
            <a:r>
              <a:rPr sz="1600" spc="-80" dirty="0">
                <a:latin typeface="Times New Roman"/>
                <a:cs typeface="Times New Roman"/>
              </a:rPr>
              <a:t> </a:t>
            </a:r>
            <a:r>
              <a:rPr sz="1600" dirty="0">
                <a:latin typeface="Times New Roman"/>
                <a:cs typeface="Times New Roman"/>
              </a:rPr>
              <a:t>[4]]</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5029200" y="4724400"/>
            <a:ext cx="304800" cy="152400"/>
          </a:xfrm>
          <a:custGeom>
            <a:avLst/>
            <a:gdLst/>
            <a:ahLst/>
            <a:cxnLst/>
            <a:rect l="l" t="t" r="r" b="b"/>
            <a:pathLst>
              <a:path w="304800" h="152400">
                <a:moveTo>
                  <a:pt x="304800" y="0"/>
                </a:moveTo>
                <a:lnTo>
                  <a:pt x="0" y="152400"/>
                </a:lnTo>
              </a:path>
            </a:pathLst>
          </a:custGeom>
          <a:ln w="9525">
            <a:solidFill>
              <a:srgbClr val="000000"/>
            </a:solidFill>
          </a:ln>
        </p:spPr>
        <p:txBody>
          <a:bodyPr wrap="square" lIns="0" tIns="0" rIns="0" bIns="0" rtlCol="0"/>
          <a:lstStyle/>
          <a:p>
            <a:endParaRPr/>
          </a:p>
        </p:txBody>
      </p:sp>
      <p:sp>
        <p:nvSpPr>
          <p:cNvPr id="41" name="object 41"/>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3" name="object 43"/>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4" name="object 44"/>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6" name="object 46"/>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9" name="object 49"/>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0" name="object 50"/>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51" name="object 51"/>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2" name="object 52"/>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3" name="object 53"/>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4" name="object 54"/>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5" name="object 55"/>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6" name="object 56"/>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8" name="object 58"/>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9" name="object 59"/>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61" name="object 61"/>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2" name="object 62"/>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3" name="object 63"/>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4" name="object 64"/>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5" name="object 65"/>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6" name="object 66"/>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7" name="object 67"/>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9" name="object 69"/>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70" name="object 70"/>
          <p:cNvSpPr/>
          <p:nvPr/>
        </p:nvSpPr>
        <p:spPr>
          <a:xfrm>
            <a:off x="4953000" y="23622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5</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A[5] into list B[10 A</a:t>
            </a:r>
            <a:r>
              <a:rPr sz="1600" spc="-80" dirty="0">
                <a:latin typeface="Times New Roman"/>
                <a:cs typeface="Times New Roman"/>
              </a:rPr>
              <a:t> </a:t>
            </a:r>
            <a:r>
              <a:rPr sz="1600" dirty="0">
                <a:latin typeface="Times New Roman"/>
                <a:cs typeface="Times New Roman"/>
              </a:rPr>
              <a:t>[5]]</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50" name="object 50"/>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1" name="object 51"/>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2" name="object 52"/>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3" name="object 53"/>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5" name="object 55"/>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8" name="object 58"/>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9" name="object 59"/>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60" name="object 60"/>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1" name="object 61"/>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2" name="object 62"/>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3" name="object 63"/>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4" name="object 64"/>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6" name="object 66"/>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9" name="object 69"/>
          <p:cNvSpPr/>
          <p:nvPr/>
        </p:nvSpPr>
        <p:spPr>
          <a:xfrm>
            <a:off x="4953000" y="23622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70" name="object 70"/>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1" name="object 71"/>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2" name="object 72"/>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3" name="object 73"/>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4" name="object 74"/>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5" name="object 75"/>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7" name="object 77"/>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8" name="object 78"/>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9" name="object 79"/>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701" y="1429003"/>
            <a:ext cx="8451850" cy="898525"/>
          </a:xfrm>
          <a:prstGeom prst="rect">
            <a:avLst/>
          </a:prstGeom>
        </p:spPr>
        <p:txBody>
          <a:bodyPr vert="horz" wrap="square" lIns="0" tIns="0" rIns="0" bIns="0" rtlCol="0">
            <a:spAutoFit/>
          </a:bodyPr>
          <a:lstStyle/>
          <a:p>
            <a:pPr marL="467995" indent="-455295">
              <a:lnSpc>
                <a:spcPct val="100000"/>
              </a:lnSpc>
              <a:buFont typeface="Arial"/>
              <a:buChar char="•"/>
              <a:tabLst>
                <a:tab pos="467995" algn="l"/>
                <a:tab pos="468630" algn="l"/>
              </a:tabLst>
            </a:pPr>
            <a:r>
              <a:rPr sz="2800" b="1" spc="-5" dirty="0">
                <a:latin typeface="Arial"/>
                <a:cs typeface="Arial"/>
              </a:rPr>
              <a:t>Sorting by Insertion</a:t>
            </a:r>
            <a:r>
              <a:rPr sz="2800" b="1" spc="-60" dirty="0">
                <a:latin typeface="Arial"/>
                <a:cs typeface="Arial"/>
              </a:rPr>
              <a:t> </a:t>
            </a:r>
            <a:r>
              <a:rPr sz="2800" b="1" spc="-5" dirty="0">
                <a:latin typeface="Arial"/>
                <a:cs typeface="Arial"/>
              </a:rPr>
              <a:t>algorithm</a:t>
            </a:r>
            <a:endParaRPr sz="2800">
              <a:latin typeface="Arial"/>
              <a:cs typeface="Arial"/>
            </a:endParaRPr>
          </a:p>
          <a:p>
            <a:pPr marL="582295">
              <a:lnSpc>
                <a:spcPct val="100000"/>
              </a:lnSpc>
              <a:spcBef>
                <a:spcPts val="1070"/>
              </a:spcBef>
              <a:tabLst>
                <a:tab pos="868044" algn="l"/>
              </a:tabLst>
            </a:pPr>
            <a:r>
              <a:rPr sz="2200" dirty="0">
                <a:latin typeface="Arial"/>
                <a:cs typeface="Arial"/>
              </a:rPr>
              <a:t>–	</a:t>
            </a:r>
            <a:r>
              <a:rPr sz="2200" spc="-5" dirty="0">
                <a:latin typeface="Arial"/>
                <a:cs typeface="Arial"/>
              </a:rPr>
              <a:t>Looks </a:t>
            </a:r>
            <a:r>
              <a:rPr sz="2200" dirty="0">
                <a:latin typeface="Arial"/>
                <a:cs typeface="Arial"/>
              </a:rPr>
              <a:t>successively </a:t>
            </a:r>
            <a:r>
              <a:rPr sz="2200" spc="-5" dirty="0">
                <a:latin typeface="Arial"/>
                <a:cs typeface="Arial"/>
              </a:rPr>
              <a:t>at each element of </a:t>
            </a:r>
            <a:r>
              <a:rPr sz="2200" dirty="0">
                <a:latin typeface="Arial"/>
                <a:cs typeface="Arial"/>
              </a:rPr>
              <a:t>the </a:t>
            </a:r>
            <a:r>
              <a:rPr sz="2200" spc="-5" dirty="0">
                <a:latin typeface="Arial"/>
                <a:cs typeface="Arial"/>
              </a:rPr>
              <a:t>array </a:t>
            </a:r>
            <a:r>
              <a:rPr sz="2200" dirty="0">
                <a:latin typeface="Arial"/>
                <a:cs typeface="Arial"/>
              </a:rPr>
              <a:t>from  </a:t>
            </a:r>
            <a:r>
              <a:rPr sz="2200" spc="440" dirty="0">
                <a:latin typeface="Arial"/>
                <a:cs typeface="Arial"/>
              </a:rPr>
              <a:t> </a:t>
            </a:r>
            <a:r>
              <a:rPr sz="2200" spc="-5" dirty="0">
                <a:latin typeface="Arial"/>
                <a:cs typeface="Arial"/>
              </a:rPr>
              <a:t>2</a:t>
            </a:r>
            <a:r>
              <a:rPr sz="2250" spc="-7" baseline="25925" dirty="0">
                <a:latin typeface="Arial"/>
                <a:cs typeface="Arial"/>
              </a:rPr>
              <a:t>nd </a:t>
            </a:r>
            <a:r>
              <a:rPr sz="2200" dirty="0">
                <a:latin typeface="Arial"/>
                <a:cs typeface="Arial"/>
              </a:rPr>
              <a:t>to</a:t>
            </a:r>
            <a:endParaRPr sz="2200">
              <a:latin typeface="Arial"/>
              <a:cs typeface="Arial"/>
            </a:endParaRPr>
          </a:p>
        </p:txBody>
      </p:sp>
      <p:sp>
        <p:nvSpPr>
          <p:cNvPr id="3" name="object 3"/>
          <p:cNvSpPr txBox="1"/>
          <p:nvPr/>
        </p:nvSpPr>
        <p:spPr>
          <a:xfrm>
            <a:off x="1392440" y="2271014"/>
            <a:ext cx="470534" cy="434340"/>
          </a:xfrm>
          <a:prstGeom prst="rect">
            <a:avLst/>
          </a:prstGeom>
        </p:spPr>
        <p:txBody>
          <a:bodyPr vert="horz" wrap="square" lIns="0" tIns="0" rIns="0" bIns="0" rtlCol="0">
            <a:spAutoFit/>
          </a:bodyPr>
          <a:lstStyle/>
          <a:p>
            <a:pPr marL="12700">
              <a:lnSpc>
                <a:spcPct val="100000"/>
              </a:lnSpc>
            </a:pPr>
            <a:r>
              <a:rPr sz="3300" spc="-7" baseline="-17676" dirty="0">
                <a:latin typeface="Arial"/>
                <a:cs typeface="Arial"/>
              </a:rPr>
              <a:t>n</a:t>
            </a:r>
            <a:r>
              <a:rPr sz="1500" b="1" dirty="0">
                <a:latin typeface="Arial Black"/>
                <a:cs typeface="Arial Black"/>
              </a:rPr>
              <a:t>th</a:t>
            </a:r>
            <a:r>
              <a:rPr sz="3300" baseline="-17676" dirty="0">
                <a:latin typeface="Arial"/>
                <a:cs typeface="Arial"/>
              </a:rPr>
              <a:t>,</a:t>
            </a:r>
            <a:endParaRPr sz="3300" baseline="-17676">
              <a:latin typeface="Arial"/>
              <a:cs typeface="Arial"/>
            </a:endParaRPr>
          </a:p>
        </p:txBody>
      </p:sp>
      <p:sp>
        <p:nvSpPr>
          <p:cNvPr id="4" name="object 4"/>
          <p:cNvSpPr txBox="1"/>
          <p:nvPr/>
        </p:nvSpPr>
        <p:spPr>
          <a:xfrm>
            <a:off x="2043896" y="2360167"/>
            <a:ext cx="6943090" cy="345440"/>
          </a:xfrm>
          <a:prstGeom prst="rect">
            <a:avLst/>
          </a:prstGeom>
        </p:spPr>
        <p:txBody>
          <a:bodyPr vert="horz" wrap="square" lIns="0" tIns="0" rIns="0" bIns="0" rtlCol="0">
            <a:spAutoFit/>
          </a:bodyPr>
          <a:lstStyle/>
          <a:p>
            <a:pPr marL="12700">
              <a:lnSpc>
                <a:spcPct val="100000"/>
              </a:lnSpc>
              <a:tabLst>
                <a:tab pos="685165" algn="l"/>
                <a:tab pos="1715135" algn="l"/>
                <a:tab pos="2061210" algn="l"/>
                <a:tab pos="2501265" algn="l"/>
                <a:tab pos="3096260" algn="l"/>
                <a:tab pos="4717415" algn="l"/>
                <a:tab pos="5590540" algn="l"/>
                <a:tab pos="6650355" algn="l"/>
              </a:tabLst>
            </a:pPr>
            <a:r>
              <a:rPr sz="2200" spc="-5" dirty="0">
                <a:latin typeface="Arial"/>
                <a:cs typeface="Arial"/>
              </a:rPr>
              <a:t>an</a:t>
            </a:r>
            <a:r>
              <a:rPr sz="2200" dirty="0">
                <a:latin typeface="Arial"/>
                <a:cs typeface="Arial"/>
              </a:rPr>
              <a:t>d	</a:t>
            </a:r>
            <a:r>
              <a:rPr sz="2200" spc="-5" dirty="0">
                <a:latin typeface="Arial"/>
                <a:cs typeface="Arial"/>
              </a:rPr>
              <a:t>insert</a:t>
            </a:r>
            <a:r>
              <a:rPr sz="2200" dirty="0">
                <a:latin typeface="Arial"/>
                <a:cs typeface="Arial"/>
              </a:rPr>
              <a:t>s	</a:t>
            </a:r>
            <a:r>
              <a:rPr sz="2200" spc="-5" dirty="0">
                <a:latin typeface="Arial"/>
                <a:cs typeface="Arial"/>
              </a:rPr>
              <a:t>i</a:t>
            </a:r>
            <a:r>
              <a:rPr sz="2200" dirty="0">
                <a:latin typeface="Arial"/>
                <a:cs typeface="Arial"/>
              </a:rPr>
              <a:t>t	</a:t>
            </a:r>
            <a:r>
              <a:rPr sz="2200" spc="-5" dirty="0">
                <a:latin typeface="Arial"/>
                <a:cs typeface="Arial"/>
              </a:rPr>
              <a:t>a</a:t>
            </a:r>
            <a:r>
              <a:rPr sz="2200" dirty="0">
                <a:latin typeface="Arial"/>
                <a:cs typeface="Arial"/>
              </a:rPr>
              <a:t>t	the	</a:t>
            </a:r>
            <a:r>
              <a:rPr sz="2200" spc="-5" dirty="0">
                <a:latin typeface="Arial"/>
                <a:cs typeface="Arial"/>
              </a:rPr>
              <a:t>appropriat</a:t>
            </a:r>
            <a:r>
              <a:rPr sz="2200" dirty="0">
                <a:latin typeface="Arial"/>
                <a:cs typeface="Arial"/>
              </a:rPr>
              <a:t>e	</a:t>
            </a:r>
            <a:r>
              <a:rPr sz="2200" spc="-5" dirty="0">
                <a:latin typeface="Arial"/>
                <a:cs typeface="Arial"/>
              </a:rPr>
              <a:t>plac</a:t>
            </a:r>
            <a:r>
              <a:rPr sz="2200" dirty="0">
                <a:latin typeface="Arial"/>
                <a:cs typeface="Arial"/>
              </a:rPr>
              <a:t>e	</a:t>
            </a:r>
            <a:r>
              <a:rPr sz="2200" spc="-5" dirty="0">
                <a:latin typeface="Arial"/>
                <a:cs typeface="Arial"/>
              </a:rPr>
              <a:t>amon</a:t>
            </a:r>
            <a:r>
              <a:rPr sz="2200" dirty="0">
                <a:latin typeface="Arial"/>
                <a:cs typeface="Arial"/>
              </a:rPr>
              <a:t>g	</a:t>
            </a:r>
            <a:r>
              <a:rPr sz="2200" spc="-5" dirty="0">
                <a:latin typeface="Arial"/>
                <a:cs typeface="Arial"/>
              </a:rPr>
              <a:t>its</a:t>
            </a:r>
            <a:endParaRPr sz="2200">
              <a:latin typeface="Arial"/>
              <a:cs typeface="Arial"/>
            </a:endParaRPr>
          </a:p>
        </p:txBody>
      </p:sp>
      <p:sp>
        <p:nvSpPr>
          <p:cNvPr id="5" name="object 5"/>
          <p:cNvSpPr txBox="1"/>
          <p:nvPr/>
        </p:nvSpPr>
        <p:spPr>
          <a:xfrm>
            <a:off x="1106664" y="2728976"/>
            <a:ext cx="7881620" cy="4264660"/>
          </a:xfrm>
          <a:prstGeom prst="rect">
            <a:avLst/>
          </a:prstGeom>
        </p:spPr>
        <p:txBody>
          <a:bodyPr vert="horz" wrap="square" lIns="0" tIns="0" rIns="0" bIns="0" rtlCol="0">
            <a:spAutoFit/>
          </a:bodyPr>
          <a:lstStyle/>
          <a:p>
            <a:pPr marL="298450">
              <a:lnSpc>
                <a:spcPct val="100000"/>
              </a:lnSpc>
            </a:pPr>
            <a:r>
              <a:rPr sz="2200" dirty="0">
                <a:latin typeface="Arial"/>
                <a:cs typeface="Arial"/>
              </a:rPr>
              <a:t>predecessors in the</a:t>
            </a:r>
            <a:r>
              <a:rPr sz="2200" spc="-75" dirty="0">
                <a:latin typeface="Arial"/>
                <a:cs typeface="Arial"/>
              </a:rPr>
              <a:t> </a:t>
            </a:r>
            <a:r>
              <a:rPr sz="2200" dirty="0">
                <a:latin typeface="Arial"/>
                <a:cs typeface="Arial"/>
              </a:rPr>
              <a:t>array</a:t>
            </a:r>
            <a:endParaRPr sz="2200">
              <a:latin typeface="Arial"/>
              <a:cs typeface="Arial"/>
            </a:endParaRPr>
          </a:p>
          <a:p>
            <a:pPr marL="298450" marR="5080" indent="-285750">
              <a:lnSpc>
                <a:spcPct val="110000"/>
              </a:lnSpc>
              <a:spcBef>
                <a:spcPts val="515"/>
              </a:spcBef>
              <a:buChar char="–"/>
              <a:tabLst>
                <a:tab pos="297815" algn="l"/>
                <a:tab pos="298450" algn="l"/>
                <a:tab pos="1229995" algn="l"/>
                <a:tab pos="2037080" algn="l"/>
                <a:tab pos="2735580" algn="l"/>
                <a:tab pos="3216910" algn="l"/>
                <a:tab pos="3774440" algn="l"/>
                <a:tab pos="4283710" algn="l"/>
                <a:tab pos="5229860" algn="l"/>
                <a:tab pos="5615940" algn="l"/>
                <a:tab pos="7215505" algn="l"/>
              </a:tabLst>
            </a:pPr>
            <a:r>
              <a:rPr sz="2200" spc="-5" dirty="0">
                <a:latin typeface="Arial"/>
                <a:cs typeface="Arial"/>
              </a:rPr>
              <a:t>T</a:t>
            </a:r>
            <a:r>
              <a:rPr sz="2200" dirty="0">
                <a:latin typeface="Arial"/>
                <a:cs typeface="Arial"/>
              </a:rPr>
              <a:t>akes	more	time	on	the	list	sorted	in	descending	order  (worst </a:t>
            </a:r>
            <a:r>
              <a:rPr sz="2200" spc="-5" dirty="0">
                <a:latin typeface="Arial"/>
                <a:cs typeface="Arial"/>
              </a:rPr>
              <a:t>possible</a:t>
            </a:r>
            <a:r>
              <a:rPr sz="2200" spc="-80" dirty="0">
                <a:latin typeface="Arial"/>
                <a:cs typeface="Arial"/>
              </a:rPr>
              <a:t> </a:t>
            </a:r>
            <a:r>
              <a:rPr sz="2200" dirty="0">
                <a:latin typeface="Arial"/>
                <a:cs typeface="Arial"/>
              </a:rPr>
              <a:t>case)</a:t>
            </a:r>
            <a:endParaRPr sz="2200">
              <a:latin typeface="Arial"/>
              <a:cs typeface="Arial"/>
            </a:endParaRPr>
          </a:p>
          <a:p>
            <a:pPr marL="298450" marR="1124585" indent="-285750">
              <a:lnSpc>
                <a:spcPct val="129500"/>
              </a:lnSpc>
              <a:spcBef>
                <a:spcPts val="5"/>
              </a:spcBef>
              <a:buChar char="–"/>
              <a:tabLst>
                <a:tab pos="297815" algn="l"/>
                <a:tab pos="298450" algn="l"/>
              </a:tabLst>
            </a:pPr>
            <a:r>
              <a:rPr sz="2200" spc="-5" dirty="0">
                <a:latin typeface="Arial"/>
                <a:cs typeface="Arial"/>
              </a:rPr>
              <a:t>Takes less </a:t>
            </a:r>
            <a:r>
              <a:rPr sz="2200" dirty="0">
                <a:latin typeface="Arial"/>
                <a:cs typeface="Arial"/>
              </a:rPr>
              <a:t>time </a:t>
            </a:r>
            <a:r>
              <a:rPr sz="2200" spc="-5" dirty="0">
                <a:latin typeface="Arial"/>
                <a:cs typeface="Arial"/>
              </a:rPr>
              <a:t>on </a:t>
            </a:r>
            <a:r>
              <a:rPr sz="2200" dirty="0">
                <a:latin typeface="Arial"/>
                <a:cs typeface="Arial"/>
              </a:rPr>
              <a:t>the </a:t>
            </a:r>
            <a:r>
              <a:rPr sz="2200" spc="-5" dirty="0">
                <a:latin typeface="Arial"/>
                <a:cs typeface="Arial"/>
              </a:rPr>
              <a:t>list </a:t>
            </a:r>
            <a:r>
              <a:rPr sz="2200" dirty="0">
                <a:latin typeface="Arial"/>
                <a:cs typeface="Arial"/>
              </a:rPr>
              <a:t>sorted </a:t>
            </a:r>
            <a:r>
              <a:rPr sz="2200" spc="-5" dirty="0">
                <a:latin typeface="Arial"/>
                <a:cs typeface="Arial"/>
              </a:rPr>
              <a:t>in ascending order  (best possible</a:t>
            </a:r>
            <a:r>
              <a:rPr sz="2200" spc="-65" dirty="0">
                <a:latin typeface="Arial"/>
                <a:cs typeface="Arial"/>
              </a:rPr>
              <a:t> </a:t>
            </a:r>
            <a:r>
              <a:rPr sz="2200" spc="-5" dirty="0">
                <a:latin typeface="Arial"/>
                <a:cs typeface="Arial"/>
              </a:rPr>
              <a:t>case)</a:t>
            </a:r>
            <a:endParaRPr sz="2200">
              <a:latin typeface="Arial"/>
              <a:cs typeface="Arial"/>
            </a:endParaRPr>
          </a:p>
          <a:p>
            <a:pPr marL="298450" marR="325755" indent="-285750">
              <a:lnSpc>
                <a:spcPts val="2380"/>
              </a:lnSpc>
              <a:spcBef>
                <a:spcPts val="660"/>
              </a:spcBef>
              <a:buChar char="–"/>
              <a:tabLst>
                <a:tab pos="297815" algn="l"/>
                <a:tab pos="298450" algn="l"/>
              </a:tabLst>
            </a:pPr>
            <a:r>
              <a:rPr sz="2200" spc="-5" dirty="0">
                <a:latin typeface="Arial"/>
                <a:cs typeface="Arial"/>
              </a:rPr>
              <a:t>Time </a:t>
            </a:r>
            <a:r>
              <a:rPr sz="2200" dirty="0">
                <a:latin typeface="Arial"/>
                <a:cs typeface="Arial"/>
              </a:rPr>
              <a:t>required by insert (T) is </a:t>
            </a:r>
            <a:r>
              <a:rPr sz="2200" spc="-5" dirty="0">
                <a:latin typeface="Arial"/>
                <a:cs typeface="Arial"/>
              </a:rPr>
              <a:t>linear </a:t>
            </a:r>
            <a:r>
              <a:rPr sz="2200" dirty="0">
                <a:latin typeface="Arial"/>
                <a:cs typeface="Arial"/>
              </a:rPr>
              <a:t>(n) for </a:t>
            </a:r>
            <a:r>
              <a:rPr sz="2200" spc="-5" dirty="0">
                <a:latin typeface="Arial"/>
                <a:cs typeface="Arial"/>
              </a:rPr>
              <a:t>ascending order  </a:t>
            </a:r>
            <a:r>
              <a:rPr sz="2200" dirty="0">
                <a:latin typeface="Arial"/>
                <a:cs typeface="Arial"/>
              </a:rPr>
              <a:t>and quadratic (n</a:t>
            </a:r>
            <a:r>
              <a:rPr sz="2250" baseline="25925" dirty="0">
                <a:latin typeface="Arial"/>
                <a:cs typeface="Arial"/>
              </a:rPr>
              <a:t>2</a:t>
            </a:r>
            <a:r>
              <a:rPr sz="2200" dirty="0">
                <a:latin typeface="Arial"/>
                <a:cs typeface="Arial"/>
              </a:rPr>
              <a:t>) for </a:t>
            </a:r>
            <a:r>
              <a:rPr sz="2200" spc="-5" dirty="0">
                <a:latin typeface="Arial"/>
                <a:cs typeface="Arial"/>
              </a:rPr>
              <a:t>descending order</a:t>
            </a:r>
            <a:r>
              <a:rPr sz="2200" spc="-45" dirty="0">
                <a:latin typeface="Arial"/>
                <a:cs typeface="Arial"/>
              </a:rPr>
              <a:t> </a:t>
            </a:r>
            <a:r>
              <a:rPr sz="2200" dirty="0">
                <a:latin typeface="Arial"/>
                <a:cs typeface="Arial"/>
              </a:rPr>
              <a:t>list</a:t>
            </a:r>
            <a:endParaRPr sz="2200">
              <a:latin typeface="Arial"/>
              <a:cs typeface="Arial"/>
            </a:endParaRPr>
          </a:p>
          <a:p>
            <a:pPr marL="298450" indent="-285750">
              <a:lnSpc>
                <a:spcPct val="100000"/>
              </a:lnSpc>
              <a:spcBef>
                <a:spcPts val="295"/>
              </a:spcBef>
              <a:buFont typeface="Arial"/>
              <a:buChar char="–"/>
              <a:tabLst>
                <a:tab pos="297815" algn="l"/>
                <a:tab pos="298450" algn="l"/>
              </a:tabLst>
            </a:pPr>
            <a:r>
              <a:rPr sz="2000" b="1" spc="-10" dirty="0">
                <a:latin typeface="Arial"/>
                <a:cs typeface="Arial"/>
              </a:rPr>
              <a:t>Insert (5000 elements) </a:t>
            </a:r>
            <a:r>
              <a:rPr sz="2800" dirty="0">
                <a:latin typeface="Arial"/>
                <a:cs typeface="Arial"/>
              </a:rPr>
              <a:t>: </a:t>
            </a:r>
            <a:r>
              <a:rPr sz="1800" b="1" i="1" dirty="0">
                <a:latin typeface="Arial"/>
                <a:cs typeface="Arial"/>
              </a:rPr>
              <a:t>Time for ascending order list = 0.2</a:t>
            </a:r>
            <a:r>
              <a:rPr sz="1800" b="1" i="1" spc="204" dirty="0">
                <a:latin typeface="Arial"/>
                <a:cs typeface="Arial"/>
              </a:rPr>
              <a:t> </a:t>
            </a:r>
            <a:r>
              <a:rPr sz="1800" b="1" i="1" spc="-5" dirty="0">
                <a:latin typeface="Arial"/>
                <a:cs typeface="Arial"/>
              </a:rPr>
              <a:t>sec</a:t>
            </a:r>
            <a:endParaRPr sz="1800">
              <a:latin typeface="Arial"/>
              <a:cs typeface="Arial"/>
            </a:endParaRPr>
          </a:p>
          <a:p>
            <a:pPr marL="3100070">
              <a:lnSpc>
                <a:spcPct val="100000"/>
              </a:lnSpc>
              <a:spcBef>
                <a:spcPts val="225"/>
              </a:spcBef>
            </a:pPr>
            <a:r>
              <a:rPr sz="1800" b="1" dirty="0">
                <a:latin typeface="Arial"/>
                <a:cs typeface="Arial"/>
              </a:rPr>
              <a:t>:  </a:t>
            </a:r>
            <a:r>
              <a:rPr sz="1800" b="1" i="1" dirty="0">
                <a:latin typeface="Arial"/>
                <a:cs typeface="Arial"/>
              </a:rPr>
              <a:t>Time for descending order list = 3.5</a:t>
            </a:r>
            <a:r>
              <a:rPr sz="1800" b="1" i="1" spc="-145" dirty="0">
                <a:latin typeface="Arial"/>
                <a:cs typeface="Arial"/>
              </a:rPr>
              <a:t> </a:t>
            </a:r>
            <a:r>
              <a:rPr sz="1800" b="1" i="1" dirty="0">
                <a:latin typeface="Arial"/>
                <a:cs typeface="Arial"/>
              </a:rPr>
              <a:t>min</a:t>
            </a:r>
            <a:endParaRPr sz="1800">
              <a:latin typeface="Arial"/>
              <a:cs typeface="Arial"/>
            </a:endParaRPr>
          </a:p>
          <a:p>
            <a:pPr marL="298450" marR="6350" indent="-285750">
              <a:lnSpc>
                <a:spcPct val="109800"/>
              </a:lnSpc>
              <a:spcBef>
                <a:spcPts val="430"/>
              </a:spcBef>
              <a:buChar char="–"/>
              <a:tabLst>
                <a:tab pos="297815" algn="l"/>
                <a:tab pos="298450" algn="l"/>
              </a:tabLst>
            </a:pPr>
            <a:r>
              <a:rPr sz="2200" spc="-5" dirty="0">
                <a:latin typeface="Arial"/>
                <a:cs typeface="Arial"/>
              </a:rPr>
              <a:t>Takes quadratic </a:t>
            </a:r>
            <a:r>
              <a:rPr sz="2200" dirty="0">
                <a:latin typeface="Arial"/>
                <a:cs typeface="Arial"/>
              </a:rPr>
              <a:t>time </a:t>
            </a:r>
            <a:r>
              <a:rPr sz="2200" spc="-5" dirty="0">
                <a:latin typeface="Arial"/>
                <a:cs typeface="Arial"/>
              </a:rPr>
              <a:t>both on </a:t>
            </a:r>
            <a:r>
              <a:rPr sz="2200" dirty="0">
                <a:latin typeface="Arial"/>
                <a:cs typeface="Arial"/>
              </a:rPr>
              <a:t>the </a:t>
            </a:r>
            <a:r>
              <a:rPr sz="2200" spc="-5" dirty="0">
                <a:latin typeface="Arial"/>
                <a:cs typeface="Arial"/>
              </a:rPr>
              <a:t>average and in </a:t>
            </a:r>
            <a:r>
              <a:rPr sz="2200" dirty="0">
                <a:latin typeface="Arial"/>
                <a:cs typeface="Arial"/>
              </a:rPr>
              <a:t>the </a:t>
            </a:r>
            <a:r>
              <a:rPr sz="2200" spc="-5" dirty="0">
                <a:latin typeface="Arial"/>
                <a:cs typeface="Arial"/>
              </a:rPr>
              <a:t>worst  </a:t>
            </a:r>
            <a:r>
              <a:rPr sz="2200" dirty="0">
                <a:latin typeface="Arial"/>
                <a:cs typeface="Arial"/>
              </a:rPr>
              <a:t>case for </a:t>
            </a:r>
            <a:r>
              <a:rPr sz="2200" spc="-5" dirty="0">
                <a:latin typeface="Arial"/>
                <a:cs typeface="Arial"/>
              </a:rPr>
              <a:t>unsorted list of</a:t>
            </a:r>
            <a:r>
              <a:rPr sz="2200" spc="-60" dirty="0">
                <a:latin typeface="Arial"/>
                <a:cs typeface="Arial"/>
              </a:rPr>
              <a:t> </a:t>
            </a:r>
            <a:r>
              <a:rPr sz="2200" dirty="0">
                <a:latin typeface="Arial"/>
                <a:cs typeface="Arial"/>
              </a:rPr>
              <a:t>numbers</a:t>
            </a:r>
            <a:endParaRPr sz="2200">
              <a:latin typeface="Arial"/>
              <a:cs typeface="Arial"/>
            </a:endParaRPr>
          </a:p>
        </p:txBody>
      </p:sp>
      <p:sp>
        <p:nvSpPr>
          <p:cNvPr id="6" name="object 6"/>
          <p:cNvSpPr txBox="1">
            <a:spLocks noGrp="1"/>
          </p:cNvSpPr>
          <p:nvPr>
            <p:ph type="title"/>
          </p:nvPr>
        </p:nvSpPr>
        <p:spPr>
          <a:prstGeom prst="rect">
            <a:avLst/>
          </a:prstGeom>
        </p:spPr>
        <p:txBody>
          <a:bodyPr vert="horz" wrap="square" lIns="0" tIns="84114" rIns="0" bIns="0" rtlCol="0">
            <a:spAutoFit/>
          </a:bodyPr>
          <a:lstStyle/>
          <a:p>
            <a:pPr marL="469900">
              <a:lnSpc>
                <a:spcPct val="100000"/>
              </a:lnSpc>
            </a:pPr>
            <a:r>
              <a:rPr sz="4000" spc="-5" dirty="0"/>
              <a:t>Average and worst-case</a:t>
            </a:r>
            <a:r>
              <a:rPr sz="4000" spc="-70" dirty="0"/>
              <a:t> </a:t>
            </a:r>
            <a:r>
              <a:rPr sz="4000" spc="-5" dirty="0"/>
              <a:t>Analysis</a:t>
            </a:r>
            <a:endParaRPr sz="40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85" dirty="0">
                <a:latin typeface="Times New Roman"/>
                <a:cs typeface="Times New Roman"/>
              </a:rPr>
              <a:t> </a:t>
            </a:r>
            <a:r>
              <a:rPr sz="1600" dirty="0">
                <a:latin typeface="Times New Roman"/>
                <a:cs typeface="Times New Roman"/>
              </a:rPr>
              <a:t>6</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A[6] into list B[10 A</a:t>
            </a:r>
            <a:r>
              <a:rPr sz="1600" spc="-80" dirty="0">
                <a:latin typeface="Times New Roman"/>
                <a:cs typeface="Times New Roman"/>
              </a:rPr>
              <a:t> </a:t>
            </a:r>
            <a:r>
              <a:rPr sz="1600" dirty="0">
                <a:latin typeface="Times New Roman"/>
                <a:cs typeface="Times New Roman"/>
              </a:rPr>
              <a:t>[6]]</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50" name="object 50"/>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1" name="object 51"/>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2" name="object 52"/>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3" name="object 53"/>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5" name="object 55"/>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8" name="object 58"/>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9" name="object 59"/>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60" name="object 60"/>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1" name="object 61"/>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2" name="object 62"/>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3" name="object 63"/>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4" name="object 64"/>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6" name="object 66"/>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9" name="object 69"/>
          <p:cNvSpPr/>
          <p:nvPr/>
        </p:nvSpPr>
        <p:spPr>
          <a:xfrm>
            <a:off x="4953000" y="23622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70" name="object 70"/>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1" name="object 71"/>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2" name="object 72"/>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3" name="object 73"/>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4" name="object 74"/>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5" name="object 75"/>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7" name="object 77"/>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8" name="object 78"/>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9" name="object 79"/>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0" name="object 80"/>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81" name="object 81"/>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2" name="object 82"/>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3" name="object 83"/>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4" name="object 84"/>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5" name="object 85"/>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7" name="object 87"/>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8" name="object 88"/>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9" name="object 89"/>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dirty="0">
                <a:latin typeface="Times New Roman"/>
                <a:cs typeface="Times New Roman"/>
              </a:rPr>
              <a:t>for i =</a:t>
            </a:r>
            <a:r>
              <a:rPr sz="1600" spc="305" dirty="0">
                <a:latin typeface="Times New Roman"/>
                <a:cs typeface="Times New Roman"/>
              </a:rPr>
              <a:t> </a:t>
            </a:r>
            <a:r>
              <a:rPr sz="1600" dirty="0">
                <a:latin typeface="Times New Roman"/>
                <a:cs typeface="Times New Roman"/>
              </a:rPr>
              <a:t>7</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A[7] into list B[10 A</a:t>
            </a:r>
            <a:r>
              <a:rPr sz="1600" spc="-80" dirty="0">
                <a:latin typeface="Times New Roman"/>
                <a:cs typeface="Times New Roman"/>
              </a:rPr>
              <a:t> </a:t>
            </a:r>
            <a:r>
              <a:rPr sz="1600" dirty="0">
                <a:latin typeface="Times New Roman"/>
                <a:cs typeface="Times New Roman"/>
              </a:rPr>
              <a:t>[7]]</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5029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50" name="object 50"/>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1" name="object 51"/>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2" name="object 52"/>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3" name="object 53"/>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5" name="object 55"/>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8" name="object 58"/>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9" name="object 59"/>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60" name="object 60"/>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1" name="object 61"/>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2" name="object 62"/>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3" name="object 63"/>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4" name="object 64"/>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6" name="object 66"/>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9" name="object 69"/>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0" name="object 70"/>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1" name="object 71"/>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2" name="object 72"/>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4" name="object 74"/>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7" name="object 77"/>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8" name="object 78"/>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9" name="object 79"/>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80" name="object 80"/>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1" name="object 81"/>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2" name="object 82"/>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4" name="object 84"/>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7" name="object 87"/>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8" name="object 88"/>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9" name="object 89"/>
          <p:cNvSpPr/>
          <p:nvPr/>
        </p:nvSpPr>
        <p:spPr>
          <a:xfrm>
            <a:off x="60198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90" name="object 90"/>
          <p:cNvSpPr txBox="1"/>
          <p:nvPr/>
        </p:nvSpPr>
        <p:spPr>
          <a:xfrm>
            <a:off x="62707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1" name="object 91"/>
          <p:cNvSpPr/>
          <p:nvPr/>
        </p:nvSpPr>
        <p:spPr>
          <a:xfrm>
            <a:off x="67818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2" name="object 92"/>
          <p:cNvSpPr/>
          <p:nvPr/>
        </p:nvSpPr>
        <p:spPr>
          <a:xfrm>
            <a:off x="60198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60198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4" name="object 94"/>
          <p:cNvSpPr/>
          <p:nvPr/>
        </p:nvSpPr>
        <p:spPr>
          <a:xfrm>
            <a:off x="6019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76200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6781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7" name="object 97"/>
          <p:cNvSpPr/>
          <p:nvPr/>
        </p:nvSpPr>
        <p:spPr>
          <a:xfrm>
            <a:off x="52532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8" name="object 98"/>
          <p:cNvSpPr/>
          <p:nvPr/>
        </p:nvSpPr>
        <p:spPr>
          <a:xfrm>
            <a:off x="70104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dirty="0">
                <a:latin typeface="Times New Roman"/>
                <a:cs typeface="Times New Roman"/>
              </a:rPr>
              <a:t>for i =</a:t>
            </a:r>
            <a:r>
              <a:rPr sz="1600" spc="305" dirty="0">
                <a:latin typeface="Times New Roman"/>
                <a:cs typeface="Times New Roman"/>
              </a:rPr>
              <a:t> </a:t>
            </a:r>
            <a:r>
              <a:rPr sz="1600" dirty="0">
                <a:latin typeface="Times New Roman"/>
                <a:cs typeface="Times New Roman"/>
              </a:rPr>
              <a:t>8</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A[8] into list B[10 A</a:t>
            </a:r>
            <a:r>
              <a:rPr sz="1600" spc="-80" dirty="0">
                <a:latin typeface="Times New Roman"/>
                <a:cs typeface="Times New Roman"/>
              </a:rPr>
              <a:t> </a:t>
            </a:r>
            <a:r>
              <a:rPr sz="1600" dirty="0">
                <a:latin typeface="Times New Roman"/>
                <a:cs typeface="Times New Roman"/>
              </a:rPr>
              <a:t>[8]]</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60198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2707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0" name="object 90"/>
          <p:cNvSpPr/>
          <p:nvPr/>
        </p:nvSpPr>
        <p:spPr>
          <a:xfrm>
            <a:off x="67818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60198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60198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6019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6200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81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2532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70104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98" name="object 98"/>
          <p:cNvSpPr/>
          <p:nvPr/>
        </p:nvSpPr>
        <p:spPr>
          <a:xfrm>
            <a:off x="60198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9" name="object 99"/>
          <p:cNvSpPr txBox="1"/>
          <p:nvPr/>
        </p:nvSpPr>
        <p:spPr>
          <a:xfrm>
            <a:off x="62707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100" name="object 100"/>
          <p:cNvSpPr/>
          <p:nvPr/>
        </p:nvSpPr>
        <p:spPr>
          <a:xfrm>
            <a:off x="67056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1" name="object 101"/>
          <p:cNvSpPr/>
          <p:nvPr/>
        </p:nvSpPr>
        <p:spPr>
          <a:xfrm>
            <a:off x="60198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60198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3" name="object 103"/>
          <p:cNvSpPr/>
          <p:nvPr/>
        </p:nvSpPr>
        <p:spPr>
          <a:xfrm>
            <a:off x="6019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76200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6705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6" name="object 106"/>
          <p:cNvSpPr/>
          <p:nvPr/>
        </p:nvSpPr>
        <p:spPr>
          <a:xfrm>
            <a:off x="52532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7" name="object 107"/>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103880"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dirty="0">
                <a:latin typeface="Times New Roman"/>
                <a:cs typeface="Times New Roman"/>
              </a:rPr>
              <a:t>for i =</a:t>
            </a:r>
            <a:r>
              <a:rPr sz="1600" spc="305" dirty="0">
                <a:latin typeface="Times New Roman"/>
                <a:cs typeface="Times New Roman"/>
              </a:rPr>
              <a:t> </a:t>
            </a:r>
            <a:r>
              <a:rPr sz="1600" dirty="0">
                <a:latin typeface="Times New Roman"/>
                <a:cs typeface="Times New Roman"/>
              </a:rPr>
              <a:t>9</a:t>
            </a:r>
            <a:endParaRPr sz="1600">
              <a:latin typeface="Times New Roman"/>
              <a:cs typeface="Times New Roman"/>
            </a:endParaRPr>
          </a:p>
          <a:p>
            <a:pPr marL="267335" indent="-254635">
              <a:lnSpc>
                <a:spcPct val="100000"/>
              </a:lnSpc>
              <a:spcBef>
                <a:spcPts val="965"/>
              </a:spcBef>
              <a:buAutoNum type="arabicPlain" startAt="2"/>
              <a:tabLst>
                <a:tab pos="266700" algn="l"/>
                <a:tab pos="267970" algn="l"/>
              </a:tabLst>
            </a:pPr>
            <a:r>
              <a:rPr sz="1600" dirty="0">
                <a:latin typeface="Times New Roman"/>
                <a:cs typeface="Times New Roman"/>
              </a:rPr>
              <a:t>do insert A[9] into list B[10 A</a:t>
            </a:r>
            <a:r>
              <a:rPr sz="1600" spc="-80" dirty="0">
                <a:latin typeface="Times New Roman"/>
                <a:cs typeface="Times New Roman"/>
              </a:rPr>
              <a:t> </a:t>
            </a:r>
            <a:r>
              <a:rPr sz="1600" dirty="0">
                <a:latin typeface="Times New Roman"/>
                <a:cs typeface="Times New Roman"/>
              </a:rPr>
              <a:t>[9]]</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307079" cy="989965"/>
          </a:xfrm>
          <a:prstGeom prst="rect">
            <a:avLst/>
          </a:prstGeom>
        </p:spPr>
        <p:txBody>
          <a:bodyPr vert="horz" wrap="square" lIns="0" tIns="0" rIns="0" bIns="0" rtlCol="0">
            <a:spAutoFit/>
          </a:bodyPr>
          <a:lstStyle/>
          <a:p>
            <a:pPr marL="12700">
              <a:lnSpc>
                <a:spcPct val="100000"/>
              </a:lnSpc>
              <a:tabLst>
                <a:tab pos="316230" algn="l"/>
              </a:tabLst>
            </a:pPr>
            <a:r>
              <a:rPr sz="1600" dirty="0">
                <a:latin typeface="Times New Roman"/>
                <a:cs typeface="Times New Roman"/>
              </a:rPr>
              <a:t>1	n =</a:t>
            </a:r>
            <a:r>
              <a:rPr sz="1600" spc="-110" dirty="0">
                <a:latin typeface="Times New Roman"/>
                <a:cs typeface="Times New Roman"/>
              </a:rPr>
              <a:t> </a:t>
            </a:r>
            <a:r>
              <a:rPr sz="1600" dirty="0">
                <a:latin typeface="Times New Roman"/>
                <a:cs typeface="Times New Roman"/>
              </a:rPr>
              <a:t>10</a:t>
            </a:r>
            <a:endParaRPr sz="1600">
              <a:latin typeface="Times New Roman"/>
              <a:cs typeface="Times New Roman"/>
            </a:endParaRPr>
          </a:p>
          <a:p>
            <a:pPr marL="266700" indent="-254000">
              <a:lnSpc>
                <a:spcPct val="100000"/>
              </a:lnSpc>
              <a:spcBef>
                <a:spcPts val="969"/>
              </a:spcBef>
              <a:buAutoNum type="arabicPlain" startAt="2"/>
              <a:tabLst>
                <a:tab pos="266700" algn="l"/>
                <a:tab pos="267335" algn="l"/>
              </a:tabLst>
            </a:pPr>
            <a:r>
              <a:rPr sz="1600" spc="-5" dirty="0">
                <a:latin typeface="Times New Roman"/>
                <a:cs typeface="Times New Roman"/>
              </a:rPr>
              <a:t>for </a:t>
            </a:r>
            <a:r>
              <a:rPr sz="1600" dirty="0">
                <a:latin typeface="Times New Roman"/>
                <a:cs typeface="Times New Roman"/>
              </a:rPr>
              <a:t>i =</a:t>
            </a:r>
            <a:r>
              <a:rPr sz="1600" spc="315" dirty="0">
                <a:latin typeface="Times New Roman"/>
                <a:cs typeface="Times New Roman"/>
              </a:rPr>
              <a:t> </a:t>
            </a:r>
            <a:r>
              <a:rPr sz="1600" spc="-5" dirty="0">
                <a:latin typeface="Times New Roman"/>
                <a:cs typeface="Times New Roman"/>
              </a:rPr>
              <a:t>10</a:t>
            </a:r>
            <a:endParaRPr sz="1600">
              <a:latin typeface="Times New Roman"/>
              <a:cs typeface="Times New Roman"/>
            </a:endParaRPr>
          </a:p>
          <a:p>
            <a:pPr marL="267335" indent="-254635">
              <a:lnSpc>
                <a:spcPct val="100000"/>
              </a:lnSpc>
              <a:spcBef>
                <a:spcPts val="965"/>
              </a:spcBef>
              <a:buAutoNum type="arabicPlain" startAt="2"/>
              <a:tabLst>
                <a:tab pos="267335" algn="l"/>
                <a:tab pos="267970" algn="l"/>
              </a:tabLst>
            </a:pPr>
            <a:r>
              <a:rPr sz="1600" dirty="0">
                <a:latin typeface="Times New Roman"/>
                <a:cs typeface="Times New Roman"/>
              </a:rPr>
              <a:t>do </a:t>
            </a:r>
            <a:r>
              <a:rPr sz="1600" spc="-5" dirty="0">
                <a:latin typeface="Times New Roman"/>
                <a:cs typeface="Times New Roman"/>
              </a:rPr>
              <a:t>insert </a:t>
            </a:r>
            <a:r>
              <a:rPr sz="1600" dirty="0">
                <a:latin typeface="Times New Roman"/>
                <a:cs typeface="Times New Roman"/>
              </a:rPr>
              <a:t>A[10] into list B[10 A</a:t>
            </a:r>
            <a:r>
              <a:rPr sz="1600" spc="-50" dirty="0">
                <a:latin typeface="Times New Roman"/>
                <a:cs typeface="Times New Roman"/>
              </a:rPr>
              <a:t> </a:t>
            </a:r>
            <a:r>
              <a:rPr sz="1600" dirty="0">
                <a:latin typeface="Times New Roman"/>
                <a:cs typeface="Times New Roman"/>
              </a:rPr>
              <a:t>[10]]</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0</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B[0]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1</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B[1]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2</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B[2]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3</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B[3]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4</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B[4]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702" y="1058102"/>
            <a:ext cx="6617970" cy="1402080"/>
          </a:xfrm>
          <a:prstGeom prst="rect">
            <a:avLst/>
          </a:prstGeom>
        </p:spPr>
        <p:txBody>
          <a:bodyPr vert="horz" wrap="square" lIns="0" tIns="0" rIns="0" bIns="0" rtlCol="0">
            <a:spAutoFit/>
          </a:bodyPr>
          <a:lstStyle/>
          <a:p>
            <a:pPr marL="12700" marR="5080" indent="-635">
              <a:lnSpc>
                <a:spcPct val="109100"/>
              </a:lnSpc>
            </a:pPr>
            <a:r>
              <a:rPr sz="4400" spc="-5" dirty="0"/>
              <a:t>Procedure </a:t>
            </a:r>
            <a:r>
              <a:rPr sz="4000" i="1" dirty="0">
                <a:latin typeface="Arial"/>
                <a:cs typeface="Arial"/>
              </a:rPr>
              <a:t>insert (T [1..n]</a:t>
            </a:r>
            <a:r>
              <a:rPr sz="4000" i="1" spc="-50" dirty="0">
                <a:latin typeface="Arial"/>
                <a:cs typeface="Arial"/>
              </a:rPr>
              <a:t> </a:t>
            </a:r>
            <a:r>
              <a:rPr sz="4000" i="1" dirty="0">
                <a:latin typeface="Arial"/>
                <a:cs typeface="Arial"/>
              </a:rPr>
              <a:t>)  </a:t>
            </a:r>
            <a:r>
              <a:rPr sz="4000" i="1" spc="-5" dirty="0">
                <a:latin typeface="Arial"/>
                <a:cs typeface="Arial"/>
              </a:rPr>
              <a:t>(sorting by</a:t>
            </a:r>
            <a:r>
              <a:rPr sz="4000" i="1" spc="-75" dirty="0">
                <a:latin typeface="Arial"/>
                <a:cs typeface="Arial"/>
              </a:rPr>
              <a:t> </a:t>
            </a:r>
            <a:r>
              <a:rPr sz="4000" i="1" spc="-5" dirty="0">
                <a:latin typeface="Arial"/>
                <a:cs typeface="Arial"/>
              </a:rPr>
              <a:t>insertion)</a:t>
            </a:r>
            <a:endParaRPr sz="4000">
              <a:latin typeface="Arial"/>
              <a:cs typeface="Arial"/>
            </a:endParaRPr>
          </a:p>
        </p:txBody>
      </p:sp>
      <p:sp>
        <p:nvSpPr>
          <p:cNvPr id="3" name="object 3"/>
          <p:cNvSpPr txBox="1"/>
          <p:nvPr/>
        </p:nvSpPr>
        <p:spPr>
          <a:xfrm>
            <a:off x="1260602" y="2547152"/>
            <a:ext cx="6262370" cy="4305935"/>
          </a:xfrm>
          <a:prstGeom prst="rect">
            <a:avLst/>
          </a:prstGeom>
        </p:spPr>
        <p:txBody>
          <a:bodyPr vert="horz" wrap="square" lIns="0" tIns="0" rIns="0" bIns="0" rtlCol="0">
            <a:spAutoFit/>
          </a:bodyPr>
          <a:lstStyle/>
          <a:p>
            <a:pPr marL="584200" marR="2766060" indent="-571500">
              <a:lnSpc>
                <a:spcPct val="114900"/>
              </a:lnSpc>
            </a:pPr>
            <a:r>
              <a:rPr sz="3600" b="1" dirty="0">
                <a:latin typeface="Arial"/>
                <a:cs typeface="Arial"/>
              </a:rPr>
              <a:t>for i </a:t>
            </a:r>
            <a:r>
              <a:rPr sz="3600" spc="-5" dirty="0">
                <a:latin typeface="Symbol"/>
                <a:cs typeface="Symbol"/>
              </a:rPr>
              <a:t></a:t>
            </a:r>
            <a:r>
              <a:rPr sz="3600" spc="-5" dirty="0">
                <a:latin typeface="Times New Roman"/>
                <a:cs typeface="Times New Roman"/>
              </a:rPr>
              <a:t> </a:t>
            </a:r>
            <a:r>
              <a:rPr sz="3600" b="1" spc="-5" dirty="0">
                <a:latin typeface="Arial"/>
                <a:cs typeface="Arial"/>
              </a:rPr>
              <a:t>2 </a:t>
            </a:r>
            <a:r>
              <a:rPr sz="3600" b="1" dirty="0">
                <a:latin typeface="Arial"/>
                <a:cs typeface="Arial"/>
              </a:rPr>
              <a:t>to n do  </a:t>
            </a:r>
            <a:r>
              <a:rPr sz="3600" b="1" spc="-5" dirty="0">
                <a:latin typeface="Arial"/>
                <a:cs typeface="Arial"/>
              </a:rPr>
              <a:t>x </a:t>
            </a:r>
            <a:r>
              <a:rPr sz="3600" spc="-5" dirty="0">
                <a:latin typeface="Symbol"/>
                <a:cs typeface="Symbol"/>
              </a:rPr>
              <a:t></a:t>
            </a:r>
            <a:r>
              <a:rPr sz="3600" spc="-5" dirty="0">
                <a:latin typeface="Times New Roman"/>
                <a:cs typeface="Times New Roman"/>
              </a:rPr>
              <a:t> </a:t>
            </a:r>
            <a:r>
              <a:rPr sz="3600" b="1" dirty="0">
                <a:latin typeface="Arial"/>
                <a:cs typeface="Arial"/>
              </a:rPr>
              <a:t>T [ i</a:t>
            </a:r>
            <a:r>
              <a:rPr sz="3600" b="1" spc="5" dirty="0">
                <a:latin typeface="Arial"/>
                <a:cs typeface="Arial"/>
              </a:rPr>
              <a:t> </a:t>
            </a:r>
            <a:r>
              <a:rPr sz="3600" b="1" dirty="0">
                <a:latin typeface="Arial"/>
                <a:cs typeface="Arial"/>
              </a:rPr>
              <a:t>]</a:t>
            </a:r>
            <a:endParaRPr sz="3600" dirty="0">
              <a:latin typeface="Arial"/>
              <a:cs typeface="Arial"/>
            </a:endParaRPr>
          </a:p>
          <a:p>
            <a:pPr marL="583565">
              <a:lnSpc>
                <a:spcPct val="100000"/>
              </a:lnSpc>
              <a:spcBef>
                <a:spcPts val="425"/>
              </a:spcBef>
            </a:pPr>
            <a:r>
              <a:rPr sz="3600" b="1" dirty="0">
                <a:latin typeface="Arial"/>
                <a:cs typeface="Arial"/>
              </a:rPr>
              <a:t>j </a:t>
            </a:r>
            <a:r>
              <a:rPr sz="3600" spc="-5" dirty="0">
                <a:latin typeface="Symbol"/>
                <a:cs typeface="Symbol"/>
              </a:rPr>
              <a:t></a:t>
            </a:r>
            <a:r>
              <a:rPr sz="3600" spc="-5" dirty="0">
                <a:latin typeface="Times New Roman"/>
                <a:cs typeface="Times New Roman"/>
              </a:rPr>
              <a:t> </a:t>
            </a:r>
            <a:r>
              <a:rPr sz="3600" b="1" dirty="0">
                <a:latin typeface="Arial"/>
                <a:cs typeface="Arial"/>
              </a:rPr>
              <a:t>i </a:t>
            </a:r>
            <a:r>
              <a:rPr sz="3600" b="1" spc="-5" dirty="0">
                <a:latin typeface="Arial"/>
                <a:cs typeface="Arial"/>
              </a:rPr>
              <a:t>–</a:t>
            </a:r>
            <a:r>
              <a:rPr sz="3600" b="1" dirty="0">
                <a:latin typeface="Arial"/>
                <a:cs typeface="Arial"/>
              </a:rPr>
              <a:t> </a:t>
            </a:r>
            <a:r>
              <a:rPr sz="3600" b="1" spc="-5" dirty="0">
                <a:latin typeface="Arial"/>
                <a:cs typeface="Arial"/>
              </a:rPr>
              <a:t>1</a:t>
            </a:r>
            <a:endParaRPr sz="3600" dirty="0">
              <a:latin typeface="Arial"/>
              <a:cs typeface="Arial"/>
            </a:endParaRPr>
          </a:p>
          <a:p>
            <a:pPr marL="583565">
              <a:lnSpc>
                <a:spcPct val="100000"/>
              </a:lnSpc>
              <a:spcBef>
                <a:spcPts val="384"/>
              </a:spcBef>
            </a:pPr>
            <a:r>
              <a:rPr sz="3600" b="1" dirty="0">
                <a:latin typeface="Arial"/>
                <a:cs typeface="Arial"/>
              </a:rPr>
              <a:t>while j &gt; </a:t>
            </a:r>
            <a:r>
              <a:rPr sz="3600" b="1" spc="-5" dirty="0">
                <a:latin typeface="Arial"/>
                <a:cs typeface="Arial"/>
              </a:rPr>
              <a:t>0 </a:t>
            </a:r>
            <a:r>
              <a:rPr sz="3600" b="1" dirty="0">
                <a:latin typeface="Arial"/>
                <a:cs typeface="Arial"/>
              </a:rPr>
              <a:t>and </a:t>
            </a:r>
            <a:r>
              <a:rPr sz="3600" b="1" spc="-5" dirty="0">
                <a:latin typeface="Arial"/>
                <a:cs typeface="Arial"/>
              </a:rPr>
              <a:t>x </a:t>
            </a:r>
            <a:r>
              <a:rPr sz="3600" b="1" dirty="0">
                <a:latin typeface="Arial"/>
                <a:cs typeface="Arial"/>
              </a:rPr>
              <a:t>&lt; T [ j]</a:t>
            </a:r>
            <a:r>
              <a:rPr sz="3600" b="1" spc="-125" dirty="0">
                <a:latin typeface="Arial"/>
                <a:cs typeface="Arial"/>
              </a:rPr>
              <a:t> </a:t>
            </a:r>
            <a:r>
              <a:rPr sz="3600" b="1" dirty="0">
                <a:latin typeface="Arial"/>
                <a:cs typeface="Arial"/>
              </a:rPr>
              <a:t>do</a:t>
            </a:r>
            <a:endParaRPr sz="3600" dirty="0">
              <a:latin typeface="Arial"/>
              <a:cs typeface="Arial"/>
            </a:endParaRPr>
          </a:p>
          <a:p>
            <a:pPr marL="2590165">
              <a:lnSpc>
                <a:spcPct val="100000"/>
              </a:lnSpc>
              <a:spcBef>
                <a:spcPts val="480"/>
              </a:spcBef>
            </a:pPr>
            <a:r>
              <a:rPr sz="3600" b="1" dirty="0">
                <a:latin typeface="Arial"/>
                <a:cs typeface="Arial"/>
              </a:rPr>
              <a:t>T[j+1] </a:t>
            </a:r>
            <a:r>
              <a:rPr sz="3600" spc="-5" dirty="0">
                <a:latin typeface="Symbol"/>
                <a:cs typeface="Symbol"/>
              </a:rPr>
              <a:t></a:t>
            </a:r>
            <a:r>
              <a:rPr sz="3600" spc="-5" dirty="0">
                <a:latin typeface="Times New Roman"/>
                <a:cs typeface="Times New Roman"/>
              </a:rPr>
              <a:t> </a:t>
            </a:r>
            <a:r>
              <a:rPr sz="3600" b="1" dirty="0">
                <a:latin typeface="Arial"/>
                <a:cs typeface="Arial"/>
              </a:rPr>
              <a:t>T [ j</a:t>
            </a:r>
            <a:r>
              <a:rPr sz="3600" b="1" spc="-10" dirty="0">
                <a:latin typeface="Arial"/>
                <a:cs typeface="Arial"/>
              </a:rPr>
              <a:t> </a:t>
            </a:r>
            <a:r>
              <a:rPr sz="3600" b="1" dirty="0">
                <a:latin typeface="Arial"/>
                <a:cs typeface="Arial"/>
              </a:rPr>
              <a:t>]</a:t>
            </a:r>
            <a:endParaRPr sz="3600" dirty="0">
              <a:latin typeface="Arial"/>
              <a:cs typeface="Arial"/>
            </a:endParaRPr>
          </a:p>
          <a:p>
            <a:pPr marL="583565" marR="1790064" indent="2159000">
              <a:lnSpc>
                <a:spcPts val="4750"/>
              </a:lnSpc>
              <a:spcBef>
                <a:spcPts val="225"/>
              </a:spcBef>
            </a:pPr>
            <a:r>
              <a:rPr sz="3600" b="1" dirty="0">
                <a:latin typeface="Arial"/>
                <a:cs typeface="Arial"/>
              </a:rPr>
              <a:t>j </a:t>
            </a:r>
            <a:r>
              <a:rPr sz="3600" spc="-5" dirty="0">
                <a:latin typeface="Symbol"/>
                <a:cs typeface="Symbol"/>
              </a:rPr>
              <a:t></a:t>
            </a:r>
            <a:r>
              <a:rPr sz="3600" spc="-5" dirty="0">
                <a:latin typeface="Times New Roman"/>
                <a:cs typeface="Times New Roman"/>
              </a:rPr>
              <a:t> </a:t>
            </a:r>
            <a:r>
              <a:rPr sz="3600" b="1" dirty="0">
                <a:latin typeface="Arial"/>
                <a:cs typeface="Arial"/>
              </a:rPr>
              <a:t>j </a:t>
            </a:r>
            <a:r>
              <a:rPr sz="3600" b="1" spc="-5" dirty="0">
                <a:latin typeface="Arial"/>
                <a:cs typeface="Arial"/>
              </a:rPr>
              <a:t>– 1  </a:t>
            </a:r>
            <a:r>
              <a:rPr sz="3600" b="1" dirty="0">
                <a:latin typeface="Arial"/>
                <a:cs typeface="Arial"/>
              </a:rPr>
              <a:t>T [ j + </a:t>
            </a:r>
            <a:r>
              <a:rPr sz="3600" b="1" spc="-5" dirty="0">
                <a:latin typeface="Arial"/>
                <a:cs typeface="Arial"/>
              </a:rPr>
              <a:t>1 </a:t>
            </a:r>
            <a:r>
              <a:rPr sz="3600" b="1" dirty="0">
                <a:latin typeface="Arial"/>
                <a:cs typeface="Arial"/>
              </a:rPr>
              <a:t>] </a:t>
            </a:r>
            <a:r>
              <a:rPr sz="3600" spc="-5" dirty="0">
                <a:latin typeface="Symbol"/>
                <a:cs typeface="Symbol"/>
              </a:rPr>
              <a:t></a:t>
            </a:r>
            <a:r>
              <a:rPr sz="3600" dirty="0">
                <a:latin typeface="Times New Roman"/>
                <a:cs typeface="Times New Roman"/>
              </a:rPr>
              <a:t> </a:t>
            </a:r>
            <a:r>
              <a:rPr sz="3600" b="1" spc="-5" dirty="0">
                <a:latin typeface="Arial"/>
                <a:cs typeface="Arial"/>
              </a:rPr>
              <a:t>x</a:t>
            </a:r>
            <a:endParaRPr sz="3600" dirty="0">
              <a:latin typeface="Arial"/>
              <a:cs typeface="Aria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5</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B[5]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6</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B[6]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7</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B[7]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8</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B[8]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41450" y="1312672"/>
          <a:ext cx="838199" cy="4583421"/>
        </p:xfrm>
        <a:graphic>
          <a:graphicData uri="http://schemas.openxmlformats.org/drawingml/2006/table">
            <a:tbl>
              <a:tblPr firstRow="1" bandRow="1">
                <a:tableStyleId>{2D5ABB26-0587-4C30-8999-92F81FD0307C}</a:tableStyleId>
              </a:tblPr>
              <a:tblGrid>
                <a:gridCol w="838199"/>
              </a:tblGrid>
              <a:tr h="483107">
                <a:tc>
                  <a:txBody>
                    <a:bodyPr/>
                    <a:lstStyle/>
                    <a:p>
                      <a:pPr marL="85725">
                        <a:lnSpc>
                          <a:spcPct val="100000"/>
                        </a:lnSpc>
                        <a:spcBef>
                          <a:spcPts val="225"/>
                        </a:spcBef>
                      </a:pPr>
                      <a:r>
                        <a:rPr sz="2400" dirty="0">
                          <a:latin typeface="Times New Roman"/>
                          <a:cs typeface="Times New Roman"/>
                        </a:rPr>
                        <a:t>.78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4914">
                <a:tc>
                  <a:txBody>
                    <a:bodyPr/>
                    <a:lstStyle/>
                    <a:p>
                      <a:pPr marL="85725">
                        <a:lnSpc>
                          <a:spcPct val="100000"/>
                        </a:lnSpc>
                        <a:spcBef>
                          <a:spcPts val="220"/>
                        </a:spcBef>
                      </a:pPr>
                      <a:r>
                        <a:rPr sz="2400" dirty="0">
                          <a:latin typeface="Times New Roman"/>
                          <a:cs typeface="Times New Roman"/>
                        </a:rPr>
                        <a:t>.17</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.39</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.26</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.72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.94</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.21</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.12</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.23</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5675">
                <a:tc>
                  <a:txBody>
                    <a:bodyPr/>
                    <a:lstStyle/>
                    <a:p>
                      <a:pPr marL="85725">
                        <a:lnSpc>
                          <a:spcPct val="100000"/>
                        </a:lnSpc>
                        <a:spcBef>
                          <a:spcPts val="225"/>
                        </a:spcBef>
                      </a:pPr>
                      <a:r>
                        <a:rPr sz="2400" dirty="0">
                          <a:latin typeface="Times New Roman"/>
                          <a:cs typeface="Times New Roman"/>
                        </a:rPr>
                        <a:t>.68</a:t>
                      </a: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917702" y="1331721"/>
            <a:ext cx="280035"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10</a:t>
            </a:r>
            <a:endParaRPr sz="2000">
              <a:latin typeface="Times New Roman"/>
              <a:cs typeface="Times New Roman"/>
            </a:endParaRPr>
          </a:p>
        </p:txBody>
      </p:sp>
      <p:sp>
        <p:nvSpPr>
          <p:cNvPr id="4" name="object 4"/>
          <p:cNvSpPr txBox="1"/>
          <p:nvPr/>
        </p:nvSpPr>
        <p:spPr>
          <a:xfrm>
            <a:off x="1603502" y="873252"/>
            <a:ext cx="245745" cy="37719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a:t>
            </a:r>
            <a:endParaRPr sz="2400">
              <a:latin typeface="Times New Roman"/>
              <a:cs typeface="Times New Roman"/>
            </a:endParaRPr>
          </a:p>
        </p:txBody>
      </p:sp>
      <p:sp>
        <p:nvSpPr>
          <p:cNvPr id="5" name="object 5"/>
          <p:cNvSpPr/>
          <p:nvPr/>
        </p:nvSpPr>
        <p:spPr>
          <a:xfrm>
            <a:off x="2971800" y="5471921"/>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6" name="object 6"/>
          <p:cNvSpPr/>
          <p:nvPr/>
        </p:nvSpPr>
        <p:spPr>
          <a:xfrm>
            <a:off x="2971800" y="4953000"/>
            <a:ext cx="533400" cy="519430"/>
          </a:xfrm>
          <a:custGeom>
            <a:avLst/>
            <a:gdLst/>
            <a:ahLst/>
            <a:cxnLst/>
            <a:rect l="l" t="t" r="r" b="b"/>
            <a:pathLst>
              <a:path w="533400" h="519429">
                <a:moveTo>
                  <a:pt x="0" y="0"/>
                </a:moveTo>
                <a:lnTo>
                  <a:pt x="0" y="518922"/>
                </a:lnTo>
                <a:lnTo>
                  <a:pt x="533399" y="518922"/>
                </a:lnTo>
                <a:lnTo>
                  <a:pt x="533399"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2971800" y="4517897"/>
            <a:ext cx="533400" cy="435609"/>
          </a:xfrm>
          <a:custGeom>
            <a:avLst/>
            <a:gdLst/>
            <a:ahLst/>
            <a:cxnLst/>
            <a:rect l="l" t="t" r="r" b="b"/>
            <a:pathLst>
              <a:path w="533400" h="435610">
                <a:moveTo>
                  <a:pt x="0" y="0"/>
                </a:moveTo>
                <a:lnTo>
                  <a:pt x="0" y="435101"/>
                </a:lnTo>
                <a:lnTo>
                  <a:pt x="533399" y="435101"/>
                </a:lnTo>
                <a:lnTo>
                  <a:pt x="533399" y="0"/>
                </a:lnTo>
                <a:lnTo>
                  <a:pt x="0" y="0"/>
                </a:lnTo>
                <a:close/>
              </a:path>
            </a:pathLst>
          </a:custGeom>
          <a:ln w="3175">
            <a:solidFill>
              <a:srgbClr val="000000"/>
            </a:solidFill>
          </a:ln>
        </p:spPr>
        <p:txBody>
          <a:bodyPr wrap="square" lIns="0" tIns="0" rIns="0" bIns="0" rtlCol="0"/>
          <a:lstStyle/>
          <a:p>
            <a:endParaRPr/>
          </a:p>
        </p:txBody>
      </p:sp>
      <p:sp>
        <p:nvSpPr>
          <p:cNvPr id="8" name="object 8"/>
          <p:cNvSpPr/>
          <p:nvPr/>
        </p:nvSpPr>
        <p:spPr>
          <a:xfrm>
            <a:off x="2971800" y="3998214"/>
            <a:ext cx="533400" cy="520065"/>
          </a:xfrm>
          <a:custGeom>
            <a:avLst/>
            <a:gdLst/>
            <a:ahLst/>
            <a:cxnLst/>
            <a:rect l="l" t="t" r="r" b="b"/>
            <a:pathLst>
              <a:path w="533400" h="520064">
                <a:moveTo>
                  <a:pt x="0" y="0"/>
                </a:moveTo>
                <a:lnTo>
                  <a:pt x="0" y="519684"/>
                </a:lnTo>
                <a:lnTo>
                  <a:pt x="533399" y="519684"/>
                </a:lnTo>
                <a:lnTo>
                  <a:pt x="533399" y="0"/>
                </a:lnTo>
                <a:lnTo>
                  <a:pt x="0" y="0"/>
                </a:lnTo>
                <a:close/>
              </a:path>
            </a:pathLst>
          </a:custGeom>
          <a:ln w="3175">
            <a:solidFill>
              <a:srgbClr val="000000"/>
            </a:solidFill>
          </a:ln>
        </p:spPr>
        <p:txBody>
          <a:bodyPr wrap="square" lIns="0" tIns="0" rIns="0" bIns="0" rtlCol="0"/>
          <a:lstStyle/>
          <a:p>
            <a:endParaRPr/>
          </a:p>
        </p:txBody>
      </p:sp>
      <p:sp>
        <p:nvSpPr>
          <p:cNvPr id="9" name="object 9"/>
          <p:cNvSpPr/>
          <p:nvPr/>
        </p:nvSpPr>
        <p:spPr>
          <a:xfrm>
            <a:off x="2971800" y="3592067"/>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0" name="object 10"/>
          <p:cNvSpPr/>
          <p:nvPr/>
        </p:nvSpPr>
        <p:spPr>
          <a:xfrm>
            <a:off x="2971800" y="3185922"/>
            <a:ext cx="533400" cy="406400"/>
          </a:xfrm>
          <a:custGeom>
            <a:avLst/>
            <a:gdLst/>
            <a:ahLst/>
            <a:cxnLst/>
            <a:rect l="l" t="t" r="r" b="b"/>
            <a:pathLst>
              <a:path w="533400" h="406400">
                <a:moveTo>
                  <a:pt x="0" y="0"/>
                </a:moveTo>
                <a:lnTo>
                  <a:pt x="0" y="406146"/>
                </a:lnTo>
                <a:lnTo>
                  <a:pt x="533399" y="406146"/>
                </a:lnTo>
                <a:lnTo>
                  <a:pt x="533399" y="0"/>
                </a:lnTo>
                <a:lnTo>
                  <a:pt x="0" y="0"/>
                </a:lnTo>
                <a:close/>
              </a:path>
            </a:pathLst>
          </a:custGeom>
          <a:ln w="3175">
            <a:solidFill>
              <a:srgbClr val="000000"/>
            </a:solidFill>
          </a:ln>
        </p:spPr>
        <p:txBody>
          <a:bodyPr wrap="square" lIns="0" tIns="0" rIns="0" bIns="0" rtlCol="0"/>
          <a:lstStyle/>
          <a:p>
            <a:endParaRPr/>
          </a:p>
        </p:txBody>
      </p:sp>
      <p:sp>
        <p:nvSpPr>
          <p:cNvPr id="11" name="object 11"/>
          <p:cNvSpPr/>
          <p:nvPr/>
        </p:nvSpPr>
        <p:spPr>
          <a:xfrm>
            <a:off x="2971800" y="2667000"/>
            <a:ext cx="533400" cy="519430"/>
          </a:xfrm>
          <a:custGeom>
            <a:avLst/>
            <a:gdLst/>
            <a:ahLst/>
            <a:cxnLst/>
            <a:rect l="l" t="t" r="r" b="b"/>
            <a:pathLst>
              <a:path w="533400" h="519430">
                <a:moveTo>
                  <a:pt x="0" y="0"/>
                </a:moveTo>
                <a:lnTo>
                  <a:pt x="0" y="518921"/>
                </a:lnTo>
                <a:lnTo>
                  <a:pt x="533400" y="518921"/>
                </a:lnTo>
                <a:lnTo>
                  <a:pt x="533400" y="0"/>
                </a:lnTo>
                <a:lnTo>
                  <a:pt x="0" y="0"/>
                </a:lnTo>
                <a:close/>
              </a:path>
            </a:pathLst>
          </a:custGeom>
          <a:ln w="3175">
            <a:solidFill>
              <a:srgbClr val="000000"/>
            </a:solidFill>
          </a:ln>
        </p:spPr>
        <p:txBody>
          <a:bodyPr wrap="square" lIns="0" tIns="0" rIns="0" bIns="0" rtlCol="0"/>
          <a:lstStyle/>
          <a:p>
            <a:endParaRPr/>
          </a:p>
        </p:txBody>
      </p:sp>
      <p:sp>
        <p:nvSpPr>
          <p:cNvPr id="12" name="object 12"/>
          <p:cNvSpPr/>
          <p:nvPr/>
        </p:nvSpPr>
        <p:spPr>
          <a:xfrm>
            <a:off x="2971800" y="2231898"/>
            <a:ext cx="533400" cy="435609"/>
          </a:xfrm>
          <a:custGeom>
            <a:avLst/>
            <a:gdLst/>
            <a:ahLst/>
            <a:cxnLst/>
            <a:rect l="l" t="t" r="r" b="b"/>
            <a:pathLst>
              <a:path w="533400" h="435610">
                <a:moveTo>
                  <a:pt x="0" y="0"/>
                </a:moveTo>
                <a:lnTo>
                  <a:pt x="0" y="435101"/>
                </a:lnTo>
                <a:lnTo>
                  <a:pt x="533400" y="435101"/>
                </a:lnTo>
                <a:lnTo>
                  <a:pt x="533400" y="0"/>
                </a:lnTo>
                <a:lnTo>
                  <a:pt x="0" y="0"/>
                </a:lnTo>
                <a:close/>
              </a:path>
            </a:pathLst>
          </a:custGeom>
          <a:ln w="3175">
            <a:solidFill>
              <a:srgbClr val="000000"/>
            </a:solidFill>
          </a:ln>
        </p:spPr>
        <p:txBody>
          <a:bodyPr wrap="square" lIns="0" tIns="0" rIns="0" bIns="0" rtlCol="0"/>
          <a:lstStyle/>
          <a:p>
            <a:endParaRPr/>
          </a:p>
        </p:txBody>
      </p:sp>
      <p:sp>
        <p:nvSpPr>
          <p:cNvPr id="13" name="object 13"/>
          <p:cNvSpPr/>
          <p:nvPr/>
        </p:nvSpPr>
        <p:spPr>
          <a:xfrm>
            <a:off x="2971800" y="1836420"/>
            <a:ext cx="533400" cy="395605"/>
          </a:xfrm>
          <a:custGeom>
            <a:avLst/>
            <a:gdLst/>
            <a:ahLst/>
            <a:cxnLst/>
            <a:rect l="l" t="t" r="r" b="b"/>
            <a:pathLst>
              <a:path w="533400" h="395605">
                <a:moveTo>
                  <a:pt x="0" y="0"/>
                </a:moveTo>
                <a:lnTo>
                  <a:pt x="0" y="395478"/>
                </a:lnTo>
                <a:lnTo>
                  <a:pt x="533400" y="395478"/>
                </a:lnTo>
                <a:lnTo>
                  <a:pt x="533400" y="0"/>
                </a:lnTo>
                <a:lnTo>
                  <a:pt x="0" y="0"/>
                </a:lnTo>
                <a:close/>
              </a:path>
            </a:pathLst>
          </a:custGeom>
          <a:ln w="3175">
            <a:solidFill>
              <a:srgbClr val="000000"/>
            </a:solidFill>
          </a:ln>
        </p:spPr>
        <p:txBody>
          <a:bodyPr wrap="square" lIns="0" tIns="0" rIns="0" bIns="0" rtlCol="0"/>
          <a:lstStyle/>
          <a:p>
            <a:endParaRPr/>
          </a:p>
        </p:txBody>
      </p:sp>
      <p:sp>
        <p:nvSpPr>
          <p:cNvPr id="14" name="object 14"/>
          <p:cNvSpPr/>
          <p:nvPr/>
        </p:nvSpPr>
        <p:spPr>
          <a:xfrm>
            <a:off x="2971800" y="1295400"/>
            <a:ext cx="533400" cy="541020"/>
          </a:xfrm>
          <a:custGeom>
            <a:avLst/>
            <a:gdLst/>
            <a:ahLst/>
            <a:cxnLst/>
            <a:rect l="l" t="t" r="r" b="b"/>
            <a:pathLst>
              <a:path w="533400" h="541019">
                <a:moveTo>
                  <a:pt x="0" y="0"/>
                </a:moveTo>
                <a:lnTo>
                  <a:pt x="0" y="541019"/>
                </a:lnTo>
                <a:lnTo>
                  <a:pt x="533400" y="541019"/>
                </a:lnTo>
                <a:lnTo>
                  <a:pt x="533400" y="0"/>
                </a:lnTo>
                <a:lnTo>
                  <a:pt x="0" y="0"/>
                </a:lnTo>
                <a:close/>
              </a:path>
            </a:pathLst>
          </a:custGeom>
          <a:ln w="3175">
            <a:solidFill>
              <a:srgbClr val="000000"/>
            </a:solidFill>
          </a:ln>
        </p:spPr>
        <p:txBody>
          <a:bodyPr wrap="square" lIns="0" tIns="0" rIns="0" bIns="0" rtlCol="0"/>
          <a:lstStyle/>
          <a:p>
            <a:endParaRPr/>
          </a:p>
        </p:txBody>
      </p:sp>
      <p:sp>
        <p:nvSpPr>
          <p:cNvPr id="15" name="object 15"/>
          <p:cNvSpPr/>
          <p:nvPr/>
        </p:nvSpPr>
        <p:spPr>
          <a:xfrm>
            <a:off x="2971800" y="12954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6" name="object 16"/>
          <p:cNvSpPr/>
          <p:nvPr/>
        </p:nvSpPr>
        <p:spPr>
          <a:xfrm>
            <a:off x="2971800" y="5878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17" name="object 17"/>
          <p:cNvSpPr/>
          <p:nvPr/>
        </p:nvSpPr>
        <p:spPr>
          <a:xfrm>
            <a:off x="2971800" y="183642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8" name="object 18"/>
          <p:cNvSpPr/>
          <p:nvPr/>
        </p:nvSpPr>
        <p:spPr>
          <a:xfrm>
            <a:off x="2971800" y="2231898"/>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19" name="object 19"/>
          <p:cNvSpPr/>
          <p:nvPr/>
        </p:nvSpPr>
        <p:spPr>
          <a:xfrm>
            <a:off x="2971800" y="2667000"/>
            <a:ext cx="533400" cy="0"/>
          </a:xfrm>
          <a:custGeom>
            <a:avLst/>
            <a:gdLst/>
            <a:ahLst/>
            <a:cxnLst/>
            <a:rect l="l" t="t" r="r" b="b"/>
            <a:pathLst>
              <a:path w="533400">
                <a:moveTo>
                  <a:pt x="0" y="0"/>
                </a:moveTo>
                <a:lnTo>
                  <a:pt x="533400" y="0"/>
                </a:lnTo>
              </a:path>
            </a:pathLst>
          </a:custGeom>
          <a:ln w="12700">
            <a:solidFill>
              <a:srgbClr val="000000"/>
            </a:solidFill>
          </a:ln>
        </p:spPr>
        <p:txBody>
          <a:bodyPr wrap="square" lIns="0" tIns="0" rIns="0" bIns="0" rtlCol="0"/>
          <a:lstStyle/>
          <a:p>
            <a:endParaRPr/>
          </a:p>
        </p:txBody>
      </p:sp>
      <p:sp>
        <p:nvSpPr>
          <p:cNvPr id="20" name="object 20"/>
          <p:cNvSpPr/>
          <p:nvPr/>
        </p:nvSpPr>
        <p:spPr>
          <a:xfrm>
            <a:off x="2971800" y="3185922"/>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1" name="object 21"/>
          <p:cNvSpPr/>
          <p:nvPr/>
        </p:nvSpPr>
        <p:spPr>
          <a:xfrm>
            <a:off x="2971800" y="3592829"/>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2" name="object 22"/>
          <p:cNvSpPr/>
          <p:nvPr/>
        </p:nvSpPr>
        <p:spPr>
          <a:xfrm>
            <a:off x="2971800" y="3998976"/>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3" name="object 23"/>
          <p:cNvSpPr/>
          <p:nvPr/>
        </p:nvSpPr>
        <p:spPr>
          <a:xfrm>
            <a:off x="29718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4" name="object 24"/>
          <p:cNvSpPr/>
          <p:nvPr/>
        </p:nvSpPr>
        <p:spPr>
          <a:xfrm>
            <a:off x="3505200" y="1295400"/>
            <a:ext cx="0" cy="4583430"/>
          </a:xfrm>
          <a:custGeom>
            <a:avLst/>
            <a:gdLst/>
            <a:ahLst/>
            <a:cxnLst/>
            <a:rect l="l" t="t" r="r" b="b"/>
            <a:pathLst>
              <a:path h="4583430">
                <a:moveTo>
                  <a:pt x="0" y="0"/>
                </a:moveTo>
                <a:lnTo>
                  <a:pt x="0" y="4583430"/>
                </a:lnTo>
              </a:path>
            </a:pathLst>
          </a:custGeom>
          <a:ln w="12700">
            <a:solidFill>
              <a:srgbClr val="000000"/>
            </a:solidFill>
          </a:ln>
        </p:spPr>
        <p:txBody>
          <a:bodyPr wrap="square" lIns="0" tIns="0" rIns="0" bIns="0" rtlCol="0"/>
          <a:lstStyle/>
          <a:p>
            <a:endParaRPr/>
          </a:p>
        </p:txBody>
      </p:sp>
      <p:sp>
        <p:nvSpPr>
          <p:cNvPr id="25" name="object 25"/>
          <p:cNvSpPr/>
          <p:nvPr/>
        </p:nvSpPr>
        <p:spPr>
          <a:xfrm>
            <a:off x="2971800" y="5471921"/>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6" name="object 26"/>
          <p:cNvSpPr/>
          <p:nvPr/>
        </p:nvSpPr>
        <p:spPr>
          <a:xfrm>
            <a:off x="2971800" y="4517897"/>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7" name="object 27"/>
          <p:cNvSpPr/>
          <p:nvPr/>
        </p:nvSpPr>
        <p:spPr>
          <a:xfrm>
            <a:off x="2971800" y="4953000"/>
            <a:ext cx="533400" cy="0"/>
          </a:xfrm>
          <a:custGeom>
            <a:avLst/>
            <a:gdLst/>
            <a:ahLst/>
            <a:cxnLst/>
            <a:rect l="l" t="t" r="r" b="b"/>
            <a:pathLst>
              <a:path w="533400">
                <a:moveTo>
                  <a:pt x="0" y="0"/>
                </a:moveTo>
                <a:lnTo>
                  <a:pt x="533399" y="0"/>
                </a:lnTo>
              </a:path>
            </a:pathLst>
          </a:custGeom>
          <a:ln w="12700">
            <a:solidFill>
              <a:srgbClr val="000000"/>
            </a:solidFill>
          </a:ln>
        </p:spPr>
        <p:txBody>
          <a:bodyPr wrap="square" lIns="0" tIns="0" rIns="0" bIns="0" rtlCol="0"/>
          <a:lstStyle/>
          <a:p>
            <a:endParaRPr/>
          </a:p>
        </p:txBody>
      </p:sp>
      <p:sp>
        <p:nvSpPr>
          <p:cNvPr id="28" name="object 28"/>
          <p:cNvSpPr txBox="1"/>
          <p:nvPr/>
        </p:nvSpPr>
        <p:spPr>
          <a:xfrm>
            <a:off x="2594101" y="1331721"/>
            <a:ext cx="152400" cy="443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0</a:t>
            </a:r>
            <a:endParaRPr sz="2000">
              <a:latin typeface="Times New Roman"/>
              <a:cs typeface="Times New Roman"/>
            </a:endParaRPr>
          </a:p>
          <a:p>
            <a:pPr marL="12700">
              <a:lnSpc>
                <a:spcPct val="100000"/>
              </a:lnSpc>
              <a:spcBef>
                <a:spcPts val="1200"/>
              </a:spcBef>
            </a:pPr>
            <a:r>
              <a:rPr sz="2000" spc="-5" dirty="0">
                <a:latin typeface="Times New Roman"/>
                <a:cs typeface="Times New Roman"/>
              </a:rPr>
              <a:t>1</a:t>
            </a:r>
            <a:endParaRPr sz="2000">
              <a:latin typeface="Times New Roman"/>
              <a:cs typeface="Times New Roman"/>
            </a:endParaRPr>
          </a:p>
          <a:p>
            <a:pPr marL="12700">
              <a:lnSpc>
                <a:spcPct val="100000"/>
              </a:lnSpc>
              <a:spcBef>
                <a:spcPts val="1200"/>
              </a:spcBef>
            </a:pPr>
            <a:r>
              <a:rPr sz="2000" spc="-5" dirty="0">
                <a:latin typeface="Times New Roman"/>
                <a:cs typeface="Times New Roman"/>
              </a:rPr>
              <a:t>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3</a:t>
            </a:r>
            <a:endParaRPr sz="2000">
              <a:latin typeface="Times New Roman"/>
              <a:cs typeface="Times New Roman"/>
            </a:endParaRPr>
          </a:p>
          <a:p>
            <a:pPr marL="12700">
              <a:lnSpc>
                <a:spcPct val="100000"/>
              </a:lnSpc>
              <a:spcBef>
                <a:spcPts val="1200"/>
              </a:spcBef>
            </a:pPr>
            <a:r>
              <a:rPr sz="2000" spc="-5" dirty="0">
                <a:latin typeface="Times New Roman"/>
                <a:cs typeface="Times New Roman"/>
              </a:rPr>
              <a:t>4</a:t>
            </a:r>
            <a:endParaRPr sz="2000">
              <a:latin typeface="Times New Roman"/>
              <a:cs typeface="Times New Roman"/>
            </a:endParaRPr>
          </a:p>
          <a:p>
            <a:pPr marL="12700">
              <a:lnSpc>
                <a:spcPct val="100000"/>
              </a:lnSpc>
              <a:spcBef>
                <a:spcPts val="1200"/>
              </a:spcBef>
            </a:pPr>
            <a:r>
              <a:rPr sz="2000" spc="-5" dirty="0">
                <a:latin typeface="Times New Roman"/>
                <a:cs typeface="Times New Roman"/>
              </a:rPr>
              <a:t>5</a:t>
            </a:r>
            <a:endParaRPr sz="2000">
              <a:latin typeface="Times New Roman"/>
              <a:cs typeface="Times New Roman"/>
            </a:endParaRPr>
          </a:p>
          <a:p>
            <a:pPr marL="12700">
              <a:lnSpc>
                <a:spcPct val="100000"/>
              </a:lnSpc>
              <a:spcBef>
                <a:spcPts val="1200"/>
              </a:spcBef>
            </a:pPr>
            <a:r>
              <a:rPr sz="2000" spc="-5" dirty="0">
                <a:latin typeface="Times New Roman"/>
                <a:cs typeface="Times New Roman"/>
              </a:rPr>
              <a:t>6</a:t>
            </a:r>
            <a:endParaRPr sz="2000">
              <a:latin typeface="Times New Roman"/>
              <a:cs typeface="Times New Roman"/>
            </a:endParaRPr>
          </a:p>
          <a:p>
            <a:pPr marL="12700">
              <a:lnSpc>
                <a:spcPct val="100000"/>
              </a:lnSpc>
              <a:spcBef>
                <a:spcPts val="1200"/>
              </a:spcBef>
            </a:pPr>
            <a:r>
              <a:rPr sz="2000" spc="-5" dirty="0">
                <a:latin typeface="Times New Roman"/>
                <a:cs typeface="Times New Roman"/>
              </a:rPr>
              <a:t>7</a:t>
            </a:r>
            <a:endParaRPr sz="2000">
              <a:latin typeface="Times New Roman"/>
              <a:cs typeface="Times New Roman"/>
            </a:endParaRPr>
          </a:p>
          <a:p>
            <a:pPr marL="12700">
              <a:lnSpc>
                <a:spcPct val="100000"/>
              </a:lnSpc>
              <a:spcBef>
                <a:spcPts val="1200"/>
              </a:spcBef>
            </a:pPr>
            <a:r>
              <a:rPr sz="2000" spc="-5" dirty="0">
                <a:latin typeface="Times New Roman"/>
                <a:cs typeface="Times New Roman"/>
              </a:rPr>
              <a:t>8</a:t>
            </a:r>
            <a:endParaRPr sz="2000">
              <a:latin typeface="Times New Roman"/>
              <a:cs typeface="Times New Roman"/>
            </a:endParaRPr>
          </a:p>
          <a:p>
            <a:pPr marL="12700">
              <a:lnSpc>
                <a:spcPct val="100000"/>
              </a:lnSpc>
              <a:spcBef>
                <a:spcPts val="1200"/>
              </a:spcBef>
            </a:pPr>
            <a:r>
              <a:rPr sz="2000" spc="-5" dirty="0">
                <a:latin typeface="Times New Roman"/>
                <a:cs typeface="Times New Roman"/>
              </a:rPr>
              <a:t>9</a:t>
            </a:r>
            <a:endParaRPr sz="2000">
              <a:latin typeface="Times New Roman"/>
              <a:cs typeface="Times New Roman"/>
            </a:endParaRPr>
          </a:p>
        </p:txBody>
      </p:sp>
      <p:sp>
        <p:nvSpPr>
          <p:cNvPr id="29" name="object 29"/>
          <p:cNvSpPr txBox="1"/>
          <p:nvPr/>
        </p:nvSpPr>
        <p:spPr>
          <a:xfrm>
            <a:off x="3051301" y="873252"/>
            <a:ext cx="22923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B</a:t>
            </a:r>
            <a:endParaRPr sz="2400">
              <a:latin typeface="Times New Roman"/>
              <a:cs typeface="Times New Roman"/>
            </a:endParaRPr>
          </a:p>
        </p:txBody>
      </p:sp>
      <p:sp>
        <p:nvSpPr>
          <p:cNvPr id="30" name="object 30"/>
          <p:cNvSpPr txBox="1"/>
          <p:nvPr/>
        </p:nvSpPr>
        <p:spPr>
          <a:xfrm>
            <a:off x="6175502" y="801116"/>
            <a:ext cx="3220085" cy="622935"/>
          </a:xfrm>
          <a:prstGeom prst="rect">
            <a:avLst/>
          </a:prstGeom>
        </p:spPr>
        <p:txBody>
          <a:bodyPr vert="horz" wrap="square" lIns="0" tIns="0" rIns="0" bIns="0" rtlCol="0">
            <a:spAutoFit/>
          </a:bodyPr>
          <a:lstStyle/>
          <a:p>
            <a:pPr marL="12700">
              <a:lnSpc>
                <a:spcPct val="100000"/>
              </a:lnSpc>
              <a:tabLst>
                <a:tab pos="487045" algn="l"/>
              </a:tabLst>
            </a:pPr>
            <a:r>
              <a:rPr sz="1600" dirty="0">
                <a:latin typeface="Times New Roman"/>
                <a:cs typeface="Times New Roman"/>
              </a:rPr>
              <a:t>4 -	i =</a:t>
            </a:r>
            <a:r>
              <a:rPr sz="1600" spc="-105" dirty="0">
                <a:latin typeface="Times New Roman"/>
                <a:cs typeface="Times New Roman"/>
              </a:rPr>
              <a:t> </a:t>
            </a:r>
            <a:r>
              <a:rPr sz="1600" dirty="0">
                <a:latin typeface="Times New Roman"/>
                <a:cs typeface="Times New Roman"/>
              </a:rPr>
              <a:t>9</a:t>
            </a:r>
            <a:endParaRPr sz="1600">
              <a:latin typeface="Times New Roman"/>
              <a:cs typeface="Times New Roman"/>
            </a:endParaRPr>
          </a:p>
          <a:p>
            <a:pPr marL="12700">
              <a:lnSpc>
                <a:spcPct val="100000"/>
              </a:lnSpc>
              <a:spcBef>
                <a:spcPts val="969"/>
              </a:spcBef>
            </a:pPr>
            <a:r>
              <a:rPr sz="1600" dirty="0">
                <a:latin typeface="Times New Roman"/>
                <a:cs typeface="Times New Roman"/>
              </a:rPr>
              <a:t>5  -  </a:t>
            </a:r>
            <a:r>
              <a:rPr sz="1600" spc="-5" dirty="0">
                <a:latin typeface="Times New Roman"/>
                <a:cs typeface="Times New Roman"/>
              </a:rPr>
              <a:t>do sort </a:t>
            </a:r>
            <a:r>
              <a:rPr sz="1600" dirty="0">
                <a:latin typeface="Times New Roman"/>
                <a:cs typeface="Times New Roman"/>
              </a:rPr>
              <a:t>list B[9] with insertion</a:t>
            </a:r>
            <a:r>
              <a:rPr sz="1600" spc="-50" dirty="0">
                <a:latin typeface="Times New Roman"/>
                <a:cs typeface="Times New Roman"/>
              </a:rPr>
              <a:t> </a:t>
            </a:r>
            <a:r>
              <a:rPr sz="1600" dirty="0">
                <a:latin typeface="Times New Roman"/>
                <a:cs typeface="Times New Roman"/>
              </a:rPr>
              <a:t>sort</a:t>
            </a:r>
            <a:endParaRPr sz="1600">
              <a:latin typeface="Times New Roman"/>
              <a:cs typeface="Times New Roman"/>
            </a:endParaRPr>
          </a:p>
        </p:txBody>
      </p:sp>
      <p:sp>
        <p:nvSpPr>
          <p:cNvPr id="31" name="object 31"/>
          <p:cNvSpPr/>
          <p:nvPr/>
        </p:nvSpPr>
        <p:spPr>
          <a:xfrm>
            <a:off x="39624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42133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.72</a:t>
            </a:r>
            <a:endParaRPr sz="1800">
              <a:latin typeface="Times New Roman"/>
              <a:cs typeface="Times New Roman"/>
            </a:endParaRPr>
          </a:p>
        </p:txBody>
      </p:sp>
      <p:sp>
        <p:nvSpPr>
          <p:cNvPr id="33" name="object 33"/>
          <p:cNvSpPr/>
          <p:nvPr/>
        </p:nvSpPr>
        <p:spPr>
          <a:xfrm>
            <a:off x="47244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34" name="object 34"/>
          <p:cNvSpPr/>
          <p:nvPr/>
        </p:nvSpPr>
        <p:spPr>
          <a:xfrm>
            <a:off x="39624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5" name="object 35"/>
          <p:cNvSpPr/>
          <p:nvPr/>
        </p:nvSpPr>
        <p:spPr>
          <a:xfrm>
            <a:off x="39624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36" name="object 36"/>
          <p:cNvSpPr/>
          <p:nvPr/>
        </p:nvSpPr>
        <p:spPr>
          <a:xfrm>
            <a:off x="3962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7" name="object 37"/>
          <p:cNvSpPr/>
          <p:nvPr/>
        </p:nvSpPr>
        <p:spPr>
          <a:xfrm>
            <a:off x="5562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8" name="object 38"/>
          <p:cNvSpPr/>
          <p:nvPr/>
        </p:nvSpPr>
        <p:spPr>
          <a:xfrm>
            <a:off x="47244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39" name="object 39"/>
          <p:cNvSpPr/>
          <p:nvPr/>
        </p:nvSpPr>
        <p:spPr>
          <a:xfrm>
            <a:off x="3195827" y="47625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
        <p:nvSpPr>
          <p:cNvPr id="40" name="object 40"/>
          <p:cNvSpPr/>
          <p:nvPr/>
        </p:nvSpPr>
        <p:spPr>
          <a:xfrm>
            <a:off x="4038600" y="18288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41" name="object 41"/>
          <p:cNvSpPr txBox="1"/>
          <p:nvPr/>
        </p:nvSpPr>
        <p:spPr>
          <a:xfrm>
            <a:off x="4289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.12</a:t>
            </a:r>
            <a:endParaRPr sz="1800">
              <a:latin typeface="Times New Roman"/>
              <a:cs typeface="Times New Roman"/>
            </a:endParaRPr>
          </a:p>
        </p:txBody>
      </p:sp>
      <p:sp>
        <p:nvSpPr>
          <p:cNvPr id="42" name="object 42"/>
          <p:cNvSpPr/>
          <p:nvPr/>
        </p:nvSpPr>
        <p:spPr>
          <a:xfrm>
            <a:off x="4800600" y="18288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43" name="object 43"/>
          <p:cNvSpPr/>
          <p:nvPr/>
        </p:nvSpPr>
        <p:spPr>
          <a:xfrm>
            <a:off x="4038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4" name="object 44"/>
          <p:cNvSpPr/>
          <p:nvPr/>
        </p:nvSpPr>
        <p:spPr>
          <a:xfrm>
            <a:off x="4038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45" name="object 45"/>
          <p:cNvSpPr/>
          <p:nvPr/>
        </p:nvSpPr>
        <p:spPr>
          <a:xfrm>
            <a:off x="4038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6" name="object 46"/>
          <p:cNvSpPr/>
          <p:nvPr/>
        </p:nvSpPr>
        <p:spPr>
          <a:xfrm>
            <a:off x="5638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7" name="object 47"/>
          <p:cNvSpPr/>
          <p:nvPr/>
        </p:nvSpPr>
        <p:spPr>
          <a:xfrm>
            <a:off x="4800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48" name="object 48"/>
          <p:cNvSpPr/>
          <p:nvPr/>
        </p:nvSpPr>
        <p:spPr>
          <a:xfrm>
            <a:off x="3272028" y="2019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49" name="object 49"/>
          <p:cNvSpPr/>
          <p:nvPr/>
        </p:nvSpPr>
        <p:spPr>
          <a:xfrm>
            <a:off x="4038600" y="27432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50" name="object 50"/>
          <p:cNvSpPr txBox="1"/>
          <p:nvPr/>
        </p:nvSpPr>
        <p:spPr>
          <a:xfrm>
            <a:off x="4289552" y="27813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.39</a:t>
            </a:r>
            <a:endParaRPr sz="1800">
              <a:latin typeface="Times New Roman"/>
              <a:cs typeface="Times New Roman"/>
            </a:endParaRPr>
          </a:p>
        </p:txBody>
      </p:sp>
      <p:sp>
        <p:nvSpPr>
          <p:cNvPr id="51" name="object 51"/>
          <p:cNvSpPr/>
          <p:nvPr/>
        </p:nvSpPr>
        <p:spPr>
          <a:xfrm>
            <a:off x="4800600" y="27432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52" name="object 52"/>
          <p:cNvSpPr/>
          <p:nvPr/>
        </p:nvSpPr>
        <p:spPr>
          <a:xfrm>
            <a:off x="4038600" y="27432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3" name="object 53"/>
          <p:cNvSpPr/>
          <p:nvPr/>
        </p:nvSpPr>
        <p:spPr>
          <a:xfrm>
            <a:off x="4038600" y="31081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54" name="object 54"/>
          <p:cNvSpPr/>
          <p:nvPr/>
        </p:nvSpPr>
        <p:spPr>
          <a:xfrm>
            <a:off x="4038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5" name="object 55"/>
          <p:cNvSpPr/>
          <p:nvPr/>
        </p:nvSpPr>
        <p:spPr>
          <a:xfrm>
            <a:off x="56388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6" name="object 56"/>
          <p:cNvSpPr/>
          <p:nvPr/>
        </p:nvSpPr>
        <p:spPr>
          <a:xfrm>
            <a:off x="4800600" y="27432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57" name="object 57"/>
          <p:cNvSpPr/>
          <p:nvPr/>
        </p:nvSpPr>
        <p:spPr>
          <a:xfrm>
            <a:off x="3272028" y="28575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58" name="object 58"/>
          <p:cNvSpPr/>
          <p:nvPr/>
        </p:nvSpPr>
        <p:spPr>
          <a:xfrm>
            <a:off x="5029200" y="2819400"/>
            <a:ext cx="457200" cy="228600"/>
          </a:xfrm>
          <a:custGeom>
            <a:avLst/>
            <a:gdLst/>
            <a:ahLst/>
            <a:cxnLst/>
            <a:rect l="l" t="t" r="r" b="b"/>
            <a:pathLst>
              <a:path w="457200" h="228600">
                <a:moveTo>
                  <a:pt x="0" y="228599"/>
                </a:moveTo>
                <a:lnTo>
                  <a:pt x="457200" y="0"/>
                </a:lnTo>
              </a:path>
            </a:pathLst>
          </a:custGeom>
          <a:ln w="9525">
            <a:solidFill>
              <a:srgbClr val="000000"/>
            </a:solidFill>
          </a:ln>
        </p:spPr>
        <p:txBody>
          <a:bodyPr wrap="square" lIns="0" tIns="0" rIns="0" bIns="0" rtlCol="0"/>
          <a:lstStyle/>
          <a:p>
            <a:endParaRPr/>
          </a:p>
        </p:txBody>
      </p:sp>
      <p:sp>
        <p:nvSpPr>
          <p:cNvPr id="59" name="object 59"/>
          <p:cNvSpPr/>
          <p:nvPr/>
        </p:nvSpPr>
        <p:spPr>
          <a:xfrm>
            <a:off x="327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60" name="object 60"/>
          <p:cNvSpPr/>
          <p:nvPr/>
        </p:nvSpPr>
        <p:spPr>
          <a:xfrm>
            <a:off x="403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61" name="object 61"/>
          <p:cNvSpPr txBox="1"/>
          <p:nvPr/>
        </p:nvSpPr>
        <p:spPr>
          <a:xfrm>
            <a:off x="428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.21</a:t>
            </a:r>
            <a:endParaRPr sz="1800">
              <a:latin typeface="Times New Roman"/>
              <a:cs typeface="Times New Roman"/>
            </a:endParaRPr>
          </a:p>
        </p:txBody>
      </p:sp>
      <p:sp>
        <p:nvSpPr>
          <p:cNvPr id="62" name="object 62"/>
          <p:cNvSpPr/>
          <p:nvPr/>
        </p:nvSpPr>
        <p:spPr>
          <a:xfrm>
            <a:off x="480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63" name="object 63"/>
          <p:cNvSpPr/>
          <p:nvPr/>
        </p:nvSpPr>
        <p:spPr>
          <a:xfrm>
            <a:off x="403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4" name="object 64"/>
          <p:cNvSpPr/>
          <p:nvPr/>
        </p:nvSpPr>
        <p:spPr>
          <a:xfrm>
            <a:off x="403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65" name="object 65"/>
          <p:cNvSpPr/>
          <p:nvPr/>
        </p:nvSpPr>
        <p:spPr>
          <a:xfrm>
            <a:off x="403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6" name="object 66"/>
          <p:cNvSpPr/>
          <p:nvPr/>
        </p:nvSpPr>
        <p:spPr>
          <a:xfrm>
            <a:off x="56388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7" name="object 67"/>
          <p:cNvSpPr/>
          <p:nvPr/>
        </p:nvSpPr>
        <p:spPr>
          <a:xfrm>
            <a:off x="480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68" name="object 68"/>
          <p:cNvSpPr/>
          <p:nvPr/>
        </p:nvSpPr>
        <p:spPr>
          <a:xfrm>
            <a:off x="5943600" y="45720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69" name="object 69"/>
          <p:cNvSpPr txBox="1"/>
          <p:nvPr/>
        </p:nvSpPr>
        <p:spPr>
          <a:xfrm>
            <a:off x="6194552" y="4610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.78</a:t>
            </a:r>
            <a:endParaRPr sz="1800">
              <a:latin typeface="Times New Roman"/>
              <a:cs typeface="Times New Roman"/>
            </a:endParaRPr>
          </a:p>
        </p:txBody>
      </p:sp>
      <p:sp>
        <p:nvSpPr>
          <p:cNvPr id="70" name="object 70"/>
          <p:cNvSpPr/>
          <p:nvPr/>
        </p:nvSpPr>
        <p:spPr>
          <a:xfrm>
            <a:off x="6705600" y="45720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5943600" y="4572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2" name="object 72"/>
          <p:cNvSpPr/>
          <p:nvPr/>
        </p:nvSpPr>
        <p:spPr>
          <a:xfrm>
            <a:off x="5943600" y="4953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73" name="object 73"/>
          <p:cNvSpPr/>
          <p:nvPr/>
        </p:nvSpPr>
        <p:spPr>
          <a:xfrm>
            <a:off x="5943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4" name="object 74"/>
          <p:cNvSpPr/>
          <p:nvPr/>
        </p:nvSpPr>
        <p:spPr>
          <a:xfrm>
            <a:off x="75438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5" name="object 75"/>
          <p:cNvSpPr/>
          <p:nvPr/>
        </p:nvSpPr>
        <p:spPr>
          <a:xfrm>
            <a:off x="67056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76" name="object 76"/>
          <p:cNvSpPr/>
          <p:nvPr/>
        </p:nvSpPr>
        <p:spPr>
          <a:xfrm>
            <a:off x="5177028" y="47625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099"/>
                </a:moveTo>
                <a:lnTo>
                  <a:pt x="690372" y="0"/>
                </a:lnTo>
                <a:lnTo>
                  <a:pt x="690372" y="33527"/>
                </a:lnTo>
                <a:lnTo>
                  <a:pt x="703326" y="33527"/>
                </a:lnTo>
                <a:lnTo>
                  <a:pt x="706374" y="35051"/>
                </a:lnTo>
                <a:lnTo>
                  <a:pt x="707898" y="38100"/>
                </a:lnTo>
                <a:lnTo>
                  <a:pt x="707898" y="67437"/>
                </a:lnTo>
                <a:lnTo>
                  <a:pt x="766572" y="38099"/>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77" name="object 77"/>
          <p:cNvSpPr/>
          <p:nvPr/>
        </p:nvSpPr>
        <p:spPr>
          <a:xfrm>
            <a:off x="6858000" y="4648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78" name="object 78"/>
          <p:cNvSpPr/>
          <p:nvPr/>
        </p:nvSpPr>
        <p:spPr>
          <a:xfrm>
            <a:off x="4038600" y="54864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79" name="object 79"/>
          <p:cNvSpPr txBox="1"/>
          <p:nvPr/>
        </p:nvSpPr>
        <p:spPr>
          <a:xfrm>
            <a:off x="4289552" y="55245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.94</a:t>
            </a:r>
            <a:endParaRPr sz="1800">
              <a:latin typeface="Times New Roman"/>
              <a:cs typeface="Times New Roman"/>
            </a:endParaRPr>
          </a:p>
        </p:txBody>
      </p:sp>
      <p:sp>
        <p:nvSpPr>
          <p:cNvPr id="80" name="object 80"/>
          <p:cNvSpPr/>
          <p:nvPr/>
        </p:nvSpPr>
        <p:spPr>
          <a:xfrm>
            <a:off x="4800600" y="54864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81" name="object 81"/>
          <p:cNvSpPr/>
          <p:nvPr/>
        </p:nvSpPr>
        <p:spPr>
          <a:xfrm>
            <a:off x="4038600" y="5486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2" name="object 82"/>
          <p:cNvSpPr/>
          <p:nvPr/>
        </p:nvSpPr>
        <p:spPr>
          <a:xfrm>
            <a:off x="4038600" y="58674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83" name="object 83"/>
          <p:cNvSpPr/>
          <p:nvPr/>
        </p:nvSpPr>
        <p:spPr>
          <a:xfrm>
            <a:off x="4038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4" name="object 84"/>
          <p:cNvSpPr/>
          <p:nvPr/>
        </p:nvSpPr>
        <p:spPr>
          <a:xfrm>
            <a:off x="56388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5" name="object 85"/>
          <p:cNvSpPr/>
          <p:nvPr/>
        </p:nvSpPr>
        <p:spPr>
          <a:xfrm>
            <a:off x="4800600" y="54864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86" name="object 86"/>
          <p:cNvSpPr/>
          <p:nvPr/>
        </p:nvSpPr>
        <p:spPr>
          <a:xfrm>
            <a:off x="3272028" y="5676900"/>
            <a:ext cx="767080" cy="76200"/>
          </a:xfrm>
          <a:custGeom>
            <a:avLst/>
            <a:gdLst/>
            <a:ahLst/>
            <a:cxnLst/>
            <a:rect l="l" t="t" r="r" b="b"/>
            <a:pathLst>
              <a:path w="767079" h="76200">
                <a:moveTo>
                  <a:pt x="707898" y="38100"/>
                </a:moveTo>
                <a:lnTo>
                  <a:pt x="706374" y="35051"/>
                </a:lnTo>
                <a:lnTo>
                  <a:pt x="703326" y="33527"/>
                </a:lnTo>
                <a:lnTo>
                  <a:pt x="4572" y="33527"/>
                </a:lnTo>
                <a:lnTo>
                  <a:pt x="1524" y="35051"/>
                </a:lnTo>
                <a:lnTo>
                  <a:pt x="0" y="38100"/>
                </a:lnTo>
                <a:lnTo>
                  <a:pt x="1524" y="41148"/>
                </a:lnTo>
                <a:lnTo>
                  <a:pt x="4572" y="42672"/>
                </a:lnTo>
                <a:lnTo>
                  <a:pt x="703326" y="42672"/>
                </a:lnTo>
                <a:lnTo>
                  <a:pt x="706374" y="41148"/>
                </a:lnTo>
                <a:lnTo>
                  <a:pt x="707898" y="38100"/>
                </a:lnTo>
                <a:close/>
              </a:path>
              <a:path w="767079" h="76200">
                <a:moveTo>
                  <a:pt x="766572" y="38100"/>
                </a:moveTo>
                <a:lnTo>
                  <a:pt x="690372" y="0"/>
                </a:lnTo>
                <a:lnTo>
                  <a:pt x="690372" y="33527"/>
                </a:lnTo>
                <a:lnTo>
                  <a:pt x="703326" y="33527"/>
                </a:lnTo>
                <a:lnTo>
                  <a:pt x="706374" y="35051"/>
                </a:lnTo>
                <a:lnTo>
                  <a:pt x="707898" y="38100"/>
                </a:lnTo>
                <a:lnTo>
                  <a:pt x="707898" y="67437"/>
                </a:lnTo>
                <a:lnTo>
                  <a:pt x="766572" y="38100"/>
                </a:lnTo>
                <a:close/>
              </a:path>
              <a:path w="767079" h="76200">
                <a:moveTo>
                  <a:pt x="707898" y="67437"/>
                </a:moveTo>
                <a:lnTo>
                  <a:pt x="707898" y="38100"/>
                </a:lnTo>
                <a:lnTo>
                  <a:pt x="706374" y="41148"/>
                </a:lnTo>
                <a:lnTo>
                  <a:pt x="703326" y="42672"/>
                </a:lnTo>
                <a:lnTo>
                  <a:pt x="690372" y="42672"/>
                </a:lnTo>
                <a:lnTo>
                  <a:pt x="690372" y="76200"/>
                </a:lnTo>
                <a:lnTo>
                  <a:pt x="707898" y="67437"/>
                </a:lnTo>
                <a:close/>
              </a:path>
            </a:pathLst>
          </a:custGeom>
          <a:solidFill>
            <a:srgbClr val="000000"/>
          </a:solidFill>
        </p:spPr>
        <p:txBody>
          <a:bodyPr wrap="square" lIns="0" tIns="0" rIns="0" bIns="0" rtlCol="0"/>
          <a:lstStyle/>
          <a:p>
            <a:endParaRPr/>
          </a:p>
        </p:txBody>
      </p:sp>
      <p:sp>
        <p:nvSpPr>
          <p:cNvPr id="87" name="object 87"/>
          <p:cNvSpPr/>
          <p:nvPr/>
        </p:nvSpPr>
        <p:spPr>
          <a:xfrm>
            <a:off x="5029200" y="56388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88" name="object 88"/>
          <p:cNvSpPr/>
          <p:nvPr/>
        </p:nvSpPr>
        <p:spPr>
          <a:xfrm>
            <a:off x="5943600" y="2286000"/>
            <a:ext cx="762000" cy="365125"/>
          </a:xfrm>
          <a:custGeom>
            <a:avLst/>
            <a:gdLst/>
            <a:ahLst/>
            <a:cxnLst/>
            <a:rect l="l" t="t" r="r" b="b"/>
            <a:pathLst>
              <a:path w="762000" h="365125">
                <a:moveTo>
                  <a:pt x="0" y="0"/>
                </a:moveTo>
                <a:lnTo>
                  <a:pt x="0" y="364997"/>
                </a:lnTo>
                <a:lnTo>
                  <a:pt x="762000" y="364997"/>
                </a:lnTo>
                <a:lnTo>
                  <a:pt x="762000" y="0"/>
                </a:lnTo>
                <a:lnTo>
                  <a:pt x="0" y="0"/>
                </a:lnTo>
                <a:close/>
              </a:path>
            </a:pathLst>
          </a:custGeom>
          <a:ln w="3175">
            <a:solidFill>
              <a:srgbClr val="000000"/>
            </a:solidFill>
          </a:ln>
        </p:spPr>
        <p:txBody>
          <a:bodyPr wrap="square" lIns="0" tIns="0" rIns="0" bIns="0" rtlCol="0"/>
          <a:lstStyle/>
          <a:p>
            <a:endParaRPr/>
          </a:p>
        </p:txBody>
      </p:sp>
      <p:sp>
        <p:nvSpPr>
          <p:cNvPr id="89" name="object 89"/>
          <p:cNvSpPr txBox="1"/>
          <p:nvPr/>
        </p:nvSpPr>
        <p:spPr>
          <a:xfrm>
            <a:off x="6194552" y="23241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.23</a:t>
            </a:r>
            <a:endParaRPr sz="1800">
              <a:latin typeface="Times New Roman"/>
              <a:cs typeface="Times New Roman"/>
            </a:endParaRPr>
          </a:p>
        </p:txBody>
      </p:sp>
      <p:sp>
        <p:nvSpPr>
          <p:cNvPr id="90" name="object 90"/>
          <p:cNvSpPr/>
          <p:nvPr/>
        </p:nvSpPr>
        <p:spPr>
          <a:xfrm>
            <a:off x="6705600" y="2286000"/>
            <a:ext cx="838200" cy="365125"/>
          </a:xfrm>
          <a:custGeom>
            <a:avLst/>
            <a:gdLst/>
            <a:ahLst/>
            <a:cxnLst/>
            <a:rect l="l" t="t" r="r" b="b"/>
            <a:pathLst>
              <a:path w="838200" h="365125">
                <a:moveTo>
                  <a:pt x="0" y="0"/>
                </a:moveTo>
                <a:lnTo>
                  <a:pt x="0" y="364997"/>
                </a:lnTo>
                <a:lnTo>
                  <a:pt x="838200" y="364997"/>
                </a:lnTo>
                <a:lnTo>
                  <a:pt x="838200" y="0"/>
                </a:lnTo>
                <a:lnTo>
                  <a:pt x="0" y="0"/>
                </a:lnTo>
                <a:close/>
              </a:path>
            </a:pathLst>
          </a:custGeom>
          <a:ln w="3175">
            <a:solidFill>
              <a:srgbClr val="000000"/>
            </a:solidFill>
          </a:ln>
        </p:spPr>
        <p:txBody>
          <a:bodyPr wrap="square" lIns="0" tIns="0" rIns="0" bIns="0" rtlCol="0"/>
          <a:lstStyle/>
          <a:p>
            <a:endParaRPr/>
          </a:p>
        </p:txBody>
      </p:sp>
      <p:sp>
        <p:nvSpPr>
          <p:cNvPr id="91" name="object 91"/>
          <p:cNvSpPr/>
          <p:nvPr/>
        </p:nvSpPr>
        <p:spPr>
          <a:xfrm>
            <a:off x="5943600" y="2286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2" name="object 92"/>
          <p:cNvSpPr/>
          <p:nvPr/>
        </p:nvSpPr>
        <p:spPr>
          <a:xfrm>
            <a:off x="5943600" y="26509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93" name="object 93"/>
          <p:cNvSpPr/>
          <p:nvPr/>
        </p:nvSpPr>
        <p:spPr>
          <a:xfrm>
            <a:off x="5943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4" name="object 94"/>
          <p:cNvSpPr/>
          <p:nvPr/>
        </p:nvSpPr>
        <p:spPr>
          <a:xfrm>
            <a:off x="75438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5" name="object 95"/>
          <p:cNvSpPr/>
          <p:nvPr/>
        </p:nvSpPr>
        <p:spPr>
          <a:xfrm>
            <a:off x="6705600" y="22860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96" name="object 96"/>
          <p:cNvSpPr/>
          <p:nvPr/>
        </p:nvSpPr>
        <p:spPr>
          <a:xfrm>
            <a:off x="5177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97" name="object 97"/>
          <p:cNvSpPr/>
          <p:nvPr/>
        </p:nvSpPr>
        <p:spPr>
          <a:xfrm>
            <a:off x="5943600" y="1828800"/>
            <a:ext cx="685800" cy="365125"/>
          </a:xfrm>
          <a:custGeom>
            <a:avLst/>
            <a:gdLst/>
            <a:ahLst/>
            <a:cxnLst/>
            <a:rect l="l" t="t" r="r" b="b"/>
            <a:pathLst>
              <a:path w="685800" h="365125">
                <a:moveTo>
                  <a:pt x="0" y="0"/>
                </a:moveTo>
                <a:lnTo>
                  <a:pt x="0" y="364997"/>
                </a:lnTo>
                <a:lnTo>
                  <a:pt x="685800" y="364997"/>
                </a:lnTo>
                <a:lnTo>
                  <a:pt x="685800" y="0"/>
                </a:lnTo>
                <a:lnTo>
                  <a:pt x="0" y="0"/>
                </a:lnTo>
                <a:close/>
              </a:path>
            </a:pathLst>
          </a:custGeom>
          <a:ln w="3175">
            <a:solidFill>
              <a:srgbClr val="000000"/>
            </a:solidFill>
          </a:ln>
        </p:spPr>
        <p:txBody>
          <a:bodyPr wrap="square" lIns="0" tIns="0" rIns="0" bIns="0" rtlCol="0"/>
          <a:lstStyle/>
          <a:p>
            <a:endParaRPr/>
          </a:p>
        </p:txBody>
      </p:sp>
      <p:sp>
        <p:nvSpPr>
          <p:cNvPr id="98" name="object 98"/>
          <p:cNvSpPr txBox="1"/>
          <p:nvPr/>
        </p:nvSpPr>
        <p:spPr>
          <a:xfrm>
            <a:off x="6194552" y="18669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.17</a:t>
            </a:r>
            <a:endParaRPr sz="1800">
              <a:latin typeface="Times New Roman"/>
              <a:cs typeface="Times New Roman"/>
            </a:endParaRPr>
          </a:p>
        </p:txBody>
      </p:sp>
      <p:sp>
        <p:nvSpPr>
          <p:cNvPr id="99" name="object 99"/>
          <p:cNvSpPr/>
          <p:nvPr/>
        </p:nvSpPr>
        <p:spPr>
          <a:xfrm>
            <a:off x="6629400" y="1828800"/>
            <a:ext cx="914400" cy="365125"/>
          </a:xfrm>
          <a:custGeom>
            <a:avLst/>
            <a:gdLst/>
            <a:ahLst/>
            <a:cxnLst/>
            <a:rect l="l" t="t" r="r" b="b"/>
            <a:pathLst>
              <a:path w="914400" h="365125">
                <a:moveTo>
                  <a:pt x="0" y="0"/>
                </a:moveTo>
                <a:lnTo>
                  <a:pt x="0" y="364997"/>
                </a:lnTo>
                <a:lnTo>
                  <a:pt x="914400" y="364997"/>
                </a:lnTo>
                <a:lnTo>
                  <a:pt x="914400" y="0"/>
                </a:lnTo>
                <a:lnTo>
                  <a:pt x="0" y="0"/>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5943600" y="18288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1" name="object 101"/>
          <p:cNvSpPr/>
          <p:nvPr/>
        </p:nvSpPr>
        <p:spPr>
          <a:xfrm>
            <a:off x="5943600" y="2193798"/>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02" name="object 102"/>
          <p:cNvSpPr/>
          <p:nvPr/>
        </p:nvSpPr>
        <p:spPr>
          <a:xfrm>
            <a:off x="59436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3" name="object 103"/>
          <p:cNvSpPr/>
          <p:nvPr/>
        </p:nvSpPr>
        <p:spPr>
          <a:xfrm>
            <a:off x="75438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4" name="object 104"/>
          <p:cNvSpPr/>
          <p:nvPr/>
        </p:nvSpPr>
        <p:spPr>
          <a:xfrm>
            <a:off x="6629400" y="1828800"/>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05" name="object 105"/>
          <p:cNvSpPr/>
          <p:nvPr/>
        </p:nvSpPr>
        <p:spPr>
          <a:xfrm>
            <a:off x="5177028" y="19431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06" name="object 106"/>
          <p:cNvSpPr/>
          <p:nvPr/>
        </p:nvSpPr>
        <p:spPr>
          <a:xfrm>
            <a:off x="6934200" y="19050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07" name="object 107"/>
          <p:cNvSpPr/>
          <p:nvPr/>
        </p:nvSpPr>
        <p:spPr>
          <a:xfrm>
            <a:off x="7848600" y="2301239"/>
            <a:ext cx="762000" cy="365760"/>
          </a:xfrm>
          <a:custGeom>
            <a:avLst/>
            <a:gdLst/>
            <a:ahLst/>
            <a:cxnLst/>
            <a:rect l="l" t="t" r="r" b="b"/>
            <a:pathLst>
              <a:path w="762000" h="365760">
                <a:moveTo>
                  <a:pt x="0" y="0"/>
                </a:moveTo>
                <a:lnTo>
                  <a:pt x="0" y="365760"/>
                </a:lnTo>
                <a:lnTo>
                  <a:pt x="762000" y="365760"/>
                </a:lnTo>
                <a:lnTo>
                  <a:pt x="762000" y="0"/>
                </a:lnTo>
                <a:lnTo>
                  <a:pt x="0" y="0"/>
                </a:lnTo>
                <a:close/>
              </a:path>
            </a:pathLst>
          </a:custGeom>
          <a:ln w="3175">
            <a:solidFill>
              <a:srgbClr val="000000"/>
            </a:solidFill>
          </a:ln>
        </p:spPr>
        <p:txBody>
          <a:bodyPr wrap="square" lIns="0" tIns="0" rIns="0" bIns="0" rtlCol="0"/>
          <a:lstStyle/>
          <a:p>
            <a:endParaRPr/>
          </a:p>
        </p:txBody>
      </p:sp>
      <p:sp>
        <p:nvSpPr>
          <p:cNvPr id="108" name="object 108"/>
          <p:cNvSpPr txBox="1"/>
          <p:nvPr/>
        </p:nvSpPr>
        <p:spPr>
          <a:xfrm>
            <a:off x="8099552" y="2340102"/>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.26</a:t>
            </a:r>
            <a:endParaRPr sz="1800">
              <a:latin typeface="Times New Roman"/>
              <a:cs typeface="Times New Roman"/>
            </a:endParaRPr>
          </a:p>
        </p:txBody>
      </p:sp>
      <p:sp>
        <p:nvSpPr>
          <p:cNvPr id="109" name="object 109"/>
          <p:cNvSpPr/>
          <p:nvPr/>
        </p:nvSpPr>
        <p:spPr>
          <a:xfrm>
            <a:off x="8610600" y="2301239"/>
            <a:ext cx="838200" cy="365760"/>
          </a:xfrm>
          <a:custGeom>
            <a:avLst/>
            <a:gdLst/>
            <a:ahLst/>
            <a:cxnLst/>
            <a:rect l="l" t="t" r="r" b="b"/>
            <a:pathLst>
              <a:path w="838200" h="365760">
                <a:moveTo>
                  <a:pt x="0" y="0"/>
                </a:moveTo>
                <a:lnTo>
                  <a:pt x="0" y="365760"/>
                </a:lnTo>
                <a:lnTo>
                  <a:pt x="838200" y="365760"/>
                </a:lnTo>
                <a:lnTo>
                  <a:pt x="838200" y="0"/>
                </a:lnTo>
                <a:lnTo>
                  <a:pt x="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7848600" y="2302001"/>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1" name="object 111"/>
          <p:cNvSpPr/>
          <p:nvPr/>
        </p:nvSpPr>
        <p:spPr>
          <a:xfrm>
            <a:off x="7848600" y="26670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12" name="object 112"/>
          <p:cNvSpPr/>
          <p:nvPr/>
        </p:nvSpPr>
        <p:spPr>
          <a:xfrm>
            <a:off x="7848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3" name="object 113"/>
          <p:cNvSpPr/>
          <p:nvPr/>
        </p:nvSpPr>
        <p:spPr>
          <a:xfrm>
            <a:off x="9448800" y="2302001"/>
            <a:ext cx="0" cy="365125"/>
          </a:xfrm>
          <a:custGeom>
            <a:avLst/>
            <a:gdLst/>
            <a:ahLst/>
            <a:cxnLst/>
            <a:rect l="l" t="t" r="r" b="b"/>
            <a:pathLst>
              <a:path h="365125">
                <a:moveTo>
                  <a:pt x="0" y="0"/>
                </a:moveTo>
                <a:lnTo>
                  <a:pt x="0" y="364998"/>
                </a:lnTo>
              </a:path>
            </a:pathLst>
          </a:custGeom>
          <a:ln w="12700">
            <a:solidFill>
              <a:srgbClr val="000000"/>
            </a:solidFill>
          </a:ln>
        </p:spPr>
        <p:txBody>
          <a:bodyPr wrap="square" lIns="0" tIns="0" rIns="0" bIns="0" rtlCol="0"/>
          <a:lstStyle/>
          <a:p>
            <a:endParaRPr/>
          </a:p>
        </p:txBody>
      </p:sp>
      <p:sp>
        <p:nvSpPr>
          <p:cNvPr id="114" name="object 114"/>
          <p:cNvSpPr/>
          <p:nvPr/>
        </p:nvSpPr>
        <p:spPr>
          <a:xfrm>
            <a:off x="8610600" y="2302001"/>
            <a:ext cx="0" cy="365125"/>
          </a:xfrm>
          <a:custGeom>
            <a:avLst/>
            <a:gdLst/>
            <a:ahLst/>
            <a:cxnLst/>
            <a:rect l="l" t="t" r="r" b="b"/>
            <a:pathLst>
              <a:path h="365125">
                <a:moveTo>
                  <a:pt x="0" y="0"/>
                </a:moveTo>
                <a:lnTo>
                  <a:pt x="0" y="364997"/>
                </a:lnTo>
              </a:path>
            </a:pathLst>
          </a:custGeom>
          <a:ln w="12700">
            <a:solidFill>
              <a:srgbClr val="000000"/>
            </a:solidFill>
          </a:ln>
        </p:spPr>
        <p:txBody>
          <a:bodyPr wrap="square" lIns="0" tIns="0" rIns="0" bIns="0" rtlCol="0"/>
          <a:lstStyle/>
          <a:p>
            <a:endParaRPr/>
          </a:p>
        </p:txBody>
      </p:sp>
      <p:sp>
        <p:nvSpPr>
          <p:cNvPr id="115" name="object 115"/>
          <p:cNvSpPr/>
          <p:nvPr/>
        </p:nvSpPr>
        <p:spPr>
          <a:xfrm>
            <a:off x="7082028" y="2400300"/>
            <a:ext cx="767080" cy="76200"/>
          </a:xfrm>
          <a:custGeom>
            <a:avLst/>
            <a:gdLst/>
            <a:ahLst/>
            <a:cxnLst/>
            <a:rect l="l" t="t" r="r" b="b"/>
            <a:pathLst>
              <a:path w="767079" h="76200">
                <a:moveTo>
                  <a:pt x="707898" y="38099"/>
                </a:moveTo>
                <a:lnTo>
                  <a:pt x="706374" y="35051"/>
                </a:lnTo>
                <a:lnTo>
                  <a:pt x="703326" y="33527"/>
                </a:lnTo>
                <a:lnTo>
                  <a:pt x="4572" y="33527"/>
                </a:lnTo>
                <a:lnTo>
                  <a:pt x="1524" y="35051"/>
                </a:lnTo>
                <a:lnTo>
                  <a:pt x="0" y="38099"/>
                </a:lnTo>
                <a:lnTo>
                  <a:pt x="1524" y="41147"/>
                </a:lnTo>
                <a:lnTo>
                  <a:pt x="4572" y="42671"/>
                </a:lnTo>
                <a:lnTo>
                  <a:pt x="703326" y="42671"/>
                </a:lnTo>
                <a:lnTo>
                  <a:pt x="706374" y="41147"/>
                </a:lnTo>
                <a:lnTo>
                  <a:pt x="707898" y="38099"/>
                </a:lnTo>
                <a:close/>
              </a:path>
              <a:path w="767079" h="76200">
                <a:moveTo>
                  <a:pt x="766572" y="38099"/>
                </a:moveTo>
                <a:lnTo>
                  <a:pt x="690372" y="0"/>
                </a:lnTo>
                <a:lnTo>
                  <a:pt x="690372" y="33527"/>
                </a:lnTo>
                <a:lnTo>
                  <a:pt x="703326" y="33527"/>
                </a:lnTo>
                <a:lnTo>
                  <a:pt x="706374" y="35051"/>
                </a:lnTo>
                <a:lnTo>
                  <a:pt x="707898" y="38099"/>
                </a:lnTo>
                <a:lnTo>
                  <a:pt x="707898" y="67436"/>
                </a:lnTo>
                <a:lnTo>
                  <a:pt x="766572" y="38099"/>
                </a:lnTo>
                <a:close/>
              </a:path>
              <a:path w="767079" h="76200">
                <a:moveTo>
                  <a:pt x="707898" y="67436"/>
                </a:moveTo>
                <a:lnTo>
                  <a:pt x="707898" y="38099"/>
                </a:lnTo>
                <a:lnTo>
                  <a:pt x="706374" y="41147"/>
                </a:lnTo>
                <a:lnTo>
                  <a:pt x="703326" y="42671"/>
                </a:lnTo>
                <a:lnTo>
                  <a:pt x="690372" y="42671"/>
                </a:lnTo>
                <a:lnTo>
                  <a:pt x="690372" y="76199"/>
                </a:lnTo>
                <a:lnTo>
                  <a:pt x="707898" y="67436"/>
                </a:lnTo>
                <a:close/>
              </a:path>
            </a:pathLst>
          </a:custGeom>
          <a:solidFill>
            <a:srgbClr val="000000"/>
          </a:solidFill>
        </p:spPr>
        <p:txBody>
          <a:bodyPr wrap="square" lIns="0" tIns="0" rIns="0" bIns="0" rtlCol="0"/>
          <a:lstStyle/>
          <a:p>
            <a:endParaRPr/>
          </a:p>
        </p:txBody>
      </p:sp>
      <p:sp>
        <p:nvSpPr>
          <p:cNvPr id="116" name="object 116"/>
          <p:cNvSpPr/>
          <p:nvPr/>
        </p:nvSpPr>
        <p:spPr>
          <a:xfrm>
            <a:off x="8763000" y="2362200"/>
            <a:ext cx="381000" cy="152400"/>
          </a:xfrm>
          <a:custGeom>
            <a:avLst/>
            <a:gdLst/>
            <a:ahLst/>
            <a:cxnLst/>
            <a:rect l="l" t="t" r="r" b="b"/>
            <a:pathLst>
              <a:path w="381000" h="152400">
                <a:moveTo>
                  <a:pt x="0" y="152400"/>
                </a:moveTo>
                <a:lnTo>
                  <a:pt x="381000" y="0"/>
                </a:lnTo>
              </a:path>
            </a:pathLst>
          </a:custGeom>
          <a:ln w="9525">
            <a:solidFill>
              <a:srgbClr val="000000"/>
            </a:solidFill>
          </a:ln>
        </p:spPr>
        <p:txBody>
          <a:bodyPr wrap="square" lIns="0" tIns="0" rIns="0" bIns="0" rtlCol="0"/>
          <a:lstStyle/>
          <a:p>
            <a:endParaRPr/>
          </a:p>
        </p:txBody>
      </p:sp>
      <p:sp>
        <p:nvSpPr>
          <p:cNvPr id="117" name="object 117"/>
          <p:cNvSpPr/>
          <p:nvPr/>
        </p:nvSpPr>
        <p:spPr>
          <a:xfrm>
            <a:off x="6858000" y="2362200"/>
            <a:ext cx="381000" cy="152400"/>
          </a:xfrm>
          <a:custGeom>
            <a:avLst/>
            <a:gdLst/>
            <a:ahLst/>
            <a:cxnLst/>
            <a:rect l="l" t="t" r="r" b="b"/>
            <a:pathLst>
              <a:path w="381000" h="152400">
                <a:moveTo>
                  <a:pt x="0" y="152399"/>
                </a:moveTo>
                <a:lnTo>
                  <a:pt x="381000" y="0"/>
                </a:lnTo>
              </a:path>
            </a:pathLst>
          </a:custGeom>
          <a:ln w="9525">
            <a:solidFill>
              <a:srgbClr val="000000"/>
            </a:solidFill>
          </a:ln>
        </p:spPr>
        <p:txBody>
          <a:bodyPr wrap="square" lIns="0" tIns="0" rIns="0" bIns="0" rtlCol="0"/>
          <a:lstStyle/>
          <a:p>
            <a:endParaRPr/>
          </a:p>
        </p:txBody>
      </p:sp>
      <p:sp>
        <p:nvSpPr>
          <p:cNvPr id="118" name="object 118"/>
          <p:cNvSpPr/>
          <p:nvPr/>
        </p:nvSpPr>
        <p:spPr>
          <a:xfrm>
            <a:off x="3962400" y="4038600"/>
            <a:ext cx="762000" cy="381000"/>
          </a:xfrm>
          <a:custGeom>
            <a:avLst/>
            <a:gdLst/>
            <a:ahLst/>
            <a:cxnLst/>
            <a:rect l="l" t="t" r="r" b="b"/>
            <a:pathLst>
              <a:path w="762000" h="381000">
                <a:moveTo>
                  <a:pt x="0" y="0"/>
                </a:moveTo>
                <a:lnTo>
                  <a:pt x="0" y="381000"/>
                </a:lnTo>
                <a:lnTo>
                  <a:pt x="762000" y="381000"/>
                </a:lnTo>
                <a:lnTo>
                  <a:pt x="762000" y="0"/>
                </a:lnTo>
                <a:lnTo>
                  <a:pt x="0" y="0"/>
                </a:lnTo>
                <a:close/>
              </a:path>
            </a:pathLst>
          </a:custGeom>
          <a:ln w="3175">
            <a:solidFill>
              <a:srgbClr val="000000"/>
            </a:solidFill>
          </a:ln>
        </p:spPr>
        <p:txBody>
          <a:bodyPr wrap="square" lIns="0" tIns="0" rIns="0" bIns="0" rtlCol="0"/>
          <a:lstStyle/>
          <a:p>
            <a:endParaRPr/>
          </a:p>
        </p:txBody>
      </p:sp>
      <p:sp>
        <p:nvSpPr>
          <p:cNvPr id="119" name="object 119"/>
          <p:cNvSpPr txBox="1"/>
          <p:nvPr/>
        </p:nvSpPr>
        <p:spPr>
          <a:xfrm>
            <a:off x="4213352" y="4076700"/>
            <a:ext cx="31115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.68</a:t>
            </a:r>
            <a:endParaRPr sz="1800">
              <a:latin typeface="Times New Roman"/>
              <a:cs typeface="Times New Roman"/>
            </a:endParaRPr>
          </a:p>
        </p:txBody>
      </p:sp>
      <p:sp>
        <p:nvSpPr>
          <p:cNvPr id="120" name="object 120"/>
          <p:cNvSpPr/>
          <p:nvPr/>
        </p:nvSpPr>
        <p:spPr>
          <a:xfrm>
            <a:off x="4724400" y="4038600"/>
            <a:ext cx="838200" cy="381000"/>
          </a:xfrm>
          <a:custGeom>
            <a:avLst/>
            <a:gdLst/>
            <a:ahLst/>
            <a:cxnLst/>
            <a:rect l="l" t="t" r="r" b="b"/>
            <a:pathLst>
              <a:path w="838200" h="381000">
                <a:moveTo>
                  <a:pt x="0" y="0"/>
                </a:moveTo>
                <a:lnTo>
                  <a:pt x="0" y="381000"/>
                </a:lnTo>
                <a:lnTo>
                  <a:pt x="838200" y="381000"/>
                </a:lnTo>
                <a:lnTo>
                  <a:pt x="838200" y="0"/>
                </a:lnTo>
                <a:lnTo>
                  <a:pt x="0" y="0"/>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962400" y="4038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2" name="object 122"/>
          <p:cNvSpPr/>
          <p:nvPr/>
        </p:nvSpPr>
        <p:spPr>
          <a:xfrm>
            <a:off x="3962400" y="4419600"/>
            <a:ext cx="1600200" cy="0"/>
          </a:xfrm>
          <a:custGeom>
            <a:avLst/>
            <a:gdLst/>
            <a:ahLst/>
            <a:cxnLst/>
            <a:rect l="l" t="t" r="r" b="b"/>
            <a:pathLst>
              <a:path w="1600200">
                <a:moveTo>
                  <a:pt x="0" y="0"/>
                </a:moveTo>
                <a:lnTo>
                  <a:pt x="1600200" y="0"/>
                </a:lnTo>
              </a:path>
            </a:pathLst>
          </a:custGeom>
          <a:ln w="12700">
            <a:solidFill>
              <a:srgbClr val="000000"/>
            </a:solidFill>
          </a:ln>
        </p:spPr>
        <p:txBody>
          <a:bodyPr wrap="square" lIns="0" tIns="0" rIns="0" bIns="0" rtlCol="0"/>
          <a:lstStyle/>
          <a:p>
            <a:endParaRPr/>
          </a:p>
        </p:txBody>
      </p:sp>
      <p:sp>
        <p:nvSpPr>
          <p:cNvPr id="123" name="object 123"/>
          <p:cNvSpPr/>
          <p:nvPr/>
        </p:nvSpPr>
        <p:spPr>
          <a:xfrm>
            <a:off x="3962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4" name="object 124"/>
          <p:cNvSpPr/>
          <p:nvPr/>
        </p:nvSpPr>
        <p:spPr>
          <a:xfrm>
            <a:off x="55626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5" name="object 125"/>
          <p:cNvSpPr/>
          <p:nvPr/>
        </p:nvSpPr>
        <p:spPr>
          <a:xfrm>
            <a:off x="4724400" y="40386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126" name="object 126"/>
          <p:cNvSpPr/>
          <p:nvPr/>
        </p:nvSpPr>
        <p:spPr>
          <a:xfrm>
            <a:off x="3195827" y="4229100"/>
            <a:ext cx="767080" cy="76200"/>
          </a:xfrm>
          <a:custGeom>
            <a:avLst/>
            <a:gdLst/>
            <a:ahLst/>
            <a:cxnLst/>
            <a:rect l="l" t="t" r="r" b="b"/>
            <a:pathLst>
              <a:path w="767079" h="76200">
                <a:moveTo>
                  <a:pt x="707897" y="38100"/>
                </a:moveTo>
                <a:lnTo>
                  <a:pt x="706373" y="35051"/>
                </a:lnTo>
                <a:lnTo>
                  <a:pt x="703325" y="33527"/>
                </a:lnTo>
                <a:lnTo>
                  <a:pt x="4572" y="33527"/>
                </a:lnTo>
                <a:lnTo>
                  <a:pt x="1524" y="35051"/>
                </a:lnTo>
                <a:lnTo>
                  <a:pt x="0" y="38100"/>
                </a:lnTo>
                <a:lnTo>
                  <a:pt x="1524" y="41148"/>
                </a:lnTo>
                <a:lnTo>
                  <a:pt x="4572" y="42672"/>
                </a:lnTo>
                <a:lnTo>
                  <a:pt x="703325" y="42672"/>
                </a:lnTo>
                <a:lnTo>
                  <a:pt x="706373" y="41148"/>
                </a:lnTo>
                <a:lnTo>
                  <a:pt x="707897" y="38100"/>
                </a:lnTo>
                <a:close/>
              </a:path>
              <a:path w="767079" h="76200">
                <a:moveTo>
                  <a:pt x="766571" y="38100"/>
                </a:moveTo>
                <a:lnTo>
                  <a:pt x="690371" y="0"/>
                </a:lnTo>
                <a:lnTo>
                  <a:pt x="690371" y="33527"/>
                </a:lnTo>
                <a:lnTo>
                  <a:pt x="703325" y="33527"/>
                </a:lnTo>
                <a:lnTo>
                  <a:pt x="706373" y="35051"/>
                </a:lnTo>
                <a:lnTo>
                  <a:pt x="707897" y="38100"/>
                </a:lnTo>
                <a:lnTo>
                  <a:pt x="707897" y="67437"/>
                </a:lnTo>
                <a:lnTo>
                  <a:pt x="766571" y="38100"/>
                </a:lnTo>
                <a:close/>
              </a:path>
              <a:path w="767079" h="76200">
                <a:moveTo>
                  <a:pt x="707897" y="67437"/>
                </a:moveTo>
                <a:lnTo>
                  <a:pt x="707897" y="38100"/>
                </a:lnTo>
                <a:lnTo>
                  <a:pt x="706373" y="41148"/>
                </a:lnTo>
                <a:lnTo>
                  <a:pt x="703325" y="42672"/>
                </a:lnTo>
                <a:lnTo>
                  <a:pt x="690371" y="42672"/>
                </a:lnTo>
                <a:lnTo>
                  <a:pt x="690371" y="76200"/>
                </a:lnTo>
                <a:lnTo>
                  <a:pt x="707897" y="6743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9196" rIns="0" bIns="0" rtlCol="0">
            <a:spAutoFit/>
          </a:bodyPr>
          <a:lstStyle/>
          <a:p>
            <a:pPr marL="393700">
              <a:lnSpc>
                <a:spcPct val="100000"/>
              </a:lnSpc>
            </a:pPr>
            <a:r>
              <a:rPr sz="2800" dirty="0"/>
              <a:t>Elementary</a:t>
            </a:r>
            <a:r>
              <a:rPr sz="2800" spc="-80" dirty="0"/>
              <a:t> </a:t>
            </a:r>
            <a:r>
              <a:rPr sz="2800" dirty="0"/>
              <a:t>Operations</a:t>
            </a:r>
            <a:endParaRPr sz="2800"/>
          </a:p>
        </p:txBody>
      </p:sp>
      <p:sp>
        <p:nvSpPr>
          <p:cNvPr id="3" name="object 3"/>
          <p:cNvSpPr txBox="1"/>
          <p:nvPr/>
        </p:nvSpPr>
        <p:spPr>
          <a:xfrm>
            <a:off x="917702" y="1267714"/>
            <a:ext cx="8153400" cy="4983480"/>
          </a:xfrm>
          <a:prstGeom prst="rect">
            <a:avLst/>
          </a:prstGeom>
        </p:spPr>
        <p:txBody>
          <a:bodyPr vert="horz" wrap="square" lIns="0" tIns="0" rIns="0" bIns="0" rtlCol="0">
            <a:spAutoFit/>
          </a:bodyPr>
          <a:lstStyle/>
          <a:p>
            <a:pPr marL="479425" marR="511809" indent="-466725">
              <a:lnSpc>
                <a:spcPts val="2590"/>
              </a:lnSpc>
              <a:buChar char="•"/>
              <a:tabLst>
                <a:tab pos="479425" algn="l"/>
                <a:tab pos="480059" algn="l"/>
              </a:tabLst>
            </a:pPr>
            <a:r>
              <a:rPr sz="2400" dirty="0">
                <a:latin typeface="Arial"/>
                <a:cs typeface="Arial"/>
              </a:rPr>
              <a:t>An operation whose execution time can be bounded  above by a constant depending only on the</a:t>
            </a:r>
            <a:r>
              <a:rPr sz="2400" spc="-105" dirty="0">
                <a:latin typeface="Arial"/>
                <a:cs typeface="Arial"/>
              </a:rPr>
              <a:t> </a:t>
            </a:r>
            <a:r>
              <a:rPr sz="2400" dirty="0">
                <a:latin typeface="Arial"/>
                <a:cs typeface="Arial"/>
              </a:rPr>
              <a:t>particular  implementation</a:t>
            </a:r>
            <a:r>
              <a:rPr sz="2400" spc="-95" dirty="0">
                <a:latin typeface="Arial"/>
                <a:cs typeface="Arial"/>
              </a:rPr>
              <a:t> </a:t>
            </a:r>
            <a:r>
              <a:rPr sz="2400" dirty="0">
                <a:latin typeface="Arial"/>
                <a:cs typeface="Arial"/>
              </a:rPr>
              <a:t>used:-</a:t>
            </a:r>
          </a:p>
          <a:p>
            <a:pPr marL="879475" lvl="1" indent="-285750">
              <a:lnSpc>
                <a:spcPct val="100000"/>
              </a:lnSpc>
              <a:spcBef>
                <a:spcPts val="204"/>
              </a:spcBef>
              <a:buChar char="–"/>
              <a:tabLst>
                <a:tab pos="879475" algn="l"/>
                <a:tab pos="880110" algn="l"/>
              </a:tabLst>
            </a:pPr>
            <a:r>
              <a:rPr sz="2000" spc="-5" dirty="0">
                <a:latin typeface="Arial"/>
                <a:cs typeface="Arial"/>
              </a:rPr>
              <a:t>The type of </a:t>
            </a:r>
            <a:r>
              <a:rPr sz="2000" spc="-10" dirty="0">
                <a:latin typeface="Arial"/>
                <a:cs typeface="Arial"/>
              </a:rPr>
              <a:t>computing</a:t>
            </a:r>
            <a:r>
              <a:rPr sz="2000" spc="-15" dirty="0">
                <a:latin typeface="Arial"/>
                <a:cs typeface="Arial"/>
              </a:rPr>
              <a:t> </a:t>
            </a:r>
            <a:r>
              <a:rPr sz="2000" spc="-10" dirty="0">
                <a:latin typeface="Arial"/>
                <a:cs typeface="Arial"/>
              </a:rPr>
              <a:t>machine</a:t>
            </a:r>
            <a:endParaRPr sz="2000" dirty="0">
              <a:latin typeface="Arial"/>
              <a:cs typeface="Arial"/>
            </a:endParaRPr>
          </a:p>
          <a:p>
            <a:pPr marL="879475" lvl="1" indent="-285750">
              <a:lnSpc>
                <a:spcPct val="100000"/>
              </a:lnSpc>
              <a:spcBef>
                <a:spcPts val="229"/>
              </a:spcBef>
              <a:buChar char="–"/>
              <a:tabLst>
                <a:tab pos="879475" algn="l"/>
                <a:tab pos="880110" algn="l"/>
              </a:tabLst>
            </a:pPr>
            <a:r>
              <a:rPr sz="2000" spc="-5" dirty="0">
                <a:latin typeface="Arial"/>
                <a:cs typeface="Arial"/>
              </a:rPr>
              <a:t>The type of </a:t>
            </a:r>
            <a:r>
              <a:rPr sz="2000" spc="-10" dirty="0">
                <a:latin typeface="Arial"/>
                <a:cs typeface="Arial"/>
              </a:rPr>
              <a:t>programming</a:t>
            </a:r>
            <a:r>
              <a:rPr sz="2000" spc="15" dirty="0">
                <a:latin typeface="Arial"/>
                <a:cs typeface="Arial"/>
              </a:rPr>
              <a:t> </a:t>
            </a:r>
            <a:r>
              <a:rPr sz="2000" spc="-10" dirty="0">
                <a:latin typeface="Arial"/>
                <a:cs typeface="Arial"/>
              </a:rPr>
              <a:t>language</a:t>
            </a:r>
            <a:endParaRPr sz="2000" dirty="0">
              <a:latin typeface="Arial"/>
              <a:cs typeface="Arial"/>
            </a:endParaRPr>
          </a:p>
          <a:p>
            <a:pPr marL="479425" marR="6985" indent="-466725">
              <a:lnSpc>
                <a:spcPts val="2590"/>
              </a:lnSpc>
              <a:spcBef>
                <a:spcPts val="605"/>
              </a:spcBef>
              <a:buChar char="•"/>
              <a:tabLst>
                <a:tab pos="479425" algn="l"/>
                <a:tab pos="480059" algn="l"/>
              </a:tabLst>
            </a:pPr>
            <a:r>
              <a:rPr sz="2400" spc="-5" dirty="0">
                <a:latin typeface="Arial"/>
                <a:cs typeface="Arial"/>
              </a:rPr>
              <a:t>Number of elementary operations executed do </a:t>
            </a:r>
            <a:r>
              <a:rPr sz="2400" dirty="0">
                <a:latin typeface="Arial"/>
                <a:cs typeface="Arial"/>
              </a:rPr>
              <a:t>matter for  </a:t>
            </a:r>
            <a:r>
              <a:rPr sz="2400" spc="-5" dirty="0">
                <a:latin typeface="Arial"/>
                <a:cs typeface="Arial"/>
              </a:rPr>
              <a:t>analysis of an</a:t>
            </a:r>
            <a:r>
              <a:rPr sz="2400" spc="-70" dirty="0">
                <a:latin typeface="Arial"/>
                <a:cs typeface="Arial"/>
              </a:rPr>
              <a:t> </a:t>
            </a:r>
            <a:r>
              <a:rPr sz="2400" spc="-5" dirty="0">
                <a:latin typeface="Arial"/>
                <a:cs typeface="Arial"/>
              </a:rPr>
              <a:t>algorithm</a:t>
            </a:r>
            <a:endParaRPr sz="2400" dirty="0">
              <a:latin typeface="Arial"/>
              <a:cs typeface="Arial"/>
            </a:endParaRPr>
          </a:p>
          <a:p>
            <a:pPr marL="145415" algn="ctr">
              <a:lnSpc>
                <a:spcPct val="100000"/>
              </a:lnSpc>
              <a:spcBef>
                <a:spcPts val="240"/>
              </a:spcBef>
            </a:pPr>
            <a:r>
              <a:rPr sz="2400" dirty="0">
                <a:latin typeface="Arial"/>
                <a:cs typeface="Arial"/>
              </a:rPr>
              <a:t>t &lt; = </a:t>
            </a:r>
            <a:r>
              <a:rPr sz="2400" spc="-5" dirty="0">
                <a:latin typeface="Arial"/>
                <a:cs typeface="Arial"/>
              </a:rPr>
              <a:t>at</a:t>
            </a:r>
            <a:r>
              <a:rPr sz="2400" spc="-7" baseline="-20833" dirty="0">
                <a:latin typeface="Arial"/>
                <a:cs typeface="Arial"/>
              </a:rPr>
              <a:t>a </a:t>
            </a:r>
            <a:r>
              <a:rPr sz="2400" dirty="0">
                <a:latin typeface="Arial"/>
                <a:cs typeface="Arial"/>
              </a:rPr>
              <a:t>+ </a:t>
            </a:r>
            <a:r>
              <a:rPr sz="2400" spc="-5" dirty="0">
                <a:latin typeface="Arial"/>
                <a:cs typeface="Arial"/>
              </a:rPr>
              <a:t>mt</a:t>
            </a:r>
            <a:r>
              <a:rPr sz="2400" spc="-7" baseline="-20833" dirty="0">
                <a:latin typeface="Arial"/>
                <a:cs typeface="Arial"/>
              </a:rPr>
              <a:t>m </a:t>
            </a:r>
            <a:r>
              <a:rPr sz="2400" dirty="0">
                <a:latin typeface="Arial"/>
                <a:cs typeface="Arial"/>
              </a:rPr>
              <a:t>+</a:t>
            </a:r>
            <a:r>
              <a:rPr sz="2400" spc="35" dirty="0">
                <a:latin typeface="Arial"/>
                <a:cs typeface="Arial"/>
              </a:rPr>
              <a:t> </a:t>
            </a:r>
            <a:r>
              <a:rPr sz="2400" spc="-5" dirty="0">
                <a:latin typeface="Arial"/>
                <a:cs typeface="Arial"/>
              </a:rPr>
              <a:t>st</a:t>
            </a:r>
            <a:r>
              <a:rPr sz="2400" spc="-7" baseline="-20833" dirty="0">
                <a:latin typeface="Arial"/>
                <a:cs typeface="Arial"/>
              </a:rPr>
              <a:t>s</a:t>
            </a:r>
            <a:endParaRPr sz="2400" baseline="-20833" dirty="0">
              <a:latin typeface="Arial"/>
              <a:cs typeface="Arial"/>
            </a:endParaRPr>
          </a:p>
          <a:p>
            <a:pPr marL="201295" algn="ctr">
              <a:lnSpc>
                <a:spcPct val="100000"/>
              </a:lnSpc>
              <a:spcBef>
                <a:spcPts val="280"/>
              </a:spcBef>
            </a:pPr>
            <a:r>
              <a:rPr sz="2400" dirty="0">
                <a:latin typeface="Arial"/>
                <a:cs typeface="Arial"/>
              </a:rPr>
              <a:t>t &lt; = </a:t>
            </a:r>
            <a:r>
              <a:rPr sz="2400" spc="-5" dirty="0">
                <a:latin typeface="Arial"/>
                <a:cs typeface="Arial"/>
              </a:rPr>
              <a:t>max(t</a:t>
            </a:r>
            <a:r>
              <a:rPr sz="2400" spc="-7" baseline="-20833" dirty="0">
                <a:latin typeface="Arial"/>
                <a:cs typeface="Arial"/>
              </a:rPr>
              <a:t>a</a:t>
            </a:r>
            <a:r>
              <a:rPr sz="2400" spc="-5" dirty="0">
                <a:latin typeface="Arial"/>
                <a:cs typeface="Arial"/>
              </a:rPr>
              <a:t>,</a:t>
            </a:r>
            <a:r>
              <a:rPr sz="2400" spc="-465" dirty="0">
                <a:latin typeface="Arial"/>
                <a:cs typeface="Arial"/>
              </a:rPr>
              <a:t> </a:t>
            </a:r>
            <a:r>
              <a:rPr sz="2400" spc="-5" dirty="0">
                <a:latin typeface="Arial"/>
                <a:cs typeface="Arial"/>
              </a:rPr>
              <a:t>t</a:t>
            </a:r>
            <a:r>
              <a:rPr sz="2400" spc="-7" baseline="-20833" dirty="0">
                <a:latin typeface="Arial"/>
                <a:cs typeface="Arial"/>
              </a:rPr>
              <a:t>m</a:t>
            </a:r>
            <a:r>
              <a:rPr sz="2400" spc="-5" dirty="0">
                <a:latin typeface="Arial"/>
                <a:cs typeface="Arial"/>
              </a:rPr>
              <a:t>,</a:t>
            </a:r>
            <a:r>
              <a:rPr sz="2400" spc="-7" baseline="-20833" dirty="0">
                <a:latin typeface="Arial"/>
                <a:cs typeface="Arial"/>
              </a:rPr>
              <a:t>, </a:t>
            </a:r>
            <a:r>
              <a:rPr sz="2400" spc="-5" dirty="0">
                <a:latin typeface="Arial"/>
                <a:cs typeface="Arial"/>
              </a:rPr>
              <a:t>t</a:t>
            </a:r>
            <a:r>
              <a:rPr sz="2400" spc="-7" baseline="-20833" dirty="0">
                <a:latin typeface="Arial"/>
                <a:cs typeface="Arial"/>
              </a:rPr>
              <a:t>s</a:t>
            </a:r>
            <a:r>
              <a:rPr sz="2400" spc="-5" dirty="0">
                <a:latin typeface="Arial"/>
                <a:cs typeface="Arial"/>
              </a:rPr>
              <a:t>) </a:t>
            </a:r>
            <a:r>
              <a:rPr sz="2400" dirty="0">
                <a:latin typeface="Arial"/>
                <a:cs typeface="Arial"/>
              </a:rPr>
              <a:t>x </a:t>
            </a:r>
            <a:r>
              <a:rPr sz="2400" spc="-5" dirty="0">
                <a:latin typeface="Arial"/>
                <a:cs typeface="Arial"/>
              </a:rPr>
              <a:t>(a+m+s)</a:t>
            </a:r>
            <a:endParaRPr sz="2400" dirty="0">
              <a:latin typeface="Arial"/>
              <a:cs typeface="Arial"/>
            </a:endParaRPr>
          </a:p>
          <a:p>
            <a:pPr marL="479425" marR="5080" indent="-466725">
              <a:lnSpc>
                <a:spcPct val="89900"/>
              </a:lnSpc>
              <a:spcBef>
                <a:spcPts val="570"/>
              </a:spcBef>
              <a:buChar char="•"/>
              <a:tabLst>
                <a:tab pos="479425" algn="l"/>
                <a:tab pos="480059" algn="l"/>
              </a:tabLst>
            </a:pPr>
            <a:r>
              <a:rPr sz="2400" spc="-5" dirty="0">
                <a:latin typeface="Arial"/>
                <a:cs typeface="Arial"/>
              </a:rPr>
              <a:t>Where t</a:t>
            </a:r>
            <a:r>
              <a:rPr sz="2400" spc="-7" baseline="-20833" dirty="0">
                <a:latin typeface="Arial"/>
                <a:cs typeface="Arial"/>
              </a:rPr>
              <a:t>a</a:t>
            </a:r>
            <a:r>
              <a:rPr sz="2400" spc="-5" dirty="0">
                <a:latin typeface="Arial"/>
                <a:cs typeface="Arial"/>
              </a:rPr>
              <a:t>, t</a:t>
            </a:r>
            <a:r>
              <a:rPr sz="2400" spc="-7" baseline="-20833" dirty="0">
                <a:latin typeface="Arial"/>
                <a:cs typeface="Arial"/>
              </a:rPr>
              <a:t>m</a:t>
            </a:r>
            <a:r>
              <a:rPr sz="2400" spc="-5" dirty="0">
                <a:latin typeface="Arial"/>
                <a:cs typeface="Arial"/>
              </a:rPr>
              <a:t>,</a:t>
            </a:r>
            <a:r>
              <a:rPr sz="2400" spc="-7" baseline="-20833" dirty="0">
                <a:latin typeface="Arial"/>
                <a:cs typeface="Arial"/>
              </a:rPr>
              <a:t>, </a:t>
            </a:r>
            <a:r>
              <a:rPr sz="2400" spc="-5" dirty="0">
                <a:latin typeface="Arial"/>
                <a:cs typeface="Arial"/>
              </a:rPr>
              <a:t>t</a:t>
            </a:r>
            <a:r>
              <a:rPr sz="2400" spc="-7" baseline="-20833" dirty="0">
                <a:latin typeface="Arial"/>
                <a:cs typeface="Arial"/>
              </a:rPr>
              <a:t>s </a:t>
            </a:r>
            <a:r>
              <a:rPr sz="2400" dirty="0">
                <a:latin typeface="Arial"/>
                <a:cs typeface="Arial"/>
              </a:rPr>
              <a:t>are </a:t>
            </a:r>
            <a:r>
              <a:rPr sz="2400" spc="-5" dirty="0">
                <a:latin typeface="Arial"/>
                <a:cs typeface="Arial"/>
              </a:rPr>
              <a:t>time constants in nanoseconds </a:t>
            </a:r>
            <a:r>
              <a:rPr sz="2400" dirty="0">
                <a:latin typeface="Arial"/>
                <a:cs typeface="Arial"/>
              </a:rPr>
              <a:t>for </a:t>
            </a:r>
            <a:r>
              <a:rPr sz="2400" spc="-5" dirty="0">
                <a:latin typeface="Arial"/>
                <a:cs typeface="Arial"/>
              </a:rPr>
              <a:t>an  </a:t>
            </a:r>
            <a:r>
              <a:rPr sz="2400" b="1" spc="-5" dirty="0">
                <a:solidFill>
                  <a:srgbClr val="FF0000"/>
                </a:solidFill>
                <a:latin typeface="Arial"/>
                <a:cs typeface="Arial"/>
              </a:rPr>
              <a:t>addition, </a:t>
            </a:r>
            <a:r>
              <a:rPr sz="2400" b="1" dirty="0">
                <a:solidFill>
                  <a:srgbClr val="FF0000"/>
                </a:solidFill>
                <a:latin typeface="Arial"/>
                <a:cs typeface="Arial"/>
              </a:rPr>
              <a:t>a multiplication </a:t>
            </a:r>
            <a:r>
              <a:rPr sz="2400" b="1" spc="-5" dirty="0">
                <a:solidFill>
                  <a:srgbClr val="FF0000"/>
                </a:solidFill>
                <a:latin typeface="Arial"/>
                <a:cs typeface="Arial"/>
              </a:rPr>
              <a:t>and an assignments</a:t>
            </a:r>
            <a:r>
              <a:rPr sz="2400" spc="-5" dirty="0">
                <a:latin typeface="Arial"/>
                <a:cs typeface="Arial"/>
              </a:rPr>
              <a:t>; a, </a:t>
            </a:r>
            <a:r>
              <a:rPr sz="2400" dirty="0">
                <a:latin typeface="Arial"/>
                <a:cs typeface="Arial"/>
              </a:rPr>
              <a:t>m </a:t>
            </a:r>
            <a:r>
              <a:rPr sz="2400" spc="-5" dirty="0">
                <a:latin typeface="Arial"/>
                <a:cs typeface="Arial"/>
              </a:rPr>
              <a:t>and </a:t>
            </a:r>
            <a:r>
              <a:rPr sz="2400" dirty="0">
                <a:latin typeface="Arial"/>
                <a:cs typeface="Arial"/>
              </a:rPr>
              <a:t>s  are addition, multiplication and assignment instructions  respectively.</a:t>
            </a:r>
          </a:p>
          <a:p>
            <a:pPr marL="479425" indent="-466725">
              <a:lnSpc>
                <a:spcPct val="100000"/>
              </a:lnSpc>
              <a:spcBef>
                <a:spcPts val="280"/>
              </a:spcBef>
              <a:buChar char="•"/>
              <a:tabLst>
                <a:tab pos="479425" algn="l"/>
                <a:tab pos="480059" algn="l"/>
              </a:tabLst>
            </a:pPr>
            <a:r>
              <a:rPr sz="2400" dirty="0">
                <a:latin typeface="Arial"/>
                <a:cs typeface="Arial"/>
              </a:rPr>
              <a:t>An </a:t>
            </a:r>
            <a:r>
              <a:rPr sz="2400" spc="-5" dirty="0">
                <a:latin typeface="Arial"/>
                <a:cs typeface="Arial"/>
              </a:rPr>
              <a:t>elementary operation is executed at unit</a:t>
            </a:r>
            <a:r>
              <a:rPr sz="2400" spc="-40" dirty="0">
                <a:latin typeface="Arial"/>
                <a:cs typeface="Arial"/>
              </a:rPr>
              <a:t> </a:t>
            </a:r>
            <a:r>
              <a:rPr sz="2400" dirty="0">
                <a:latin typeface="Arial"/>
                <a:cs typeface="Arial"/>
              </a:rPr>
              <a:t>cost.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2592" rIns="0" bIns="0" rtlCol="0">
            <a:spAutoFit/>
          </a:bodyPr>
          <a:lstStyle/>
          <a:p>
            <a:pPr marL="393700">
              <a:lnSpc>
                <a:spcPct val="100000"/>
              </a:lnSpc>
            </a:pPr>
            <a:r>
              <a:rPr sz="3200" spc="-10" dirty="0"/>
              <a:t>Elementary</a:t>
            </a:r>
            <a:r>
              <a:rPr sz="3200" spc="-25" dirty="0"/>
              <a:t> </a:t>
            </a:r>
            <a:r>
              <a:rPr sz="3200" spc="-10" dirty="0"/>
              <a:t>Operations</a:t>
            </a:r>
            <a:endParaRPr sz="3200"/>
          </a:p>
        </p:txBody>
      </p:sp>
      <p:sp>
        <p:nvSpPr>
          <p:cNvPr id="3" name="object 3"/>
          <p:cNvSpPr txBox="1"/>
          <p:nvPr/>
        </p:nvSpPr>
        <p:spPr>
          <a:xfrm>
            <a:off x="228600" y="1905000"/>
            <a:ext cx="9601200" cy="5122941"/>
          </a:xfrm>
          <a:prstGeom prst="rect">
            <a:avLst/>
          </a:prstGeom>
        </p:spPr>
        <p:txBody>
          <a:bodyPr vert="horz" wrap="square" lIns="0" tIns="0" rIns="0" bIns="0" rtlCol="0">
            <a:spAutoFit/>
          </a:bodyPr>
          <a:lstStyle/>
          <a:p>
            <a:pPr marL="479425" indent="-466725">
              <a:lnSpc>
                <a:spcPts val="3650"/>
              </a:lnSpc>
              <a:buChar char="•"/>
              <a:tabLst>
                <a:tab pos="479425" algn="l"/>
                <a:tab pos="480059" algn="l"/>
              </a:tabLst>
            </a:pPr>
            <a:r>
              <a:rPr sz="2800" spc="-5" dirty="0">
                <a:latin typeface="Arial"/>
                <a:cs typeface="Arial"/>
              </a:rPr>
              <a:t>The </a:t>
            </a:r>
            <a:r>
              <a:rPr sz="2800" dirty="0" smtClean="0">
                <a:latin typeface="Arial"/>
                <a:cs typeface="Arial"/>
              </a:rPr>
              <a:t>requir</a:t>
            </a:r>
            <a:r>
              <a:rPr lang="en-US" sz="2800" dirty="0" smtClean="0">
                <a:latin typeface="Arial"/>
                <a:cs typeface="Arial"/>
              </a:rPr>
              <a:t>ement </a:t>
            </a:r>
            <a:r>
              <a:rPr sz="2800" dirty="0" smtClean="0">
                <a:latin typeface="Arial"/>
                <a:cs typeface="Arial"/>
              </a:rPr>
              <a:t>to </a:t>
            </a:r>
            <a:r>
              <a:rPr sz="2800" dirty="0">
                <a:latin typeface="Arial"/>
                <a:cs typeface="Arial"/>
              </a:rPr>
              <a:t>compute </a:t>
            </a:r>
            <a:r>
              <a:rPr sz="3200" b="1" spc="-5" dirty="0">
                <a:latin typeface="Arial"/>
                <a:cs typeface="Arial"/>
              </a:rPr>
              <a:t>x </a:t>
            </a:r>
            <a:r>
              <a:rPr sz="3200" spc="-5" dirty="0">
                <a:latin typeface="Symbol"/>
                <a:cs typeface="Symbol"/>
              </a:rPr>
              <a:t></a:t>
            </a:r>
            <a:r>
              <a:rPr sz="3200" spc="-5" dirty="0">
                <a:latin typeface="Times New Roman"/>
                <a:cs typeface="Times New Roman"/>
              </a:rPr>
              <a:t> </a:t>
            </a:r>
            <a:r>
              <a:rPr sz="3200" b="1" spc="-5" dirty="0">
                <a:latin typeface="Arial"/>
                <a:cs typeface="Arial"/>
              </a:rPr>
              <a:t>{T[i] </a:t>
            </a:r>
            <a:r>
              <a:rPr sz="3200" b="1" dirty="0">
                <a:latin typeface="Arial"/>
                <a:cs typeface="Arial"/>
              </a:rPr>
              <a:t>|</a:t>
            </a:r>
            <a:r>
              <a:rPr sz="3200" b="1" spc="-5" dirty="0">
                <a:latin typeface="Arial"/>
                <a:cs typeface="Arial"/>
              </a:rPr>
              <a:t> 1&lt;=i&lt;=n}</a:t>
            </a:r>
            <a:endParaRPr sz="3200" dirty="0">
              <a:latin typeface="Arial"/>
              <a:cs typeface="Arial"/>
            </a:endParaRPr>
          </a:p>
          <a:p>
            <a:pPr marL="479425">
              <a:lnSpc>
                <a:spcPts val="3170"/>
              </a:lnSpc>
            </a:pPr>
            <a:r>
              <a:rPr sz="2800" dirty="0">
                <a:latin typeface="Arial"/>
                <a:cs typeface="Arial"/>
              </a:rPr>
              <a:t>increases with</a:t>
            </a:r>
            <a:r>
              <a:rPr sz="2800" spc="-80" dirty="0">
                <a:latin typeface="Arial"/>
                <a:cs typeface="Arial"/>
              </a:rPr>
              <a:t> </a:t>
            </a:r>
            <a:r>
              <a:rPr sz="2800" dirty="0">
                <a:latin typeface="Arial"/>
                <a:cs typeface="Arial"/>
              </a:rPr>
              <a:t>n.</a:t>
            </a:r>
          </a:p>
          <a:p>
            <a:pPr marL="479425" marR="118745" indent="-466725">
              <a:lnSpc>
                <a:spcPts val="3030"/>
              </a:lnSpc>
              <a:spcBef>
                <a:spcPts val="710"/>
              </a:spcBef>
              <a:buChar char="•"/>
              <a:tabLst>
                <a:tab pos="479425" algn="l"/>
                <a:tab pos="480059" algn="l"/>
              </a:tabLst>
            </a:pPr>
            <a:r>
              <a:rPr sz="2800" dirty="0">
                <a:latin typeface="Arial"/>
                <a:cs typeface="Arial"/>
              </a:rPr>
              <a:t>Some mathematical operations are too complex  to be considered elementary such as</a:t>
            </a:r>
            <a:r>
              <a:rPr sz="2800" spc="-65" dirty="0">
                <a:latin typeface="Arial"/>
                <a:cs typeface="Arial"/>
              </a:rPr>
              <a:t> </a:t>
            </a:r>
            <a:r>
              <a:rPr sz="2800" b="1" dirty="0">
                <a:solidFill>
                  <a:srgbClr val="FF0000"/>
                </a:solidFill>
                <a:latin typeface="Arial"/>
                <a:cs typeface="Arial"/>
              </a:rPr>
              <a:t>factorial</a:t>
            </a:r>
            <a:r>
              <a:rPr sz="2800" dirty="0">
                <a:latin typeface="Arial"/>
                <a:cs typeface="Arial"/>
              </a:rPr>
              <a:t>.</a:t>
            </a:r>
          </a:p>
          <a:p>
            <a:pPr marL="479425" marR="533400" indent="-466725">
              <a:lnSpc>
                <a:spcPct val="90100"/>
              </a:lnSpc>
              <a:spcBef>
                <a:spcPts val="620"/>
              </a:spcBef>
              <a:buChar char="•"/>
              <a:tabLst>
                <a:tab pos="479425" algn="l"/>
                <a:tab pos="480059" algn="l"/>
              </a:tabLst>
            </a:pPr>
            <a:r>
              <a:rPr sz="2800" b="1" dirty="0">
                <a:solidFill>
                  <a:srgbClr val="FF0000"/>
                </a:solidFill>
                <a:latin typeface="Arial"/>
                <a:cs typeface="Arial"/>
              </a:rPr>
              <a:t>Wilson’s theorem </a:t>
            </a:r>
            <a:r>
              <a:rPr sz="2800" dirty="0">
                <a:latin typeface="Arial"/>
                <a:cs typeface="Arial"/>
              </a:rPr>
              <a:t>determines prime number  where division can be considered to be a unit  caused</a:t>
            </a:r>
            <a:r>
              <a:rPr sz="2800" spc="-85" dirty="0">
                <a:latin typeface="Arial"/>
                <a:cs typeface="Arial"/>
              </a:rPr>
              <a:t> </a:t>
            </a:r>
            <a:r>
              <a:rPr sz="2800" dirty="0">
                <a:latin typeface="Arial"/>
                <a:cs typeface="Arial"/>
              </a:rPr>
              <a:t>operation</a:t>
            </a:r>
            <a:r>
              <a:rPr sz="2800" dirty="0" smtClean="0">
                <a:latin typeface="Arial"/>
                <a:cs typeface="Arial"/>
              </a:rPr>
              <a:t>.</a:t>
            </a:r>
            <a:endParaRPr sz="2800" dirty="0">
              <a:latin typeface="Arial"/>
              <a:cs typeface="Arial"/>
            </a:endParaRPr>
          </a:p>
          <a:p>
            <a:pPr marL="879475" marR="212725" lvl="1" indent="-285750">
              <a:lnSpc>
                <a:spcPts val="2590"/>
              </a:lnSpc>
              <a:spcBef>
                <a:spcPts val="605"/>
              </a:spcBef>
              <a:buChar char="–"/>
              <a:tabLst>
                <a:tab pos="880110" algn="l"/>
              </a:tabLst>
            </a:pPr>
            <a:r>
              <a:rPr sz="2400" spc="-5" dirty="0">
                <a:latin typeface="Arial"/>
                <a:cs typeface="Arial"/>
              </a:rPr>
              <a:t>Factorial and </a:t>
            </a:r>
            <a:r>
              <a:rPr sz="2400" dirty="0">
                <a:latin typeface="Arial"/>
                <a:cs typeface="Arial"/>
              </a:rPr>
              <a:t>a test for </a:t>
            </a:r>
            <a:r>
              <a:rPr sz="2400" spc="-5" dirty="0">
                <a:latin typeface="Arial"/>
                <a:cs typeface="Arial"/>
              </a:rPr>
              <a:t>divisibility </a:t>
            </a:r>
            <a:r>
              <a:rPr sz="2400" dirty="0">
                <a:latin typeface="Arial"/>
                <a:cs typeface="Arial"/>
              </a:rPr>
              <a:t>can </a:t>
            </a:r>
            <a:r>
              <a:rPr sz="2400" spc="-5" dirty="0">
                <a:latin typeface="Arial"/>
                <a:cs typeface="Arial"/>
              </a:rPr>
              <a:t>not be  </a:t>
            </a:r>
            <a:r>
              <a:rPr sz="2400" dirty="0">
                <a:latin typeface="Arial"/>
                <a:cs typeface="Arial"/>
              </a:rPr>
              <a:t>considered </a:t>
            </a:r>
            <a:r>
              <a:rPr sz="2400" spc="-5" dirty="0">
                <a:latin typeface="Arial"/>
                <a:cs typeface="Arial"/>
              </a:rPr>
              <a:t>at unit </a:t>
            </a:r>
            <a:r>
              <a:rPr sz="2400" dirty="0">
                <a:latin typeface="Arial"/>
                <a:cs typeface="Arial"/>
              </a:rPr>
              <a:t>cost since the time </a:t>
            </a:r>
            <a:r>
              <a:rPr sz="2400" spc="-5" dirty="0">
                <a:latin typeface="Arial"/>
                <a:cs typeface="Arial"/>
              </a:rPr>
              <a:t>needed </a:t>
            </a:r>
            <a:r>
              <a:rPr sz="2400" dirty="0">
                <a:latin typeface="Arial"/>
                <a:cs typeface="Arial"/>
              </a:rPr>
              <a:t>to  </a:t>
            </a:r>
            <a:r>
              <a:rPr sz="2400" spc="-5" dirty="0">
                <a:latin typeface="Arial"/>
                <a:cs typeface="Arial"/>
              </a:rPr>
              <a:t>execute </a:t>
            </a:r>
            <a:r>
              <a:rPr sz="2400" b="1" spc="-5" dirty="0">
                <a:solidFill>
                  <a:srgbClr val="FF0000"/>
                </a:solidFill>
                <a:latin typeface="Arial"/>
                <a:cs typeface="Arial"/>
              </a:rPr>
              <a:t>n! increases with </a:t>
            </a:r>
            <a:r>
              <a:rPr sz="2400" b="1" dirty="0">
                <a:solidFill>
                  <a:srgbClr val="FF0000"/>
                </a:solidFill>
                <a:latin typeface="Arial"/>
                <a:cs typeface="Arial"/>
              </a:rPr>
              <a:t>the </a:t>
            </a:r>
            <a:r>
              <a:rPr sz="2400" b="1" spc="-5" dirty="0">
                <a:solidFill>
                  <a:srgbClr val="FF0000"/>
                </a:solidFill>
                <a:latin typeface="Arial"/>
                <a:cs typeface="Arial"/>
              </a:rPr>
              <a:t>length of </a:t>
            </a:r>
            <a:r>
              <a:rPr sz="2400" b="1" dirty="0">
                <a:solidFill>
                  <a:srgbClr val="FF0000"/>
                </a:solidFill>
                <a:latin typeface="Arial"/>
                <a:cs typeface="Arial"/>
              </a:rPr>
              <a:t>the</a:t>
            </a:r>
            <a:r>
              <a:rPr sz="2400" b="1" spc="-45" dirty="0">
                <a:solidFill>
                  <a:srgbClr val="FF0000"/>
                </a:solidFill>
                <a:latin typeface="Arial"/>
                <a:cs typeface="Arial"/>
              </a:rPr>
              <a:t> </a:t>
            </a:r>
            <a:r>
              <a:rPr sz="2400" b="1" spc="-5" dirty="0">
                <a:solidFill>
                  <a:srgbClr val="FF0000"/>
                </a:solidFill>
                <a:latin typeface="Arial"/>
                <a:cs typeface="Arial"/>
              </a:rPr>
              <a:t>operands</a:t>
            </a:r>
            <a:endParaRPr sz="2400" b="1" dirty="0">
              <a:solidFill>
                <a:srgbClr val="FF0000"/>
              </a:solidFill>
              <a:latin typeface="Arial"/>
              <a:cs typeface="Arial"/>
            </a:endParaRPr>
          </a:p>
          <a:p>
            <a:pPr marL="879475" marR="109855" lvl="1" indent="-285750">
              <a:lnSpc>
                <a:spcPct val="89900"/>
              </a:lnSpc>
              <a:spcBef>
                <a:spcPts val="535"/>
              </a:spcBef>
              <a:buChar char="–"/>
              <a:tabLst>
                <a:tab pos="963930" algn="l"/>
                <a:tab pos="964565" algn="l"/>
              </a:tabLst>
            </a:pPr>
            <a:r>
              <a:rPr sz="2400" spc="-5" dirty="0">
                <a:latin typeface="Arial"/>
                <a:cs typeface="Arial"/>
              </a:rPr>
              <a:t>They </a:t>
            </a:r>
            <a:r>
              <a:rPr sz="2400" dirty="0">
                <a:latin typeface="Arial"/>
                <a:cs typeface="Arial"/>
              </a:rPr>
              <a:t>can </a:t>
            </a:r>
            <a:r>
              <a:rPr sz="2400" spc="-5" dirty="0">
                <a:latin typeface="Arial"/>
                <a:cs typeface="Arial"/>
              </a:rPr>
              <a:t>only be </a:t>
            </a:r>
            <a:r>
              <a:rPr sz="2400" dirty="0">
                <a:latin typeface="Arial"/>
                <a:cs typeface="Arial"/>
              </a:rPr>
              <a:t>taken </a:t>
            </a:r>
            <a:r>
              <a:rPr sz="2400" spc="-5" dirty="0">
                <a:latin typeface="Arial"/>
                <a:cs typeface="Arial"/>
              </a:rPr>
              <a:t>as elementary operations as  </a:t>
            </a:r>
            <a:r>
              <a:rPr sz="2400" dirty="0">
                <a:latin typeface="Arial"/>
                <a:cs typeface="Arial"/>
              </a:rPr>
              <a:t>long as the operands are of a </a:t>
            </a:r>
            <a:r>
              <a:rPr sz="2400" b="1" dirty="0">
                <a:solidFill>
                  <a:srgbClr val="FF0000"/>
                </a:solidFill>
                <a:latin typeface="Arial"/>
                <a:cs typeface="Arial"/>
              </a:rPr>
              <a:t>reasonable size in the  instances expected to be</a:t>
            </a:r>
            <a:r>
              <a:rPr sz="2400" b="1" spc="-90" dirty="0">
                <a:solidFill>
                  <a:srgbClr val="FF0000"/>
                </a:solidFill>
                <a:latin typeface="Arial"/>
                <a:cs typeface="Arial"/>
              </a:rPr>
              <a:t> </a:t>
            </a:r>
            <a:r>
              <a:rPr sz="2400" b="1" dirty="0">
                <a:solidFill>
                  <a:srgbClr val="FF0000"/>
                </a:solidFill>
                <a:latin typeface="Arial"/>
                <a:cs typeface="Arial"/>
              </a:rPr>
              <a:t>encountered</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55538" rIns="0" bIns="0" rtlCol="0">
            <a:spAutoFit/>
          </a:bodyPr>
          <a:lstStyle/>
          <a:p>
            <a:pPr marL="12700">
              <a:lnSpc>
                <a:spcPct val="100000"/>
              </a:lnSpc>
            </a:pPr>
            <a:r>
              <a:rPr dirty="0"/>
              <a:t>Function Wilson</a:t>
            </a:r>
            <a:r>
              <a:rPr spc="-95" dirty="0"/>
              <a:t> </a:t>
            </a:r>
            <a:r>
              <a:rPr dirty="0"/>
              <a:t>(n)</a:t>
            </a:r>
          </a:p>
        </p:txBody>
      </p:sp>
      <p:sp>
        <p:nvSpPr>
          <p:cNvPr id="3" name="object 3"/>
          <p:cNvSpPr txBox="1"/>
          <p:nvPr/>
        </p:nvSpPr>
        <p:spPr>
          <a:xfrm>
            <a:off x="228600" y="1688846"/>
            <a:ext cx="9601200" cy="5641031"/>
          </a:xfrm>
          <a:prstGeom prst="rect">
            <a:avLst/>
          </a:prstGeom>
        </p:spPr>
        <p:txBody>
          <a:bodyPr vert="horz" wrap="square" lIns="0" tIns="0" rIns="0" bIns="0" rtlCol="0">
            <a:spAutoFit/>
          </a:bodyPr>
          <a:lstStyle/>
          <a:p>
            <a:pPr marL="12700">
              <a:lnSpc>
                <a:spcPct val="100000"/>
              </a:lnSpc>
            </a:pPr>
            <a:r>
              <a:rPr sz="2800" dirty="0">
                <a:latin typeface="Arial"/>
                <a:cs typeface="Arial"/>
              </a:rPr>
              <a:t>{ </a:t>
            </a:r>
            <a:r>
              <a:rPr sz="2800" spc="-5" dirty="0">
                <a:latin typeface="Arial"/>
                <a:cs typeface="Arial"/>
              </a:rPr>
              <a:t>Returns </a:t>
            </a:r>
            <a:r>
              <a:rPr sz="2800" dirty="0">
                <a:latin typeface="Arial"/>
                <a:cs typeface="Arial"/>
              </a:rPr>
              <a:t>true </a:t>
            </a:r>
            <a:r>
              <a:rPr sz="2800" spc="-5" dirty="0">
                <a:latin typeface="Arial"/>
                <a:cs typeface="Arial"/>
              </a:rPr>
              <a:t>if </a:t>
            </a:r>
            <a:r>
              <a:rPr sz="2800" dirty="0">
                <a:latin typeface="Arial"/>
                <a:cs typeface="Arial"/>
              </a:rPr>
              <a:t>and only </a:t>
            </a:r>
            <a:r>
              <a:rPr sz="2800" spc="-5" dirty="0">
                <a:latin typeface="Arial"/>
                <a:cs typeface="Arial"/>
              </a:rPr>
              <a:t>if </a:t>
            </a:r>
            <a:r>
              <a:rPr sz="2800" dirty="0">
                <a:latin typeface="Arial"/>
                <a:cs typeface="Arial"/>
              </a:rPr>
              <a:t>n </a:t>
            </a:r>
            <a:r>
              <a:rPr sz="2800" spc="-5" dirty="0">
                <a:latin typeface="Arial"/>
                <a:cs typeface="Arial"/>
              </a:rPr>
              <a:t>is </a:t>
            </a:r>
            <a:r>
              <a:rPr sz="2800" dirty="0">
                <a:latin typeface="Arial"/>
                <a:cs typeface="Arial"/>
              </a:rPr>
              <a:t>prime, n &gt;</a:t>
            </a:r>
            <a:r>
              <a:rPr sz="2800" spc="-25" dirty="0">
                <a:latin typeface="Arial"/>
                <a:cs typeface="Arial"/>
              </a:rPr>
              <a:t> </a:t>
            </a:r>
            <a:r>
              <a:rPr sz="2800" dirty="0">
                <a:latin typeface="Arial"/>
                <a:cs typeface="Arial"/>
              </a:rPr>
              <a:t>1}</a:t>
            </a:r>
          </a:p>
          <a:p>
            <a:pPr marL="504825" marR="2886075" indent="-492759">
              <a:lnSpc>
                <a:spcPct val="140200"/>
              </a:lnSpc>
              <a:spcBef>
                <a:spcPts val="5"/>
              </a:spcBef>
            </a:pPr>
            <a:r>
              <a:rPr sz="2800" b="1" dirty="0">
                <a:latin typeface="Arial"/>
                <a:cs typeface="Arial"/>
              </a:rPr>
              <a:t>if </a:t>
            </a:r>
            <a:r>
              <a:rPr sz="2800" i="1" dirty="0">
                <a:latin typeface="Arial"/>
                <a:cs typeface="Arial"/>
              </a:rPr>
              <a:t>n </a:t>
            </a:r>
            <a:r>
              <a:rPr sz="2800" dirty="0">
                <a:latin typeface="Arial"/>
                <a:cs typeface="Arial"/>
              </a:rPr>
              <a:t>divides (n – 1) ! + 1 exactly</a:t>
            </a:r>
            <a:r>
              <a:rPr sz="2800" spc="-80" dirty="0">
                <a:latin typeface="Arial"/>
                <a:cs typeface="Arial"/>
              </a:rPr>
              <a:t> </a:t>
            </a:r>
            <a:r>
              <a:rPr sz="2800" b="1" spc="-5" dirty="0">
                <a:latin typeface="Arial"/>
                <a:cs typeface="Arial"/>
              </a:rPr>
              <a:t>then  </a:t>
            </a:r>
            <a:r>
              <a:rPr sz="2800" b="1" dirty="0">
                <a:latin typeface="Arial"/>
                <a:cs typeface="Arial"/>
              </a:rPr>
              <a:t>return</a:t>
            </a:r>
            <a:r>
              <a:rPr sz="2800" b="1" spc="-100" dirty="0">
                <a:latin typeface="Arial"/>
                <a:cs typeface="Arial"/>
              </a:rPr>
              <a:t> </a:t>
            </a:r>
            <a:r>
              <a:rPr sz="2800" i="1" dirty="0">
                <a:latin typeface="Arial"/>
                <a:cs typeface="Arial"/>
              </a:rPr>
              <a:t>true</a:t>
            </a:r>
            <a:endParaRPr sz="2800" dirty="0">
              <a:latin typeface="Arial"/>
              <a:cs typeface="Arial"/>
            </a:endParaRPr>
          </a:p>
          <a:p>
            <a:pPr marL="12700">
              <a:lnSpc>
                <a:spcPct val="100000"/>
              </a:lnSpc>
              <a:spcBef>
                <a:spcPts val="1355"/>
              </a:spcBef>
            </a:pPr>
            <a:r>
              <a:rPr sz="2800" b="1" dirty="0">
                <a:latin typeface="Arial"/>
                <a:cs typeface="Arial"/>
              </a:rPr>
              <a:t>else</a:t>
            </a:r>
            <a:endParaRPr sz="2800" dirty="0">
              <a:latin typeface="Arial"/>
              <a:cs typeface="Arial"/>
            </a:endParaRPr>
          </a:p>
          <a:p>
            <a:pPr marL="504825">
              <a:lnSpc>
                <a:spcPct val="100000"/>
              </a:lnSpc>
              <a:spcBef>
                <a:spcPts val="1350"/>
              </a:spcBef>
            </a:pPr>
            <a:r>
              <a:rPr sz="2800" b="1" dirty="0">
                <a:latin typeface="Arial"/>
                <a:cs typeface="Arial"/>
              </a:rPr>
              <a:t>return</a:t>
            </a:r>
            <a:r>
              <a:rPr sz="2800" b="1" spc="-100" dirty="0">
                <a:latin typeface="Arial"/>
                <a:cs typeface="Arial"/>
              </a:rPr>
              <a:t> </a:t>
            </a:r>
            <a:r>
              <a:rPr sz="2800" i="1" dirty="0">
                <a:latin typeface="Arial"/>
                <a:cs typeface="Arial"/>
              </a:rPr>
              <a:t>false</a:t>
            </a:r>
            <a:endParaRPr sz="2800" dirty="0">
              <a:latin typeface="Arial"/>
              <a:cs typeface="Arial"/>
            </a:endParaRPr>
          </a:p>
          <a:p>
            <a:pPr marL="12700">
              <a:lnSpc>
                <a:spcPct val="100000"/>
              </a:lnSpc>
              <a:spcBef>
                <a:spcPts val="1355"/>
              </a:spcBef>
            </a:pPr>
            <a:r>
              <a:rPr sz="2800" b="1" dirty="0">
                <a:solidFill>
                  <a:srgbClr val="FF0000"/>
                </a:solidFill>
                <a:latin typeface="Arial"/>
                <a:cs typeface="Arial"/>
              </a:rPr>
              <a:t>Wilson (6</a:t>
            </a:r>
            <a:r>
              <a:rPr sz="2800" b="1" dirty="0" smtClean="0">
                <a:solidFill>
                  <a:srgbClr val="FF0000"/>
                </a:solidFill>
                <a:latin typeface="Arial"/>
                <a:cs typeface="Arial"/>
              </a:rPr>
              <a:t>):(</a:t>
            </a:r>
            <a:r>
              <a:rPr sz="2800" dirty="0">
                <a:latin typeface="Arial"/>
                <a:cs typeface="Arial"/>
              </a:rPr>
              <a:t>5.4.3.2.1 + </a:t>
            </a:r>
            <a:r>
              <a:rPr sz="2800" spc="-5" dirty="0">
                <a:latin typeface="Arial"/>
                <a:cs typeface="Arial"/>
              </a:rPr>
              <a:t>1) </a:t>
            </a:r>
            <a:r>
              <a:rPr sz="2800" dirty="0">
                <a:latin typeface="Arial"/>
                <a:cs typeface="Arial"/>
              </a:rPr>
              <a:t>/ </a:t>
            </a:r>
            <a:r>
              <a:rPr sz="2800" dirty="0" smtClean="0">
                <a:latin typeface="Arial"/>
                <a:cs typeface="Arial"/>
              </a:rPr>
              <a:t>6 </a:t>
            </a:r>
            <a:r>
              <a:rPr lang="en-US" sz="2800" dirty="0" smtClean="0">
                <a:latin typeface="Arial"/>
                <a:cs typeface="Arial"/>
              </a:rPr>
              <a:t>=(120+1)/6=</a:t>
            </a:r>
            <a:r>
              <a:rPr sz="2800" spc="-5" dirty="0" smtClean="0">
                <a:latin typeface="Arial"/>
                <a:cs typeface="Arial"/>
              </a:rPr>
              <a:t>121 </a:t>
            </a:r>
            <a:r>
              <a:rPr sz="2800" dirty="0">
                <a:latin typeface="Arial"/>
                <a:cs typeface="Arial"/>
              </a:rPr>
              <a:t>/ 6 = </a:t>
            </a:r>
            <a:r>
              <a:rPr sz="2800" b="1" spc="-5" dirty="0">
                <a:solidFill>
                  <a:srgbClr val="FF0000"/>
                </a:solidFill>
                <a:latin typeface="Arial"/>
                <a:cs typeface="Arial"/>
              </a:rPr>
              <a:t>20.16 </a:t>
            </a:r>
            <a:r>
              <a:rPr sz="2800" b="1" dirty="0">
                <a:solidFill>
                  <a:srgbClr val="FF0000"/>
                </a:solidFill>
                <a:latin typeface="Arial"/>
                <a:cs typeface="Arial"/>
              </a:rPr>
              <a:t>-&gt;</a:t>
            </a:r>
            <a:r>
              <a:rPr sz="2800" b="1" spc="-40" dirty="0">
                <a:solidFill>
                  <a:srgbClr val="FF0000"/>
                </a:solidFill>
                <a:latin typeface="Arial"/>
                <a:cs typeface="Arial"/>
              </a:rPr>
              <a:t> </a:t>
            </a:r>
            <a:r>
              <a:rPr sz="2800" b="1" dirty="0">
                <a:solidFill>
                  <a:srgbClr val="FF0000"/>
                </a:solidFill>
                <a:latin typeface="Arial"/>
                <a:cs typeface="Arial"/>
              </a:rPr>
              <a:t>F</a:t>
            </a:r>
          </a:p>
          <a:p>
            <a:pPr marL="12700">
              <a:lnSpc>
                <a:spcPct val="100000"/>
              </a:lnSpc>
              <a:spcBef>
                <a:spcPts val="1350"/>
              </a:spcBef>
            </a:pPr>
            <a:r>
              <a:rPr sz="2800" b="1" dirty="0">
                <a:solidFill>
                  <a:srgbClr val="FF0000"/>
                </a:solidFill>
                <a:latin typeface="Arial"/>
                <a:cs typeface="Arial"/>
              </a:rPr>
              <a:t>Wilson (7) </a:t>
            </a:r>
            <a:r>
              <a:rPr sz="2800" dirty="0">
                <a:latin typeface="Arial"/>
                <a:cs typeface="Arial"/>
              </a:rPr>
              <a:t>: (6.5.4.3.2.1 + </a:t>
            </a:r>
            <a:r>
              <a:rPr sz="2800" spc="-5" dirty="0">
                <a:latin typeface="Arial"/>
                <a:cs typeface="Arial"/>
              </a:rPr>
              <a:t>1) </a:t>
            </a:r>
            <a:r>
              <a:rPr sz="2800" dirty="0">
                <a:latin typeface="Arial"/>
                <a:cs typeface="Arial"/>
              </a:rPr>
              <a:t>/ 7 = </a:t>
            </a:r>
            <a:r>
              <a:rPr sz="2800" spc="-5" dirty="0">
                <a:latin typeface="Arial"/>
                <a:cs typeface="Arial"/>
              </a:rPr>
              <a:t>721 </a:t>
            </a:r>
            <a:r>
              <a:rPr sz="2800" dirty="0">
                <a:latin typeface="Arial"/>
                <a:cs typeface="Arial"/>
              </a:rPr>
              <a:t>/ 7 = </a:t>
            </a:r>
            <a:r>
              <a:rPr sz="2800" b="1" spc="-5" dirty="0">
                <a:solidFill>
                  <a:srgbClr val="FF0000"/>
                </a:solidFill>
                <a:latin typeface="Arial"/>
                <a:cs typeface="Arial"/>
              </a:rPr>
              <a:t>103 </a:t>
            </a:r>
            <a:r>
              <a:rPr sz="2800" b="1" dirty="0">
                <a:solidFill>
                  <a:srgbClr val="FF0000"/>
                </a:solidFill>
                <a:latin typeface="Arial"/>
                <a:cs typeface="Arial"/>
              </a:rPr>
              <a:t>-&gt;</a:t>
            </a:r>
            <a:r>
              <a:rPr sz="2800" b="1" spc="-45" dirty="0">
                <a:solidFill>
                  <a:srgbClr val="FF0000"/>
                </a:solidFill>
                <a:latin typeface="Arial"/>
                <a:cs typeface="Arial"/>
              </a:rPr>
              <a:t> </a:t>
            </a:r>
            <a:r>
              <a:rPr sz="2800" b="1" dirty="0">
                <a:solidFill>
                  <a:srgbClr val="FF0000"/>
                </a:solidFill>
                <a:latin typeface="Arial"/>
                <a:cs typeface="Arial"/>
              </a:rPr>
              <a:t>T</a:t>
            </a:r>
          </a:p>
          <a:p>
            <a:pPr marL="12700">
              <a:lnSpc>
                <a:spcPct val="100000"/>
              </a:lnSpc>
              <a:spcBef>
                <a:spcPts val="1350"/>
              </a:spcBef>
            </a:pPr>
            <a:r>
              <a:rPr sz="2800" b="1" dirty="0">
                <a:solidFill>
                  <a:srgbClr val="FF0000"/>
                </a:solidFill>
                <a:latin typeface="Arial"/>
                <a:cs typeface="Arial"/>
              </a:rPr>
              <a:t>Wilson (11): </a:t>
            </a:r>
            <a:r>
              <a:rPr sz="2800" dirty="0">
                <a:latin typeface="Arial"/>
                <a:cs typeface="Arial"/>
              </a:rPr>
              <a:t>(10.9.8.7.6.5.4.3.2.1 + 1) / 11 = 3628801</a:t>
            </a:r>
            <a:r>
              <a:rPr sz="2800" spc="-65" dirty="0">
                <a:latin typeface="Arial"/>
                <a:cs typeface="Arial"/>
              </a:rPr>
              <a:t> </a:t>
            </a:r>
            <a:r>
              <a:rPr sz="2800" dirty="0">
                <a:latin typeface="Arial"/>
                <a:cs typeface="Arial"/>
              </a:rPr>
              <a:t>/</a:t>
            </a:r>
          </a:p>
          <a:p>
            <a:pPr marL="12700">
              <a:lnSpc>
                <a:spcPct val="100000"/>
              </a:lnSpc>
              <a:spcBef>
                <a:spcPts val="675"/>
              </a:spcBef>
            </a:pPr>
            <a:r>
              <a:rPr sz="2800" dirty="0">
                <a:latin typeface="Arial"/>
                <a:cs typeface="Arial"/>
              </a:rPr>
              <a:t>7 = </a:t>
            </a:r>
            <a:r>
              <a:rPr sz="2800" b="1" dirty="0">
                <a:solidFill>
                  <a:srgbClr val="FF0000"/>
                </a:solidFill>
                <a:latin typeface="Arial"/>
                <a:cs typeface="Arial"/>
              </a:rPr>
              <a:t>329891 </a:t>
            </a:r>
            <a:r>
              <a:rPr lang="en-US" sz="2800" b="1" dirty="0" smtClean="0">
                <a:solidFill>
                  <a:srgbClr val="FF0000"/>
                </a:solidFill>
                <a:latin typeface="Arial"/>
                <a:cs typeface="Arial"/>
              </a:rPr>
              <a:t>-</a:t>
            </a:r>
            <a:r>
              <a:rPr sz="2800" b="1" dirty="0" smtClean="0">
                <a:solidFill>
                  <a:srgbClr val="FF0000"/>
                </a:solidFill>
                <a:latin typeface="Arial"/>
                <a:cs typeface="Arial"/>
              </a:rPr>
              <a:t>&gt;</a:t>
            </a:r>
            <a:r>
              <a:rPr sz="2800" b="1" spc="-85" dirty="0" smtClean="0">
                <a:solidFill>
                  <a:srgbClr val="FF0000"/>
                </a:solidFill>
                <a:latin typeface="Arial"/>
                <a:cs typeface="Arial"/>
              </a:rPr>
              <a:t> </a:t>
            </a:r>
            <a:r>
              <a:rPr sz="2800" b="1" dirty="0">
                <a:solidFill>
                  <a:srgbClr val="FF0000"/>
                </a:solidFill>
                <a:latin typeface="Arial"/>
                <a:cs typeface="Arial"/>
              </a:rPr>
              <a:t>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701" y="404581"/>
            <a:ext cx="8984996" cy="947992"/>
          </a:xfrm>
          <a:prstGeom prst="rect">
            <a:avLst/>
          </a:prstGeom>
        </p:spPr>
        <p:txBody>
          <a:bodyPr vert="horz" wrap="square" lIns="0" tIns="390184" rIns="0" bIns="0" rtlCol="0">
            <a:spAutoFit/>
          </a:bodyPr>
          <a:lstStyle/>
          <a:p>
            <a:pPr marL="393700">
              <a:lnSpc>
                <a:spcPct val="100000"/>
              </a:lnSpc>
            </a:pPr>
            <a:r>
              <a:rPr dirty="0">
                <a:solidFill>
                  <a:srgbClr val="FF0000"/>
                </a:solidFill>
              </a:rPr>
              <a:t>Function Sum</a:t>
            </a:r>
            <a:r>
              <a:rPr spc="-100" dirty="0">
                <a:solidFill>
                  <a:srgbClr val="FF0000"/>
                </a:solidFill>
              </a:rPr>
              <a:t> </a:t>
            </a:r>
            <a:r>
              <a:rPr dirty="0">
                <a:solidFill>
                  <a:srgbClr val="FF0000"/>
                </a:solidFill>
              </a:rPr>
              <a:t>(n)</a:t>
            </a:r>
          </a:p>
        </p:txBody>
      </p:sp>
      <p:sp>
        <p:nvSpPr>
          <p:cNvPr id="3" name="object 3"/>
          <p:cNvSpPr txBox="1"/>
          <p:nvPr/>
        </p:nvSpPr>
        <p:spPr>
          <a:xfrm>
            <a:off x="917666" y="1375664"/>
            <a:ext cx="7545070" cy="4074795"/>
          </a:xfrm>
          <a:prstGeom prst="rect">
            <a:avLst/>
          </a:prstGeom>
        </p:spPr>
        <p:txBody>
          <a:bodyPr vert="horz" wrap="square" lIns="0" tIns="0" rIns="0" bIns="0" rtlCol="0">
            <a:spAutoFit/>
          </a:bodyPr>
          <a:lstStyle/>
          <a:p>
            <a:pPr marL="12700" marR="5080">
              <a:lnSpc>
                <a:spcPts val="4070"/>
              </a:lnSpc>
            </a:pPr>
            <a:r>
              <a:rPr sz="2800" dirty="0">
                <a:latin typeface="Arial"/>
                <a:cs typeface="Arial"/>
              </a:rPr>
              <a:t>{ </a:t>
            </a:r>
            <a:r>
              <a:rPr sz="2800" spc="-5" dirty="0">
                <a:latin typeface="Arial"/>
                <a:cs typeface="Arial"/>
              </a:rPr>
              <a:t>Calculates </a:t>
            </a:r>
            <a:r>
              <a:rPr sz="2800" dirty="0">
                <a:latin typeface="Arial"/>
                <a:cs typeface="Arial"/>
              </a:rPr>
              <a:t>the sum of the </a:t>
            </a:r>
            <a:r>
              <a:rPr sz="2800" spc="-5" dirty="0">
                <a:latin typeface="Arial"/>
                <a:cs typeface="Arial"/>
              </a:rPr>
              <a:t>integers </a:t>
            </a:r>
            <a:r>
              <a:rPr sz="2800" dirty="0">
                <a:latin typeface="Arial"/>
                <a:cs typeface="Arial"/>
              </a:rPr>
              <a:t>from 1 to n}  sum </a:t>
            </a:r>
            <a:r>
              <a:rPr sz="2800" spc="-5" dirty="0">
                <a:latin typeface="Symbol"/>
                <a:cs typeface="Symbol"/>
              </a:rPr>
              <a:t></a:t>
            </a:r>
            <a:r>
              <a:rPr sz="2800" spc="-10" dirty="0">
                <a:latin typeface="Times New Roman"/>
                <a:cs typeface="Times New Roman"/>
              </a:rPr>
              <a:t> </a:t>
            </a:r>
            <a:r>
              <a:rPr sz="2800" dirty="0">
                <a:latin typeface="Arial"/>
                <a:cs typeface="Arial"/>
              </a:rPr>
              <a:t>0</a:t>
            </a:r>
            <a:endParaRPr sz="2800">
              <a:latin typeface="Arial"/>
              <a:cs typeface="Arial"/>
            </a:endParaRPr>
          </a:p>
          <a:p>
            <a:pPr marL="12700">
              <a:lnSpc>
                <a:spcPct val="100000"/>
              </a:lnSpc>
              <a:spcBef>
                <a:spcPts val="425"/>
              </a:spcBef>
            </a:pPr>
            <a:r>
              <a:rPr sz="2800" dirty="0">
                <a:latin typeface="Arial"/>
                <a:cs typeface="Arial"/>
              </a:rPr>
              <a:t>for i </a:t>
            </a:r>
            <a:r>
              <a:rPr sz="2800" spc="-5" dirty="0">
                <a:latin typeface="Symbol"/>
                <a:cs typeface="Symbol"/>
              </a:rPr>
              <a:t></a:t>
            </a:r>
            <a:r>
              <a:rPr sz="2800" spc="-5" dirty="0">
                <a:latin typeface="Times New Roman"/>
                <a:cs typeface="Times New Roman"/>
              </a:rPr>
              <a:t> </a:t>
            </a:r>
            <a:r>
              <a:rPr sz="2800" dirty="0">
                <a:latin typeface="Arial"/>
                <a:cs typeface="Arial"/>
              </a:rPr>
              <a:t>1 </a:t>
            </a:r>
            <a:r>
              <a:rPr sz="2800" spc="-5" dirty="0">
                <a:latin typeface="Arial"/>
                <a:cs typeface="Arial"/>
              </a:rPr>
              <a:t>to </a:t>
            </a:r>
            <a:r>
              <a:rPr sz="2800" dirty="0">
                <a:latin typeface="Arial"/>
                <a:cs typeface="Arial"/>
              </a:rPr>
              <a:t>n</a:t>
            </a:r>
            <a:r>
              <a:rPr sz="2800" spc="-15" dirty="0">
                <a:latin typeface="Arial"/>
                <a:cs typeface="Arial"/>
              </a:rPr>
              <a:t> </a:t>
            </a:r>
            <a:r>
              <a:rPr sz="2800" spc="-5" dirty="0">
                <a:latin typeface="Arial"/>
                <a:cs typeface="Arial"/>
              </a:rPr>
              <a:t>do</a:t>
            </a:r>
            <a:endParaRPr sz="2800">
              <a:latin typeface="Arial"/>
              <a:cs typeface="Arial"/>
            </a:endParaRPr>
          </a:p>
          <a:p>
            <a:pPr marL="12700" marR="4653915" indent="492125">
              <a:lnSpc>
                <a:spcPct val="119100"/>
              </a:lnSpc>
              <a:spcBef>
                <a:spcPts val="35"/>
              </a:spcBef>
            </a:pPr>
            <a:r>
              <a:rPr sz="2800" spc="-5" dirty="0">
                <a:latin typeface="Arial"/>
                <a:cs typeface="Arial"/>
              </a:rPr>
              <a:t>sum </a:t>
            </a:r>
            <a:r>
              <a:rPr sz="2800" spc="-5" dirty="0">
                <a:latin typeface="Symbol"/>
                <a:cs typeface="Symbol"/>
              </a:rPr>
              <a:t></a:t>
            </a:r>
            <a:r>
              <a:rPr sz="2800" spc="-5" dirty="0">
                <a:latin typeface="Times New Roman"/>
                <a:cs typeface="Times New Roman"/>
              </a:rPr>
              <a:t> </a:t>
            </a:r>
            <a:r>
              <a:rPr sz="2800" dirty="0">
                <a:latin typeface="Arial"/>
                <a:cs typeface="Arial"/>
              </a:rPr>
              <a:t>sum + i  return</a:t>
            </a:r>
            <a:r>
              <a:rPr sz="2800" spc="-90" dirty="0">
                <a:latin typeface="Arial"/>
                <a:cs typeface="Arial"/>
              </a:rPr>
              <a:t> </a:t>
            </a:r>
            <a:r>
              <a:rPr sz="2800" i="1" spc="-5" dirty="0">
                <a:latin typeface="Arial"/>
                <a:cs typeface="Arial"/>
              </a:rPr>
              <a:t>sum</a:t>
            </a:r>
            <a:endParaRPr sz="2800">
              <a:latin typeface="Arial"/>
              <a:cs typeface="Arial"/>
            </a:endParaRPr>
          </a:p>
          <a:p>
            <a:pPr marL="12700">
              <a:lnSpc>
                <a:spcPct val="100000"/>
              </a:lnSpc>
              <a:spcBef>
                <a:spcPts val="675"/>
              </a:spcBef>
            </a:pPr>
            <a:r>
              <a:rPr sz="2800" dirty="0">
                <a:latin typeface="Arial"/>
                <a:cs typeface="Arial"/>
              </a:rPr>
              <a:t>Sum</a:t>
            </a:r>
            <a:r>
              <a:rPr sz="2800" spc="-95" dirty="0">
                <a:latin typeface="Arial"/>
                <a:cs typeface="Arial"/>
              </a:rPr>
              <a:t> </a:t>
            </a:r>
            <a:r>
              <a:rPr sz="2800" dirty="0">
                <a:latin typeface="Arial"/>
                <a:cs typeface="Arial"/>
              </a:rPr>
              <a:t>(7)</a:t>
            </a:r>
            <a:endParaRPr sz="2800">
              <a:latin typeface="Arial"/>
              <a:cs typeface="Arial"/>
            </a:endParaRPr>
          </a:p>
          <a:p>
            <a:pPr marL="12700" marR="6189345">
              <a:lnSpc>
                <a:spcPct val="120200"/>
              </a:lnSpc>
            </a:pPr>
            <a:r>
              <a:rPr sz="2800" spc="-5" dirty="0">
                <a:latin typeface="Arial"/>
                <a:cs typeface="Arial"/>
              </a:rPr>
              <a:t>Sum </a:t>
            </a:r>
            <a:r>
              <a:rPr sz="2800" dirty="0">
                <a:latin typeface="Arial"/>
                <a:cs typeface="Arial"/>
              </a:rPr>
              <a:t>=</a:t>
            </a:r>
            <a:r>
              <a:rPr sz="2800" spc="-85" dirty="0">
                <a:latin typeface="Arial"/>
                <a:cs typeface="Arial"/>
              </a:rPr>
              <a:t> </a:t>
            </a:r>
            <a:r>
              <a:rPr sz="2800" dirty="0">
                <a:latin typeface="Arial"/>
                <a:cs typeface="Arial"/>
              </a:rPr>
              <a:t>0  for</a:t>
            </a:r>
            <a:r>
              <a:rPr sz="2800" spc="-95" dirty="0">
                <a:latin typeface="Arial"/>
                <a:cs typeface="Arial"/>
              </a:rPr>
              <a:t> </a:t>
            </a:r>
            <a:r>
              <a:rPr sz="2800" dirty="0">
                <a:latin typeface="Arial"/>
                <a:cs typeface="Arial"/>
              </a:rPr>
              <a:t>loop</a:t>
            </a:r>
            <a:endParaRPr sz="280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1440619273"/>
              </p:ext>
            </p:extLst>
          </p:nvPr>
        </p:nvGraphicFramePr>
        <p:xfrm>
          <a:off x="908141" y="5539930"/>
          <a:ext cx="5236961" cy="994930"/>
        </p:xfrm>
        <a:graphic>
          <a:graphicData uri="http://schemas.openxmlformats.org/drawingml/2006/table">
            <a:tbl>
              <a:tblPr firstRow="1" bandRow="1">
                <a:tableStyleId>{2D5ABB26-0587-4C30-8999-92F81FD0307C}</a:tableStyleId>
              </a:tblPr>
              <a:tblGrid>
                <a:gridCol w="1443280"/>
                <a:gridCol w="704220"/>
                <a:gridCol w="395318"/>
                <a:gridCol w="396670"/>
                <a:gridCol w="593465"/>
                <a:gridCol w="593564"/>
                <a:gridCol w="593564"/>
                <a:gridCol w="516880"/>
              </a:tblGrid>
              <a:tr h="497465">
                <a:tc>
                  <a:txBody>
                    <a:bodyPr/>
                    <a:lstStyle/>
                    <a:p>
                      <a:pPr marL="22225">
                        <a:lnSpc>
                          <a:spcPts val="3329"/>
                        </a:lnSpc>
                        <a:tabLst>
                          <a:tab pos="935990" algn="l"/>
                        </a:tabLst>
                      </a:pPr>
                      <a:r>
                        <a:rPr sz="2800" dirty="0">
                          <a:latin typeface="Arial"/>
                          <a:cs typeface="Arial"/>
                        </a:rPr>
                        <a:t>i	:</a:t>
                      </a:r>
                    </a:p>
                  </a:txBody>
                  <a:tcPr marL="0" marR="0" marT="0" marB="0"/>
                </a:tc>
                <a:tc>
                  <a:txBody>
                    <a:bodyPr/>
                    <a:lstStyle/>
                    <a:p>
                      <a:pPr marR="90805" algn="r">
                        <a:lnSpc>
                          <a:spcPts val="3329"/>
                        </a:lnSpc>
                      </a:pPr>
                      <a:r>
                        <a:rPr sz="2800" dirty="0">
                          <a:latin typeface="Arial"/>
                          <a:cs typeface="Arial"/>
                        </a:rPr>
                        <a:t>1</a:t>
                      </a:r>
                      <a:endParaRPr sz="2800">
                        <a:latin typeface="Arial"/>
                        <a:cs typeface="Arial"/>
                      </a:endParaRPr>
                    </a:p>
                  </a:txBody>
                  <a:tcPr marL="0" marR="0" marT="0" marB="0"/>
                </a:tc>
                <a:tc>
                  <a:txBody>
                    <a:bodyPr/>
                    <a:lstStyle/>
                    <a:p>
                      <a:pPr algn="ctr">
                        <a:lnSpc>
                          <a:spcPts val="3329"/>
                        </a:lnSpc>
                      </a:pPr>
                      <a:r>
                        <a:rPr sz="2800" dirty="0">
                          <a:latin typeface="Arial"/>
                          <a:cs typeface="Arial"/>
                        </a:rPr>
                        <a:t>2</a:t>
                      </a:r>
                      <a:endParaRPr sz="2800">
                        <a:latin typeface="Arial"/>
                        <a:cs typeface="Arial"/>
                      </a:endParaRPr>
                    </a:p>
                  </a:txBody>
                  <a:tcPr marL="0" marR="0" marT="0" marB="0"/>
                </a:tc>
                <a:tc>
                  <a:txBody>
                    <a:bodyPr/>
                    <a:lstStyle/>
                    <a:p>
                      <a:pPr algn="ctr">
                        <a:lnSpc>
                          <a:spcPts val="3329"/>
                        </a:lnSpc>
                      </a:pPr>
                      <a:r>
                        <a:rPr sz="2800" dirty="0">
                          <a:latin typeface="Arial"/>
                          <a:cs typeface="Arial"/>
                        </a:rPr>
                        <a:t>3</a:t>
                      </a:r>
                      <a:endParaRPr sz="2800">
                        <a:latin typeface="Arial"/>
                        <a:cs typeface="Arial"/>
                      </a:endParaRPr>
                    </a:p>
                  </a:txBody>
                  <a:tcPr marL="0" marR="0" marT="0" marB="0"/>
                </a:tc>
                <a:tc>
                  <a:txBody>
                    <a:bodyPr/>
                    <a:lstStyle/>
                    <a:p>
                      <a:pPr marR="93980" algn="r">
                        <a:lnSpc>
                          <a:spcPts val="3329"/>
                        </a:lnSpc>
                      </a:pPr>
                      <a:r>
                        <a:rPr sz="2800" dirty="0">
                          <a:latin typeface="Arial"/>
                          <a:cs typeface="Arial"/>
                        </a:rPr>
                        <a:t>4</a:t>
                      </a:r>
                      <a:endParaRPr sz="2800">
                        <a:latin typeface="Arial"/>
                        <a:cs typeface="Arial"/>
                      </a:endParaRPr>
                    </a:p>
                  </a:txBody>
                  <a:tcPr marL="0" marR="0" marT="0" marB="0"/>
                </a:tc>
                <a:tc>
                  <a:txBody>
                    <a:bodyPr/>
                    <a:lstStyle/>
                    <a:p>
                      <a:pPr marR="95885" algn="r">
                        <a:lnSpc>
                          <a:spcPts val="3329"/>
                        </a:lnSpc>
                      </a:pPr>
                      <a:r>
                        <a:rPr sz="2800" dirty="0">
                          <a:latin typeface="Arial"/>
                          <a:cs typeface="Arial"/>
                        </a:rPr>
                        <a:t>5</a:t>
                      </a:r>
                      <a:endParaRPr sz="2800">
                        <a:latin typeface="Arial"/>
                        <a:cs typeface="Arial"/>
                      </a:endParaRPr>
                    </a:p>
                  </a:txBody>
                  <a:tcPr marL="0" marR="0" marT="0" marB="0"/>
                </a:tc>
                <a:tc>
                  <a:txBody>
                    <a:bodyPr/>
                    <a:lstStyle/>
                    <a:p>
                      <a:pPr marR="97155" algn="r">
                        <a:lnSpc>
                          <a:spcPts val="3329"/>
                        </a:lnSpc>
                      </a:pPr>
                      <a:r>
                        <a:rPr sz="2800" dirty="0">
                          <a:latin typeface="Arial"/>
                          <a:cs typeface="Arial"/>
                        </a:rPr>
                        <a:t>6</a:t>
                      </a:r>
                      <a:endParaRPr sz="2800">
                        <a:latin typeface="Arial"/>
                        <a:cs typeface="Arial"/>
                      </a:endParaRPr>
                    </a:p>
                  </a:txBody>
                  <a:tcPr marL="0" marR="0" marT="0" marB="0"/>
                </a:tc>
                <a:tc>
                  <a:txBody>
                    <a:bodyPr/>
                    <a:lstStyle/>
                    <a:p>
                      <a:pPr marR="21590" algn="r">
                        <a:lnSpc>
                          <a:spcPts val="3329"/>
                        </a:lnSpc>
                      </a:pPr>
                      <a:r>
                        <a:rPr sz="2800" dirty="0">
                          <a:latin typeface="Arial"/>
                          <a:cs typeface="Arial"/>
                        </a:rPr>
                        <a:t>7</a:t>
                      </a:r>
                      <a:endParaRPr sz="2800">
                        <a:latin typeface="Arial"/>
                        <a:cs typeface="Arial"/>
                      </a:endParaRPr>
                    </a:p>
                  </a:txBody>
                  <a:tcPr marL="0" marR="0" marT="0" marB="0"/>
                </a:tc>
              </a:tr>
              <a:tr h="497465">
                <a:tc>
                  <a:txBody>
                    <a:bodyPr/>
                    <a:lstStyle/>
                    <a:p>
                      <a:pPr marL="22225">
                        <a:lnSpc>
                          <a:spcPct val="100000"/>
                        </a:lnSpc>
                        <a:spcBef>
                          <a:spcPts val="85"/>
                        </a:spcBef>
                        <a:tabLst>
                          <a:tab pos="935990" algn="l"/>
                        </a:tabLst>
                      </a:pPr>
                      <a:r>
                        <a:rPr sz="2800" spc="-5" dirty="0">
                          <a:latin typeface="Arial"/>
                          <a:cs typeface="Arial"/>
                        </a:rPr>
                        <a:t>Sum	</a:t>
                      </a:r>
                      <a:r>
                        <a:rPr sz="2800" dirty="0">
                          <a:latin typeface="Arial"/>
                          <a:cs typeface="Arial"/>
                        </a:rPr>
                        <a:t>:</a:t>
                      </a:r>
                      <a:endParaRPr sz="2800">
                        <a:latin typeface="Arial"/>
                        <a:cs typeface="Arial"/>
                      </a:endParaRPr>
                    </a:p>
                  </a:txBody>
                  <a:tcPr marL="0" marR="0" marT="0" marB="0"/>
                </a:tc>
                <a:tc>
                  <a:txBody>
                    <a:bodyPr/>
                    <a:lstStyle/>
                    <a:p>
                      <a:pPr marR="91440" algn="r">
                        <a:lnSpc>
                          <a:spcPct val="100000"/>
                        </a:lnSpc>
                        <a:spcBef>
                          <a:spcPts val="85"/>
                        </a:spcBef>
                      </a:pPr>
                      <a:r>
                        <a:rPr lang="en-US" sz="2800" dirty="0" smtClean="0">
                          <a:latin typeface="Arial"/>
                          <a:cs typeface="Arial"/>
                        </a:rPr>
                        <a:t>0</a:t>
                      </a:r>
                      <a:r>
                        <a:rPr sz="2800" dirty="0" smtClean="0">
                          <a:latin typeface="Arial"/>
                          <a:cs typeface="Arial"/>
                        </a:rPr>
                        <a:t>1</a:t>
                      </a:r>
                      <a:endParaRPr sz="2800" dirty="0">
                        <a:latin typeface="Arial"/>
                        <a:cs typeface="Arial"/>
                      </a:endParaRPr>
                    </a:p>
                  </a:txBody>
                  <a:tcPr marL="0" marR="0" marT="0" marB="0"/>
                </a:tc>
                <a:tc>
                  <a:txBody>
                    <a:bodyPr/>
                    <a:lstStyle/>
                    <a:p>
                      <a:pPr marL="1270" algn="ctr">
                        <a:lnSpc>
                          <a:spcPct val="100000"/>
                        </a:lnSpc>
                        <a:spcBef>
                          <a:spcPts val="85"/>
                        </a:spcBef>
                      </a:pPr>
                      <a:r>
                        <a:rPr sz="2800" dirty="0">
                          <a:latin typeface="Arial"/>
                          <a:cs typeface="Arial"/>
                        </a:rPr>
                        <a:t>3</a:t>
                      </a:r>
                      <a:endParaRPr sz="2800">
                        <a:latin typeface="Arial"/>
                        <a:cs typeface="Arial"/>
                      </a:endParaRPr>
                    </a:p>
                  </a:txBody>
                  <a:tcPr marL="0" marR="0" marT="0" marB="0"/>
                </a:tc>
                <a:tc>
                  <a:txBody>
                    <a:bodyPr/>
                    <a:lstStyle/>
                    <a:p>
                      <a:pPr marL="635" algn="ctr">
                        <a:lnSpc>
                          <a:spcPct val="100000"/>
                        </a:lnSpc>
                        <a:spcBef>
                          <a:spcPts val="85"/>
                        </a:spcBef>
                      </a:pPr>
                      <a:r>
                        <a:rPr sz="2800" dirty="0">
                          <a:latin typeface="Arial"/>
                          <a:cs typeface="Arial"/>
                        </a:rPr>
                        <a:t>6</a:t>
                      </a:r>
                      <a:endParaRPr sz="2800">
                        <a:latin typeface="Arial"/>
                        <a:cs typeface="Arial"/>
                      </a:endParaRPr>
                    </a:p>
                  </a:txBody>
                  <a:tcPr marL="0" marR="0" marT="0" marB="0"/>
                </a:tc>
                <a:tc>
                  <a:txBody>
                    <a:bodyPr/>
                    <a:lstStyle/>
                    <a:p>
                      <a:pPr marR="90805" algn="r">
                        <a:lnSpc>
                          <a:spcPct val="100000"/>
                        </a:lnSpc>
                        <a:spcBef>
                          <a:spcPts val="85"/>
                        </a:spcBef>
                      </a:pPr>
                      <a:r>
                        <a:rPr sz="2800" spc="-5" dirty="0">
                          <a:latin typeface="Arial"/>
                          <a:cs typeface="Arial"/>
                        </a:rPr>
                        <a:t>10</a:t>
                      </a:r>
                      <a:endParaRPr sz="2800">
                        <a:latin typeface="Arial"/>
                        <a:cs typeface="Arial"/>
                      </a:endParaRPr>
                    </a:p>
                  </a:txBody>
                  <a:tcPr marL="0" marR="0" marT="0" marB="0"/>
                </a:tc>
                <a:tc>
                  <a:txBody>
                    <a:bodyPr/>
                    <a:lstStyle/>
                    <a:p>
                      <a:pPr marR="90805" algn="r">
                        <a:lnSpc>
                          <a:spcPct val="100000"/>
                        </a:lnSpc>
                        <a:spcBef>
                          <a:spcPts val="85"/>
                        </a:spcBef>
                      </a:pPr>
                      <a:r>
                        <a:rPr sz="2800" spc="-5" dirty="0">
                          <a:latin typeface="Arial"/>
                          <a:cs typeface="Arial"/>
                        </a:rPr>
                        <a:t>15</a:t>
                      </a:r>
                      <a:endParaRPr sz="2800">
                        <a:latin typeface="Arial"/>
                        <a:cs typeface="Arial"/>
                      </a:endParaRPr>
                    </a:p>
                  </a:txBody>
                  <a:tcPr marL="0" marR="0" marT="0" marB="0"/>
                </a:tc>
                <a:tc>
                  <a:txBody>
                    <a:bodyPr/>
                    <a:lstStyle/>
                    <a:p>
                      <a:pPr marR="90805" algn="r">
                        <a:lnSpc>
                          <a:spcPct val="100000"/>
                        </a:lnSpc>
                        <a:spcBef>
                          <a:spcPts val="85"/>
                        </a:spcBef>
                      </a:pPr>
                      <a:r>
                        <a:rPr sz="2800" spc="-5" dirty="0">
                          <a:latin typeface="Arial"/>
                          <a:cs typeface="Arial"/>
                        </a:rPr>
                        <a:t>21</a:t>
                      </a:r>
                      <a:endParaRPr sz="2800">
                        <a:latin typeface="Arial"/>
                        <a:cs typeface="Arial"/>
                      </a:endParaRPr>
                    </a:p>
                  </a:txBody>
                  <a:tcPr marL="0" marR="0" marT="0" marB="0"/>
                </a:tc>
                <a:tc>
                  <a:txBody>
                    <a:bodyPr/>
                    <a:lstStyle/>
                    <a:p>
                      <a:pPr marR="14604" algn="r">
                        <a:lnSpc>
                          <a:spcPct val="100000"/>
                        </a:lnSpc>
                        <a:spcBef>
                          <a:spcPts val="85"/>
                        </a:spcBef>
                      </a:pPr>
                      <a:r>
                        <a:rPr sz="2800" spc="-5" dirty="0">
                          <a:latin typeface="Arial"/>
                          <a:cs typeface="Arial"/>
                        </a:rPr>
                        <a:t>28</a:t>
                      </a:r>
                      <a:endParaRPr sz="2800">
                        <a:latin typeface="Arial"/>
                        <a:cs typeface="Arial"/>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701" y="404581"/>
            <a:ext cx="8984996" cy="485814"/>
          </a:xfrm>
          <a:prstGeom prst="rect">
            <a:avLst/>
          </a:prstGeom>
        </p:spPr>
        <p:txBody>
          <a:bodyPr vert="horz" wrap="square" lIns="0" tIns="54396" rIns="0" bIns="0" rtlCol="0">
            <a:spAutoFit/>
          </a:bodyPr>
          <a:lstStyle/>
          <a:p>
            <a:pPr marL="12700">
              <a:lnSpc>
                <a:spcPct val="100000"/>
              </a:lnSpc>
            </a:pPr>
            <a:r>
              <a:rPr sz="2800" dirty="0">
                <a:solidFill>
                  <a:srgbClr val="FF0000"/>
                </a:solidFill>
              </a:rPr>
              <a:t>Function Fibonacci</a:t>
            </a:r>
            <a:r>
              <a:rPr sz="2800" spc="-80" dirty="0">
                <a:solidFill>
                  <a:srgbClr val="FF0000"/>
                </a:solidFill>
              </a:rPr>
              <a:t> </a:t>
            </a:r>
            <a:r>
              <a:rPr sz="2800" dirty="0">
                <a:solidFill>
                  <a:srgbClr val="FF0000"/>
                </a:solidFill>
              </a:rPr>
              <a:t>(n)</a:t>
            </a:r>
          </a:p>
        </p:txBody>
      </p:sp>
      <p:sp>
        <p:nvSpPr>
          <p:cNvPr id="3" name="object 3"/>
          <p:cNvSpPr txBox="1"/>
          <p:nvPr/>
        </p:nvSpPr>
        <p:spPr>
          <a:xfrm>
            <a:off x="536765" y="976020"/>
            <a:ext cx="6867525" cy="3394710"/>
          </a:xfrm>
          <a:prstGeom prst="rect">
            <a:avLst/>
          </a:prstGeom>
        </p:spPr>
        <p:txBody>
          <a:bodyPr vert="horz" wrap="square" lIns="0" tIns="0" rIns="0" bIns="0" rtlCol="0">
            <a:spAutoFit/>
          </a:bodyPr>
          <a:lstStyle/>
          <a:p>
            <a:pPr marL="354965" marR="5080">
              <a:lnSpc>
                <a:spcPct val="117700"/>
              </a:lnSpc>
            </a:pPr>
            <a:r>
              <a:rPr sz="2000" b="1" spc="-5" dirty="0">
                <a:latin typeface="Arial"/>
                <a:cs typeface="Arial"/>
              </a:rPr>
              <a:t>{ </a:t>
            </a:r>
            <a:r>
              <a:rPr sz="2000" b="1" spc="-10" dirty="0">
                <a:latin typeface="Arial"/>
                <a:cs typeface="Arial"/>
              </a:rPr>
              <a:t>Calculates </a:t>
            </a:r>
            <a:r>
              <a:rPr sz="2000" b="1" spc="-5" dirty="0">
                <a:latin typeface="Arial"/>
                <a:cs typeface="Arial"/>
              </a:rPr>
              <a:t>the n-th term of the </a:t>
            </a:r>
            <a:r>
              <a:rPr sz="2000" b="1" spc="-10" dirty="0">
                <a:latin typeface="Arial"/>
                <a:cs typeface="Arial"/>
              </a:rPr>
              <a:t>Fibonacci sequence;}  </a:t>
            </a:r>
            <a:r>
              <a:rPr sz="2000" b="1" spc="-5" dirty="0">
                <a:latin typeface="Arial"/>
                <a:cs typeface="Arial"/>
              </a:rPr>
              <a:t>i </a:t>
            </a:r>
            <a:r>
              <a:rPr sz="2000" spc="-5" dirty="0">
                <a:latin typeface="Symbol"/>
                <a:cs typeface="Symbol"/>
              </a:rPr>
              <a:t></a:t>
            </a:r>
            <a:r>
              <a:rPr sz="2000" spc="-35" dirty="0">
                <a:latin typeface="Times New Roman"/>
                <a:cs typeface="Times New Roman"/>
              </a:rPr>
              <a:t> </a:t>
            </a:r>
            <a:r>
              <a:rPr sz="2000" b="1" spc="-15" dirty="0">
                <a:latin typeface="Arial"/>
                <a:cs typeface="Arial"/>
              </a:rPr>
              <a:t>1;</a:t>
            </a:r>
            <a:endParaRPr sz="2000" dirty="0">
              <a:latin typeface="Arial"/>
              <a:cs typeface="Arial"/>
            </a:endParaRPr>
          </a:p>
          <a:p>
            <a:pPr marL="292100">
              <a:lnSpc>
                <a:spcPct val="100000"/>
              </a:lnSpc>
              <a:spcBef>
                <a:spcPts val="229"/>
              </a:spcBef>
            </a:pPr>
            <a:r>
              <a:rPr sz="2000" b="1" spc="-5" dirty="0">
                <a:latin typeface="Arial"/>
                <a:cs typeface="Arial"/>
              </a:rPr>
              <a:t>j </a:t>
            </a:r>
            <a:r>
              <a:rPr sz="2000" spc="-5" dirty="0">
                <a:latin typeface="Symbol"/>
                <a:cs typeface="Symbol"/>
              </a:rPr>
              <a:t></a:t>
            </a:r>
            <a:r>
              <a:rPr sz="2000" spc="-50" dirty="0">
                <a:latin typeface="Times New Roman"/>
                <a:cs typeface="Times New Roman"/>
              </a:rPr>
              <a:t> </a:t>
            </a:r>
            <a:r>
              <a:rPr sz="2000" b="1" spc="-5" dirty="0">
                <a:latin typeface="Arial"/>
                <a:cs typeface="Arial"/>
              </a:rPr>
              <a:t>0</a:t>
            </a:r>
            <a:endParaRPr sz="2000" dirty="0">
              <a:latin typeface="Arial"/>
              <a:cs typeface="Arial"/>
            </a:endParaRPr>
          </a:p>
          <a:p>
            <a:pPr marL="850265" marR="4505960" indent="-495934">
              <a:lnSpc>
                <a:spcPct val="110000"/>
              </a:lnSpc>
            </a:pPr>
            <a:r>
              <a:rPr sz="2000" b="1" spc="-5" dirty="0">
                <a:latin typeface="Arial"/>
                <a:cs typeface="Arial"/>
              </a:rPr>
              <a:t>for k </a:t>
            </a:r>
            <a:r>
              <a:rPr sz="2000" spc="-5" dirty="0">
                <a:latin typeface="Symbol"/>
                <a:cs typeface="Symbol"/>
              </a:rPr>
              <a:t></a:t>
            </a:r>
            <a:r>
              <a:rPr sz="2000" spc="-5" dirty="0">
                <a:latin typeface="Times New Roman"/>
                <a:cs typeface="Times New Roman"/>
              </a:rPr>
              <a:t> </a:t>
            </a:r>
            <a:r>
              <a:rPr sz="2000" b="1" spc="-5" dirty="0">
                <a:latin typeface="Arial"/>
                <a:cs typeface="Arial"/>
              </a:rPr>
              <a:t>1 to </a:t>
            </a:r>
            <a:r>
              <a:rPr sz="2000" b="1" i="1" spc="-5" dirty="0">
                <a:latin typeface="Arial"/>
                <a:cs typeface="Arial"/>
              </a:rPr>
              <a:t>n </a:t>
            </a:r>
            <a:r>
              <a:rPr sz="2000" b="1" spc="-10" dirty="0">
                <a:latin typeface="Arial"/>
                <a:cs typeface="Arial"/>
              </a:rPr>
              <a:t>do  </a:t>
            </a:r>
            <a:r>
              <a:rPr sz="2000" b="1" spc="-5" dirty="0">
                <a:latin typeface="Arial"/>
                <a:cs typeface="Arial"/>
              </a:rPr>
              <a:t>j </a:t>
            </a:r>
            <a:r>
              <a:rPr sz="2000" spc="-5" dirty="0">
                <a:latin typeface="Symbol"/>
                <a:cs typeface="Symbol"/>
              </a:rPr>
              <a:t></a:t>
            </a:r>
            <a:r>
              <a:rPr sz="2000" spc="-5" dirty="0">
                <a:latin typeface="Times New Roman"/>
                <a:cs typeface="Times New Roman"/>
              </a:rPr>
              <a:t> </a:t>
            </a:r>
            <a:r>
              <a:rPr sz="2000" b="1" spc="-5" dirty="0">
                <a:latin typeface="Arial"/>
                <a:cs typeface="Arial"/>
              </a:rPr>
              <a:t>i +</a:t>
            </a:r>
            <a:r>
              <a:rPr sz="2000" b="1" spc="-65" dirty="0">
                <a:latin typeface="Arial"/>
                <a:cs typeface="Arial"/>
              </a:rPr>
              <a:t> </a:t>
            </a:r>
            <a:r>
              <a:rPr sz="2000" b="1" spc="-5" dirty="0">
                <a:latin typeface="Arial"/>
                <a:cs typeface="Arial"/>
              </a:rPr>
              <a:t>j</a:t>
            </a:r>
            <a:endParaRPr sz="2000" dirty="0">
              <a:latin typeface="Arial"/>
              <a:cs typeface="Arial"/>
            </a:endParaRPr>
          </a:p>
          <a:p>
            <a:pPr marL="355600" marR="5050155" indent="570865">
              <a:lnSpc>
                <a:spcPct val="109000"/>
              </a:lnSpc>
              <a:spcBef>
                <a:spcPts val="15"/>
              </a:spcBef>
            </a:pPr>
            <a:r>
              <a:rPr sz="2000" b="1" spc="-5" dirty="0">
                <a:latin typeface="Arial"/>
                <a:cs typeface="Arial"/>
              </a:rPr>
              <a:t>i </a:t>
            </a:r>
            <a:r>
              <a:rPr sz="2000" spc="-5" dirty="0">
                <a:latin typeface="Symbol"/>
                <a:cs typeface="Symbol"/>
              </a:rPr>
              <a:t></a:t>
            </a:r>
            <a:r>
              <a:rPr sz="2000" spc="-5" dirty="0">
                <a:latin typeface="Times New Roman"/>
                <a:cs typeface="Times New Roman"/>
              </a:rPr>
              <a:t> </a:t>
            </a:r>
            <a:r>
              <a:rPr sz="2000" b="1" spc="-5" dirty="0">
                <a:latin typeface="Arial"/>
                <a:cs typeface="Arial"/>
              </a:rPr>
              <a:t>j –</a:t>
            </a:r>
            <a:r>
              <a:rPr sz="2000" b="1" spc="-45" dirty="0">
                <a:latin typeface="Arial"/>
                <a:cs typeface="Arial"/>
              </a:rPr>
              <a:t> </a:t>
            </a:r>
            <a:r>
              <a:rPr sz="2000" b="1" spc="-5" dirty="0">
                <a:latin typeface="Arial"/>
                <a:cs typeface="Arial"/>
              </a:rPr>
              <a:t>i  return</a:t>
            </a:r>
            <a:r>
              <a:rPr sz="2000" b="1" spc="-80" dirty="0">
                <a:latin typeface="Arial"/>
                <a:cs typeface="Arial"/>
              </a:rPr>
              <a:t> </a:t>
            </a:r>
            <a:r>
              <a:rPr sz="2000" b="1" spc="-5" dirty="0">
                <a:latin typeface="Arial"/>
                <a:cs typeface="Arial"/>
              </a:rPr>
              <a:t>j</a:t>
            </a:r>
            <a:endParaRPr sz="2000" dirty="0">
              <a:latin typeface="Arial"/>
              <a:cs typeface="Arial"/>
            </a:endParaRPr>
          </a:p>
          <a:p>
            <a:pPr marL="12700">
              <a:lnSpc>
                <a:spcPct val="100000"/>
              </a:lnSpc>
              <a:spcBef>
                <a:spcPts val="234"/>
              </a:spcBef>
            </a:pPr>
            <a:r>
              <a:rPr sz="2000" b="1" spc="-5" dirty="0">
                <a:latin typeface="Arial"/>
                <a:cs typeface="Arial"/>
              </a:rPr>
              <a:t>Fibonacci</a:t>
            </a:r>
            <a:r>
              <a:rPr sz="2000" b="1" spc="-60" dirty="0">
                <a:latin typeface="Arial"/>
                <a:cs typeface="Arial"/>
              </a:rPr>
              <a:t> </a:t>
            </a:r>
            <a:r>
              <a:rPr sz="2000" b="1" spc="-5" dirty="0">
                <a:latin typeface="Arial"/>
                <a:cs typeface="Arial"/>
              </a:rPr>
              <a:t>(5)</a:t>
            </a:r>
            <a:endParaRPr sz="2000" dirty="0">
              <a:latin typeface="Arial"/>
              <a:cs typeface="Arial"/>
            </a:endParaRPr>
          </a:p>
          <a:p>
            <a:pPr marL="12700">
              <a:lnSpc>
                <a:spcPct val="100000"/>
              </a:lnSpc>
              <a:spcBef>
                <a:spcPts val="240"/>
              </a:spcBef>
            </a:pPr>
            <a:r>
              <a:rPr sz="2000" b="1" spc="-5" dirty="0">
                <a:latin typeface="Arial"/>
                <a:cs typeface="Arial"/>
              </a:rPr>
              <a:t>i =</a:t>
            </a:r>
            <a:r>
              <a:rPr sz="2000" b="1" spc="-105" dirty="0">
                <a:latin typeface="Arial"/>
                <a:cs typeface="Arial"/>
              </a:rPr>
              <a:t> </a:t>
            </a:r>
            <a:r>
              <a:rPr sz="2000" b="1" spc="-5" dirty="0">
                <a:latin typeface="Arial"/>
                <a:cs typeface="Arial"/>
              </a:rPr>
              <a:t>1</a:t>
            </a:r>
            <a:endParaRPr sz="2000" dirty="0">
              <a:latin typeface="Arial"/>
              <a:cs typeface="Arial"/>
            </a:endParaRPr>
          </a:p>
          <a:p>
            <a:pPr marL="12700">
              <a:lnSpc>
                <a:spcPct val="100000"/>
              </a:lnSpc>
              <a:spcBef>
                <a:spcPts val="240"/>
              </a:spcBef>
            </a:pPr>
            <a:r>
              <a:rPr sz="2000" b="1" spc="-5" dirty="0">
                <a:latin typeface="Arial"/>
                <a:cs typeface="Arial"/>
              </a:rPr>
              <a:t>j =</a:t>
            </a:r>
            <a:r>
              <a:rPr sz="2000" b="1" spc="-105" dirty="0">
                <a:latin typeface="Arial"/>
                <a:cs typeface="Arial"/>
              </a:rPr>
              <a:t> </a:t>
            </a:r>
            <a:r>
              <a:rPr sz="2000" b="1" spc="-5" dirty="0">
                <a:latin typeface="Arial"/>
                <a:cs typeface="Arial"/>
              </a:rPr>
              <a:t>0</a:t>
            </a:r>
            <a:endParaRPr sz="2000" dirty="0">
              <a:latin typeface="Arial"/>
              <a:cs typeface="Arial"/>
            </a:endParaRPr>
          </a:p>
        </p:txBody>
      </p:sp>
      <p:graphicFrame>
        <p:nvGraphicFramePr>
          <p:cNvPr id="4" name="object 4"/>
          <p:cNvGraphicFramePr>
            <a:graphicFrameLocks noGrp="1"/>
          </p:cNvGraphicFramePr>
          <p:nvPr/>
        </p:nvGraphicFramePr>
        <p:xfrm>
          <a:off x="527240" y="4393271"/>
          <a:ext cx="4612686" cy="1028031"/>
        </p:xfrm>
        <a:graphic>
          <a:graphicData uri="http://schemas.openxmlformats.org/drawingml/2006/table">
            <a:tbl>
              <a:tblPr firstRow="1" bandRow="1">
                <a:tableStyleId>{2D5ABB26-0587-4C30-8999-92F81FD0307C}</a:tableStyleId>
              </a:tblPr>
              <a:tblGrid>
                <a:gridCol w="659431"/>
                <a:gridCol w="804958"/>
                <a:gridCol w="949796"/>
                <a:gridCol w="949796"/>
                <a:gridCol w="806544"/>
                <a:gridCol w="442161"/>
              </a:tblGrid>
              <a:tr h="349872">
                <a:tc>
                  <a:txBody>
                    <a:bodyPr/>
                    <a:lstStyle/>
                    <a:p>
                      <a:pPr marL="22225">
                        <a:lnSpc>
                          <a:spcPct val="100000"/>
                        </a:lnSpc>
                        <a:spcBef>
                          <a:spcPts val="55"/>
                        </a:spcBef>
                      </a:pPr>
                      <a:r>
                        <a:rPr sz="2000" b="1" spc="-5" dirty="0">
                          <a:latin typeface="Arial"/>
                          <a:cs typeface="Arial"/>
                        </a:rPr>
                        <a:t>k</a:t>
                      </a:r>
                      <a:r>
                        <a:rPr sz="2000" b="1" spc="-95" dirty="0">
                          <a:latin typeface="Arial"/>
                          <a:cs typeface="Arial"/>
                        </a:rPr>
                        <a:t> </a:t>
                      </a:r>
                      <a:r>
                        <a:rPr sz="2000" b="1" spc="-5" dirty="0">
                          <a:latin typeface="Arial"/>
                          <a:cs typeface="Arial"/>
                        </a:rPr>
                        <a:t>=</a:t>
                      </a:r>
                      <a:endParaRPr sz="2000" dirty="0">
                        <a:latin typeface="Arial"/>
                        <a:cs typeface="Arial"/>
                      </a:endParaRPr>
                    </a:p>
                  </a:txBody>
                  <a:tcPr marL="0" marR="0" marT="0" marB="0"/>
                </a:tc>
                <a:tc>
                  <a:txBody>
                    <a:bodyPr/>
                    <a:lstStyle/>
                    <a:p>
                      <a:pPr marL="276860">
                        <a:lnSpc>
                          <a:spcPct val="100000"/>
                        </a:lnSpc>
                        <a:spcBef>
                          <a:spcPts val="55"/>
                        </a:spcBef>
                      </a:pPr>
                      <a:r>
                        <a:rPr sz="2000" b="1" dirty="0">
                          <a:latin typeface="Arial"/>
                          <a:cs typeface="Arial"/>
                        </a:rPr>
                        <a:t>1</a:t>
                      </a:r>
                      <a:endParaRPr sz="2000">
                        <a:latin typeface="Arial"/>
                        <a:cs typeface="Arial"/>
                      </a:endParaRPr>
                    </a:p>
                  </a:txBody>
                  <a:tcPr marL="0" marR="0" marT="0" marB="0"/>
                </a:tc>
                <a:tc>
                  <a:txBody>
                    <a:bodyPr/>
                    <a:lstStyle/>
                    <a:p>
                      <a:pPr marR="27305" algn="ctr">
                        <a:lnSpc>
                          <a:spcPct val="100000"/>
                        </a:lnSpc>
                        <a:spcBef>
                          <a:spcPts val="55"/>
                        </a:spcBef>
                      </a:pPr>
                      <a:r>
                        <a:rPr sz="2000" b="1" dirty="0">
                          <a:latin typeface="Arial"/>
                          <a:cs typeface="Arial"/>
                        </a:rPr>
                        <a:t>2</a:t>
                      </a:r>
                      <a:endParaRPr sz="2000">
                        <a:latin typeface="Arial"/>
                        <a:cs typeface="Arial"/>
                      </a:endParaRPr>
                    </a:p>
                  </a:txBody>
                  <a:tcPr marL="0" marR="0" marT="0" marB="0"/>
                </a:tc>
                <a:tc>
                  <a:txBody>
                    <a:bodyPr/>
                    <a:lstStyle/>
                    <a:p>
                      <a:pPr marL="34925" algn="ctr">
                        <a:lnSpc>
                          <a:spcPct val="100000"/>
                        </a:lnSpc>
                        <a:spcBef>
                          <a:spcPts val="55"/>
                        </a:spcBef>
                      </a:pPr>
                      <a:r>
                        <a:rPr sz="2000" b="1" dirty="0">
                          <a:latin typeface="Arial"/>
                          <a:cs typeface="Arial"/>
                        </a:rPr>
                        <a:t>3</a:t>
                      </a:r>
                      <a:endParaRPr sz="2000" dirty="0">
                        <a:latin typeface="Arial"/>
                        <a:cs typeface="Arial"/>
                      </a:endParaRPr>
                    </a:p>
                  </a:txBody>
                  <a:tcPr marL="0" marR="0" marT="0" marB="0"/>
                </a:tc>
                <a:tc>
                  <a:txBody>
                    <a:bodyPr/>
                    <a:lstStyle/>
                    <a:p>
                      <a:pPr marR="271145" algn="r">
                        <a:lnSpc>
                          <a:spcPct val="100000"/>
                        </a:lnSpc>
                        <a:spcBef>
                          <a:spcPts val="55"/>
                        </a:spcBef>
                      </a:pPr>
                      <a:r>
                        <a:rPr sz="2000" b="1" dirty="0">
                          <a:latin typeface="Arial"/>
                          <a:cs typeface="Arial"/>
                        </a:rPr>
                        <a:t>4</a:t>
                      </a:r>
                      <a:endParaRPr sz="2000">
                        <a:latin typeface="Arial"/>
                        <a:cs typeface="Arial"/>
                      </a:endParaRPr>
                    </a:p>
                  </a:txBody>
                  <a:tcPr marL="0" marR="0" marT="0" marB="0"/>
                </a:tc>
                <a:tc>
                  <a:txBody>
                    <a:bodyPr/>
                    <a:lstStyle/>
                    <a:p>
                      <a:pPr marR="14604" algn="r">
                        <a:lnSpc>
                          <a:spcPct val="100000"/>
                        </a:lnSpc>
                        <a:spcBef>
                          <a:spcPts val="55"/>
                        </a:spcBef>
                      </a:pPr>
                      <a:r>
                        <a:rPr sz="2000" b="1" dirty="0">
                          <a:latin typeface="Arial"/>
                          <a:cs typeface="Arial"/>
                        </a:rPr>
                        <a:t>5</a:t>
                      </a:r>
                      <a:endParaRPr sz="2000">
                        <a:latin typeface="Arial"/>
                        <a:cs typeface="Arial"/>
                      </a:endParaRPr>
                    </a:p>
                  </a:txBody>
                  <a:tcPr marL="0" marR="0" marT="0" marB="0"/>
                </a:tc>
              </a:tr>
              <a:tr h="334899">
                <a:tc>
                  <a:txBody>
                    <a:bodyPr/>
                    <a:lstStyle/>
                    <a:p>
                      <a:pPr marL="22225">
                        <a:lnSpc>
                          <a:spcPts val="2340"/>
                        </a:lnSpc>
                      </a:pPr>
                      <a:r>
                        <a:rPr sz="2000" b="1" spc="-5" dirty="0">
                          <a:latin typeface="Arial"/>
                          <a:cs typeface="Arial"/>
                        </a:rPr>
                        <a:t>j</a:t>
                      </a:r>
                      <a:r>
                        <a:rPr sz="2000" b="1" spc="-105" dirty="0">
                          <a:latin typeface="Arial"/>
                          <a:cs typeface="Arial"/>
                        </a:rPr>
                        <a:t> </a:t>
                      </a:r>
                      <a:r>
                        <a:rPr sz="2000" b="1" spc="-5" dirty="0">
                          <a:latin typeface="Arial"/>
                          <a:cs typeface="Arial"/>
                        </a:rPr>
                        <a:t>=</a:t>
                      </a:r>
                      <a:endParaRPr sz="2000">
                        <a:latin typeface="Arial"/>
                        <a:cs typeface="Arial"/>
                      </a:endParaRPr>
                    </a:p>
                  </a:txBody>
                  <a:tcPr marL="0" marR="0" marT="0" marB="0"/>
                </a:tc>
                <a:tc>
                  <a:txBody>
                    <a:bodyPr/>
                    <a:lstStyle/>
                    <a:p>
                      <a:pPr marL="276860">
                        <a:lnSpc>
                          <a:spcPts val="2340"/>
                        </a:lnSpc>
                      </a:pPr>
                      <a:r>
                        <a:rPr sz="2000" b="1" dirty="0">
                          <a:latin typeface="Arial"/>
                          <a:cs typeface="Arial"/>
                        </a:rPr>
                        <a:t>1</a:t>
                      </a:r>
                      <a:endParaRPr sz="2000">
                        <a:latin typeface="Arial"/>
                        <a:cs typeface="Arial"/>
                      </a:endParaRPr>
                    </a:p>
                  </a:txBody>
                  <a:tcPr marL="0" marR="0" marT="0" marB="0"/>
                </a:tc>
                <a:tc>
                  <a:txBody>
                    <a:bodyPr/>
                    <a:lstStyle/>
                    <a:p>
                      <a:pPr marR="27305" algn="ctr">
                        <a:lnSpc>
                          <a:spcPts val="2340"/>
                        </a:lnSpc>
                      </a:pPr>
                      <a:r>
                        <a:rPr sz="2000" b="1" dirty="0">
                          <a:latin typeface="Arial"/>
                          <a:cs typeface="Arial"/>
                        </a:rPr>
                        <a:t>1</a:t>
                      </a:r>
                      <a:endParaRPr sz="2000">
                        <a:latin typeface="Arial"/>
                        <a:cs typeface="Arial"/>
                      </a:endParaRPr>
                    </a:p>
                  </a:txBody>
                  <a:tcPr marL="0" marR="0" marT="0" marB="0"/>
                </a:tc>
                <a:tc>
                  <a:txBody>
                    <a:bodyPr/>
                    <a:lstStyle/>
                    <a:p>
                      <a:pPr marL="34925" algn="ctr">
                        <a:lnSpc>
                          <a:spcPts val="2340"/>
                        </a:lnSpc>
                      </a:pPr>
                      <a:r>
                        <a:rPr sz="2000" b="1" dirty="0">
                          <a:latin typeface="Arial"/>
                          <a:cs typeface="Arial"/>
                        </a:rPr>
                        <a:t>2</a:t>
                      </a:r>
                      <a:endParaRPr sz="2000">
                        <a:latin typeface="Arial"/>
                        <a:cs typeface="Arial"/>
                      </a:endParaRPr>
                    </a:p>
                  </a:txBody>
                  <a:tcPr marL="0" marR="0" marT="0" marB="0"/>
                </a:tc>
                <a:tc>
                  <a:txBody>
                    <a:bodyPr/>
                    <a:lstStyle/>
                    <a:p>
                      <a:pPr marR="271145" algn="r">
                        <a:lnSpc>
                          <a:spcPts val="2340"/>
                        </a:lnSpc>
                      </a:pPr>
                      <a:r>
                        <a:rPr sz="2000" b="1" dirty="0">
                          <a:latin typeface="Arial"/>
                          <a:cs typeface="Arial"/>
                        </a:rPr>
                        <a:t>3</a:t>
                      </a:r>
                      <a:endParaRPr sz="2000">
                        <a:latin typeface="Arial"/>
                        <a:cs typeface="Arial"/>
                      </a:endParaRPr>
                    </a:p>
                  </a:txBody>
                  <a:tcPr marL="0" marR="0" marT="0" marB="0"/>
                </a:tc>
                <a:tc>
                  <a:txBody>
                    <a:bodyPr/>
                    <a:lstStyle/>
                    <a:p>
                      <a:pPr marR="14604" algn="r">
                        <a:lnSpc>
                          <a:spcPts val="2340"/>
                        </a:lnSpc>
                      </a:pPr>
                      <a:r>
                        <a:rPr sz="2000" b="1" dirty="0">
                          <a:latin typeface="Arial"/>
                          <a:cs typeface="Arial"/>
                        </a:rPr>
                        <a:t>5</a:t>
                      </a:r>
                      <a:endParaRPr sz="2000">
                        <a:latin typeface="Arial"/>
                        <a:cs typeface="Arial"/>
                      </a:endParaRPr>
                    </a:p>
                  </a:txBody>
                  <a:tcPr marL="0" marR="0" marT="0" marB="0"/>
                </a:tc>
              </a:tr>
              <a:tr h="343260">
                <a:tc>
                  <a:txBody>
                    <a:bodyPr/>
                    <a:lstStyle/>
                    <a:p>
                      <a:pPr marL="22225">
                        <a:lnSpc>
                          <a:spcPts val="2335"/>
                        </a:lnSpc>
                      </a:pPr>
                      <a:r>
                        <a:rPr sz="2000" b="1" spc="-5" dirty="0">
                          <a:latin typeface="Arial"/>
                          <a:cs typeface="Arial"/>
                        </a:rPr>
                        <a:t>i</a:t>
                      </a:r>
                      <a:r>
                        <a:rPr sz="2000" b="1" spc="-105" dirty="0">
                          <a:latin typeface="Arial"/>
                          <a:cs typeface="Arial"/>
                        </a:rPr>
                        <a:t> </a:t>
                      </a:r>
                      <a:r>
                        <a:rPr sz="2000" b="1" spc="-5" dirty="0">
                          <a:latin typeface="Arial"/>
                          <a:cs typeface="Arial"/>
                        </a:rPr>
                        <a:t>=</a:t>
                      </a:r>
                      <a:endParaRPr sz="2000">
                        <a:latin typeface="Arial"/>
                        <a:cs typeface="Arial"/>
                      </a:endParaRPr>
                    </a:p>
                  </a:txBody>
                  <a:tcPr marL="0" marR="0" marT="0" marB="0"/>
                </a:tc>
                <a:tc>
                  <a:txBody>
                    <a:bodyPr/>
                    <a:lstStyle/>
                    <a:p>
                      <a:pPr marL="276860">
                        <a:lnSpc>
                          <a:spcPts val="2335"/>
                        </a:lnSpc>
                      </a:pPr>
                      <a:r>
                        <a:rPr sz="2000" b="1" dirty="0">
                          <a:latin typeface="Arial"/>
                          <a:cs typeface="Arial"/>
                        </a:rPr>
                        <a:t>0</a:t>
                      </a:r>
                      <a:endParaRPr sz="2000">
                        <a:latin typeface="Arial"/>
                        <a:cs typeface="Arial"/>
                      </a:endParaRPr>
                    </a:p>
                  </a:txBody>
                  <a:tcPr marL="0" marR="0" marT="0" marB="0"/>
                </a:tc>
                <a:tc>
                  <a:txBody>
                    <a:bodyPr/>
                    <a:lstStyle/>
                    <a:p>
                      <a:pPr marR="27305" algn="ctr">
                        <a:lnSpc>
                          <a:spcPts val="2335"/>
                        </a:lnSpc>
                      </a:pPr>
                      <a:r>
                        <a:rPr sz="2000" b="1" dirty="0">
                          <a:latin typeface="Arial"/>
                          <a:cs typeface="Arial"/>
                        </a:rPr>
                        <a:t>1</a:t>
                      </a:r>
                      <a:endParaRPr sz="2000">
                        <a:latin typeface="Arial"/>
                        <a:cs typeface="Arial"/>
                      </a:endParaRPr>
                    </a:p>
                  </a:txBody>
                  <a:tcPr marL="0" marR="0" marT="0" marB="0"/>
                </a:tc>
                <a:tc>
                  <a:txBody>
                    <a:bodyPr/>
                    <a:lstStyle/>
                    <a:p>
                      <a:pPr marL="34925" algn="ctr">
                        <a:lnSpc>
                          <a:spcPts val="2335"/>
                        </a:lnSpc>
                      </a:pPr>
                      <a:r>
                        <a:rPr sz="2000" b="1" dirty="0">
                          <a:latin typeface="Arial"/>
                          <a:cs typeface="Arial"/>
                        </a:rPr>
                        <a:t>1</a:t>
                      </a:r>
                      <a:endParaRPr sz="2000">
                        <a:latin typeface="Arial"/>
                        <a:cs typeface="Arial"/>
                      </a:endParaRPr>
                    </a:p>
                  </a:txBody>
                  <a:tcPr marL="0" marR="0" marT="0" marB="0"/>
                </a:tc>
                <a:tc>
                  <a:txBody>
                    <a:bodyPr/>
                    <a:lstStyle/>
                    <a:p>
                      <a:pPr marR="271145" algn="r">
                        <a:lnSpc>
                          <a:spcPts val="2335"/>
                        </a:lnSpc>
                      </a:pPr>
                      <a:r>
                        <a:rPr sz="2000" b="1" dirty="0">
                          <a:latin typeface="Arial"/>
                          <a:cs typeface="Arial"/>
                        </a:rPr>
                        <a:t>2</a:t>
                      </a:r>
                      <a:endParaRPr sz="2000">
                        <a:latin typeface="Arial"/>
                        <a:cs typeface="Arial"/>
                      </a:endParaRPr>
                    </a:p>
                  </a:txBody>
                  <a:tcPr marL="0" marR="0" marT="0" marB="0"/>
                </a:tc>
                <a:tc>
                  <a:txBody>
                    <a:bodyPr/>
                    <a:lstStyle/>
                    <a:p>
                      <a:pPr marR="14604" algn="r">
                        <a:lnSpc>
                          <a:spcPts val="2335"/>
                        </a:lnSpc>
                      </a:pPr>
                      <a:r>
                        <a:rPr sz="2000" b="1" dirty="0">
                          <a:latin typeface="Arial"/>
                          <a:cs typeface="Arial"/>
                        </a:rPr>
                        <a:t>3</a:t>
                      </a:r>
                      <a:endParaRPr sz="2000">
                        <a:latin typeface="Arial"/>
                        <a:cs typeface="Arial"/>
                      </a:endParaRPr>
                    </a:p>
                  </a:txBody>
                  <a:tcPr marL="0" marR="0" marT="0" marB="0"/>
                </a:tc>
              </a:tr>
            </a:tbl>
          </a:graphicData>
        </a:graphic>
      </p:graphicFrame>
      <p:sp>
        <p:nvSpPr>
          <p:cNvPr id="5" name="object 5"/>
          <p:cNvSpPr txBox="1"/>
          <p:nvPr/>
        </p:nvSpPr>
        <p:spPr>
          <a:xfrm>
            <a:off x="521612" y="5847137"/>
            <a:ext cx="9308188" cy="1107996"/>
          </a:xfrm>
          <a:prstGeom prst="rect">
            <a:avLst/>
          </a:prstGeom>
        </p:spPr>
        <p:txBody>
          <a:bodyPr vert="horz" wrap="square" lIns="0" tIns="0" rIns="0" bIns="0" rtlCol="0">
            <a:spAutoFit/>
          </a:bodyPr>
          <a:lstStyle/>
          <a:p>
            <a:pPr marL="355600" marR="5715" indent="-342900" algn="just">
              <a:lnSpc>
                <a:spcPct val="150000"/>
              </a:lnSpc>
              <a:buFont typeface="Arial"/>
              <a:buChar char="•"/>
              <a:tabLst>
                <a:tab pos="354965" algn="l"/>
                <a:tab pos="355600" algn="l"/>
              </a:tabLst>
            </a:pPr>
            <a:r>
              <a:rPr sz="2400" b="1" spc="-5" dirty="0">
                <a:solidFill>
                  <a:srgbClr val="FF0000"/>
                </a:solidFill>
                <a:latin typeface="Arial"/>
                <a:cs typeface="Arial"/>
              </a:rPr>
              <a:t>Addition and multiplication can be considered as elementary operations </a:t>
            </a:r>
            <a:r>
              <a:rPr sz="2400" b="1" spc="-10" dirty="0">
                <a:solidFill>
                  <a:srgbClr val="FF0000"/>
                </a:solidFill>
                <a:latin typeface="Arial"/>
                <a:cs typeface="Arial"/>
              </a:rPr>
              <a:t>as  </a:t>
            </a:r>
            <a:r>
              <a:rPr sz="2400" b="1" dirty="0">
                <a:solidFill>
                  <a:srgbClr val="FF0000"/>
                </a:solidFill>
                <a:latin typeface="Arial"/>
                <a:cs typeface="Arial"/>
              </a:rPr>
              <a:t>long </a:t>
            </a:r>
            <a:r>
              <a:rPr sz="2400" b="1" spc="-5" dirty="0">
                <a:solidFill>
                  <a:srgbClr val="FF0000"/>
                </a:solidFill>
                <a:latin typeface="Arial"/>
                <a:cs typeface="Arial"/>
              </a:rPr>
              <a:t>as </a:t>
            </a:r>
            <a:r>
              <a:rPr sz="2400" b="1" dirty="0">
                <a:solidFill>
                  <a:srgbClr val="FF0000"/>
                </a:solidFill>
                <a:latin typeface="Arial"/>
                <a:cs typeface="Arial"/>
              </a:rPr>
              <a:t>the operands </a:t>
            </a:r>
            <a:r>
              <a:rPr sz="2400" b="1" spc="-5" dirty="0">
                <a:solidFill>
                  <a:srgbClr val="FF0000"/>
                </a:solidFill>
                <a:latin typeface="Arial"/>
                <a:cs typeface="Arial"/>
              </a:rPr>
              <a:t>are </a:t>
            </a:r>
            <a:r>
              <a:rPr sz="2400" b="1" dirty="0">
                <a:solidFill>
                  <a:srgbClr val="FF0000"/>
                </a:solidFill>
                <a:latin typeface="Arial"/>
                <a:cs typeface="Arial"/>
              </a:rPr>
              <a:t>of reasonable</a:t>
            </a:r>
            <a:r>
              <a:rPr sz="2400" b="1" spc="-100" dirty="0">
                <a:solidFill>
                  <a:srgbClr val="FF0000"/>
                </a:solidFill>
                <a:latin typeface="Arial"/>
                <a:cs typeface="Arial"/>
              </a:rPr>
              <a:t> </a:t>
            </a:r>
            <a:r>
              <a:rPr sz="2400" b="1" dirty="0" smtClean="0">
                <a:solidFill>
                  <a:srgbClr val="FF0000"/>
                </a:solidFill>
                <a:latin typeface="Arial"/>
                <a:cs typeface="Arial"/>
              </a:rPr>
              <a:t>size</a:t>
            </a:r>
            <a:endParaRPr sz="2400" dirty="0">
              <a:solidFill>
                <a:srgbClr val="FF0000"/>
              </a:solidFill>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TotalTime>
  <Words>7542</Words>
  <Application>Microsoft Office PowerPoint</Application>
  <PresentationFormat>Custom</PresentationFormat>
  <Paragraphs>3170</Paragraphs>
  <Slides>116</Slides>
  <Notes>0</Notes>
  <HiddenSlides>2</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PowerPoint Presentation</vt:lpstr>
      <vt:lpstr>Problems and Instances</vt:lpstr>
      <vt:lpstr>Limits</vt:lpstr>
      <vt:lpstr>Efficiency of Algorithms</vt:lpstr>
      <vt:lpstr>PowerPoint Presentation</vt:lpstr>
      <vt:lpstr>Types of Algorithms in Relation to Time</vt:lpstr>
      <vt:lpstr>Average and worst-case Analysis</vt:lpstr>
      <vt:lpstr>Average and worst-case Analysis</vt:lpstr>
      <vt:lpstr>Procedure insert (T [1..n] )  (sorting by insertion)</vt:lpstr>
      <vt:lpstr>PowerPoint Presentation</vt:lpstr>
      <vt:lpstr>Average and worst-case Analysis</vt:lpstr>
      <vt:lpstr>Procedure select (T [1..n] ) (sorting by selection)</vt:lpstr>
      <vt:lpstr>Selection sort Example</vt:lpstr>
      <vt:lpstr>Shell Sort</vt:lpstr>
      <vt:lpstr>PowerPoint Presentation</vt:lpstr>
      <vt:lpstr>Radix Sort</vt:lpstr>
      <vt:lpstr>PowerPoint Presentation</vt:lpstr>
      <vt:lpstr>Radix Sort Algorithm</vt:lpstr>
      <vt:lpstr>Bubble Sort</vt:lpstr>
      <vt:lpstr>Bubble Sort</vt:lpstr>
      <vt:lpstr>Bubble Sort</vt:lpstr>
      <vt:lpstr>Bubble Sort Algorithm</vt:lpstr>
      <vt:lpstr>Bubble Sort Examples</vt:lpstr>
      <vt:lpstr>Bubble Sort Examples</vt:lpstr>
      <vt:lpstr>Bubble Sort Analysis</vt:lpstr>
      <vt:lpstr>Bubble Sort Analysis</vt:lpstr>
      <vt:lpstr>Merge Sort</vt:lpstr>
      <vt:lpstr>Merge Sort</vt:lpstr>
      <vt:lpstr>Merge Sort</vt:lpstr>
      <vt:lpstr>Merge SortAlogrithm</vt:lpstr>
      <vt:lpstr>Merge Sort Algorithm</vt:lpstr>
      <vt:lpstr>Merge Sort Analysis</vt:lpstr>
      <vt:lpstr>Counting Sort</vt:lpstr>
      <vt:lpstr>Counting Sort</vt:lpstr>
      <vt:lpstr>Counting Sort</vt:lpstr>
      <vt:lpstr>COUNTING SORT(A,B,k)</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1 2 3 4 5 6 7 8 9 10 11 12</vt:lpstr>
      <vt:lpstr>Bucket Sort</vt:lpstr>
      <vt:lpstr>Bucket Sort</vt:lpstr>
      <vt:lpstr>Bucket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Elementary Operations</vt:lpstr>
      <vt:lpstr>Elementary Operations</vt:lpstr>
      <vt:lpstr>Function Wilson (n)</vt:lpstr>
      <vt:lpstr>Function Sum (n)</vt:lpstr>
      <vt:lpstr>Function Fibonacci (n)</vt:lpstr>
      <vt:lpstr>Looking for Efficiency</vt:lpstr>
      <vt:lpstr>Looking for Efficiency</vt:lpstr>
      <vt:lpstr>Algorithmics versus Hardware</vt:lpstr>
      <vt:lpstr>Calculating Determinants</vt:lpstr>
      <vt:lpstr>Sorting Algorithms</vt:lpstr>
      <vt:lpstr>Procedure pigeonhole ( T [ 1 .. n ] )</vt:lpstr>
      <vt:lpstr>COMPARISON</vt:lpstr>
      <vt:lpstr>PowerPoint Presentation</vt:lpstr>
      <vt:lpstr>PowerPoint Presentation</vt:lpstr>
      <vt:lpstr>Calculating the Greatest Common Divisor  Function gcd (m, n) i  min (m, n) + 1  repeat</vt:lpstr>
      <vt:lpstr>Calculating the Greatest Common Divisor  Function Euclid (m,n)</vt:lpstr>
      <vt:lpstr>0 = 0, 1 = 1 n = n-1 + n-2 for n &gt; = 2  Function Fibrec (n)</vt:lpstr>
      <vt:lpstr>Function Fibiter (n)</vt:lpstr>
      <vt:lpstr>PowerPoint Presentation</vt:lpstr>
      <vt:lpstr>PowerPoint Presentation</vt:lpstr>
      <vt:lpstr>Function Fibiter (n)</vt:lpstr>
      <vt:lpstr>Important Points for an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lec3n4b</dc:title>
  <dc:creator>Administrator</dc:creator>
  <cp:lastModifiedBy>Shahid Saleem</cp:lastModifiedBy>
  <cp:revision>19</cp:revision>
  <dcterms:created xsi:type="dcterms:W3CDTF">2017-01-20T17:31:23Z</dcterms:created>
  <dcterms:modified xsi:type="dcterms:W3CDTF">2018-10-19T11:24:09Z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2007-11-22T00:00:00Z</vt:filetime>
  </property>
  <property fmtid="{D5CDD505-2E9C-101B-9397-08002B2CF9AE}" pid="3" name="Creator">
    <vt:lpwstr>PScript5.dll Version 5.2</vt:lpwstr>
  </property>
  <property fmtid="{D5CDD505-2E9C-101B-9397-08002B2CF9AE}" pid="4" name="LastSaved">
    <vt:filetime>2017-01-20T00:00:00Z</vt:filetime>
  </property>
</Properties>
</file>