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6" y="-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502" y="1673639"/>
            <a:ext cx="152273" cy="64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73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388" y="1673639"/>
            <a:ext cx="5373807" cy="64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stack is an ordered</a:t>
            </a:r>
            <a:r>
              <a:rPr sz="2000" spc="-61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collection of data</a:t>
            </a:r>
            <a:r>
              <a:rPr sz="2000" i="1" spc="-35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items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73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access is possible</a:t>
            </a:r>
            <a:r>
              <a:rPr sz="2000" spc="-6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only</a:t>
            </a:r>
            <a:r>
              <a:rPr sz="2000" spc="-3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at one</a:t>
            </a:r>
            <a:r>
              <a:rPr sz="2000" spc="-2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end</a:t>
            </a:r>
            <a:r>
              <a:rPr sz="2000" spc="-2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-6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top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16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stack).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502" y="2769390"/>
            <a:ext cx="15227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414" y="2769390"/>
            <a:ext cx="6338245" cy="1739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40"/>
              </a:lnSpc>
              <a:spcBef>
                <a:spcPts val="107"/>
              </a:spcBef>
            </a:pPr>
            <a:r>
              <a:rPr sz="2000" i="1" spc="0" dirty="0" smtClean="0">
                <a:latin typeface="Times New Roman"/>
                <a:cs typeface="Times New Roman"/>
              </a:rPr>
              <a:t>Basic operations</a:t>
            </a:r>
            <a:endParaRPr sz="2000">
              <a:latin typeface="Times New Roman"/>
              <a:cs typeface="Times New Roman"/>
            </a:endParaRPr>
          </a:p>
          <a:p>
            <a:pPr marL="1498611" marR="38061">
              <a:lnSpc>
                <a:spcPct val="95825"/>
              </a:lnSpc>
              <a:spcBef>
                <a:spcPts val="46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1.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Construct a stack (usually</a:t>
            </a:r>
            <a:r>
              <a:rPr sz="2000" spc="-6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empty)</a:t>
            </a:r>
            <a:endParaRPr sz="2000">
              <a:latin typeface="Times New Roman"/>
              <a:cs typeface="Times New Roman"/>
            </a:endParaRPr>
          </a:p>
          <a:p>
            <a:pPr marL="1498611" marR="38061">
              <a:lnSpc>
                <a:spcPct val="95825"/>
              </a:lnSpc>
              <a:spcBef>
                <a:spcPts val="574"/>
              </a:spcBef>
            </a:pPr>
            <a:r>
              <a:rPr sz="2000" spc="0" dirty="0" smtClean="0">
                <a:latin typeface="Times New Roman"/>
                <a:cs typeface="Times New Roman"/>
              </a:rPr>
              <a:t>2.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Check if stack is empty</a:t>
            </a:r>
            <a:endParaRPr sz="2000">
              <a:latin typeface="Times New Roman"/>
              <a:cs typeface="Times New Roman"/>
            </a:endParaRPr>
          </a:p>
          <a:p>
            <a:pPr marL="1498611">
              <a:lnSpc>
                <a:spcPct val="95825"/>
              </a:lnSpc>
              <a:spcBef>
                <a:spcPts val="574"/>
              </a:spcBef>
            </a:pPr>
            <a:r>
              <a:rPr sz="2000" spc="0" dirty="0" smtClean="0">
                <a:latin typeface="Times New Roman"/>
                <a:cs typeface="Times New Roman"/>
              </a:rPr>
              <a:t>3.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Push:</a:t>
            </a:r>
            <a:r>
              <a:rPr sz="2000" spc="4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Add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 element at the top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16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stack</a:t>
            </a:r>
            <a:endParaRPr sz="2000">
              <a:latin typeface="Times New Roman"/>
              <a:cs typeface="Times New Roman"/>
            </a:endParaRPr>
          </a:p>
          <a:p>
            <a:pPr marL="1498611" marR="38061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4.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Pop:</a:t>
            </a:r>
            <a:r>
              <a:rPr sz="2000" spc="463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Remove the top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element of</a:t>
            </a:r>
            <a:r>
              <a:rPr sz="2000" spc="-16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s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3788917" marR="3787927" algn="ctr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stack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498" y="1844965"/>
            <a:ext cx="2848839" cy="515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49">
              <a:lnSpc>
                <a:spcPts val="1935"/>
              </a:lnSpc>
              <a:spcBef>
                <a:spcPts val="96"/>
              </a:spcBef>
            </a:pPr>
            <a:r>
              <a:rPr sz="1800" i="1" spc="14" dirty="0" smtClean="0">
                <a:latin typeface="Times New Roman"/>
                <a:cs typeface="Times New Roman"/>
              </a:rPr>
              <a:t>S</a:t>
            </a:r>
            <a:r>
              <a:rPr sz="1800" i="1" spc="9" dirty="0" smtClean="0">
                <a:latin typeface="Times New Roman"/>
                <a:cs typeface="Times New Roman"/>
              </a:rPr>
              <a:t>T</a:t>
            </a:r>
            <a:r>
              <a:rPr sz="1800" i="1" spc="0" dirty="0" smtClean="0">
                <a:latin typeface="Times New Roman"/>
                <a:cs typeface="Times New Roman"/>
              </a:rPr>
              <a:t>ACK</a:t>
            </a:r>
            <a:r>
              <a:rPr sz="1800" i="1" spc="-13" dirty="0" smtClean="0">
                <a:latin typeface="Times New Roman"/>
                <a:cs typeface="Times New Roman"/>
              </a:rPr>
              <a:t> </a:t>
            </a:r>
            <a:r>
              <a:rPr sz="1800" i="1" spc="-19" dirty="0" smtClean="0">
                <a:latin typeface="Times New Roman"/>
                <a:cs typeface="Times New Roman"/>
              </a:rPr>
              <a:t>A</a:t>
            </a:r>
            <a:r>
              <a:rPr sz="1800" i="1" spc="9" dirty="0" smtClean="0">
                <a:latin typeface="Times New Roman"/>
                <a:cs typeface="Times New Roman"/>
              </a:rPr>
              <a:t>L</a:t>
            </a:r>
            <a:r>
              <a:rPr sz="1800" i="1" spc="0" dirty="0" smtClean="0">
                <a:latin typeface="Times New Roman"/>
                <a:cs typeface="Times New Roman"/>
              </a:rPr>
              <a:t>GORI</a:t>
            </a:r>
            <a:r>
              <a:rPr sz="1800" i="1" spc="9" dirty="0" smtClean="0">
                <a:latin typeface="Times New Roman"/>
                <a:cs typeface="Times New Roman"/>
              </a:rPr>
              <a:t>T</a:t>
            </a:r>
            <a:r>
              <a:rPr sz="1800" i="1" spc="0" dirty="0" smtClean="0">
                <a:latin typeface="Times New Roman"/>
                <a:cs typeface="Times New Roman"/>
              </a:rPr>
              <a:t>HM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  <a:spcBef>
                <a:spcPts val="6"/>
              </a:spcBef>
            </a:pPr>
            <a:r>
              <a:rPr sz="1800" spc="-4" dirty="0" smtClean="0">
                <a:latin typeface="Times New Roman"/>
                <a:cs typeface="Times New Roman"/>
              </a:rPr>
              <a:t>Rece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-4" dirty="0" smtClean="0">
                <a:latin typeface="Times New Roman"/>
                <a:cs typeface="Times New Roman"/>
              </a:rPr>
              <a:t>ve</a:t>
            </a:r>
            <a:r>
              <a:rPr sz="1800" spc="0" dirty="0" smtClean="0">
                <a:latin typeface="Times New Roman"/>
                <a:cs typeface="Times New Roman"/>
              </a:rPr>
              <a:t>: </a:t>
            </a:r>
            <a:r>
              <a:rPr sz="1800" spc="39" dirty="0" smtClean="0">
                <a:latin typeface="Times New Roman"/>
                <a:cs typeface="Times New Roman"/>
              </a:rPr>
              <a:t> </a:t>
            </a:r>
            <a:r>
              <a:rPr sz="1800" spc="-25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2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R</a:t>
            </a:r>
            <a:r>
              <a:rPr sz="1800" spc="2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34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ex</a:t>
            </a:r>
            <a:r>
              <a:rPr sz="1800" spc="14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ess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-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0498" y="2371498"/>
            <a:ext cx="746632" cy="253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-4" dirty="0" smtClean="0">
                <a:latin typeface="Times New Roman"/>
                <a:cs typeface="Times New Roman"/>
              </a:rPr>
              <a:t>Re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u</a:t>
            </a:r>
            <a:r>
              <a:rPr sz="1800" spc="-4" dirty="0" smtClean="0">
                <a:latin typeface="Times New Roman"/>
                <a:cs typeface="Times New Roman"/>
              </a:rPr>
              <a:t>r</a:t>
            </a:r>
            <a:r>
              <a:rPr sz="1800" spc="14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3597" y="2371498"/>
            <a:ext cx="5408647" cy="515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-32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19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15" dirty="0" smtClean="0">
                <a:latin typeface="Times New Roman"/>
                <a:cs typeface="Times New Roman"/>
              </a:rPr>
              <a:t> </a:t>
            </a:r>
            <a:r>
              <a:rPr sz="1800" spc="-25" dirty="0" smtClean="0">
                <a:latin typeface="Times New Roman"/>
                <a:cs typeface="Times New Roman"/>
              </a:rPr>
              <a:t>w</a:t>
            </a:r>
            <a:r>
              <a:rPr sz="1800" spc="14" dirty="0" smtClean="0">
                <a:latin typeface="Times New Roman"/>
                <a:cs typeface="Times New Roman"/>
              </a:rPr>
              <a:t>ho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37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1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14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-6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6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8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va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14" dirty="0" smtClean="0">
                <a:latin typeface="Times New Roman"/>
                <a:cs typeface="Times New Roman"/>
              </a:rPr>
              <a:t>u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33" dirty="0" smtClean="0">
                <a:latin typeface="Times New Roman"/>
                <a:cs typeface="Times New Roman"/>
              </a:rPr>
              <a:t> 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34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R</a:t>
            </a:r>
            <a:r>
              <a:rPr sz="1800" spc="2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34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ex</a:t>
            </a:r>
            <a:r>
              <a:rPr sz="1800" spc="14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ess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471190" marR="34249">
              <a:lnSpc>
                <a:spcPts val="2065"/>
              </a:lnSpc>
              <a:spcBef>
                <a:spcPts val="6"/>
              </a:spcBef>
            </a:pPr>
            <a:r>
              <a:rPr sz="1800" spc="-4" dirty="0" smtClean="0">
                <a:latin typeface="Times New Roman"/>
                <a:cs typeface="Times New Roman"/>
              </a:rPr>
              <a:t>(</a:t>
            </a:r>
            <a:r>
              <a:rPr sz="1800" spc="14" dirty="0" smtClean="0">
                <a:latin typeface="Times New Roman"/>
                <a:cs typeface="Times New Roman"/>
              </a:rPr>
              <a:t>un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es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45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2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er</a:t>
            </a:r>
            <a:r>
              <a:rPr sz="1800" spc="-25" dirty="0" smtClean="0">
                <a:latin typeface="Times New Roman"/>
                <a:cs typeface="Times New Roman"/>
              </a:rPr>
              <a:t>r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34" dirty="0" smtClean="0">
                <a:latin typeface="Times New Roman"/>
                <a:cs typeface="Times New Roman"/>
              </a:rPr>
              <a:t> 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cc</a:t>
            </a:r>
            <a:r>
              <a:rPr sz="1800" spc="14" dirty="0" smtClean="0">
                <a:latin typeface="Times New Roman"/>
                <a:cs typeface="Times New Roman"/>
              </a:rPr>
              <a:t>u</a:t>
            </a:r>
            <a:r>
              <a:rPr sz="1800" spc="-4" dirty="0" smtClean="0">
                <a:latin typeface="Times New Roman"/>
                <a:cs typeface="Times New Roman"/>
              </a:rPr>
              <a:t>rr</a:t>
            </a:r>
            <a:r>
              <a:rPr sz="1800" spc="-29" dirty="0" smtClean="0">
                <a:latin typeface="Times New Roman"/>
                <a:cs typeface="Times New Roman"/>
              </a:rPr>
              <a:t>e</a:t>
            </a:r>
            <a:r>
              <a:rPr sz="1800" spc="14" dirty="0" smtClean="0">
                <a:latin typeface="Times New Roman"/>
                <a:cs typeface="Times New Roman"/>
              </a:rPr>
              <a:t>d</a:t>
            </a:r>
            <a:r>
              <a:rPr sz="1800" spc="0" dirty="0" smtClean="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0498" y="3157120"/>
            <a:ext cx="6532040" cy="518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49">
              <a:lnSpc>
                <a:spcPts val="1935"/>
              </a:lnSpc>
              <a:spcBef>
                <a:spcPts val="96"/>
              </a:spcBef>
            </a:pPr>
            <a:r>
              <a:rPr sz="1800" spc="9" dirty="0" smtClean="0">
                <a:latin typeface="Times New Roman"/>
                <a:cs typeface="Times New Roman"/>
              </a:rPr>
              <a:t>1</a:t>
            </a:r>
            <a:r>
              <a:rPr sz="1800" spc="0" dirty="0" smtClean="0">
                <a:latin typeface="Times New Roman"/>
                <a:cs typeface="Times New Roman"/>
              </a:rPr>
              <a:t>. </a:t>
            </a:r>
            <a:r>
              <a:rPr sz="1800" spc="11" dirty="0" smtClean="0">
                <a:latin typeface="Times New Roman"/>
                <a:cs typeface="Times New Roman"/>
              </a:rPr>
              <a:t> </a:t>
            </a:r>
            <a:r>
              <a:rPr sz="1800" i="1" spc="-25" dirty="0" smtClean="0">
                <a:latin typeface="Times New Roman"/>
                <a:cs typeface="Times New Roman"/>
              </a:rPr>
              <a:t>I</a:t>
            </a:r>
            <a:r>
              <a:rPr sz="1800" i="1" spc="14" dirty="0" smtClean="0">
                <a:latin typeface="Times New Roman"/>
                <a:cs typeface="Times New Roman"/>
              </a:rPr>
              <a:t>n</a:t>
            </a:r>
            <a:r>
              <a:rPr sz="1800" i="1" spc="4" dirty="0" smtClean="0">
                <a:latin typeface="Times New Roman"/>
                <a:cs typeface="Times New Roman"/>
              </a:rPr>
              <a:t>it</a:t>
            </a:r>
            <a:r>
              <a:rPr sz="1800" i="1" spc="-19" dirty="0" smtClean="0">
                <a:latin typeface="Times New Roman"/>
                <a:cs typeface="Times New Roman"/>
              </a:rPr>
              <a:t>i</a:t>
            </a:r>
            <a:r>
              <a:rPr sz="1800" i="1" spc="14" dirty="0" smtClean="0">
                <a:latin typeface="Times New Roman"/>
                <a:cs typeface="Times New Roman"/>
              </a:rPr>
              <a:t>a</a:t>
            </a:r>
            <a:r>
              <a:rPr sz="1800" i="1" spc="4" dirty="0" smtClean="0">
                <a:latin typeface="Times New Roman"/>
                <a:cs typeface="Times New Roman"/>
              </a:rPr>
              <a:t>li</a:t>
            </a:r>
            <a:r>
              <a:rPr sz="1800" i="1" spc="-4" dirty="0" smtClean="0">
                <a:latin typeface="Times New Roman"/>
                <a:cs typeface="Times New Roman"/>
              </a:rPr>
              <a:t>z</a:t>
            </a:r>
            <a:r>
              <a:rPr sz="1800" i="1" spc="0" dirty="0" smtClean="0">
                <a:latin typeface="Times New Roman"/>
                <a:cs typeface="Times New Roman"/>
              </a:rPr>
              <a:t>e</a:t>
            </a:r>
            <a:r>
              <a:rPr sz="1800" i="1" spc="-30" dirty="0" smtClean="0">
                <a:latin typeface="Times New Roman"/>
                <a:cs typeface="Times New Roman"/>
              </a:rPr>
              <a:t> </a:t>
            </a:r>
            <a:r>
              <a:rPr sz="1800" i="1" spc="-4" dirty="0" smtClean="0">
                <a:latin typeface="Times New Roman"/>
                <a:cs typeface="Times New Roman"/>
              </a:rPr>
              <a:t>a</a:t>
            </a:r>
            <a:r>
              <a:rPr sz="1800" i="1" spc="0" dirty="0" smtClean="0">
                <a:latin typeface="Times New Roman"/>
                <a:cs typeface="Times New Roman"/>
              </a:rPr>
              <a:t>n</a:t>
            </a:r>
            <a:r>
              <a:rPr sz="1800" i="1" spc="1" dirty="0" smtClean="0">
                <a:latin typeface="Times New Roman"/>
                <a:cs typeface="Times New Roman"/>
              </a:rPr>
              <a:t> </a:t>
            </a:r>
            <a:r>
              <a:rPr sz="1800" i="1" spc="-4" dirty="0" smtClean="0">
                <a:latin typeface="Times New Roman"/>
                <a:cs typeface="Times New Roman"/>
              </a:rPr>
              <a:t>em</a:t>
            </a:r>
            <a:r>
              <a:rPr sz="1800" i="1" spc="14" dirty="0" smtClean="0">
                <a:latin typeface="Times New Roman"/>
                <a:cs typeface="Times New Roman"/>
              </a:rPr>
              <a:t>p</a:t>
            </a:r>
            <a:r>
              <a:rPr sz="1800" i="1" spc="4" dirty="0" smtClean="0">
                <a:latin typeface="Times New Roman"/>
                <a:cs typeface="Times New Roman"/>
              </a:rPr>
              <a:t>t</a:t>
            </a:r>
            <a:r>
              <a:rPr sz="1800" i="1" spc="0" dirty="0" smtClean="0">
                <a:latin typeface="Times New Roman"/>
                <a:cs typeface="Times New Roman"/>
              </a:rPr>
              <a:t>y</a:t>
            </a:r>
            <a:r>
              <a:rPr sz="1800" i="1" spc="-29" dirty="0" smtClean="0">
                <a:latin typeface="Times New Roman"/>
                <a:cs typeface="Times New Roman"/>
              </a:rPr>
              <a:t> </a:t>
            </a:r>
            <a:r>
              <a:rPr sz="1800" i="1" spc="-4" dirty="0" smtClean="0">
                <a:latin typeface="Times New Roman"/>
                <a:cs typeface="Times New Roman"/>
              </a:rPr>
              <a:t>s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14" dirty="0" smtClean="0">
                <a:latin typeface="Times New Roman"/>
                <a:cs typeface="Times New Roman"/>
              </a:rPr>
              <a:t>a</a:t>
            </a:r>
            <a:r>
              <a:rPr sz="1800" i="1" spc="-4" dirty="0" smtClean="0">
                <a:latin typeface="Times New Roman"/>
                <a:cs typeface="Times New Roman"/>
              </a:rPr>
              <a:t>ck.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800" spc="4" dirty="0" smtClean="0">
                <a:latin typeface="Times New Roman"/>
                <a:cs typeface="Times New Roman"/>
              </a:rPr>
              <a:t>2</a:t>
            </a:r>
            <a:r>
              <a:rPr sz="1800" spc="0" dirty="0" smtClean="0">
                <a:latin typeface="Times New Roman"/>
                <a:cs typeface="Times New Roman"/>
              </a:rPr>
              <a:t>. </a:t>
            </a:r>
            <a:r>
              <a:rPr sz="1800" spc="6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p</a:t>
            </a:r>
            <a:r>
              <a:rPr sz="1800" spc="-4" dirty="0" smtClean="0">
                <a:latin typeface="Times New Roman"/>
                <a:cs typeface="Times New Roman"/>
              </a:rPr>
              <a:t>ea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-6" dirty="0" smtClean="0">
                <a:latin typeface="Times New Roman"/>
                <a:cs typeface="Times New Roman"/>
              </a:rPr>
              <a:t> </a:t>
            </a:r>
            <a:r>
              <a:rPr sz="1800" spc="-19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8" dirty="0" smtClean="0">
                <a:latin typeface="Times New Roman"/>
                <a:cs typeface="Times New Roman"/>
              </a:rPr>
              <a:t> 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4" dirty="0" smtClean="0">
                <a:latin typeface="Times New Roman"/>
                <a:cs typeface="Times New Roman"/>
              </a:rPr>
              <a:t>llo</a:t>
            </a:r>
            <a:r>
              <a:rPr sz="1800" spc="-25" dirty="0" smtClean="0">
                <a:latin typeface="Times New Roman"/>
                <a:cs typeface="Times New Roman"/>
              </a:rPr>
              <a:t>w</a:t>
            </a:r>
            <a:r>
              <a:rPr sz="1800" spc="4" dirty="0" smtClean="0">
                <a:latin typeface="Times New Roman"/>
                <a:cs typeface="Times New Roman"/>
              </a:rPr>
              <a:t>in</a:t>
            </a:r>
            <a:r>
              <a:rPr sz="1800" spc="0" dirty="0" smtClean="0">
                <a:latin typeface="Times New Roman"/>
                <a:cs typeface="Times New Roman"/>
              </a:rPr>
              <a:t>g</a:t>
            </a:r>
            <a:r>
              <a:rPr sz="1800" spc="-69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u</a:t>
            </a:r>
            <a:r>
              <a:rPr sz="1800" spc="14" dirty="0" smtClean="0">
                <a:latin typeface="Times New Roman"/>
                <a:cs typeface="Times New Roman"/>
              </a:rPr>
              <a:t>n</a:t>
            </a:r>
            <a:r>
              <a:rPr sz="1800" spc="4" dirty="0" smtClean="0">
                <a:latin typeface="Times New Roman"/>
                <a:cs typeface="Times New Roman"/>
              </a:rPr>
              <a:t>ti</a:t>
            </a:r>
            <a:r>
              <a:rPr sz="1800" spc="0" dirty="0" smtClean="0">
                <a:latin typeface="Times New Roman"/>
                <a:cs typeface="Times New Roman"/>
              </a:rPr>
              <a:t>l</a:t>
            </a:r>
            <a:r>
              <a:rPr sz="1800" spc="-27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th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27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th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4" dirty="0" smtClean="0">
                <a:latin typeface="Times New Roman"/>
                <a:cs typeface="Times New Roman"/>
              </a:rPr>
              <a:t> e</a:t>
            </a:r>
            <a:r>
              <a:rPr sz="1800" spc="-9" dirty="0" smtClean="0">
                <a:latin typeface="Times New Roman"/>
                <a:cs typeface="Times New Roman"/>
              </a:rPr>
              <a:t>x</a:t>
            </a:r>
            <a:r>
              <a:rPr sz="1800" spc="4" dirty="0" smtClean="0">
                <a:latin typeface="Times New Roman"/>
                <a:cs typeface="Times New Roman"/>
              </a:rPr>
              <a:t>pr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ssio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54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14" dirty="0" smtClean="0">
                <a:latin typeface="Times New Roman"/>
                <a:cs typeface="Times New Roman"/>
              </a:rPr>
              <a:t>n</a:t>
            </a:r>
            <a:r>
              <a:rPr sz="1800" spc="-29" dirty="0" smtClean="0">
                <a:latin typeface="Times New Roman"/>
                <a:cs typeface="Times New Roman"/>
              </a:rPr>
              <a:t>c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-9" dirty="0" smtClean="0">
                <a:latin typeface="Times New Roman"/>
                <a:cs typeface="Times New Roman"/>
              </a:rPr>
              <a:t>u</a:t>
            </a:r>
            <a:r>
              <a:rPr sz="1800" spc="14" dirty="0" smtClean="0">
                <a:latin typeface="Times New Roman"/>
                <a:cs typeface="Times New Roman"/>
              </a:rPr>
              <a:t>n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d: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9104" y="3683677"/>
            <a:ext cx="216605" cy="253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-4" dirty="0" smtClean="0">
                <a:latin typeface="Times New Roman"/>
                <a:cs typeface="Times New Roman"/>
              </a:rPr>
              <a:t>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6019" y="3683677"/>
            <a:ext cx="6599071" cy="2354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73" marR="26730">
              <a:lnSpc>
                <a:spcPts val="1935"/>
              </a:lnSpc>
              <a:spcBef>
                <a:spcPts val="96"/>
              </a:spcBef>
            </a:pPr>
            <a:r>
              <a:rPr sz="1800" i="1" spc="-4" dirty="0" smtClean="0">
                <a:latin typeface="Times New Roman"/>
                <a:cs typeface="Times New Roman"/>
              </a:rPr>
              <a:t>Ge</a:t>
            </a:r>
            <a:r>
              <a:rPr sz="1800" i="1" spc="0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 </a:t>
            </a:r>
            <a:r>
              <a:rPr sz="1800" i="1" spc="14" dirty="0" smtClean="0">
                <a:latin typeface="Times New Roman"/>
                <a:cs typeface="Times New Roman"/>
              </a:rPr>
              <a:t>n</a:t>
            </a:r>
            <a:r>
              <a:rPr sz="1800" i="1" spc="-4" dirty="0" smtClean="0">
                <a:latin typeface="Times New Roman"/>
                <a:cs typeface="Times New Roman"/>
              </a:rPr>
              <a:t>ex</a:t>
            </a:r>
            <a:r>
              <a:rPr sz="1800" i="1" spc="0" dirty="0" smtClean="0">
                <a:latin typeface="Times New Roman"/>
                <a:cs typeface="Times New Roman"/>
              </a:rPr>
              <a:t>t </a:t>
            </a:r>
            <a:r>
              <a:rPr sz="1800" i="1" spc="4" dirty="0" smtClean="0">
                <a:latin typeface="Times New Roman"/>
                <a:cs typeface="Times New Roman"/>
              </a:rPr>
              <a:t>t</a:t>
            </a:r>
            <a:r>
              <a:rPr sz="1800" i="1" spc="14" dirty="0" smtClean="0">
                <a:latin typeface="Times New Roman"/>
                <a:cs typeface="Times New Roman"/>
              </a:rPr>
              <a:t>o</a:t>
            </a:r>
            <a:r>
              <a:rPr sz="1800" i="1" spc="-4" dirty="0" smtClean="0">
                <a:latin typeface="Times New Roman"/>
                <a:cs typeface="Times New Roman"/>
              </a:rPr>
              <a:t>ke</a:t>
            </a:r>
            <a:r>
              <a:rPr sz="1800" i="1" spc="0" dirty="0" smtClean="0">
                <a:latin typeface="Times New Roman"/>
                <a:cs typeface="Times New Roman"/>
              </a:rPr>
              <a:t>n</a:t>
            </a:r>
            <a:r>
              <a:rPr sz="1800" i="1" spc="10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(</a:t>
            </a:r>
            <a:r>
              <a:rPr sz="1800" spc="-4" dirty="0" smtClean="0">
                <a:latin typeface="Times New Roman"/>
                <a:cs typeface="Times New Roman"/>
              </a:rPr>
              <a:t>c</a:t>
            </a:r>
            <a:r>
              <a:rPr sz="1800" spc="-9" dirty="0" smtClean="0">
                <a:latin typeface="Times New Roman"/>
                <a:cs typeface="Times New Roman"/>
              </a:rPr>
              <a:t>o</a:t>
            </a:r>
            <a:r>
              <a:rPr sz="1800" spc="14" dirty="0" smtClean="0">
                <a:latin typeface="Times New Roman"/>
                <a:cs typeface="Times New Roman"/>
              </a:rPr>
              <a:t>n</a:t>
            </a:r>
            <a:r>
              <a:rPr sz="1800" spc="4" dirty="0" smtClean="0">
                <a:latin typeface="Times New Roman"/>
                <a:cs typeface="Times New Roman"/>
              </a:rPr>
              <a:t>st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14" dirty="0" smtClean="0">
                <a:latin typeface="Times New Roman"/>
                <a:cs typeface="Times New Roman"/>
              </a:rPr>
              <a:t>n</a:t>
            </a:r>
            <a:r>
              <a:rPr sz="1800" spc="-1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-21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v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ri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14" dirty="0" smtClean="0">
                <a:latin typeface="Times New Roman"/>
                <a:cs typeface="Times New Roman"/>
              </a:rPr>
              <a:t>b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-12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4" dirty="0" smtClean="0">
                <a:latin typeface="Times New Roman"/>
                <a:cs typeface="Times New Roman"/>
              </a:rPr>
              <a:t>ith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ti</a:t>
            </a:r>
            <a:r>
              <a:rPr sz="1800" spc="0" dirty="0" smtClean="0">
                <a:latin typeface="Times New Roman"/>
                <a:cs typeface="Times New Roman"/>
              </a:rPr>
              <a:t>c</a:t>
            </a:r>
            <a:r>
              <a:rPr sz="1800" spc="-5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op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tor</a:t>
            </a:r>
            <a:r>
              <a:rPr sz="1800" spc="0" dirty="0" smtClean="0">
                <a:latin typeface="Times New Roman"/>
                <a:cs typeface="Times New Roman"/>
              </a:rPr>
              <a:t>)</a:t>
            </a:r>
            <a:r>
              <a:rPr sz="1800" spc="-66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th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-25" dirty="0" smtClean="0">
                <a:latin typeface="Times New Roman"/>
                <a:cs typeface="Times New Roman"/>
              </a:rPr>
              <a:t>R</a:t>
            </a:r>
            <a:r>
              <a:rPr sz="1800" spc="2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698792" marR="26730">
              <a:lnSpc>
                <a:spcPts val="2065"/>
              </a:lnSpc>
              <a:spcBef>
                <a:spcPts val="6"/>
              </a:spcBef>
            </a:pP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9" dirty="0" smtClean="0">
                <a:latin typeface="Times New Roman"/>
                <a:cs typeface="Times New Roman"/>
              </a:rPr>
              <a:t>x</a:t>
            </a:r>
            <a:r>
              <a:rPr sz="1800" spc="14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ess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14" dirty="0" smtClean="0"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ts val="2060"/>
              </a:lnSpc>
            </a:pPr>
            <a:r>
              <a:rPr sz="1800" spc="0" dirty="0" smtClean="0">
                <a:latin typeface="Times New Roman"/>
                <a:cs typeface="Times New Roman"/>
              </a:rPr>
              <a:t>If</a:t>
            </a:r>
            <a:r>
              <a:rPr sz="1800" spc="-26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to</a:t>
            </a:r>
            <a:r>
              <a:rPr sz="1800" spc="-9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16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0" dirty="0" smtClean="0">
                <a:latin typeface="Times New Roman"/>
                <a:cs typeface="Times New Roman"/>
              </a:rPr>
              <a:t> </a:t>
            </a:r>
            <a:r>
              <a:rPr sz="1800" i="1" spc="-9" dirty="0" smtClean="0">
                <a:latin typeface="Times New Roman"/>
                <a:cs typeface="Times New Roman"/>
              </a:rPr>
              <a:t>o</a:t>
            </a:r>
            <a:r>
              <a:rPr sz="1800" i="1" spc="14" dirty="0" smtClean="0">
                <a:latin typeface="Times New Roman"/>
                <a:cs typeface="Times New Roman"/>
              </a:rPr>
              <a:t>p</a:t>
            </a:r>
            <a:r>
              <a:rPr sz="1800" i="1" spc="-4" dirty="0" smtClean="0">
                <a:latin typeface="Times New Roman"/>
                <a:cs typeface="Times New Roman"/>
              </a:rPr>
              <a:t>er</a:t>
            </a:r>
            <a:r>
              <a:rPr sz="1800" i="1" spc="9" dirty="0" smtClean="0">
                <a:latin typeface="Times New Roman"/>
                <a:cs typeface="Times New Roman"/>
              </a:rPr>
              <a:t>a</a:t>
            </a:r>
            <a:r>
              <a:rPr sz="1800" i="1" spc="-9" dirty="0" smtClean="0">
                <a:latin typeface="Times New Roman"/>
                <a:cs typeface="Times New Roman"/>
              </a:rPr>
              <a:t>n</a:t>
            </a:r>
            <a:r>
              <a:rPr sz="1800" i="1" spc="9" dirty="0" smtClean="0">
                <a:latin typeface="Times New Roman"/>
                <a:cs typeface="Times New Roman"/>
              </a:rPr>
              <a:t>d</a:t>
            </a:r>
            <a:r>
              <a:rPr sz="1800" i="1" spc="0" dirty="0" smtClean="0">
                <a:latin typeface="Times New Roman"/>
                <a:cs typeface="Times New Roman"/>
              </a:rPr>
              <a:t>,</a:t>
            </a:r>
            <a:r>
              <a:rPr sz="1800" i="1" spc="-66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pu</a:t>
            </a:r>
            <a:r>
              <a:rPr sz="1800" i="1" spc="-29" dirty="0" smtClean="0">
                <a:latin typeface="Times New Roman"/>
                <a:cs typeface="Times New Roman"/>
              </a:rPr>
              <a:t>s</a:t>
            </a:r>
            <a:r>
              <a:rPr sz="1800" i="1" spc="0" dirty="0" smtClean="0">
                <a:latin typeface="Times New Roman"/>
                <a:cs typeface="Times New Roman"/>
              </a:rPr>
              <a:t>h</a:t>
            </a:r>
            <a:r>
              <a:rPr sz="1800" i="1" spc="-19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i</a:t>
            </a:r>
            <a:r>
              <a:rPr sz="1800" i="1" spc="0" dirty="0" smtClean="0">
                <a:latin typeface="Times New Roman"/>
                <a:cs typeface="Times New Roman"/>
              </a:rPr>
              <a:t>t</a:t>
            </a:r>
            <a:r>
              <a:rPr sz="1800" i="1" spc="-9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o</a:t>
            </a:r>
            <a:r>
              <a:rPr sz="1800" i="1" spc="-9" dirty="0" smtClean="0">
                <a:latin typeface="Times New Roman"/>
                <a:cs typeface="Times New Roman"/>
              </a:rPr>
              <a:t>n</a:t>
            </a:r>
            <a:r>
              <a:rPr sz="1800" i="1" spc="9" dirty="0" smtClean="0">
                <a:latin typeface="Times New Roman"/>
                <a:cs typeface="Times New Roman"/>
              </a:rPr>
              <a:t>t</a:t>
            </a:r>
            <a:r>
              <a:rPr sz="1800" i="1" spc="0" dirty="0" smtClean="0">
                <a:latin typeface="Times New Roman"/>
                <a:cs typeface="Times New Roman"/>
              </a:rPr>
              <a:t>o</a:t>
            </a:r>
            <a:r>
              <a:rPr sz="1800" i="1" spc="-27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th</a:t>
            </a:r>
            <a:r>
              <a:rPr sz="1800" i="1" spc="0" dirty="0" smtClean="0">
                <a:latin typeface="Times New Roman"/>
                <a:cs typeface="Times New Roman"/>
              </a:rPr>
              <a:t>e </a:t>
            </a:r>
            <a:r>
              <a:rPr sz="1800" i="1" spc="-4" dirty="0" smtClean="0">
                <a:latin typeface="Times New Roman"/>
                <a:cs typeface="Times New Roman"/>
              </a:rPr>
              <a:t>s</a:t>
            </a:r>
            <a:r>
              <a:rPr sz="1800" i="1" spc="4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a</a:t>
            </a:r>
            <a:r>
              <a:rPr sz="1800" i="1" spc="-4" dirty="0" smtClean="0">
                <a:latin typeface="Times New Roman"/>
                <a:cs typeface="Times New Roman"/>
              </a:rPr>
              <a:t>c</a:t>
            </a:r>
            <a:r>
              <a:rPr sz="1800" i="1" spc="-14" dirty="0" smtClean="0">
                <a:latin typeface="Times New Roman"/>
                <a:cs typeface="Times New Roman"/>
              </a:rPr>
              <a:t>k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996" marR="26730">
              <a:lnSpc>
                <a:spcPct val="95825"/>
              </a:lnSpc>
            </a:pP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26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i="1" spc="-9" dirty="0" smtClean="0">
                <a:latin typeface="Times New Roman"/>
                <a:cs typeface="Times New Roman"/>
              </a:rPr>
              <a:t>o</a:t>
            </a:r>
            <a:r>
              <a:rPr sz="1800" i="1" spc="14" dirty="0" smtClean="0">
                <a:latin typeface="Times New Roman"/>
                <a:cs typeface="Times New Roman"/>
              </a:rPr>
              <a:t>p</a:t>
            </a:r>
            <a:r>
              <a:rPr sz="1800" i="1" spc="-4" dirty="0" smtClean="0">
                <a:latin typeface="Times New Roman"/>
                <a:cs typeface="Times New Roman"/>
              </a:rPr>
              <a:t>er</a:t>
            </a:r>
            <a:r>
              <a:rPr sz="1800" i="1" spc="9" dirty="0" smtClean="0">
                <a:latin typeface="Times New Roman"/>
                <a:cs typeface="Times New Roman"/>
              </a:rPr>
              <a:t>ato</a:t>
            </a:r>
            <a:r>
              <a:rPr sz="1800" i="1" spc="-4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-6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h</a:t>
            </a:r>
            <a:r>
              <a:rPr sz="1800" spc="-2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70901" marR="26730">
              <a:lnSpc>
                <a:spcPts val="2065"/>
              </a:lnSpc>
              <a:spcBef>
                <a:spcPts val="103"/>
              </a:spcBef>
            </a:pPr>
            <a:r>
              <a:rPr sz="1800" spc="4" dirty="0" smtClean="0">
                <a:latin typeface="Times New Roman"/>
                <a:cs typeface="Times New Roman"/>
              </a:rPr>
              <a:t>(i</a:t>
            </a:r>
            <a:r>
              <a:rPr sz="1800" spc="0" dirty="0" smtClean="0">
                <a:latin typeface="Times New Roman"/>
                <a:cs typeface="Times New Roman"/>
              </a:rPr>
              <a:t>) </a:t>
            </a:r>
            <a:r>
              <a:rPr sz="1800" spc="67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Po</a:t>
            </a:r>
            <a:r>
              <a:rPr sz="1800" i="1" spc="0" dirty="0" smtClean="0">
                <a:latin typeface="Times New Roman"/>
                <a:cs typeface="Times New Roman"/>
              </a:rPr>
              <a:t>p</a:t>
            </a:r>
            <a:r>
              <a:rPr sz="1800" i="1" spc="-38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t</a:t>
            </a:r>
            <a:r>
              <a:rPr sz="1800" i="1" spc="-9" dirty="0" smtClean="0">
                <a:latin typeface="Times New Roman"/>
                <a:cs typeface="Times New Roman"/>
              </a:rPr>
              <a:t>o</a:t>
            </a:r>
            <a:r>
              <a:rPr sz="1800" i="1" spc="0" dirty="0" smtClean="0">
                <a:latin typeface="Times New Roman"/>
                <a:cs typeface="Times New Roman"/>
              </a:rPr>
              <a:t>p</a:t>
            </a:r>
            <a:r>
              <a:rPr sz="1800" i="1" spc="5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t</a:t>
            </a:r>
            <a:r>
              <a:rPr sz="1800" i="1" spc="-25" dirty="0" smtClean="0">
                <a:latin typeface="Times New Roman"/>
                <a:cs typeface="Times New Roman"/>
              </a:rPr>
              <a:t>w</a:t>
            </a:r>
            <a:r>
              <a:rPr sz="1800" i="1" spc="0" dirty="0" smtClean="0">
                <a:latin typeface="Times New Roman"/>
                <a:cs typeface="Times New Roman"/>
              </a:rPr>
              <a:t>o</a:t>
            </a:r>
            <a:r>
              <a:rPr sz="1800" i="1" spc="5" dirty="0" smtClean="0">
                <a:latin typeface="Times New Roman"/>
                <a:cs typeface="Times New Roman"/>
              </a:rPr>
              <a:t> </a:t>
            </a:r>
            <a:r>
              <a:rPr sz="1800" i="1" spc="-4" dirty="0" smtClean="0">
                <a:latin typeface="Times New Roman"/>
                <a:cs typeface="Times New Roman"/>
              </a:rPr>
              <a:t>v</a:t>
            </a:r>
            <a:r>
              <a:rPr sz="1800" i="1" spc="14" dirty="0" smtClean="0">
                <a:latin typeface="Times New Roman"/>
                <a:cs typeface="Times New Roman"/>
              </a:rPr>
              <a:t>a</a:t>
            </a:r>
            <a:r>
              <a:rPr sz="1800" i="1" spc="-19" dirty="0" smtClean="0">
                <a:latin typeface="Times New Roman"/>
                <a:cs typeface="Times New Roman"/>
              </a:rPr>
              <a:t>l</a:t>
            </a:r>
            <a:r>
              <a:rPr sz="1800" i="1" spc="14" dirty="0" smtClean="0">
                <a:latin typeface="Times New Roman"/>
                <a:cs typeface="Times New Roman"/>
              </a:rPr>
              <a:t>u</a:t>
            </a:r>
            <a:r>
              <a:rPr sz="1800" i="1" spc="-4" dirty="0" smtClean="0">
                <a:latin typeface="Times New Roman"/>
                <a:cs typeface="Times New Roman"/>
              </a:rPr>
              <a:t>e</a:t>
            </a:r>
            <a:r>
              <a:rPr sz="1800" i="1" spc="0" dirty="0" smtClean="0">
                <a:latin typeface="Times New Roman"/>
                <a:cs typeface="Times New Roman"/>
              </a:rPr>
              <a:t>s</a:t>
            </a:r>
            <a:r>
              <a:rPr sz="1800" i="1" spc="-25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f</a:t>
            </a:r>
            <a:r>
              <a:rPr sz="1800" i="1" spc="-4" dirty="0" smtClean="0">
                <a:latin typeface="Times New Roman"/>
                <a:cs typeface="Times New Roman"/>
              </a:rPr>
              <a:t>r</a:t>
            </a:r>
            <a:r>
              <a:rPr sz="1800" i="1" spc="9" dirty="0" smtClean="0">
                <a:latin typeface="Times New Roman"/>
                <a:cs typeface="Times New Roman"/>
              </a:rPr>
              <a:t>o</a:t>
            </a:r>
            <a:r>
              <a:rPr sz="1800" i="1" spc="0" dirty="0" smtClean="0">
                <a:latin typeface="Times New Roman"/>
                <a:cs typeface="Times New Roman"/>
              </a:rPr>
              <a:t>m</a:t>
            </a:r>
            <a:r>
              <a:rPr sz="1800" i="1" spc="-21" dirty="0" smtClean="0">
                <a:latin typeface="Times New Roman"/>
                <a:cs typeface="Times New Roman"/>
              </a:rPr>
              <a:t> 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14" dirty="0" smtClean="0">
                <a:latin typeface="Times New Roman"/>
                <a:cs typeface="Times New Roman"/>
              </a:rPr>
              <a:t>h</a:t>
            </a:r>
            <a:r>
              <a:rPr sz="1800" i="1" spc="0" dirty="0" smtClean="0">
                <a:latin typeface="Times New Roman"/>
                <a:cs typeface="Times New Roman"/>
              </a:rPr>
              <a:t>e</a:t>
            </a:r>
            <a:r>
              <a:rPr sz="1800" i="1" spc="-8" dirty="0" smtClean="0">
                <a:latin typeface="Times New Roman"/>
                <a:cs typeface="Times New Roman"/>
              </a:rPr>
              <a:t> </a:t>
            </a:r>
            <a:r>
              <a:rPr sz="1800" i="1" spc="-4" dirty="0" smtClean="0">
                <a:latin typeface="Times New Roman"/>
                <a:cs typeface="Times New Roman"/>
              </a:rPr>
              <a:t>s</a:t>
            </a:r>
            <a:r>
              <a:rPr sz="1800" i="1" spc="4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a</a:t>
            </a:r>
            <a:r>
              <a:rPr sz="1800" i="1" spc="-4" dirty="0" smtClean="0">
                <a:latin typeface="Times New Roman"/>
                <a:cs typeface="Times New Roman"/>
              </a:rPr>
              <a:t>c</a:t>
            </a:r>
            <a:r>
              <a:rPr sz="1800" i="1" spc="-9" dirty="0" smtClean="0">
                <a:latin typeface="Times New Roman"/>
                <a:cs typeface="Times New Roman"/>
              </a:rPr>
              <a:t>k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70186">
              <a:lnSpc>
                <a:spcPts val="2060"/>
              </a:lnSpc>
              <a:spcBef>
                <a:spcPts val="19"/>
              </a:spcBef>
            </a:pPr>
            <a:r>
              <a:rPr sz="1800" spc="0" dirty="0" smtClean="0">
                <a:latin typeface="Times New Roman"/>
                <a:cs typeface="Times New Roman"/>
              </a:rPr>
              <a:t>If</a:t>
            </a:r>
            <a:r>
              <a:rPr sz="1800" spc="-26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19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20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do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32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no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-37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c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-9" dirty="0" smtClean="0">
                <a:latin typeface="Times New Roman"/>
                <a:cs typeface="Times New Roman"/>
              </a:rPr>
              <a:t>n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12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-25" dirty="0" smtClean="0">
                <a:latin typeface="Times New Roman"/>
                <a:cs typeface="Times New Roman"/>
              </a:rPr>
              <a:t>w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-12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it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34" dirty="0" smtClean="0">
                <a:latin typeface="Times New Roman"/>
                <a:cs typeface="Times New Roman"/>
              </a:rPr>
              <a:t>m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3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rr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21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d</a:t>
            </a:r>
            <a:r>
              <a:rPr sz="1800" spc="14" dirty="0" smtClean="0">
                <a:latin typeface="Times New Roman"/>
                <a:cs typeface="Times New Roman"/>
              </a:rPr>
              <a:t>u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17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 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29" dirty="0" smtClean="0">
                <a:latin typeface="Times New Roman"/>
                <a:cs typeface="Times New Roman"/>
              </a:rPr>
              <a:t>l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25" dirty="0" smtClean="0">
                <a:latin typeface="Times New Roman"/>
                <a:cs typeface="Times New Roman"/>
              </a:rPr>
              <a:t>r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1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2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N 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-9" dirty="0" smtClean="0">
                <a:latin typeface="Times New Roman"/>
                <a:cs typeface="Times New Roman"/>
              </a:rPr>
              <a:t>v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9" dirty="0" smtClean="0">
                <a:latin typeface="Times New Roman"/>
                <a:cs typeface="Times New Roman"/>
              </a:rPr>
              <a:t>u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tio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46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r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9" dirty="0" smtClean="0">
                <a:latin typeface="Times New Roman"/>
                <a:cs typeface="Times New Roman"/>
              </a:rPr>
              <a:t>in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12996" marR="26730">
              <a:lnSpc>
                <a:spcPts val="2060"/>
              </a:lnSpc>
            </a:pPr>
            <a:r>
              <a:rPr sz="1800" spc="4" dirty="0" smtClean="0">
                <a:latin typeface="Times New Roman"/>
                <a:cs typeface="Times New Roman"/>
              </a:rPr>
              <a:t>(ii</a:t>
            </a:r>
            <a:r>
              <a:rPr sz="1800" spc="0" dirty="0" smtClean="0">
                <a:latin typeface="Times New Roman"/>
                <a:cs typeface="Times New Roman"/>
              </a:rPr>
              <a:t>) 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i="1" spc="-19" dirty="0" smtClean="0">
                <a:latin typeface="Times New Roman"/>
                <a:cs typeface="Times New Roman"/>
              </a:rPr>
              <a:t>A</a:t>
            </a:r>
            <a:r>
              <a:rPr sz="1800" i="1" spc="9" dirty="0" smtClean="0">
                <a:latin typeface="Times New Roman"/>
                <a:cs typeface="Times New Roman"/>
              </a:rPr>
              <a:t>ppl</a:t>
            </a:r>
            <a:r>
              <a:rPr sz="1800" i="1" spc="0" dirty="0" smtClean="0">
                <a:latin typeface="Times New Roman"/>
                <a:cs typeface="Times New Roman"/>
              </a:rPr>
              <a:t>y</a:t>
            </a:r>
            <a:r>
              <a:rPr sz="1800" i="1" spc="-30" dirty="0" smtClean="0">
                <a:latin typeface="Times New Roman"/>
                <a:cs typeface="Times New Roman"/>
              </a:rPr>
              <a:t> 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14" dirty="0" smtClean="0">
                <a:latin typeface="Times New Roman"/>
                <a:cs typeface="Times New Roman"/>
              </a:rPr>
              <a:t>h</a:t>
            </a:r>
            <a:r>
              <a:rPr sz="1800" i="1" spc="0" dirty="0" smtClean="0">
                <a:latin typeface="Times New Roman"/>
                <a:cs typeface="Times New Roman"/>
              </a:rPr>
              <a:t>e</a:t>
            </a:r>
            <a:r>
              <a:rPr sz="1800" i="1" spc="-8" dirty="0" smtClean="0">
                <a:latin typeface="Times New Roman"/>
                <a:cs typeface="Times New Roman"/>
              </a:rPr>
              <a:t> </a:t>
            </a:r>
            <a:r>
              <a:rPr sz="1800" i="1" spc="-9" dirty="0" smtClean="0">
                <a:latin typeface="Times New Roman"/>
                <a:cs typeface="Times New Roman"/>
              </a:rPr>
              <a:t>o</a:t>
            </a:r>
            <a:r>
              <a:rPr sz="1800" i="1" spc="14" dirty="0" smtClean="0">
                <a:latin typeface="Times New Roman"/>
                <a:cs typeface="Times New Roman"/>
              </a:rPr>
              <a:t>p</a:t>
            </a:r>
            <a:r>
              <a:rPr sz="1800" i="1" spc="-4" dirty="0" smtClean="0">
                <a:latin typeface="Times New Roman"/>
                <a:cs typeface="Times New Roman"/>
              </a:rPr>
              <a:t>er</a:t>
            </a:r>
            <a:r>
              <a:rPr sz="1800" i="1" spc="9" dirty="0" smtClean="0">
                <a:latin typeface="Times New Roman"/>
                <a:cs typeface="Times New Roman"/>
              </a:rPr>
              <a:t>a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o</a:t>
            </a:r>
            <a:r>
              <a:rPr sz="1800" i="1" spc="0" dirty="0" smtClean="0">
                <a:latin typeface="Times New Roman"/>
                <a:cs typeface="Times New Roman"/>
              </a:rPr>
              <a:t>r</a:t>
            </a:r>
            <a:r>
              <a:rPr sz="1800" i="1" spc="-40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th</a:t>
            </a:r>
            <a:r>
              <a:rPr sz="1800" spc="-4" dirty="0" smtClean="0">
                <a:latin typeface="Times New Roman"/>
                <a:cs typeface="Times New Roman"/>
              </a:rPr>
              <a:t>es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6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-25" dirty="0" smtClean="0">
                <a:latin typeface="Times New Roman"/>
                <a:cs typeface="Times New Roman"/>
              </a:rPr>
              <a:t>w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-16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v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lu</a:t>
            </a:r>
            <a:r>
              <a:rPr sz="1800" spc="-4" dirty="0" smtClean="0">
                <a:latin typeface="Times New Roman"/>
                <a:cs typeface="Times New Roman"/>
              </a:rPr>
              <a:t>es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996" marR="26730">
              <a:lnSpc>
                <a:spcPts val="2065"/>
              </a:lnSpc>
              <a:spcBef>
                <a:spcPts val="0"/>
              </a:spcBef>
            </a:pPr>
            <a:r>
              <a:rPr sz="1800" spc="4" dirty="0" smtClean="0">
                <a:latin typeface="Times New Roman"/>
                <a:cs typeface="Times New Roman"/>
              </a:rPr>
              <a:t>(iii</a:t>
            </a:r>
            <a:r>
              <a:rPr sz="1800" spc="0" dirty="0" smtClean="0">
                <a:latin typeface="Times New Roman"/>
                <a:cs typeface="Times New Roman"/>
              </a:rPr>
              <a:t>)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i="1" spc="-19" dirty="0" smtClean="0">
                <a:latin typeface="Times New Roman"/>
                <a:cs typeface="Times New Roman"/>
              </a:rPr>
              <a:t>P</a:t>
            </a:r>
            <a:r>
              <a:rPr sz="1800" i="1" spc="14" dirty="0" smtClean="0">
                <a:latin typeface="Times New Roman"/>
                <a:cs typeface="Times New Roman"/>
              </a:rPr>
              <a:t>u</a:t>
            </a:r>
            <a:r>
              <a:rPr sz="1800" i="1" spc="-4" dirty="0" smtClean="0">
                <a:latin typeface="Times New Roman"/>
                <a:cs typeface="Times New Roman"/>
              </a:rPr>
              <a:t>s</a:t>
            </a:r>
            <a:r>
              <a:rPr sz="1800" i="1" spc="0" dirty="0" smtClean="0">
                <a:latin typeface="Times New Roman"/>
                <a:cs typeface="Times New Roman"/>
              </a:rPr>
              <a:t>h</a:t>
            </a:r>
            <a:r>
              <a:rPr sz="1800" i="1" spc="-5" dirty="0" smtClean="0">
                <a:latin typeface="Times New Roman"/>
                <a:cs typeface="Times New Roman"/>
              </a:rPr>
              <a:t> 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14" dirty="0" smtClean="0">
                <a:latin typeface="Times New Roman"/>
                <a:cs typeface="Times New Roman"/>
              </a:rPr>
              <a:t>h</a:t>
            </a:r>
            <a:r>
              <a:rPr sz="1800" i="1" spc="0" dirty="0" smtClean="0">
                <a:latin typeface="Times New Roman"/>
                <a:cs typeface="Times New Roman"/>
              </a:rPr>
              <a:t>e</a:t>
            </a:r>
            <a:r>
              <a:rPr sz="1800" i="1" spc="-8" dirty="0" smtClean="0">
                <a:latin typeface="Times New Roman"/>
                <a:cs typeface="Times New Roman"/>
              </a:rPr>
              <a:t> </a:t>
            </a:r>
            <a:r>
              <a:rPr sz="1800" i="1" spc="-4" dirty="0" smtClean="0">
                <a:latin typeface="Times New Roman"/>
                <a:cs typeface="Times New Roman"/>
              </a:rPr>
              <a:t>res</a:t>
            </a:r>
            <a:r>
              <a:rPr sz="1800" i="1" spc="14" dirty="0" smtClean="0">
                <a:latin typeface="Times New Roman"/>
                <a:cs typeface="Times New Roman"/>
              </a:rPr>
              <a:t>u</a:t>
            </a:r>
            <a:r>
              <a:rPr sz="1800" i="1" spc="4" dirty="0" smtClean="0">
                <a:latin typeface="Times New Roman"/>
                <a:cs typeface="Times New Roman"/>
              </a:rPr>
              <a:t>lt</a:t>
            </a:r>
            <a:r>
              <a:rPr sz="1800" i="1" spc="-19" dirty="0" smtClean="0">
                <a:latin typeface="Times New Roman"/>
                <a:cs typeface="Times New Roman"/>
              </a:rPr>
              <a:t>i</a:t>
            </a:r>
            <a:r>
              <a:rPr sz="1800" i="1" spc="14" dirty="0" smtClean="0">
                <a:latin typeface="Times New Roman"/>
                <a:cs typeface="Times New Roman"/>
              </a:rPr>
              <a:t>n</a:t>
            </a:r>
            <a:r>
              <a:rPr sz="1800" i="1" spc="0" dirty="0" smtClean="0">
                <a:latin typeface="Times New Roman"/>
                <a:cs typeface="Times New Roman"/>
              </a:rPr>
              <a:t>g</a:t>
            </a:r>
            <a:r>
              <a:rPr sz="1800" i="1" spc="-29" dirty="0" smtClean="0">
                <a:latin typeface="Times New Roman"/>
                <a:cs typeface="Times New Roman"/>
              </a:rPr>
              <a:t> v</a:t>
            </a:r>
            <a:r>
              <a:rPr sz="1800" i="1" spc="14" dirty="0" smtClean="0">
                <a:latin typeface="Times New Roman"/>
                <a:cs typeface="Times New Roman"/>
              </a:rPr>
              <a:t>a</a:t>
            </a:r>
            <a:r>
              <a:rPr sz="1800" i="1" spc="4" dirty="0" smtClean="0">
                <a:latin typeface="Times New Roman"/>
                <a:cs typeface="Times New Roman"/>
              </a:rPr>
              <a:t>l</a:t>
            </a:r>
            <a:r>
              <a:rPr sz="1800" i="1" spc="14" dirty="0" smtClean="0">
                <a:latin typeface="Times New Roman"/>
                <a:cs typeface="Times New Roman"/>
              </a:rPr>
              <a:t>u</a:t>
            </a:r>
            <a:r>
              <a:rPr sz="1800" i="1" spc="0" dirty="0" smtClean="0">
                <a:latin typeface="Times New Roman"/>
                <a:cs typeface="Times New Roman"/>
              </a:rPr>
              <a:t>e</a:t>
            </a:r>
            <a:r>
              <a:rPr sz="1800" i="1" spc="-42" dirty="0" smtClean="0">
                <a:latin typeface="Times New Roman"/>
                <a:cs typeface="Times New Roman"/>
              </a:rPr>
              <a:t> </a:t>
            </a:r>
            <a:r>
              <a:rPr sz="1800" i="1" spc="14" dirty="0" smtClean="0">
                <a:latin typeface="Times New Roman"/>
                <a:cs typeface="Times New Roman"/>
              </a:rPr>
              <a:t>ba</a:t>
            </a:r>
            <a:r>
              <a:rPr sz="1800" i="1" spc="-4" dirty="0" smtClean="0">
                <a:latin typeface="Times New Roman"/>
                <a:cs typeface="Times New Roman"/>
              </a:rPr>
              <a:t>c</a:t>
            </a:r>
            <a:r>
              <a:rPr sz="1800" i="1" spc="0" dirty="0" smtClean="0">
                <a:latin typeface="Times New Roman"/>
                <a:cs typeface="Times New Roman"/>
              </a:rPr>
              <a:t>k</a:t>
            </a:r>
            <a:r>
              <a:rPr sz="1800" i="1" spc="-17" dirty="0" smtClean="0">
                <a:latin typeface="Times New Roman"/>
                <a:cs typeface="Times New Roman"/>
              </a:rPr>
              <a:t> </a:t>
            </a:r>
            <a:r>
              <a:rPr sz="1800" i="1" spc="-4" dirty="0" smtClean="0">
                <a:latin typeface="Times New Roman"/>
                <a:cs typeface="Times New Roman"/>
              </a:rPr>
              <a:t>o</a:t>
            </a:r>
            <a:r>
              <a:rPr sz="1800" i="1" spc="14" dirty="0" smtClean="0">
                <a:latin typeface="Times New Roman"/>
                <a:cs typeface="Times New Roman"/>
              </a:rPr>
              <a:t>n</a:t>
            </a:r>
            <a:r>
              <a:rPr sz="1800" i="1" spc="-25" dirty="0" smtClean="0">
                <a:latin typeface="Times New Roman"/>
                <a:cs typeface="Times New Roman"/>
              </a:rPr>
              <a:t>t</a:t>
            </a:r>
            <a:r>
              <a:rPr sz="1800" i="1" spc="0" dirty="0" smtClean="0">
                <a:latin typeface="Times New Roman"/>
                <a:cs typeface="Times New Roman"/>
              </a:rPr>
              <a:t>o</a:t>
            </a:r>
            <a:r>
              <a:rPr sz="1800" i="1" spc="-7" dirty="0" smtClean="0">
                <a:latin typeface="Times New Roman"/>
                <a:cs typeface="Times New Roman"/>
              </a:rPr>
              <a:t> 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14" dirty="0" smtClean="0">
                <a:latin typeface="Times New Roman"/>
                <a:cs typeface="Times New Roman"/>
              </a:rPr>
              <a:t>h</a:t>
            </a:r>
            <a:r>
              <a:rPr sz="1800" i="1" spc="0" dirty="0" smtClean="0">
                <a:latin typeface="Times New Roman"/>
                <a:cs typeface="Times New Roman"/>
              </a:rPr>
              <a:t>e</a:t>
            </a:r>
            <a:r>
              <a:rPr sz="1800" i="1" spc="-8" dirty="0" smtClean="0">
                <a:latin typeface="Times New Roman"/>
                <a:cs typeface="Times New Roman"/>
              </a:rPr>
              <a:t> </a:t>
            </a:r>
            <a:r>
              <a:rPr sz="1800" i="1" spc="-4" dirty="0" smtClean="0">
                <a:latin typeface="Times New Roman"/>
                <a:cs typeface="Times New Roman"/>
              </a:rPr>
              <a:t>s</a:t>
            </a:r>
            <a:r>
              <a:rPr sz="1800" i="1" spc="4" dirty="0" smtClean="0">
                <a:latin typeface="Times New Roman"/>
                <a:cs typeface="Times New Roman"/>
              </a:rPr>
              <a:t>t</a:t>
            </a:r>
            <a:r>
              <a:rPr sz="1800" i="1" spc="14" dirty="0" smtClean="0">
                <a:latin typeface="Times New Roman"/>
                <a:cs typeface="Times New Roman"/>
              </a:rPr>
              <a:t>a</a:t>
            </a:r>
            <a:r>
              <a:rPr sz="1800" i="1" spc="-9" dirty="0" smtClean="0">
                <a:latin typeface="Times New Roman"/>
                <a:cs typeface="Times New Roman"/>
              </a:rPr>
              <a:t>c</a:t>
            </a:r>
            <a:r>
              <a:rPr sz="1800" spc="-9" dirty="0" smtClean="0">
                <a:latin typeface="Times New Roman"/>
                <a:cs typeface="Times New Roman"/>
              </a:rPr>
              <a:t>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9104" y="4207174"/>
            <a:ext cx="233090" cy="253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9" dirty="0" smtClean="0">
                <a:latin typeface="Times New Roman"/>
                <a:cs typeface="Times New Roman"/>
              </a:rPr>
              <a:t>b.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9300" y="6308011"/>
            <a:ext cx="8594049" cy="518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3920" marR="34249">
              <a:lnSpc>
                <a:spcPts val="1935"/>
              </a:lnSpc>
              <a:spcBef>
                <a:spcPts val="96"/>
              </a:spcBef>
            </a:pPr>
            <a:r>
              <a:rPr sz="1800" spc="14" dirty="0" smtClean="0">
                <a:latin typeface="Times New Roman"/>
                <a:cs typeface="Times New Roman"/>
              </a:rPr>
              <a:t>3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r>
              <a:rPr sz="1800" spc="-23" dirty="0" smtClean="0">
                <a:latin typeface="Times New Roman"/>
                <a:cs typeface="Times New Roman"/>
              </a:rPr>
              <a:t> </a:t>
            </a:r>
            <a:r>
              <a:rPr sz="1800" spc="-14" dirty="0" smtClean="0">
                <a:latin typeface="Times New Roman"/>
                <a:cs typeface="Times New Roman"/>
              </a:rPr>
              <a:t>W</a:t>
            </a:r>
            <a:r>
              <a:rPr sz="1800" spc="14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22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8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5" dirty="0" smtClean="0">
                <a:latin typeface="Times New Roman"/>
                <a:cs typeface="Times New Roman"/>
              </a:rPr>
              <a:t> 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ex</a:t>
            </a:r>
            <a:r>
              <a:rPr sz="1800" spc="14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ess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14" dirty="0" smtClean="0">
                <a:latin typeface="Times New Roman"/>
                <a:cs typeface="Times New Roman"/>
              </a:rPr>
              <a:t>n</a:t>
            </a:r>
            <a:r>
              <a:rPr sz="1800" spc="-29" dirty="0" smtClean="0">
                <a:latin typeface="Times New Roman"/>
                <a:cs typeface="Times New Roman"/>
              </a:rPr>
              <a:t>c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u</a:t>
            </a:r>
            <a:r>
              <a:rPr sz="1800" spc="14" dirty="0" smtClean="0">
                <a:latin typeface="Times New Roman"/>
                <a:cs typeface="Times New Roman"/>
              </a:rPr>
              <a:t>n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ere</a:t>
            </a:r>
            <a:r>
              <a:rPr sz="1800" spc="14" dirty="0" smtClean="0">
                <a:latin typeface="Times New Roman"/>
                <a:cs typeface="Times New Roman"/>
              </a:rPr>
              <a:t>d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-61" dirty="0" smtClean="0">
                <a:latin typeface="Times New Roman"/>
                <a:cs typeface="Times New Roman"/>
              </a:rPr>
              <a:t> </a:t>
            </a:r>
            <a:r>
              <a:rPr sz="1800" spc="-19" dirty="0" smtClean="0">
                <a:latin typeface="Times New Roman"/>
                <a:cs typeface="Times New Roman"/>
              </a:rPr>
              <a:t>i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6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va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14" dirty="0" smtClean="0">
                <a:latin typeface="Times New Roman"/>
                <a:cs typeface="Times New Roman"/>
              </a:rPr>
              <a:t>u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8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6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" dirty="0" smtClean="0">
                <a:latin typeface="Times New Roman"/>
                <a:cs typeface="Times New Roman"/>
              </a:rPr>
              <a:t> </a:t>
            </a:r>
            <a:r>
              <a:rPr sz="1800" spc="-19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-22" dirty="0" smtClean="0">
                <a:latin typeface="Times New Roman"/>
                <a:cs typeface="Times New Roman"/>
              </a:rPr>
              <a:t> </a:t>
            </a:r>
            <a:r>
              <a:rPr sz="1800" spc="1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8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ack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47100" algn="l"/>
              </a:tabLst>
            </a:pPr>
            <a:r>
              <a:rPr sz="1800" u="sng" dirty="0" smtClean="0">
                <a:latin typeface="Times New Roman"/>
                <a:cs typeface="Times New Roman"/>
              </a:rPr>
              <a:t>                   </a:t>
            </a:r>
            <a:r>
              <a:rPr sz="1800" u="sng" spc="-125" dirty="0" smtClean="0">
                <a:latin typeface="Times New Roman"/>
                <a:cs typeface="Times New Roman"/>
              </a:rPr>
              <a:t> </a:t>
            </a:r>
            <a:r>
              <a:rPr sz="1800" u="sng" spc="-4" dirty="0" smtClean="0">
                <a:latin typeface="Times New Roman"/>
                <a:cs typeface="Times New Roman"/>
              </a:rPr>
              <a:t>(a</a:t>
            </a:r>
            <a:r>
              <a:rPr sz="1800" u="sng" spc="14" dirty="0" smtClean="0">
                <a:latin typeface="Times New Roman"/>
                <a:cs typeface="Times New Roman"/>
              </a:rPr>
              <a:t>nd</a:t>
            </a:r>
            <a:r>
              <a:rPr sz="1800" u="sng" spc="0" dirty="0" smtClean="0">
                <a:latin typeface="Times New Roman"/>
                <a:cs typeface="Times New Roman"/>
              </a:rPr>
              <a:t>,</a:t>
            </a:r>
            <a:r>
              <a:rPr sz="1800" u="sng" spc="14" dirty="0" smtClean="0">
                <a:latin typeface="Times New Roman"/>
                <a:cs typeface="Times New Roman"/>
              </a:rPr>
              <a:t> </a:t>
            </a:r>
            <a:r>
              <a:rPr sz="1800" u="sng" spc="-19" dirty="0" smtClean="0">
                <a:latin typeface="Times New Roman"/>
                <a:cs typeface="Times New Roman"/>
              </a:rPr>
              <a:t>i</a:t>
            </a:r>
            <a:r>
              <a:rPr sz="1800" u="sng" spc="0" dirty="0" smtClean="0">
                <a:latin typeface="Times New Roman"/>
                <a:cs typeface="Times New Roman"/>
              </a:rPr>
              <a:t>n</a:t>
            </a:r>
            <a:r>
              <a:rPr sz="1800" u="sng" spc="19" dirty="0" smtClean="0">
                <a:latin typeface="Times New Roman"/>
                <a:cs typeface="Times New Roman"/>
              </a:rPr>
              <a:t> </a:t>
            </a:r>
            <a:r>
              <a:rPr sz="1800" u="sng" spc="-25" dirty="0" smtClean="0">
                <a:latin typeface="Times New Roman"/>
                <a:cs typeface="Times New Roman"/>
              </a:rPr>
              <a:t>f</a:t>
            </a:r>
            <a:r>
              <a:rPr sz="1800" u="sng" spc="-4" dirty="0" smtClean="0">
                <a:latin typeface="Times New Roman"/>
                <a:cs typeface="Times New Roman"/>
              </a:rPr>
              <a:t>ac</a:t>
            </a:r>
            <a:r>
              <a:rPr sz="1800" u="sng" spc="4" dirty="0" smtClean="0">
                <a:latin typeface="Times New Roman"/>
                <a:cs typeface="Times New Roman"/>
              </a:rPr>
              <a:t>t</a:t>
            </a:r>
            <a:r>
              <a:rPr sz="1800" u="sng" spc="0" dirty="0" smtClean="0">
                <a:latin typeface="Times New Roman"/>
                <a:cs typeface="Times New Roman"/>
              </a:rPr>
              <a:t>, </a:t>
            </a:r>
            <a:r>
              <a:rPr sz="1800" u="sng" spc="19" dirty="0" smtClean="0">
                <a:latin typeface="Times New Roman"/>
                <a:cs typeface="Times New Roman"/>
              </a:rPr>
              <a:t> </a:t>
            </a:r>
            <a:r>
              <a:rPr sz="1800" u="sng" spc="-29" dirty="0" smtClean="0">
                <a:latin typeface="Times New Roman"/>
                <a:cs typeface="Times New Roman"/>
              </a:rPr>
              <a:t>m</a:t>
            </a:r>
            <a:r>
              <a:rPr sz="1800" u="sng" spc="14" dirty="0" smtClean="0">
                <a:latin typeface="Times New Roman"/>
                <a:cs typeface="Times New Roman"/>
              </a:rPr>
              <a:t>u</a:t>
            </a:r>
            <a:r>
              <a:rPr sz="1800" u="sng" spc="-4" dirty="0" smtClean="0">
                <a:latin typeface="Times New Roman"/>
                <a:cs typeface="Times New Roman"/>
              </a:rPr>
              <a:t>st</a:t>
            </a:r>
            <a:r>
              <a:rPr sz="1800" u="sng" spc="14" dirty="0" smtClean="0">
                <a:latin typeface="Times New Roman"/>
                <a:cs typeface="Times New Roman"/>
              </a:rPr>
              <a:t> b</a:t>
            </a:r>
            <a:r>
              <a:rPr sz="1800" u="sng" spc="0" dirty="0" smtClean="0">
                <a:latin typeface="Times New Roman"/>
                <a:cs typeface="Times New Roman"/>
              </a:rPr>
              <a:t>e </a:t>
            </a:r>
            <a:r>
              <a:rPr sz="1800" u="sng" spc="4" dirty="0" smtClean="0">
                <a:latin typeface="Times New Roman"/>
                <a:cs typeface="Times New Roman"/>
              </a:rPr>
              <a:t>t</a:t>
            </a:r>
            <a:r>
              <a:rPr sz="1800" u="sng" spc="14" dirty="0" smtClean="0">
                <a:latin typeface="Times New Roman"/>
                <a:cs typeface="Times New Roman"/>
              </a:rPr>
              <a:t>h</a:t>
            </a:r>
            <a:r>
              <a:rPr sz="1800" u="sng" spc="0" dirty="0" smtClean="0">
                <a:latin typeface="Times New Roman"/>
                <a:cs typeface="Times New Roman"/>
              </a:rPr>
              <a:t>e</a:t>
            </a:r>
            <a:r>
              <a:rPr sz="1800" u="sng" spc="-19" dirty="0" smtClean="0">
                <a:latin typeface="Times New Roman"/>
                <a:cs typeface="Times New Roman"/>
              </a:rPr>
              <a:t> </a:t>
            </a:r>
            <a:r>
              <a:rPr sz="1800" u="sng" spc="14" dirty="0" smtClean="0">
                <a:latin typeface="Times New Roman"/>
                <a:cs typeface="Times New Roman"/>
              </a:rPr>
              <a:t>on</a:t>
            </a:r>
            <a:r>
              <a:rPr sz="1800" u="sng" spc="4" dirty="0" smtClean="0">
                <a:latin typeface="Times New Roman"/>
                <a:cs typeface="Times New Roman"/>
              </a:rPr>
              <a:t>l</a:t>
            </a:r>
            <a:r>
              <a:rPr sz="1800" u="sng" spc="0" dirty="0" smtClean="0">
                <a:latin typeface="Times New Roman"/>
                <a:cs typeface="Times New Roman"/>
              </a:rPr>
              <a:t>y</a:t>
            </a:r>
            <a:r>
              <a:rPr sz="1800" u="sng" spc="-29" dirty="0" smtClean="0">
                <a:latin typeface="Times New Roman"/>
                <a:cs typeface="Times New Roman"/>
              </a:rPr>
              <a:t> </a:t>
            </a:r>
            <a:r>
              <a:rPr sz="1800" u="sng" spc="-4" dirty="0" smtClean="0">
                <a:latin typeface="Times New Roman"/>
                <a:cs typeface="Times New Roman"/>
              </a:rPr>
              <a:t>val</a:t>
            </a:r>
            <a:r>
              <a:rPr sz="1800" u="sng" spc="14" dirty="0" smtClean="0">
                <a:latin typeface="Times New Roman"/>
                <a:cs typeface="Times New Roman"/>
              </a:rPr>
              <a:t>u</a:t>
            </a:r>
            <a:r>
              <a:rPr sz="1800" u="sng" spc="0" dirty="0" smtClean="0">
                <a:latin typeface="Times New Roman"/>
                <a:cs typeface="Times New Roman"/>
              </a:rPr>
              <a:t>e </a:t>
            </a:r>
            <a:r>
              <a:rPr sz="1800" u="sng" spc="4" dirty="0" smtClean="0">
                <a:latin typeface="Times New Roman"/>
                <a:cs typeface="Times New Roman"/>
              </a:rPr>
              <a:t>i</a:t>
            </a:r>
            <a:r>
              <a:rPr sz="1800" u="sng" spc="0" dirty="0" smtClean="0">
                <a:latin typeface="Times New Roman"/>
                <a:cs typeface="Times New Roman"/>
              </a:rPr>
              <a:t>n</a:t>
            </a:r>
            <a:r>
              <a:rPr sz="1800" u="sng" spc="19" dirty="0" smtClean="0">
                <a:latin typeface="Times New Roman"/>
                <a:cs typeface="Times New Roman"/>
              </a:rPr>
              <a:t> </a:t>
            </a:r>
            <a:r>
              <a:rPr sz="1800" u="sng" spc="-19" dirty="0" smtClean="0">
                <a:latin typeface="Times New Roman"/>
                <a:cs typeface="Times New Roman"/>
              </a:rPr>
              <a:t>t</a:t>
            </a:r>
            <a:r>
              <a:rPr sz="1800" u="sng" spc="14" dirty="0" smtClean="0">
                <a:latin typeface="Times New Roman"/>
                <a:cs typeface="Times New Roman"/>
              </a:rPr>
              <a:t>h</a:t>
            </a:r>
            <a:r>
              <a:rPr sz="1800" u="sng" spc="0" dirty="0" smtClean="0">
                <a:latin typeface="Times New Roman"/>
                <a:cs typeface="Times New Roman"/>
              </a:rPr>
              <a:t>e </a:t>
            </a:r>
            <a:r>
              <a:rPr sz="1800" u="sng" spc="-4" dirty="0" smtClean="0">
                <a:latin typeface="Times New Roman"/>
                <a:cs typeface="Times New Roman"/>
              </a:rPr>
              <a:t>s</a:t>
            </a:r>
            <a:r>
              <a:rPr sz="1800" u="sng" spc="4" dirty="0" smtClean="0">
                <a:latin typeface="Times New Roman"/>
                <a:cs typeface="Times New Roman"/>
              </a:rPr>
              <a:t>t</a:t>
            </a:r>
            <a:r>
              <a:rPr sz="1800" u="sng" spc="-4" dirty="0" smtClean="0">
                <a:latin typeface="Times New Roman"/>
                <a:cs typeface="Times New Roman"/>
              </a:rPr>
              <a:t>ack).</a:t>
            </a:r>
            <a:r>
              <a:rPr sz="1800" u="sng" spc="0" dirty="0" smtClean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1651254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Evaluating RPN Expressions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29929"/>
            <a:ext cx="11270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353991" y="6629929"/>
            <a:ext cx="587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587871" y="6629929"/>
            <a:ext cx="595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43302" y="6629929"/>
            <a:ext cx="1166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600661" y="6629929"/>
            <a:ext cx="5906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76943" y="6629929"/>
            <a:ext cx="571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215354" y="6629929"/>
            <a:ext cx="542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679507" y="6629929"/>
            <a:ext cx="5347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227435" y="6629929"/>
            <a:ext cx="573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462960" y="6629929"/>
            <a:ext cx="595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00731" y="6629929"/>
            <a:ext cx="573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57392" y="6629929"/>
            <a:ext cx="28390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87450" y="1849636"/>
            <a:ext cx="2312606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2200" spc="4" dirty="0" smtClean="0">
                <a:latin typeface="Times New Roman"/>
                <a:cs typeface="Times New Roman"/>
              </a:rPr>
              <a:t>Unar</a:t>
            </a:r>
            <a:r>
              <a:rPr sz="2200" spc="0" dirty="0" smtClean="0">
                <a:latin typeface="Times New Roman"/>
                <a:cs typeface="Times New Roman"/>
              </a:rPr>
              <a:t>y</a:t>
            </a:r>
            <a:r>
              <a:rPr sz="2200" spc="-54" dirty="0" smtClean="0">
                <a:latin typeface="Times New Roman"/>
                <a:cs typeface="Times New Roman"/>
              </a:rPr>
              <a:t> </a:t>
            </a:r>
            <a:r>
              <a:rPr sz="2200" spc="-14" dirty="0" smtClean="0">
                <a:latin typeface="Times New Roman"/>
                <a:cs typeface="Times New Roman"/>
              </a:rPr>
              <a:t>m</a:t>
            </a:r>
            <a:r>
              <a:rPr sz="2200" spc="-4" dirty="0" smtClean="0">
                <a:latin typeface="Times New Roman"/>
                <a:cs typeface="Times New Roman"/>
              </a:rPr>
              <a:t>i</a:t>
            </a:r>
            <a:r>
              <a:rPr sz="2200" spc="4" dirty="0" smtClean="0">
                <a:latin typeface="Times New Roman"/>
                <a:cs typeface="Times New Roman"/>
              </a:rPr>
              <a:t>nu</a:t>
            </a:r>
            <a:r>
              <a:rPr sz="2200" spc="0" dirty="0" smtClean="0">
                <a:latin typeface="Times New Roman"/>
                <a:cs typeface="Times New Roman"/>
              </a:rPr>
              <a:t>s</a:t>
            </a:r>
            <a:r>
              <a:rPr sz="2200" spc="-47" dirty="0" smtClean="0">
                <a:latin typeface="Times New Roman"/>
                <a:cs typeface="Times New Roman"/>
              </a:rPr>
              <a:t> </a:t>
            </a:r>
            <a:r>
              <a:rPr sz="2200" spc="4" dirty="0" smtClean="0">
                <a:latin typeface="Times New Roman"/>
                <a:cs typeface="Times New Roman"/>
              </a:rPr>
              <a:t>causes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2607" y="1849636"/>
            <a:ext cx="1103106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2200" spc="4" dirty="0" smtClean="0">
                <a:latin typeface="Times New Roman"/>
                <a:cs typeface="Times New Roman"/>
              </a:rPr>
              <a:t>proble</a:t>
            </a:r>
            <a:r>
              <a:rPr sz="2200" spc="-19" dirty="0" smtClean="0">
                <a:latin typeface="Times New Roman"/>
                <a:cs typeface="Times New Roman"/>
              </a:rPr>
              <a:t>m</a:t>
            </a:r>
            <a:r>
              <a:rPr sz="2200" spc="0" dirty="0" smtClean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7450" y="2501895"/>
            <a:ext cx="1212787" cy="1018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2200" spc="0" dirty="0" smtClean="0">
                <a:latin typeface="Times New Roman"/>
                <a:cs typeface="Times New Roman"/>
              </a:rPr>
              <a:t>Exa</a:t>
            </a:r>
            <a:r>
              <a:rPr sz="2200" spc="-19" dirty="0" smtClean="0">
                <a:latin typeface="Times New Roman"/>
                <a:cs typeface="Times New Roman"/>
              </a:rPr>
              <a:t>m</a:t>
            </a:r>
            <a:r>
              <a:rPr sz="2200" spc="0" dirty="0" smtClean="0">
                <a:latin typeface="Times New Roman"/>
                <a:cs typeface="Times New Roman"/>
              </a:rPr>
              <a:t>ple:</a:t>
            </a:r>
            <a:endParaRPr sz="2200">
              <a:latin typeface="Times New Roman"/>
              <a:cs typeface="Times New Roman"/>
            </a:endParaRPr>
          </a:p>
          <a:p>
            <a:pPr marR="12720" algn="r">
              <a:lnSpc>
                <a:spcPct val="95825"/>
              </a:lnSpc>
              <a:spcBef>
                <a:spcPts val="213"/>
              </a:spcBef>
            </a:pPr>
            <a:r>
              <a:rPr sz="2200" spc="0" dirty="0" smtClean="0">
                <a:latin typeface="Times New Roman"/>
                <a:cs typeface="Times New Roman"/>
              </a:rPr>
              <a:t>→</a:t>
            </a:r>
            <a:endParaRPr sz="22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270"/>
              </a:spcBef>
            </a:pPr>
            <a:r>
              <a:rPr sz="2200" spc="0" dirty="0" smtClean="0">
                <a:latin typeface="Times New Roman"/>
                <a:cs typeface="Times New Roman"/>
              </a:rPr>
              <a:t>→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56750" y="2531978"/>
            <a:ext cx="234198" cy="668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370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5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56"/>
              </a:spcBef>
            </a:pPr>
            <a:r>
              <a:rPr sz="2200" spc="0" dirty="0" smtClean="0">
                <a:latin typeface="Courier New"/>
                <a:cs typeface="Courier New"/>
              </a:rPr>
              <a:t>5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1273" y="2531978"/>
            <a:ext cx="234198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5796" y="2531978"/>
            <a:ext cx="234198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0283" y="2531978"/>
            <a:ext cx="234233" cy="668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5">
              <a:lnSpc>
                <a:spcPts val="2370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  <a:p>
            <a:pPr marL="12700" marR="35">
              <a:lnSpc>
                <a:spcPct val="94401"/>
              </a:lnSpc>
              <a:spcBef>
                <a:spcPts val="256"/>
              </a:spcBef>
            </a:pPr>
            <a:r>
              <a:rPr sz="2200" spc="0" dirty="0" smtClean="0"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1217" y="2896234"/>
            <a:ext cx="568665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3300" u="heavy" spc="0" baseline="5350" dirty="0" smtClean="0">
                <a:latin typeface="Courier New"/>
                <a:cs typeface="Courier New"/>
              </a:rPr>
              <a:t>3</a:t>
            </a:r>
            <a:r>
              <a:rPr sz="3300" u="heavy" spc="-21" baseline="5350" dirty="0" smtClean="0">
                <a:latin typeface="Courier New"/>
                <a:cs typeface="Courier New"/>
              </a:rPr>
              <a:t> </a:t>
            </a:r>
            <a:r>
              <a:rPr sz="3300" u="heavy" spc="0" baseline="5350" dirty="0" smtClean="0"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5325" y="3216777"/>
            <a:ext cx="694329" cy="328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3300" spc="0" baseline="3952" dirty="0" smtClean="0">
                <a:latin typeface="Times New Roman"/>
                <a:cs typeface="Times New Roman"/>
              </a:rPr>
              <a:t>→ </a:t>
            </a:r>
            <a:r>
              <a:rPr sz="3300" spc="291" baseline="3952" dirty="0" smtClean="0">
                <a:latin typeface="Times New Roman"/>
                <a:cs typeface="Times New Roman"/>
              </a:rPr>
              <a:t> </a:t>
            </a:r>
            <a:r>
              <a:rPr sz="3300" b="1" spc="0" baseline="4012" dirty="0" smtClean="0">
                <a:latin typeface="Courier New"/>
                <a:cs typeface="Courier New"/>
              </a:rPr>
              <a:t>8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6742" y="3241446"/>
            <a:ext cx="1072495" cy="314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sz="3300" u="heavy" spc="0" baseline="4012" dirty="0" smtClean="0">
                <a:latin typeface="Courier New"/>
                <a:cs typeface="Courier New"/>
              </a:rPr>
              <a:t>5</a:t>
            </a:r>
            <a:r>
              <a:rPr sz="3300" u="heavy" spc="-21" baseline="4012" dirty="0" smtClean="0">
                <a:latin typeface="Courier New"/>
                <a:cs typeface="Courier New"/>
              </a:rPr>
              <a:t> </a:t>
            </a:r>
            <a:r>
              <a:rPr sz="3300" b="1" u="heavy" spc="4" baseline="6687" dirty="0" smtClean="0">
                <a:latin typeface="Courier New"/>
                <a:cs typeface="Courier New"/>
              </a:rPr>
              <a:t>-3</a:t>
            </a:r>
            <a:r>
              <a:rPr sz="3300" b="1" u="heavy" spc="-39" baseline="6687" dirty="0" smtClean="0">
                <a:latin typeface="Courier New"/>
                <a:cs typeface="Courier New"/>
              </a:rPr>
              <a:t> </a:t>
            </a:r>
            <a:r>
              <a:rPr sz="3300" u="heavy" spc="0" baseline="4012" dirty="0" smtClean="0"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0315" y="3890648"/>
            <a:ext cx="341681" cy="990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759">
              <a:lnSpc>
                <a:spcPts val="2370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5</a:t>
            </a:r>
            <a:endParaRPr sz="2200">
              <a:latin typeface="Courier New"/>
              <a:cs typeface="Courier New"/>
            </a:endParaRPr>
          </a:p>
          <a:p>
            <a:pPr marL="12700" marR="21">
              <a:lnSpc>
                <a:spcPct val="95825"/>
              </a:lnSpc>
            </a:pPr>
            <a:r>
              <a:rPr sz="2200" spc="0" dirty="0" smtClean="0">
                <a:latin typeface="Times New Roman"/>
                <a:cs typeface="Times New Roman"/>
              </a:rPr>
              <a:t>→</a:t>
            </a:r>
            <a:endParaRPr sz="2200">
              <a:latin typeface="Times New Roman"/>
              <a:cs typeface="Times New Roman"/>
            </a:endParaRPr>
          </a:p>
          <a:p>
            <a:pPr marL="12721">
              <a:lnSpc>
                <a:spcPct val="95825"/>
              </a:lnSpc>
              <a:spcBef>
                <a:spcPts val="270"/>
              </a:spcBef>
            </a:pPr>
            <a:r>
              <a:rPr sz="2200" spc="0" dirty="0" smtClean="0">
                <a:latin typeface="Times New Roman"/>
                <a:cs typeface="Times New Roman"/>
              </a:rPr>
              <a:t>→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4838" y="3890648"/>
            <a:ext cx="234198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9361" y="3890648"/>
            <a:ext cx="234198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3884" y="3890648"/>
            <a:ext cx="234198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6748" y="4255628"/>
            <a:ext cx="1237735" cy="303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3300" u="heavy" spc="0" baseline="5350" dirty="0" smtClean="0">
                <a:latin typeface="Courier New"/>
                <a:cs typeface="Courier New"/>
              </a:rPr>
              <a:t>5</a:t>
            </a:r>
            <a:r>
              <a:rPr sz="3300" u="heavy" spc="-21" baseline="5350" dirty="0" smtClean="0">
                <a:latin typeface="Courier New"/>
                <a:cs typeface="Courier New"/>
              </a:rPr>
              <a:t> </a:t>
            </a:r>
            <a:r>
              <a:rPr sz="3300" u="heavy" spc="0" baseline="5350" dirty="0" smtClean="0">
                <a:latin typeface="Courier New"/>
                <a:cs typeface="Courier New"/>
              </a:rPr>
              <a:t>3</a:t>
            </a:r>
            <a:r>
              <a:rPr sz="3300" u="heavy" spc="-21" baseline="5350" dirty="0" smtClean="0">
                <a:latin typeface="Courier New"/>
                <a:cs typeface="Courier New"/>
              </a:rPr>
              <a:t> </a:t>
            </a:r>
            <a:r>
              <a:rPr sz="3300" u="heavy" spc="0" baseline="5350" dirty="0" smtClean="0">
                <a:latin typeface="Courier New"/>
                <a:cs typeface="Courier New"/>
              </a:rPr>
              <a:t>-</a:t>
            </a:r>
            <a:r>
              <a:rPr sz="3300" spc="-13" baseline="5350" dirty="0" smtClean="0">
                <a:latin typeface="Courier New"/>
                <a:cs typeface="Courier New"/>
              </a:rPr>
              <a:t> </a:t>
            </a:r>
            <a:r>
              <a:rPr sz="3300" spc="0" baseline="5350" dirty="0" smtClean="0"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9642" y="4576947"/>
            <a:ext cx="341660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2200" spc="0" dirty="0" smtClean="0">
                <a:latin typeface="Times New Roman"/>
                <a:cs typeface="Times New Roman"/>
              </a:rPr>
              <a:t>→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6770" y="4601606"/>
            <a:ext cx="570293" cy="314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sz="3300" b="1" u="heavy" spc="0" baseline="6687" dirty="0" smtClean="0">
                <a:latin typeface="Courier New"/>
                <a:cs typeface="Courier New"/>
              </a:rPr>
              <a:t>2</a:t>
            </a:r>
            <a:r>
              <a:rPr sz="3300" b="1" u="heavy" spc="-21" baseline="6687" dirty="0" smtClean="0">
                <a:latin typeface="Courier New"/>
                <a:cs typeface="Courier New"/>
              </a:rPr>
              <a:t> </a:t>
            </a:r>
            <a:r>
              <a:rPr sz="3300" u="heavy" spc="0" baseline="4012" dirty="0" smtClean="0">
                <a:latin typeface="Courier New"/>
                <a:cs typeface="Courier New"/>
              </a:rPr>
              <a:t>-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5324" y="4601594"/>
            <a:ext cx="402406" cy="303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3300" b="1" spc="4" baseline="5350" dirty="0" smtClean="0">
                <a:latin typeface="Courier New"/>
                <a:cs typeface="Courier New"/>
              </a:rPr>
              <a:t>-2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1651254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Evaluating RPN Expressions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0956" y="2973833"/>
            <a:ext cx="1674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736481" y="3329708"/>
            <a:ext cx="16751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239240" y="3319045"/>
            <a:ext cx="1668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736487" y="4333227"/>
            <a:ext cx="1674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070955" y="4333227"/>
            <a:ext cx="1674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36509" y="4679205"/>
            <a:ext cx="1674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90498" y="1854976"/>
            <a:ext cx="1057342" cy="1311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144">
              <a:lnSpc>
                <a:spcPts val="1935"/>
              </a:lnSpc>
              <a:spcBef>
                <a:spcPts val="96"/>
              </a:spcBef>
            </a:pPr>
            <a:r>
              <a:rPr sz="1800" i="1" spc="4" dirty="0" smtClean="0">
                <a:latin typeface="Times New Roman"/>
                <a:cs typeface="Times New Roman"/>
              </a:rPr>
              <a:t>E</a:t>
            </a:r>
            <a:r>
              <a:rPr sz="1800" i="1" spc="-4" dirty="0" smtClean="0">
                <a:latin typeface="Times New Roman"/>
                <a:cs typeface="Times New Roman"/>
              </a:rPr>
              <a:t>x</a:t>
            </a:r>
            <a:r>
              <a:rPr sz="1800" i="1" spc="14" dirty="0" smtClean="0">
                <a:latin typeface="Times New Roman"/>
                <a:cs typeface="Times New Roman"/>
              </a:rPr>
              <a:t>a</a:t>
            </a:r>
            <a:r>
              <a:rPr sz="1800" i="1" spc="-4" dirty="0" smtClean="0">
                <a:latin typeface="Times New Roman"/>
                <a:cs typeface="Times New Roman"/>
              </a:rPr>
              <a:t>m</a:t>
            </a:r>
            <a:r>
              <a:rPr sz="1800" i="1" spc="14" dirty="0" smtClean="0">
                <a:latin typeface="Times New Roman"/>
                <a:cs typeface="Times New Roman"/>
              </a:rPr>
              <a:t>p</a:t>
            </a:r>
            <a:r>
              <a:rPr sz="1800" i="1" spc="4" dirty="0" smtClean="0">
                <a:latin typeface="Times New Roman"/>
                <a:cs typeface="Times New Roman"/>
              </a:rPr>
              <a:t>l</a:t>
            </a:r>
            <a:r>
              <a:rPr sz="1800" i="1" spc="-4" dirty="0" smtClean="0">
                <a:latin typeface="Times New Roman"/>
                <a:cs typeface="Times New Roman"/>
              </a:rPr>
              <a:t>e</a:t>
            </a:r>
            <a:r>
              <a:rPr sz="1800" i="1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2" algn="just">
              <a:lnSpc>
                <a:spcPct val="95817"/>
              </a:lnSpc>
              <a:spcBef>
                <a:spcPts val="13"/>
              </a:spcBef>
            </a:pPr>
            <a:r>
              <a:rPr sz="1800" b="1" spc="0" dirty="0" smtClean="0">
                <a:latin typeface="Courier New"/>
                <a:cs typeface="Courier New"/>
              </a:rPr>
              <a:t>Push Push Push </a:t>
            </a:r>
            <a:r>
              <a:rPr sz="1800" spc="0" dirty="0" smtClean="0">
                <a:latin typeface="Courier New"/>
                <a:cs typeface="Courier New"/>
              </a:rPr>
              <a:t>Read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2102" y="1881552"/>
            <a:ext cx="470803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2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0607" y="1881552"/>
            <a:ext cx="470803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4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9111" y="1881552"/>
            <a:ext cx="1293559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5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6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-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-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3422" y="2124632"/>
            <a:ext cx="196550" cy="1042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960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 marR="0">
              <a:lnSpc>
                <a:spcPts val="2014"/>
              </a:lnSpc>
              <a:spcBef>
                <a:spcPts val="2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 marR="0">
              <a:lnSpc>
                <a:spcPts val="2035"/>
              </a:lnSpc>
              <a:spcBef>
                <a:spcPts val="1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8"/>
              </a:spcBef>
            </a:pPr>
            <a:r>
              <a:rPr sz="1800" spc="0" dirty="0" smtClean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4901" y="3171642"/>
            <a:ext cx="887000" cy="496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Pop</a:t>
            </a:r>
            <a:r>
              <a:rPr sz="2700" spc="-32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4,</a:t>
            </a:r>
            <a:endParaRPr sz="1800">
              <a:latin typeface="Courier New"/>
              <a:cs typeface="Courier New"/>
            </a:endParaRPr>
          </a:p>
          <a:p>
            <a:pPr marL="12700" marR="4819">
              <a:lnSpc>
                <a:spcPts val="1914"/>
              </a:lnSpc>
            </a:pPr>
            <a:r>
              <a:rPr sz="2700" b="1" spc="0" baseline="4904" dirty="0" smtClean="0">
                <a:latin typeface="Courier New"/>
                <a:cs typeface="Courier New"/>
              </a:rPr>
              <a:t>Push</a:t>
            </a:r>
            <a:r>
              <a:rPr sz="2700" b="1" spc="-43" baseline="4904" dirty="0" smtClean="0"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4784" y="3171642"/>
            <a:ext cx="471008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3288" y="3171642"/>
            <a:ext cx="1430685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3,</a:t>
            </a:r>
            <a:r>
              <a:rPr sz="2700" spc="-21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3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+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4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1675" y="3171642"/>
            <a:ext cx="196550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7700" y="3673799"/>
            <a:ext cx="608225" cy="786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Push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5"/>
              </a:lnSpc>
              <a:spcBef>
                <a:spcPts val="3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Push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8"/>
              </a:spcBef>
            </a:pPr>
            <a:r>
              <a:rPr sz="1800" spc="0" dirty="0" smtClean="0">
                <a:latin typeface="Courier New"/>
                <a:cs typeface="Courier New"/>
              </a:rPr>
              <a:t>Read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3422" y="3673799"/>
            <a:ext cx="196550" cy="786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5"/>
              </a:lnSpc>
              <a:spcBef>
                <a:spcPts val="3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8"/>
              </a:spcBef>
            </a:pPr>
            <a:r>
              <a:rPr sz="1800" spc="0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4901" y="4464767"/>
            <a:ext cx="882158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Pop</a:t>
            </a:r>
            <a:r>
              <a:rPr sz="2700" spc="-32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6,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4556" y="4464767"/>
            <a:ext cx="470871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923" y="4464767"/>
            <a:ext cx="1430457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5,</a:t>
            </a:r>
            <a:r>
              <a:rPr sz="2700" spc="-21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5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-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6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1036" y="4464767"/>
            <a:ext cx="333791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-1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7700" y="4708600"/>
            <a:ext cx="3396274" cy="1555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1" marR="34230">
              <a:lnSpc>
                <a:spcPts val="1960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Push</a:t>
            </a:r>
            <a:r>
              <a:rPr sz="2700" b="1" spc="-43" baseline="4904" dirty="0" smtClean="0"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latin typeface="Courier New"/>
                <a:cs typeface="Courier New"/>
              </a:rPr>
              <a:t>-1</a:t>
            </a:r>
            <a:endParaRPr sz="1800">
              <a:latin typeface="Courier New"/>
              <a:cs typeface="Courier New"/>
            </a:endParaRPr>
          </a:p>
          <a:p>
            <a:pPr marL="12700" marR="34230">
              <a:lnSpc>
                <a:spcPct val="94401"/>
              </a:lnSpc>
              <a:spcBef>
                <a:spcPts val="16"/>
              </a:spcBef>
            </a:pPr>
            <a:r>
              <a:rPr sz="1800" spc="0" dirty="0" smtClean="0">
                <a:latin typeface="Courier New"/>
                <a:cs typeface="Courier New"/>
              </a:rPr>
              <a:t>Read</a:t>
            </a:r>
            <a:r>
              <a:rPr sz="1800" spc="-43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  <a:p>
            <a:pPr marL="469901" marR="821">
              <a:lnSpc>
                <a:spcPts val="2035"/>
              </a:lnSpc>
              <a:spcBef>
                <a:spcPts val="101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Pop</a:t>
            </a:r>
            <a:r>
              <a:rPr sz="2700" spc="-32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-1,</a:t>
            </a:r>
            <a:r>
              <a:rPr sz="2700" spc="-32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Pop</a:t>
            </a:r>
            <a:r>
              <a:rPr sz="2700" spc="-32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7,</a:t>
            </a:r>
            <a:r>
              <a:rPr sz="2700" spc="-21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7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-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-1</a:t>
            </a:r>
            <a:endParaRPr sz="1800">
              <a:latin typeface="Courier New"/>
              <a:cs typeface="Courier New"/>
            </a:endParaRPr>
          </a:p>
          <a:p>
            <a:pPr marL="469901" marR="34230">
              <a:lnSpc>
                <a:spcPts val="1920"/>
              </a:lnSpc>
            </a:pPr>
            <a:r>
              <a:rPr sz="2700" b="1" spc="0" baseline="4904" dirty="0" smtClean="0">
                <a:latin typeface="Courier New"/>
                <a:cs typeface="Courier New"/>
              </a:rPr>
              <a:t>Push</a:t>
            </a:r>
            <a:r>
              <a:rPr sz="2700" b="1" spc="-43" baseline="4904" dirty="0" smtClean="0"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L="12700" marR="34230">
              <a:lnSpc>
                <a:spcPct val="94401"/>
              </a:lnSpc>
              <a:spcBef>
                <a:spcPts val="18"/>
              </a:spcBef>
            </a:pPr>
            <a:r>
              <a:rPr sz="1800" spc="0" dirty="0" smtClean="0">
                <a:latin typeface="Courier New"/>
                <a:cs typeface="Courier New"/>
              </a:rPr>
              <a:t>Read</a:t>
            </a:r>
            <a:r>
              <a:rPr sz="1800" spc="-43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469901">
              <a:lnSpc>
                <a:spcPts val="1989"/>
              </a:lnSpc>
              <a:spcBef>
                <a:spcPts val="99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Pop</a:t>
            </a:r>
            <a:r>
              <a:rPr sz="2700" spc="-32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8,</a:t>
            </a:r>
            <a:r>
              <a:rPr sz="2700" spc="-21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Pop</a:t>
            </a:r>
            <a:r>
              <a:rPr sz="2700" spc="-32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2,</a:t>
            </a:r>
            <a:r>
              <a:rPr sz="2700" spc="-21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2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*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8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0649" y="5240492"/>
            <a:ext cx="470734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10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2429" y="6001725"/>
            <a:ext cx="333882" cy="25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16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2070354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Sample RPN Evaluation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8682" y="4330445"/>
            <a:ext cx="0" cy="213359"/>
          </a:xfrm>
          <a:custGeom>
            <a:avLst/>
            <a:gdLst/>
            <a:ahLst/>
            <a:cxnLst/>
            <a:rect l="l" t="t" r="r" b="b"/>
            <a:pathLst>
              <a:path h="213359">
                <a:moveTo>
                  <a:pt x="0" y="213359"/>
                </a:moveTo>
                <a:lnTo>
                  <a:pt x="0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8682" y="4318253"/>
            <a:ext cx="288797" cy="0"/>
          </a:xfrm>
          <a:custGeom>
            <a:avLst/>
            <a:gdLst/>
            <a:ahLst/>
            <a:cxnLst/>
            <a:rect l="l" t="t" r="r" b="b"/>
            <a:pathLst>
              <a:path w="288797">
                <a:moveTo>
                  <a:pt x="0" y="0"/>
                </a:moveTo>
                <a:lnTo>
                  <a:pt x="288797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4140" y="4381499"/>
            <a:ext cx="134874" cy="162305"/>
          </a:xfrm>
          <a:custGeom>
            <a:avLst/>
            <a:gdLst/>
            <a:ahLst/>
            <a:cxnLst/>
            <a:rect l="l" t="t" r="r" b="b"/>
            <a:pathLst>
              <a:path w="134874" h="162305">
                <a:moveTo>
                  <a:pt x="0" y="12191"/>
                </a:moveTo>
                <a:lnTo>
                  <a:pt x="68580" y="162305"/>
                </a:lnTo>
                <a:lnTo>
                  <a:pt x="134874" y="12191"/>
                </a:lnTo>
                <a:lnTo>
                  <a:pt x="102108" y="2286"/>
                </a:lnTo>
                <a:lnTo>
                  <a:pt x="68580" y="0"/>
                </a:lnTo>
                <a:lnTo>
                  <a:pt x="35813" y="2286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0433" y="4330445"/>
            <a:ext cx="0" cy="137159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43572" y="4356353"/>
            <a:ext cx="0" cy="212598"/>
          </a:xfrm>
          <a:custGeom>
            <a:avLst/>
            <a:gdLst/>
            <a:ahLst/>
            <a:cxnLst/>
            <a:rect l="l" t="t" r="r" b="b"/>
            <a:pathLst>
              <a:path h="212598">
                <a:moveTo>
                  <a:pt x="0" y="212598"/>
                </a:moveTo>
                <a:lnTo>
                  <a:pt x="0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43572" y="4343399"/>
            <a:ext cx="289559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79792" y="4406645"/>
            <a:ext cx="134111" cy="162305"/>
          </a:xfrm>
          <a:custGeom>
            <a:avLst/>
            <a:gdLst/>
            <a:ahLst/>
            <a:cxnLst/>
            <a:rect l="l" t="t" r="r" b="b"/>
            <a:pathLst>
              <a:path w="134111" h="162305">
                <a:moveTo>
                  <a:pt x="0" y="12953"/>
                </a:moveTo>
                <a:lnTo>
                  <a:pt x="68579" y="162305"/>
                </a:lnTo>
                <a:lnTo>
                  <a:pt x="134111" y="12953"/>
                </a:lnTo>
                <a:lnTo>
                  <a:pt x="101346" y="2286"/>
                </a:lnTo>
                <a:lnTo>
                  <a:pt x="68579" y="0"/>
                </a:lnTo>
                <a:lnTo>
                  <a:pt x="35051" y="2286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45324" y="4356353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136398"/>
                </a:moveTo>
                <a:lnTo>
                  <a:pt x="0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11190" y="434340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213360"/>
                </a:moveTo>
                <a:lnTo>
                  <a:pt x="0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1190" y="4330445"/>
            <a:ext cx="291846" cy="0"/>
          </a:xfrm>
          <a:custGeom>
            <a:avLst/>
            <a:gdLst/>
            <a:ahLst/>
            <a:cxnLst/>
            <a:rect l="l" t="t" r="r" b="b"/>
            <a:pathLst>
              <a:path w="291846">
                <a:moveTo>
                  <a:pt x="0" y="0"/>
                </a:moveTo>
                <a:lnTo>
                  <a:pt x="291846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9696" y="4393691"/>
            <a:ext cx="131825" cy="163068"/>
          </a:xfrm>
          <a:custGeom>
            <a:avLst/>
            <a:gdLst/>
            <a:ahLst/>
            <a:cxnLst/>
            <a:rect l="l" t="t" r="r" b="b"/>
            <a:pathLst>
              <a:path w="131825" h="163068">
                <a:moveTo>
                  <a:pt x="0" y="12954"/>
                </a:moveTo>
                <a:lnTo>
                  <a:pt x="65531" y="163068"/>
                </a:lnTo>
                <a:lnTo>
                  <a:pt x="131825" y="12954"/>
                </a:lnTo>
                <a:lnTo>
                  <a:pt x="99059" y="3048"/>
                </a:lnTo>
                <a:lnTo>
                  <a:pt x="65531" y="0"/>
                </a:lnTo>
                <a:lnTo>
                  <a:pt x="32765" y="304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15228" y="434339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60"/>
                </a:moveTo>
                <a:lnTo>
                  <a:pt x="0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49033" y="4254245"/>
            <a:ext cx="0" cy="276605"/>
          </a:xfrm>
          <a:custGeom>
            <a:avLst/>
            <a:gdLst/>
            <a:ahLst/>
            <a:cxnLst/>
            <a:rect l="l" t="t" r="r" b="b"/>
            <a:pathLst>
              <a:path h="276605">
                <a:moveTo>
                  <a:pt x="0" y="276605"/>
                </a:moveTo>
                <a:lnTo>
                  <a:pt x="0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49033" y="4242053"/>
            <a:ext cx="974598" cy="0"/>
          </a:xfrm>
          <a:custGeom>
            <a:avLst/>
            <a:gdLst/>
            <a:ahLst/>
            <a:cxnLst/>
            <a:rect l="l" t="t" r="r" b="b"/>
            <a:pathLst>
              <a:path w="974598">
                <a:moveTo>
                  <a:pt x="0" y="0"/>
                </a:moveTo>
                <a:lnTo>
                  <a:pt x="974598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0292" y="4393691"/>
            <a:ext cx="131825" cy="163068"/>
          </a:xfrm>
          <a:custGeom>
            <a:avLst/>
            <a:gdLst/>
            <a:ahLst/>
            <a:cxnLst/>
            <a:rect l="l" t="t" r="r" b="b"/>
            <a:pathLst>
              <a:path w="131825" h="163068">
                <a:moveTo>
                  <a:pt x="0" y="12954"/>
                </a:moveTo>
                <a:lnTo>
                  <a:pt x="65531" y="163068"/>
                </a:lnTo>
                <a:lnTo>
                  <a:pt x="131825" y="12954"/>
                </a:lnTo>
                <a:lnTo>
                  <a:pt x="116585" y="7620"/>
                </a:lnTo>
                <a:lnTo>
                  <a:pt x="98298" y="3048"/>
                </a:lnTo>
                <a:lnTo>
                  <a:pt x="65531" y="0"/>
                </a:lnTo>
                <a:lnTo>
                  <a:pt x="48005" y="0"/>
                </a:lnTo>
                <a:lnTo>
                  <a:pt x="32765" y="3048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3632" y="4254245"/>
            <a:ext cx="0" cy="175259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175259"/>
                </a:moveTo>
                <a:lnTo>
                  <a:pt x="0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76782" y="1777034"/>
            <a:ext cx="4803315" cy="253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i="1" spc="0" dirty="0" smtClean="0">
                <a:latin typeface="Times New Roman"/>
                <a:cs typeface="Times New Roman"/>
              </a:rPr>
              <a:t>By</a:t>
            </a:r>
            <a:r>
              <a:rPr sz="1800" i="1" spc="9" dirty="0" smtClean="0">
                <a:latin typeface="Times New Roman"/>
                <a:cs typeface="Times New Roman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hand:</a:t>
            </a:r>
            <a:r>
              <a:rPr sz="1800" i="1" spc="407" dirty="0" smtClean="0">
                <a:latin typeface="Times New Roman"/>
                <a:cs typeface="Times New Roman"/>
              </a:rPr>
              <a:t> </a:t>
            </a:r>
            <a:r>
              <a:rPr sz="1800" spc="-39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Times New Roman"/>
                <a:cs typeface="Times New Roman"/>
              </a:rPr>
              <a:t>Ful</a:t>
            </a:r>
            <a:r>
              <a:rPr sz="1800" spc="39" dirty="0" smtClean="0">
                <a:latin typeface="Times New Roman"/>
                <a:cs typeface="Times New Roman"/>
              </a:rPr>
              <a:t>l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56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parenthesize</a:t>
            </a:r>
            <a:r>
              <a:rPr sz="1800" spc="-14" dirty="0" smtClean="0">
                <a:latin typeface="Times New Roman"/>
                <a:cs typeface="Times New Roman"/>
              </a:rPr>
              <a:t>-</a:t>
            </a:r>
            <a:r>
              <a:rPr sz="1800" spc="0" dirty="0" smtClean="0">
                <a:latin typeface="Times New Roman"/>
                <a:cs typeface="Times New Roman"/>
              </a:rPr>
              <a:t>m</a:t>
            </a:r>
            <a:r>
              <a:rPr sz="1800" spc="19" dirty="0" smtClean="0">
                <a:latin typeface="Times New Roman"/>
                <a:cs typeface="Times New Roman"/>
              </a:rPr>
              <a:t>o</a:t>
            </a:r>
            <a:r>
              <a:rPr sz="1800" spc="-14" dirty="0" smtClean="0">
                <a:latin typeface="Times New Roman"/>
                <a:cs typeface="Times New Roman"/>
              </a:rPr>
              <a:t>v</a:t>
            </a:r>
            <a:r>
              <a:rPr sz="1800" spc="25" dirty="0" smtClean="0">
                <a:latin typeface="Times New Roman"/>
                <a:cs typeface="Times New Roman"/>
              </a:rPr>
              <a:t>e</a:t>
            </a:r>
            <a:r>
              <a:rPr sz="1800" spc="-25" dirty="0" smtClean="0">
                <a:latin typeface="Times New Roman"/>
                <a:cs typeface="Times New Roman"/>
              </a:rPr>
              <a:t>-</a:t>
            </a:r>
            <a:r>
              <a:rPr sz="1800" spc="0" dirty="0" smtClean="0">
                <a:latin typeface="Times New Roman"/>
                <a:cs typeface="Times New Roman"/>
              </a:rPr>
              <a:t>eras</a:t>
            </a:r>
            <a:r>
              <a:rPr sz="1800" spc="25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"</a:t>
            </a:r>
            <a:r>
              <a:rPr sz="1800" spc="-32" dirty="0" smtClean="0">
                <a:latin typeface="Times New Roman"/>
                <a:cs typeface="Times New Roman"/>
              </a:rPr>
              <a:t> </a:t>
            </a:r>
            <a:r>
              <a:rPr sz="1800" spc="-1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ethod: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44827" y="2302816"/>
            <a:ext cx="5933176" cy="778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70">
              <a:lnSpc>
                <a:spcPts val="1935"/>
              </a:lnSpc>
              <a:spcBef>
                <a:spcPts val="9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1.</a:t>
            </a:r>
            <a:r>
              <a:rPr sz="1800" spc="11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Ful</a:t>
            </a:r>
            <a:r>
              <a:rPr sz="1800" spc="19" dirty="0" smtClean="0">
                <a:latin typeface="Times New Roman"/>
                <a:cs typeface="Times New Roman"/>
              </a:rPr>
              <a:t>l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58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parenthesize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25" dirty="0" smtClean="0">
                <a:latin typeface="Times New Roman"/>
                <a:cs typeface="Times New Roman"/>
              </a:rPr>
              <a:t>x</a:t>
            </a:r>
            <a:r>
              <a:rPr sz="1800" spc="0" dirty="0" smtClean="0">
                <a:latin typeface="Times New Roman"/>
                <a:cs typeface="Times New Roman"/>
              </a:rPr>
              <a:t>pression.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latin typeface="Times New Roman"/>
                <a:cs typeface="Times New Roman"/>
              </a:rPr>
              <a:t>2.</a:t>
            </a:r>
            <a:r>
              <a:rPr sz="1800" spc="6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Replace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each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ri</a:t>
            </a:r>
            <a:r>
              <a:rPr sz="1800" spc="-14" dirty="0" smtClean="0">
                <a:latin typeface="Times New Roman"/>
                <a:cs typeface="Times New Roman"/>
              </a:rPr>
              <a:t>g</a:t>
            </a:r>
            <a:r>
              <a:rPr sz="1800" spc="-4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t parenthesis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19" dirty="0" smtClean="0">
                <a:latin typeface="Times New Roman"/>
                <a:cs typeface="Times New Roman"/>
              </a:rPr>
              <a:t>b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6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corresponding</a:t>
            </a:r>
            <a:r>
              <a:rPr sz="1800" spc="-11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operator.</a:t>
            </a:r>
            <a:endParaRPr sz="1800">
              <a:latin typeface="Times New Roman"/>
              <a:cs typeface="Times New Roman"/>
            </a:endParaRPr>
          </a:p>
          <a:p>
            <a:pPr marL="12700" marR="34270">
              <a:lnSpc>
                <a:spcPts val="2060"/>
              </a:lnSpc>
              <a:spcBef>
                <a:spcPts val="103"/>
              </a:spcBef>
            </a:pPr>
            <a:r>
              <a:rPr sz="1800" spc="0" dirty="0" smtClean="0">
                <a:latin typeface="Times New Roman"/>
                <a:cs typeface="Times New Roman"/>
              </a:rPr>
              <a:t>3.</a:t>
            </a:r>
            <a:r>
              <a:rPr sz="1800" spc="6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Erase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all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le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parentheses.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7632" y="3353626"/>
            <a:ext cx="932501" cy="253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14" dirty="0" smtClean="0">
                <a:latin typeface="Times New Roman"/>
                <a:cs typeface="Times New Roman"/>
              </a:rPr>
              <a:t>x</a:t>
            </a:r>
            <a:r>
              <a:rPr sz="1800" spc="14" dirty="0" smtClean="0">
                <a:latin typeface="Times New Roman"/>
                <a:cs typeface="Times New Roman"/>
              </a:rPr>
              <a:t>a</a:t>
            </a:r>
            <a:r>
              <a:rPr sz="1800" spc="-1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ple: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9152" y="4510302"/>
            <a:ext cx="227190" cy="834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Times New Roman"/>
                <a:cs typeface="Times New Roman"/>
              </a:rPr>
              <a:t>→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90"/>
              </a:spcBef>
            </a:pPr>
            <a:r>
              <a:rPr sz="1400" spc="0" dirty="0" smtClean="0">
                <a:latin typeface="Times New Roman"/>
                <a:cs typeface="Times New Roman"/>
              </a:rPr>
              <a:t>→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8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→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3518" y="4515986"/>
            <a:ext cx="2149175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((A</a:t>
            </a:r>
            <a:r>
              <a:rPr sz="1800" spc="-21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+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B)</a:t>
            </a:r>
            <a:r>
              <a:rPr sz="1800" spc="-14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*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C)</a:t>
            </a:r>
            <a:r>
              <a:rPr sz="1800" spc="-14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/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(D</a:t>
            </a:r>
            <a:r>
              <a:rPr sz="1800" spc="-14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-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E)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65084" y="4541132"/>
            <a:ext cx="439743" cy="47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38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(((A</a:t>
            </a:r>
            <a:endParaRPr sz="1200">
              <a:latin typeface="Courier New"/>
              <a:cs typeface="Courier New"/>
            </a:endParaRPr>
          </a:p>
          <a:p>
            <a:pPr marL="38613">
              <a:lnSpc>
                <a:spcPct val="94401"/>
              </a:lnSpc>
              <a:spcBef>
                <a:spcPts val="949"/>
              </a:spcBef>
            </a:pPr>
            <a:r>
              <a:rPr sz="1200" spc="0" dirty="0" smtClean="0">
                <a:latin typeface="Courier New"/>
                <a:cs typeface="Courier New"/>
              </a:rPr>
              <a:t>(((A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21968" y="4541132"/>
            <a:ext cx="139590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+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4657" y="4541132"/>
            <a:ext cx="165412" cy="47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38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B</a:t>
            </a:r>
            <a:endParaRPr sz="1200">
              <a:latin typeface="Courier New"/>
              <a:cs typeface="Courier New"/>
            </a:endParaRPr>
          </a:p>
          <a:p>
            <a:pPr marL="38522">
              <a:lnSpc>
                <a:spcPct val="94401"/>
              </a:lnSpc>
              <a:spcBef>
                <a:spcPts val="949"/>
              </a:spcBef>
            </a:pPr>
            <a:r>
              <a:rPr sz="1200" spc="0" dirty="0" smtClean="0">
                <a:latin typeface="Courier New"/>
                <a:cs typeface="Courier New"/>
              </a:rPr>
              <a:t>+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87347" y="4541132"/>
            <a:ext cx="165367" cy="47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38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8476">
              <a:lnSpc>
                <a:spcPct val="94401"/>
              </a:lnSpc>
              <a:spcBef>
                <a:spcPts val="949"/>
              </a:spcBef>
            </a:pPr>
            <a:r>
              <a:rPr sz="1200" spc="0" dirty="0" smtClean="0"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0036" y="4541132"/>
            <a:ext cx="165321" cy="47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38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38430">
              <a:lnSpc>
                <a:spcPct val="94401"/>
              </a:lnSpc>
              <a:spcBef>
                <a:spcPts val="949"/>
              </a:spcBef>
            </a:pPr>
            <a:r>
              <a:rPr sz="1200" spc="0" dirty="0" smtClean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2726" y="4541132"/>
            <a:ext cx="1235879" cy="47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C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)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/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(D</a:t>
            </a:r>
            <a:r>
              <a:rPr sz="1800" spc="-14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-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E)</a:t>
            </a:r>
            <a:endParaRPr sz="1200">
              <a:latin typeface="Courier New"/>
              <a:cs typeface="Courier New"/>
            </a:endParaRPr>
          </a:p>
          <a:p>
            <a:pPr marL="38385" marR="22838">
              <a:lnSpc>
                <a:spcPct val="94401"/>
              </a:lnSpc>
              <a:spcBef>
                <a:spcPts val="949"/>
              </a:spcBef>
            </a:pPr>
            <a:r>
              <a:rPr sz="1200" spc="0" dirty="0" smtClean="0">
                <a:latin typeface="Courier New"/>
                <a:cs typeface="Courier New"/>
              </a:rPr>
              <a:t>(D</a:t>
            </a:r>
            <a:r>
              <a:rPr sz="1200" spc="-14" dirty="0" smtClean="0">
                <a:latin typeface="Courier New"/>
                <a:cs typeface="Courier New"/>
              </a:rPr>
              <a:t> </a:t>
            </a:r>
            <a:r>
              <a:rPr sz="1200" spc="0" dirty="0" smtClean="0">
                <a:latin typeface="Courier New"/>
                <a:cs typeface="Courier New"/>
              </a:rPr>
              <a:t>E</a:t>
            </a:r>
            <a:r>
              <a:rPr sz="1200" spc="-7" dirty="0" smtClean="0">
                <a:latin typeface="Courier New"/>
                <a:cs typeface="Courier New"/>
              </a:rPr>
              <a:t> </a:t>
            </a:r>
            <a:r>
              <a:rPr sz="1200" spc="0" dirty="0" smtClean="0">
                <a:latin typeface="Courier New"/>
                <a:cs typeface="Courier New"/>
              </a:rPr>
              <a:t>-</a:t>
            </a:r>
            <a:r>
              <a:rPr sz="1200" spc="-7" dirty="0" smtClean="0">
                <a:latin typeface="Courier New"/>
                <a:cs typeface="Courier New"/>
              </a:rPr>
              <a:t> </a:t>
            </a:r>
            <a:r>
              <a:rPr sz="1200" spc="0" dirty="0" smtClean="0"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1659" y="4541132"/>
            <a:ext cx="139590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7835" y="4842884"/>
            <a:ext cx="139590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B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2274" y="5172834"/>
            <a:ext cx="322295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A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B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7683" y="5172834"/>
            <a:ext cx="139590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+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0388" y="5172834"/>
            <a:ext cx="139590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3093" y="5172834"/>
            <a:ext cx="139590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5797" y="5172834"/>
            <a:ext cx="139590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8502" y="5172834"/>
            <a:ext cx="504999" cy="177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E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-</a:t>
            </a:r>
            <a:r>
              <a:rPr sz="1800" spc="-7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1189" y="4330446"/>
            <a:ext cx="304038" cy="150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711189" y="4480559"/>
            <a:ext cx="291846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0"/>
              </a:spcBef>
            </a:pPr>
            <a:endParaRPr sz="600"/>
          </a:p>
        </p:txBody>
      </p:sp>
      <p:sp>
        <p:nvSpPr>
          <p:cNvPr id="9" name="object 9"/>
          <p:cNvSpPr txBox="1"/>
          <p:nvPr/>
        </p:nvSpPr>
        <p:spPr>
          <a:xfrm>
            <a:off x="7243572" y="4343400"/>
            <a:ext cx="301751" cy="149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243572" y="4492751"/>
            <a:ext cx="289559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7" name="object 7"/>
          <p:cNvSpPr txBox="1"/>
          <p:nvPr/>
        </p:nvSpPr>
        <p:spPr>
          <a:xfrm>
            <a:off x="6218682" y="4318254"/>
            <a:ext cx="301751" cy="149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218682" y="4467605"/>
            <a:ext cx="288798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5" name="object 5"/>
          <p:cNvSpPr txBox="1"/>
          <p:nvPr/>
        </p:nvSpPr>
        <p:spPr>
          <a:xfrm>
            <a:off x="6749033" y="4242054"/>
            <a:ext cx="974598" cy="18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749033" y="4429505"/>
            <a:ext cx="974598" cy="101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48"/>
              </a:spcBef>
            </a:pPr>
            <a:endParaRPr sz="750"/>
          </a:p>
        </p:txBody>
      </p:sp>
      <p:sp>
        <p:nvSpPr>
          <p:cNvPr id="3" name="object 3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2038350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Converting Infix to RPN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685800"/>
            <a:ext cx="8610600" cy="457200"/>
          </a:xfrm>
          <a:custGeom>
            <a:avLst/>
            <a:gdLst/>
            <a:ahLst/>
            <a:cxnLst/>
            <a:rect l="l" t="t" r="r" b="b"/>
            <a:pathLst>
              <a:path w="8610600" h="457200">
                <a:moveTo>
                  <a:pt x="0" y="0"/>
                </a:moveTo>
                <a:lnTo>
                  <a:pt x="0" y="457200"/>
                </a:lnTo>
                <a:lnTo>
                  <a:pt x="8610600" y="4571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4728" y="1225955"/>
            <a:ext cx="6505435" cy="130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i="1" spc="9" dirty="0" smtClean="0">
                <a:latin typeface="Times New Roman"/>
                <a:cs typeface="Times New Roman"/>
              </a:rPr>
              <a:t>Sta</a:t>
            </a:r>
            <a:r>
              <a:rPr sz="1800" i="1" spc="-4" dirty="0" smtClean="0">
                <a:latin typeface="Times New Roman"/>
                <a:cs typeface="Times New Roman"/>
              </a:rPr>
              <a:t>c</a:t>
            </a:r>
            <a:r>
              <a:rPr sz="1800" i="1" spc="0" dirty="0" smtClean="0">
                <a:latin typeface="Times New Roman"/>
                <a:cs typeface="Times New Roman"/>
              </a:rPr>
              <a:t>k </a:t>
            </a:r>
            <a:r>
              <a:rPr sz="1800" i="1" spc="9" dirty="0" smtClean="0">
                <a:latin typeface="Times New Roman"/>
                <a:cs typeface="Times New Roman"/>
              </a:rPr>
              <a:t>A</a:t>
            </a:r>
            <a:r>
              <a:rPr sz="1800" i="1" spc="-19" dirty="0" smtClean="0">
                <a:latin typeface="Times New Roman"/>
                <a:cs typeface="Times New Roman"/>
              </a:rPr>
              <a:t>l</a:t>
            </a:r>
            <a:r>
              <a:rPr sz="1800" i="1" spc="9" dirty="0" smtClean="0">
                <a:latin typeface="Times New Roman"/>
                <a:cs typeface="Times New Roman"/>
              </a:rPr>
              <a:t>go</a:t>
            </a:r>
            <a:r>
              <a:rPr sz="1800" i="1" spc="-4" dirty="0" smtClean="0">
                <a:latin typeface="Times New Roman"/>
                <a:cs typeface="Times New Roman"/>
              </a:rPr>
              <a:t>r</a:t>
            </a:r>
            <a:r>
              <a:rPr sz="1800" i="1" spc="9" dirty="0" smtClean="0">
                <a:latin typeface="Times New Roman"/>
                <a:cs typeface="Times New Roman"/>
              </a:rPr>
              <a:t>i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hm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ts val="2065"/>
              </a:lnSpc>
              <a:spcBef>
                <a:spcPts val="6"/>
              </a:spcBef>
            </a:pPr>
            <a:r>
              <a:rPr sz="1800" spc="4" dirty="0" smtClean="0">
                <a:latin typeface="Times New Roman"/>
                <a:cs typeface="Times New Roman"/>
              </a:rPr>
              <a:t>1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25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4" dirty="0" smtClean="0">
                <a:latin typeface="Times New Roman"/>
                <a:cs typeface="Times New Roman"/>
              </a:rPr>
              <a:t>iti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li</a:t>
            </a:r>
            <a:r>
              <a:rPr sz="1800" spc="-4" dirty="0" smtClean="0">
                <a:latin typeface="Times New Roman"/>
                <a:cs typeface="Times New Roman"/>
              </a:rPr>
              <a:t>z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4" dirty="0" smtClean="0">
                <a:latin typeface="Times New Roman"/>
                <a:cs typeface="Times New Roman"/>
              </a:rPr>
              <a:t>pt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st</a:t>
            </a:r>
            <a:r>
              <a:rPr sz="1800" spc="14" dirty="0" smtClean="0">
                <a:latin typeface="Times New Roman"/>
                <a:cs typeface="Times New Roman"/>
              </a:rPr>
              <a:t>a</a:t>
            </a:r>
            <a:r>
              <a:rPr sz="1800" spc="-4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op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tors.</a:t>
            </a:r>
            <a:endParaRPr sz="1800">
              <a:latin typeface="Times New Roman"/>
              <a:cs typeface="Times New Roman"/>
            </a:endParaRPr>
          </a:p>
          <a:p>
            <a:pPr marL="293108" indent="-280408">
              <a:lnSpc>
                <a:spcPts val="2060"/>
              </a:lnSpc>
              <a:spcBef>
                <a:spcPts val="49"/>
              </a:spcBef>
            </a:pPr>
            <a:r>
              <a:rPr sz="1800" spc="9" dirty="0" smtClean="0">
                <a:latin typeface="Times New Roman"/>
                <a:cs typeface="Times New Roman"/>
              </a:rPr>
              <a:t>2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19" dirty="0" smtClean="0">
                <a:latin typeface="Times New Roman"/>
                <a:cs typeface="Times New Roman"/>
              </a:rPr>
              <a:t>W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4" dirty="0" smtClean="0">
                <a:latin typeface="Times New Roman"/>
                <a:cs typeface="Times New Roman"/>
              </a:rPr>
              <a:t>il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er</a:t>
            </a:r>
            <a:r>
              <a:rPr sz="1800" spc="-25" dirty="0" smtClean="0">
                <a:latin typeface="Times New Roman"/>
                <a:cs typeface="Times New Roman"/>
              </a:rPr>
              <a:t>r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r 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cc</a:t>
            </a:r>
            <a:r>
              <a:rPr sz="1800" spc="9" dirty="0" smtClean="0">
                <a:latin typeface="Times New Roman"/>
                <a:cs typeface="Times New Roman"/>
              </a:rPr>
              <a:t>u</a:t>
            </a:r>
            <a:r>
              <a:rPr sz="1800" spc="-4" dirty="0" smtClean="0">
                <a:latin typeface="Times New Roman"/>
                <a:cs typeface="Times New Roman"/>
              </a:rPr>
              <a:t>rre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d </a:t>
            </a:r>
            <a:r>
              <a:rPr sz="1800" spc="-4" dirty="0" smtClean="0">
                <a:latin typeface="Times New Roman"/>
                <a:cs typeface="Times New Roman"/>
              </a:rPr>
              <a:t>en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x </a:t>
            </a:r>
            <a:r>
              <a:rPr sz="1800" spc="-4" dirty="0" smtClean="0">
                <a:latin typeface="Times New Roman"/>
                <a:cs typeface="Times New Roman"/>
              </a:rPr>
              <a:t>ex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ess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no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reac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ed </a:t>
            </a:r>
            <a:r>
              <a:rPr sz="1800" spc="-9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. 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29" dirty="0" smtClean="0">
                <a:latin typeface="Times New Roman"/>
                <a:cs typeface="Times New Roman"/>
              </a:rPr>
              <a:t>G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n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9" dirty="0" smtClean="0">
                <a:latin typeface="Times New Roman"/>
                <a:cs typeface="Times New Roman"/>
              </a:rPr>
              <a:t>x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i="1" spc="4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o</a:t>
            </a:r>
            <a:r>
              <a:rPr sz="1800" i="1" spc="-4" dirty="0" smtClean="0">
                <a:latin typeface="Times New Roman"/>
                <a:cs typeface="Times New Roman"/>
              </a:rPr>
              <a:t>ke</a:t>
            </a:r>
            <a:r>
              <a:rPr sz="1800" i="1" spc="0" dirty="0" smtClean="0">
                <a:latin typeface="Times New Roman"/>
                <a:cs typeface="Times New Roman"/>
              </a:rPr>
              <a:t>n </a:t>
            </a:r>
            <a:r>
              <a:rPr sz="1800" i="1" spc="25" dirty="0" smtClean="0">
                <a:latin typeface="Times New Roman"/>
                <a:cs typeface="Times New Roman"/>
              </a:rPr>
              <a:t> </a:t>
            </a:r>
            <a:r>
              <a:rPr sz="1800" spc="-1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x </a:t>
            </a:r>
            <a:r>
              <a:rPr sz="1800" spc="-9" dirty="0" smtClean="0">
                <a:latin typeface="Times New Roman"/>
                <a:cs typeface="Times New Roman"/>
              </a:rPr>
              <a:t>ex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9" dirty="0" smtClean="0">
                <a:latin typeface="Times New Roman"/>
                <a:cs typeface="Times New Roman"/>
              </a:rPr>
              <a:t>ess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on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93108" marR="26730">
              <a:lnSpc>
                <a:spcPts val="2039"/>
              </a:lnSpc>
            </a:pPr>
            <a:r>
              <a:rPr sz="1800" spc="9" dirty="0" smtClean="0">
                <a:latin typeface="Times New Roman"/>
                <a:cs typeface="Times New Roman"/>
              </a:rPr>
              <a:t>b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If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i="1" spc="4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o</a:t>
            </a:r>
            <a:r>
              <a:rPr sz="1800" i="1" spc="-4" dirty="0" smtClean="0">
                <a:latin typeface="Times New Roman"/>
                <a:cs typeface="Times New Roman"/>
              </a:rPr>
              <a:t>ke</a:t>
            </a:r>
            <a:r>
              <a:rPr sz="1800" i="1" spc="0" dirty="0" smtClean="0">
                <a:latin typeface="Times New Roman"/>
                <a:cs typeface="Times New Roman"/>
              </a:rPr>
              <a:t>n  </a:t>
            </a:r>
            <a:r>
              <a:rPr sz="1800" spc="4" dirty="0" smtClean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6372" y="2540443"/>
            <a:ext cx="2070920" cy="25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(i)  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sz="1800" i="1" spc="4" dirty="0" smtClean="0">
                <a:latin typeface="Times New Roman"/>
                <a:cs typeface="Times New Roman"/>
              </a:rPr>
              <a:t>l</a:t>
            </a:r>
            <a:r>
              <a:rPr sz="1800" i="1" spc="-4" dirty="0" smtClean="0">
                <a:latin typeface="Times New Roman"/>
                <a:cs typeface="Times New Roman"/>
              </a:rPr>
              <a:t>e</a:t>
            </a:r>
            <a:r>
              <a:rPr sz="1800" i="1" spc="4" dirty="0" smtClean="0">
                <a:latin typeface="Times New Roman"/>
                <a:cs typeface="Times New Roman"/>
              </a:rPr>
              <a:t>f</a:t>
            </a:r>
            <a:r>
              <a:rPr sz="1800" i="1" spc="0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 </a:t>
            </a:r>
            <a:r>
              <a:rPr sz="1800" i="1" spc="-9" dirty="0" smtClean="0">
                <a:latin typeface="Times New Roman"/>
                <a:cs typeface="Times New Roman"/>
              </a:rPr>
              <a:t>p</a:t>
            </a:r>
            <a:r>
              <a:rPr sz="1800" i="1" spc="9" dirty="0" smtClean="0">
                <a:latin typeface="Times New Roman"/>
                <a:cs typeface="Times New Roman"/>
              </a:rPr>
              <a:t>a</a:t>
            </a:r>
            <a:r>
              <a:rPr sz="1800" i="1" spc="4" dirty="0" smtClean="0">
                <a:latin typeface="Times New Roman"/>
                <a:cs typeface="Times New Roman"/>
              </a:rPr>
              <a:t>r</a:t>
            </a:r>
            <a:r>
              <a:rPr sz="1800" i="1" spc="-4" dirty="0" smtClean="0">
                <a:latin typeface="Times New Roman"/>
                <a:cs typeface="Times New Roman"/>
              </a:rPr>
              <a:t>e</a:t>
            </a:r>
            <a:r>
              <a:rPr sz="1800" i="1" spc="4" dirty="0" smtClean="0">
                <a:latin typeface="Times New Roman"/>
                <a:cs typeface="Times New Roman"/>
              </a:rPr>
              <a:t>n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4" dirty="0" smtClean="0">
                <a:latin typeface="Times New Roman"/>
                <a:cs typeface="Times New Roman"/>
              </a:rPr>
              <a:t>h</a:t>
            </a:r>
            <a:r>
              <a:rPr sz="1800" i="1" spc="-4" dirty="0" smtClean="0">
                <a:latin typeface="Times New Roman"/>
                <a:cs typeface="Times New Roman"/>
              </a:rPr>
              <a:t>e</a:t>
            </a:r>
            <a:r>
              <a:rPr sz="1800" i="1" spc="4" dirty="0" smtClean="0">
                <a:latin typeface="Times New Roman"/>
                <a:cs typeface="Times New Roman"/>
              </a:rPr>
              <a:t>si</a:t>
            </a:r>
            <a:r>
              <a:rPr sz="1800" i="1" spc="-9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6737" y="2540443"/>
            <a:ext cx="2085875" cy="25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i="1" spc="4" dirty="0" smtClean="0">
                <a:latin typeface="Times New Roman"/>
                <a:cs typeface="Times New Roman"/>
              </a:rPr>
              <a:t>P</a:t>
            </a:r>
            <a:r>
              <a:rPr sz="1800" i="1" spc="9" dirty="0" smtClean="0">
                <a:latin typeface="Times New Roman"/>
                <a:cs typeface="Times New Roman"/>
              </a:rPr>
              <a:t>u</a:t>
            </a:r>
            <a:r>
              <a:rPr sz="1800" i="1" spc="-4" dirty="0" smtClean="0">
                <a:latin typeface="Times New Roman"/>
                <a:cs typeface="Times New Roman"/>
              </a:rPr>
              <a:t>s</a:t>
            </a:r>
            <a:r>
              <a:rPr sz="1800" i="1" spc="0" dirty="0" smtClean="0">
                <a:latin typeface="Times New Roman"/>
                <a:cs typeface="Times New Roman"/>
              </a:rPr>
              <a:t>h</a:t>
            </a:r>
            <a:r>
              <a:rPr sz="1800" i="1" spc="19" dirty="0" smtClean="0">
                <a:latin typeface="Times New Roman"/>
                <a:cs typeface="Times New Roman"/>
              </a:rPr>
              <a:t> </a:t>
            </a:r>
            <a:r>
              <a:rPr sz="1800" i="1" spc="-14" dirty="0" smtClean="0">
                <a:latin typeface="Times New Roman"/>
                <a:cs typeface="Times New Roman"/>
              </a:rPr>
              <a:t>i</a:t>
            </a:r>
            <a:r>
              <a:rPr sz="1800" i="1" spc="0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 </a:t>
            </a:r>
            <a:r>
              <a:rPr sz="1800" i="1" spc="-14" dirty="0" smtClean="0">
                <a:latin typeface="Times New Roman"/>
                <a:cs typeface="Times New Roman"/>
              </a:rPr>
              <a:t>o</a:t>
            </a:r>
            <a:r>
              <a:rPr sz="1800" i="1" spc="9" dirty="0" smtClean="0">
                <a:latin typeface="Times New Roman"/>
                <a:cs typeface="Times New Roman"/>
              </a:rPr>
              <a:t>n</a:t>
            </a:r>
            <a:r>
              <a:rPr sz="1800" i="1" spc="-14" dirty="0" smtClean="0">
                <a:latin typeface="Times New Roman"/>
                <a:cs typeface="Times New Roman"/>
              </a:rPr>
              <a:t>t</a:t>
            </a:r>
            <a:r>
              <a:rPr sz="1800" i="1" spc="0" dirty="0" smtClean="0">
                <a:latin typeface="Times New Roman"/>
                <a:cs typeface="Times New Roman"/>
              </a:rPr>
              <a:t>o</a:t>
            </a:r>
            <a:r>
              <a:rPr sz="1800" i="1" spc="19" dirty="0" smtClean="0">
                <a:latin typeface="Times New Roman"/>
                <a:cs typeface="Times New Roman"/>
              </a:rPr>
              <a:t> </a:t>
            </a:r>
            <a:r>
              <a:rPr sz="1800" i="1" spc="4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h</a:t>
            </a:r>
            <a:r>
              <a:rPr sz="1800" i="1" spc="0" dirty="0" smtClean="0">
                <a:latin typeface="Times New Roman"/>
                <a:cs typeface="Times New Roman"/>
              </a:rPr>
              <a:t>e </a:t>
            </a:r>
            <a:r>
              <a:rPr sz="1800" i="1" spc="-4" dirty="0" smtClean="0">
                <a:latin typeface="Times New Roman"/>
                <a:cs typeface="Times New Roman"/>
              </a:rPr>
              <a:t>s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a</a:t>
            </a:r>
            <a:r>
              <a:rPr sz="1800" i="1" spc="-4" dirty="0" smtClean="0">
                <a:latin typeface="Times New Roman"/>
                <a:cs typeface="Times New Roman"/>
              </a:rPr>
              <a:t>c</a:t>
            </a:r>
            <a:r>
              <a:rPr sz="1800" i="1" spc="-9" dirty="0" smtClean="0">
                <a:latin typeface="Times New Roman"/>
                <a:cs typeface="Times New Roman"/>
              </a:rPr>
              <a:t>k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5037" y="2805622"/>
            <a:ext cx="340588" cy="25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latin typeface="Times New Roman"/>
                <a:cs typeface="Times New Roman"/>
              </a:rPr>
              <a:t>(ii)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2225" y="2805622"/>
            <a:ext cx="1839286" cy="25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a </a:t>
            </a:r>
            <a:r>
              <a:rPr sz="1800" i="1" spc="-4" dirty="0" smtClean="0">
                <a:latin typeface="Times New Roman"/>
                <a:cs typeface="Times New Roman"/>
              </a:rPr>
              <a:t>r</a:t>
            </a:r>
            <a:r>
              <a:rPr sz="1800" i="1" spc="4" dirty="0" smtClean="0">
                <a:latin typeface="Times New Roman"/>
                <a:cs typeface="Times New Roman"/>
              </a:rPr>
              <a:t>i</a:t>
            </a:r>
            <a:r>
              <a:rPr sz="1800" i="1" spc="9" dirty="0" smtClean="0">
                <a:latin typeface="Times New Roman"/>
                <a:cs typeface="Times New Roman"/>
              </a:rPr>
              <a:t>gh</a:t>
            </a:r>
            <a:r>
              <a:rPr sz="1800" i="1" spc="0" dirty="0" smtClean="0">
                <a:latin typeface="Times New Roman"/>
                <a:cs typeface="Times New Roman"/>
              </a:rPr>
              <a:t>t</a:t>
            </a:r>
            <a:r>
              <a:rPr sz="1800" i="1" spc="-9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pa</a:t>
            </a:r>
            <a:r>
              <a:rPr sz="1800" i="1" spc="-4" dirty="0" smtClean="0">
                <a:latin typeface="Times New Roman"/>
                <a:cs typeface="Times New Roman"/>
              </a:rPr>
              <a:t>re</a:t>
            </a:r>
            <a:r>
              <a:rPr sz="1800" i="1" spc="-9" dirty="0" smtClean="0">
                <a:latin typeface="Times New Roman"/>
                <a:cs typeface="Times New Roman"/>
              </a:rPr>
              <a:t>n</a:t>
            </a:r>
            <a:r>
              <a:rPr sz="1800" i="1" spc="9" dirty="0" smtClean="0">
                <a:latin typeface="Times New Roman"/>
                <a:cs typeface="Times New Roman"/>
              </a:rPr>
              <a:t>th</a:t>
            </a:r>
            <a:r>
              <a:rPr sz="1800" i="1" spc="-4" dirty="0" smtClean="0">
                <a:latin typeface="Times New Roman"/>
                <a:cs typeface="Times New Roman"/>
              </a:rPr>
              <a:t>es</a:t>
            </a:r>
            <a:r>
              <a:rPr sz="1800" i="1" spc="9" dirty="0" smtClean="0">
                <a:latin typeface="Times New Roman"/>
                <a:cs typeface="Times New Roman"/>
              </a:rPr>
              <a:t>i</a:t>
            </a:r>
            <a:r>
              <a:rPr sz="1800" i="1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728" y="3067761"/>
            <a:ext cx="6894687" cy="51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9">
              <a:lnSpc>
                <a:spcPts val="1939"/>
              </a:lnSpc>
              <a:spcBef>
                <a:spcPts val="97"/>
              </a:spcBef>
            </a:pPr>
            <a:r>
              <a:rPr sz="1800" spc="9" dirty="0" smtClean="0">
                <a:latin typeface="Times New Roman"/>
                <a:cs typeface="Times New Roman"/>
              </a:rPr>
              <a:t>Po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-4" dirty="0" smtClean="0">
                <a:latin typeface="Times New Roman"/>
                <a:cs typeface="Times New Roman"/>
              </a:rPr>
              <a:t> a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di</a:t>
            </a:r>
            <a:r>
              <a:rPr sz="1800" spc="-29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pl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14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 e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nt</a:t>
            </a:r>
            <a:r>
              <a:rPr sz="1800" spc="0" dirty="0" smtClean="0">
                <a:latin typeface="Times New Roman"/>
                <a:cs typeface="Times New Roman"/>
              </a:rPr>
              <a:t>s </a:t>
            </a:r>
            <a:r>
              <a:rPr sz="1800" spc="9" dirty="0" smtClean="0">
                <a:latin typeface="Times New Roman"/>
                <a:cs typeface="Times New Roman"/>
              </a:rPr>
              <a:t>unt</a:t>
            </a:r>
            <a:r>
              <a:rPr sz="1800" spc="-1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l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 </a:t>
            </a:r>
            <a:r>
              <a:rPr sz="1800" spc="9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p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nth</a:t>
            </a:r>
            <a:r>
              <a:rPr sz="1800" spc="-4" dirty="0" smtClean="0">
                <a:latin typeface="Times New Roman"/>
                <a:cs typeface="Times New Roman"/>
              </a:rPr>
              <a:t>es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 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 </a:t>
            </a:r>
            <a:r>
              <a:rPr sz="1800" spc="-29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-4" dirty="0" smtClean="0">
                <a:latin typeface="Times New Roman"/>
                <a:cs typeface="Times New Roman"/>
              </a:rPr>
              <a:t>c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-9" dirty="0" smtClean="0">
                <a:latin typeface="Times New Roman"/>
                <a:cs typeface="Times New Roman"/>
              </a:rPr>
              <a:t>u</a:t>
            </a:r>
            <a:r>
              <a:rPr sz="1800" spc="9" dirty="0" smtClean="0">
                <a:latin typeface="Times New Roman"/>
                <a:cs typeface="Times New Roman"/>
              </a:rPr>
              <a:t>nt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d,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  <a:spcBef>
                <a:spcPts val="6"/>
              </a:spcBef>
            </a:pPr>
            <a:r>
              <a:rPr sz="1800" spc="9" dirty="0" smtClean="0">
                <a:latin typeface="Times New Roman"/>
                <a:cs typeface="Times New Roman"/>
              </a:rPr>
              <a:t>bu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d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n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di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pl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it</a:t>
            </a:r>
            <a:r>
              <a:rPr sz="1800" spc="0" dirty="0" smtClean="0">
                <a:latin typeface="Times New Roman"/>
                <a:cs typeface="Times New Roman"/>
              </a:rPr>
              <a:t>. 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25" dirty="0" smtClean="0">
                <a:latin typeface="Times New Roman"/>
                <a:cs typeface="Times New Roman"/>
              </a:rPr>
              <a:t>r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ac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2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-29" dirty="0" smtClean="0">
                <a:latin typeface="Times New Roman"/>
                <a:cs typeface="Times New Roman"/>
              </a:rPr>
              <a:t>w</a:t>
            </a:r>
            <a:r>
              <a:rPr sz="1800" spc="9" dirty="0" smtClean="0">
                <a:latin typeface="Times New Roman"/>
                <a:cs typeface="Times New Roman"/>
              </a:rPr>
              <a:t>it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p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nth</a:t>
            </a:r>
            <a:r>
              <a:rPr sz="1800" spc="-4" dirty="0" smtClean="0">
                <a:latin typeface="Times New Roman"/>
                <a:cs typeface="Times New Roman"/>
              </a:rPr>
              <a:t>es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 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9" dirty="0" smtClean="0">
                <a:latin typeface="Times New Roman"/>
                <a:cs typeface="Times New Roman"/>
              </a:rPr>
              <a:t>ou</a:t>
            </a:r>
            <a:r>
              <a:rPr sz="1800" spc="-9" dirty="0" smtClean="0">
                <a:latin typeface="Times New Roman"/>
                <a:cs typeface="Times New Roman"/>
              </a:rPr>
              <a:t>n</a:t>
            </a:r>
            <a:r>
              <a:rPr sz="1800" spc="9" dirty="0" smtClean="0">
                <a:latin typeface="Times New Roman"/>
                <a:cs typeface="Times New Roman"/>
              </a:rPr>
              <a:t>d.)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750" y="3857194"/>
            <a:ext cx="3399608" cy="51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964" marR="34299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latin typeface="Times New Roman"/>
                <a:cs typeface="Times New Roman"/>
              </a:rPr>
              <a:t>(iii</a:t>
            </a:r>
            <a:r>
              <a:rPr sz="1800" spc="0" dirty="0" smtClean="0">
                <a:latin typeface="Times New Roman"/>
                <a:cs typeface="Times New Roman"/>
              </a:rPr>
              <a:t>)</a:t>
            </a:r>
            <a:r>
              <a:rPr sz="1800" spc="434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op</a:t>
            </a:r>
            <a:r>
              <a:rPr sz="1800" i="1" spc="-4" dirty="0" smtClean="0">
                <a:latin typeface="Times New Roman"/>
                <a:cs typeface="Times New Roman"/>
              </a:rPr>
              <a:t>e</a:t>
            </a:r>
            <a:r>
              <a:rPr sz="1800" i="1" spc="-29" dirty="0" smtClean="0">
                <a:latin typeface="Times New Roman"/>
                <a:cs typeface="Times New Roman"/>
              </a:rPr>
              <a:t>r</a:t>
            </a:r>
            <a:r>
              <a:rPr sz="1800" i="1" spc="9" dirty="0" smtClean="0">
                <a:latin typeface="Times New Roman"/>
                <a:cs typeface="Times New Roman"/>
              </a:rPr>
              <a:t>ato</a:t>
            </a:r>
            <a:r>
              <a:rPr sz="1800" i="1" spc="-4" dirty="0" smtClean="0">
                <a:latin typeface="Times New Roman"/>
                <a:cs typeface="Times New Roman"/>
              </a:rPr>
              <a:t>r</a:t>
            </a:r>
            <a:r>
              <a:rPr sz="1800" i="1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  <a:spcBef>
                <a:spcPts val="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If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14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2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pu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i="1" spc="-14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o</a:t>
            </a:r>
            <a:r>
              <a:rPr sz="1800" i="1" spc="-4" dirty="0" smtClean="0">
                <a:latin typeface="Times New Roman"/>
                <a:cs typeface="Times New Roman"/>
              </a:rPr>
              <a:t>ke</a:t>
            </a:r>
            <a:r>
              <a:rPr sz="1800" i="1" spc="0" dirty="0" smtClean="0">
                <a:latin typeface="Times New Roman"/>
                <a:cs typeface="Times New Roman"/>
              </a:rPr>
              <a:t>n  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ac</a:t>
            </a:r>
            <a:r>
              <a:rPr sz="1800" spc="-9" dirty="0" smtClean="0">
                <a:latin typeface="Times New Roman"/>
                <a:cs typeface="Times New Roman"/>
              </a:rPr>
              <a:t>k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4643586"/>
            <a:ext cx="5293457" cy="519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9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latin typeface="Times New Roman"/>
                <a:cs typeface="Times New Roman"/>
              </a:rPr>
              <a:t>O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29" dirty="0" smtClean="0">
                <a:latin typeface="Times New Roman"/>
                <a:cs typeface="Times New Roman"/>
              </a:rPr>
              <a:t>w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-4" dirty="0" smtClean="0">
                <a:latin typeface="Times New Roman"/>
                <a:cs typeface="Times New Roman"/>
              </a:rPr>
              <a:t>se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9" dirty="0" smtClean="0">
                <a:latin typeface="Times New Roman"/>
                <a:cs typeface="Times New Roman"/>
              </a:rPr>
              <a:t> po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-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di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pl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th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9" dirty="0" smtClean="0">
                <a:latin typeface="Times New Roman"/>
                <a:cs typeface="Times New Roman"/>
              </a:rPr>
              <a:t>to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-4" dirty="0" smtClean="0">
                <a:latin typeface="Times New Roman"/>
                <a:cs typeface="Times New Roman"/>
              </a:rPr>
              <a:t> s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ac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 e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nt</a:t>
            </a:r>
            <a:r>
              <a:rPr sz="1800" spc="0" dirty="0" smtClean="0">
                <a:latin typeface="Times New Roman"/>
                <a:cs typeface="Times New Roman"/>
              </a:rPr>
              <a:t>;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th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800" spc="-4" dirty="0" smtClean="0">
                <a:latin typeface="Times New Roman"/>
                <a:cs typeface="Times New Roman"/>
              </a:rPr>
              <a:t>re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-4" dirty="0" smtClean="0">
                <a:latin typeface="Times New Roman"/>
                <a:cs typeface="Times New Roman"/>
              </a:rPr>
              <a:t>ea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-4" dirty="0" smtClean="0">
                <a:latin typeface="Times New Roman"/>
                <a:cs typeface="Times New Roman"/>
              </a:rPr>
              <a:t>c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-4" dirty="0" smtClean="0">
                <a:latin typeface="Times New Roman"/>
                <a:cs typeface="Times New Roman"/>
              </a:rPr>
              <a:t>ar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i="1" spc="4" dirty="0" smtClean="0">
                <a:latin typeface="Times New Roman"/>
                <a:cs typeface="Times New Roman"/>
              </a:rPr>
              <a:t>T</a:t>
            </a:r>
            <a:r>
              <a:rPr sz="1800" i="1" spc="9" dirty="0" smtClean="0">
                <a:latin typeface="Times New Roman"/>
                <a:cs typeface="Times New Roman"/>
              </a:rPr>
              <a:t>o</a:t>
            </a:r>
            <a:r>
              <a:rPr sz="1800" i="1" spc="-4" dirty="0" smtClean="0">
                <a:latin typeface="Times New Roman"/>
                <a:cs typeface="Times New Roman"/>
              </a:rPr>
              <a:t>ke</a:t>
            </a:r>
            <a:r>
              <a:rPr sz="1800" i="1" spc="0" dirty="0" smtClean="0">
                <a:latin typeface="Times New Roman"/>
                <a:cs typeface="Times New Roman"/>
              </a:rPr>
              <a:t>n </a:t>
            </a:r>
            <a:r>
              <a:rPr sz="1800" i="1" spc="25" dirty="0" smtClean="0">
                <a:latin typeface="Times New Roman"/>
                <a:cs typeface="Times New Roman"/>
              </a:rPr>
              <a:t> </a:t>
            </a:r>
            <a:r>
              <a:rPr sz="1800" spc="-29" dirty="0" smtClean="0">
                <a:latin typeface="Times New Roman"/>
                <a:cs typeface="Times New Roman"/>
              </a:rPr>
              <a:t>w</a:t>
            </a:r>
            <a:r>
              <a:rPr sz="1800" spc="4" dirty="0" smtClean="0">
                <a:latin typeface="Times New Roman"/>
                <a:cs typeface="Times New Roman"/>
              </a:rPr>
              <a:t>it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n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w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st</a:t>
            </a:r>
            <a:r>
              <a:rPr sz="1800" spc="-4" dirty="0" smtClean="0">
                <a:latin typeface="Times New Roman"/>
                <a:cs typeface="Times New Roman"/>
              </a:rPr>
              <a:t>ac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it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0531" y="5433775"/>
            <a:ext cx="389521" cy="25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latin typeface="Times New Roman"/>
                <a:cs typeface="Times New Roman"/>
              </a:rPr>
              <a:t>(i</a:t>
            </a:r>
            <a:r>
              <a:rPr sz="1800" spc="-9" dirty="0" smtClean="0">
                <a:latin typeface="Times New Roman"/>
                <a:cs typeface="Times New Roman"/>
              </a:rPr>
              <a:t>v</a:t>
            </a:r>
            <a:r>
              <a:rPr sz="1800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080" y="5433775"/>
            <a:ext cx="1158878" cy="25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i="1" spc="9" dirty="0" smtClean="0">
                <a:latin typeface="Times New Roman"/>
                <a:cs typeface="Times New Roman"/>
              </a:rPr>
              <a:t>op</a:t>
            </a:r>
            <a:r>
              <a:rPr sz="1800" i="1" spc="-4" dirty="0" smtClean="0">
                <a:latin typeface="Times New Roman"/>
                <a:cs typeface="Times New Roman"/>
              </a:rPr>
              <a:t>er</a:t>
            </a:r>
            <a:r>
              <a:rPr sz="1800" i="1" spc="-9" dirty="0" smtClean="0">
                <a:latin typeface="Times New Roman"/>
                <a:cs typeface="Times New Roman"/>
              </a:rPr>
              <a:t>a</a:t>
            </a:r>
            <a:r>
              <a:rPr sz="1800" i="1" spc="9" dirty="0" smtClean="0">
                <a:latin typeface="Times New Roman"/>
                <a:cs typeface="Times New Roman"/>
              </a:rPr>
              <a:t>nd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6536" y="5433775"/>
            <a:ext cx="1013175" cy="25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i="1" spc="4" dirty="0" smtClean="0">
                <a:latin typeface="Times New Roman"/>
                <a:cs typeface="Times New Roman"/>
              </a:rPr>
              <a:t>Displa</a:t>
            </a:r>
            <a:r>
              <a:rPr sz="1800" i="1" spc="0" dirty="0" smtClean="0">
                <a:latin typeface="Times New Roman"/>
                <a:cs typeface="Times New Roman"/>
              </a:rPr>
              <a:t>y </a:t>
            </a:r>
            <a:r>
              <a:rPr sz="1800" i="1" spc="4" dirty="0" smtClean="0">
                <a:latin typeface="Times New Roman"/>
                <a:cs typeface="Times New Roman"/>
              </a:rPr>
              <a:t>i</a:t>
            </a:r>
            <a:r>
              <a:rPr sz="1800" i="1" spc="-19" dirty="0" smtClean="0">
                <a:latin typeface="Times New Roman"/>
                <a:cs typeface="Times New Roman"/>
              </a:rPr>
              <a:t>t</a:t>
            </a:r>
            <a:r>
              <a:rPr sz="1800" i="1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750" y="5961070"/>
            <a:ext cx="4712358" cy="51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9">
              <a:lnSpc>
                <a:spcPts val="1939"/>
              </a:lnSpc>
              <a:spcBef>
                <a:spcPts val="97"/>
              </a:spcBef>
            </a:pPr>
            <a:r>
              <a:rPr sz="1800" spc="9" dirty="0" smtClean="0">
                <a:latin typeface="Times New Roman"/>
                <a:cs typeface="Times New Roman"/>
              </a:rPr>
              <a:t>3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r>
              <a:rPr sz="1800" spc="445" dirty="0" smtClean="0">
                <a:latin typeface="Times New Roman"/>
                <a:cs typeface="Times New Roman"/>
              </a:rPr>
              <a:t> </a:t>
            </a:r>
            <a:r>
              <a:rPr sz="1800" spc="-19" dirty="0" smtClean="0">
                <a:latin typeface="Times New Roman"/>
                <a:cs typeface="Times New Roman"/>
              </a:rPr>
              <a:t>W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x </a:t>
            </a:r>
            <a:r>
              <a:rPr sz="1800" spc="-4" dirty="0" smtClean="0">
                <a:latin typeface="Times New Roman"/>
                <a:cs typeface="Times New Roman"/>
              </a:rPr>
              <a:t>ex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ess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reac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d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41293">
              <a:lnSpc>
                <a:spcPts val="2065"/>
              </a:lnSpc>
              <a:spcBef>
                <a:spcPts val="6"/>
              </a:spcBef>
            </a:pPr>
            <a:r>
              <a:rPr sz="1800" spc="4" dirty="0" smtClean="0">
                <a:latin typeface="Times New Roman"/>
                <a:cs typeface="Times New Roman"/>
              </a:rPr>
              <a:t>p</a:t>
            </a:r>
            <a:r>
              <a:rPr sz="1800" spc="-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di</a:t>
            </a:r>
            <a:r>
              <a:rPr sz="1800" spc="-29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st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14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it</a:t>
            </a:r>
            <a:r>
              <a:rPr sz="1800" spc="14" dirty="0" smtClean="0">
                <a:latin typeface="Times New Roman"/>
                <a:cs typeface="Times New Roman"/>
              </a:rPr>
              <a:t>e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s </a:t>
            </a:r>
            <a:r>
              <a:rPr sz="1800" spc="4" dirty="0" smtClean="0">
                <a:latin typeface="Times New Roman"/>
                <a:cs typeface="Times New Roman"/>
              </a:rPr>
              <a:t>unti</a:t>
            </a:r>
            <a:r>
              <a:rPr sz="1800" spc="0" dirty="0" smtClean="0">
                <a:latin typeface="Times New Roman"/>
                <a:cs typeface="Times New Roman"/>
              </a:rPr>
              <a:t>l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st</a:t>
            </a:r>
            <a:r>
              <a:rPr sz="1800" spc="-4" dirty="0" smtClean="0">
                <a:latin typeface="Times New Roman"/>
                <a:cs typeface="Times New Roman"/>
              </a:rPr>
              <a:t>ac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4" dirty="0" smtClean="0">
                <a:latin typeface="Times New Roman"/>
                <a:cs typeface="Times New Roman"/>
              </a:rPr>
              <a:t>p</a:t>
            </a:r>
            <a:r>
              <a:rPr sz="1800" spc="29" dirty="0" smtClean="0">
                <a:latin typeface="Times New Roman"/>
                <a:cs typeface="Times New Roman"/>
              </a:rPr>
              <a:t>t</a:t>
            </a:r>
            <a:r>
              <a:rPr sz="1800" spc="-34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85800"/>
            <a:ext cx="8610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8350">
              <a:lnSpc>
                <a:spcPts val="3600"/>
              </a:lnSpc>
              <a:spcBef>
                <a:spcPts val="180"/>
              </a:spcBef>
            </a:pPr>
            <a:r>
              <a:rPr sz="5400" spc="0" baseline="-4026" dirty="0" smtClean="0">
                <a:latin typeface="Times New Roman"/>
                <a:cs typeface="Times New Roman"/>
              </a:rPr>
              <a:t>Converting Infix to RPN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685800"/>
            <a:ext cx="8610600" cy="457200"/>
          </a:xfrm>
          <a:custGeom>
            <a:avLst/>
            <a:gdLst/>
            <a:ahLst/>
            <a:cxnLst/>
            <a:rect l="l" t="t" r="r" b="b"/>
            <a:pathLst>
              <a:path w="8610600" h="457200">
                <a:moveTo>
                  <a:pt x="0" y="0"/>
                </a:moveTo>
                <a:lnTo>
                  <a:pt x="0" y="457200"/>
                </a:lnTo>
                <a:lnTo>
                  <a:pt x="8610600" y="4571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3776" y="1310865"/>
            <a:ext cx="1887073" cy="278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2000" b="1" spc="4" dirty="0" smtClean="0">
                <a:latin typeface="Times New Roman"/>
                <a:cs typeface="Times New Roman"/>
              </a:rPr>
              <a:t>((A</a:t>
            </a:r>
            <a:r>
              <a:rPr sz="2000" b="1" spc="-4" dirty="0" smtClean="0">
                <a:latin typeface="Times New Roman"/>
                <a:cs typeface="Times New Roman"/>
              </a:rPr>
              <a:t>+</a:t>
            </a:r>
            <a:r>
              <a:rPr sz="2000" b="1" spc="14" dirty="0" smtClean="0">
                <a:latin typeface="Times New Roman"/>
                <a:cs typeface="Times New Roman"/>
              </a:rPr>
              <a:t>B</a:t>
            </a:r>
            <a:r>
              <a:rPr sz="2000" b="1" spc="4" dirty="0" smtClean="0">
                <a:latin typeface="Times New Roman"/>
                <a:cs typeface="Times New Roman"/>
              </a:rPr>
              <a:t>)*C)</a:t>
            </a:r>
            <a:r>
              <a:rPr sz="2000" b="1" spc="-4" dirty="0" smtClean="0">
                <a:latin typeface="Times New Roman"/>
                <a:cs typeface="Times New Roman"/>
              </a:rPr>
              <a:t>/</a:t>
            </a:r>
            <a:r>
              <a:rPr sz="2000" b="1" spc="9" dirty="0" smtClean="0">
                <a:latin typeface="Times New Roman"/>
                <a:cs typeface="Times New Roman"/>
              </a:rPr>
              <a:t>(</a:t>
            </a:r>
            <a:r>
              <a:rPr sz="2000" b="1" spc="4" dirty="0" smtClean="0">
                <a:latin typeface="Times New Roman"/>
                <a:cs typeface="Times New Roman"/>
              </a:rPr>
              <a:t>D-</a:t>
            </a:r>
            <a:r>
              <a:rPr sz="2000" b="1" spc="-9" dirty="0" smtClean="0"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4163" y="1332762"/>
            <a:ext cx="1017745" cy="1831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28" marR="26730">
              <a:lnSpc>
                <a:spcPts val="1935"/>
              </a:lnSpc>
              <a:spcBef>
                <a:spcPts val="96"/>
              </a:spcBef>
            </a:pPr>
            <a:r>
              <a:rPr sz="1800" i="1" spc="9" dirty="0" smtClean="0">
                <a:latin typeface="Times New Roman"/>
                <a:cs typeface="Times New Roman"/>
              </a:rPr>
              <a:t>E</a:t>
            </a:r>
            <a:r>
              <a:rPr sz="1800" i="1" spc="-4" dirty="0" smtClean="0">
                <a:latin typeface="Times New Roman"/>
                <a:cs typeface="Times New Roman"/>
              </a:rPr>
              <a:t>x</a:t>
            </a:r>
            <a:r>
              <a:rPr sz="1800" i="1" spc="9" dirty="0" smtClean="0">
                <a:latin typeface="Times New Roman"/>
                <a:cs typeface="Times New Roman"/>
              </a:rPr>
              <a:t>a</a:t>
            </a:r>
            <a:r>
              <a:rPr sz="1800" i="1" spc="-4" dirty="0" smtClean="0">
                <a:latin typeface="Times New Roman"/>
                <a:cs typeface="Times New Roman"/>
              </a:rPr>
              <a:t>m</a:t>
            </a:r>
            <a:r>
              <a:rPr sz="1800" i="1" spc="9" dirty="0" smtClean="0">
                <a:latin typeface="Times New Roman"/>
                <a:cs typeface="Times New Roman"/>
              </a:rPr>
              <a:t>p</a:t>
            </a:r>
            <a:r>
              <a:rPr sz="1800" i="1" spc="0" dirty="0" smtClean="0">
                <a:latin typeface="Times New Roman"/>
                <a:cs typeface="Times New Roman"/>
              </a:rPr>
              <a:t>l</a:t>
            </a:r>
            <a:r>
              <a:rPr sz="1800" i="1" spc="-4" dirty="0" smtClean="0">
                <a:latin typeface="Times New Roman"/>
                <a:cs typeface="Times New Roman"/>
              </a:rPr>
              <a:t>e</a:t>
            </a:r>
            <a:r>
              <a:rPr sz="1800" i="1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221" indent="-33521">
              <a:lnSpc>
                <a:spcPct val="95729"/>
              </a:lnSpc>
            </a:pPr>
            <a:r>
              <a:rPr sz="1800" spc="29" dirty="0" smtClean="0">
                <a:latin typeface="Times New Roman"/>
                <a:cs typeface="Times New Roman"/>
              </a:rPr>
              <a:t>P</a:t>
            </a:r>
            <a:r>
              <a:rPr sz="1800" spc="9" dirty="0" smtClean="0">
                <a:latin typeface="Times New Roman"/>
                <a:cs typeface="Times New Roman"/>
              </a:rPr>
              <a:t>u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 </a:t>
            </a:r>
            <a:r>
              <a:rPr sz="1800" spc="9" dirty="0" smtClean="0">
                <a:latin typeface="Times New Roman"/>
                <a:cs typeface="Times New Roman"/>
              </a:rPr>
              <a:t>Pu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 Dis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lay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 </a:t>
            </a:r>
            <a:r>
              <a:rPr sz="1800" spc="9" dirty="0" smtClean="0">
                <a:latin typeface="Times New Roman"/>
                <a:cs typeface="Times New Roman"/>
              </a:rPr>
              <a:t>Pu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+ Dis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lay</a:t>
            </a:r>
            <a:r>
              <a:rPr sz="1800" spc="-3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B </a:t>
            </a:r>
            <a:r>
              <a:rPr sz="1800" spc="-4" dirty="0" smtClean="0">
                <a:latin typeface="Times New Roman"/>
                <a:cs typeface="Times New Roman"/>
              </a:rPr>
              <a:t>Rea</a:t>
            </a:r>
            <a:r>
              <a:rPr sz="1800" spc="0" dirty="0" smtClean="0">
                <a:latin typeface="Times New Roman"/>
                <a:cs typeface="Times New Roman"/>
              </a:rPr>
              <a:t>d </a:t>
            </a:r>
            <a:r>
              <a:rPr sz="1800" spc="2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4347" y="2125235"/>
            <a:ext cx="224656" cy="25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4370" y="2648717"/>
            <a:ext cx="373595" cy="25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685" y="3176014"/>
            <a:ext cx="2585315" cy="34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506">
              <a:lnSpc>
                <a:spcPts val="1935"/>
              </a:lnSpc>
              <a:spcBef>
                <a:spcPts val="96"/>
              </a:spcBef>
            </a:pPr>
            <a:r>
              <a:rPr sz="1800" spc="4" dirty="0" smtClean="0">
                <a:latin typeface="Times New Roman"/>
                <a:cs typeface="Times New Roman"/>
              </a:rPr>
              <a:t>P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+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D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+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P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p (</a:t>
            </a:r>
            <a:endParaRPr sz="1800">
              <a:latin typeface="Times New Roman"/>
              <a:cs typeface="Times New Roman"/>
            </a:endParaRPr>
          </a:p>
          <a:p>
            <a:pPr marL="12700" marR="1617064">
              <a:lnSpc>
                <a:spcPts val="2060"/>
              </a:lnSpc>
              <a:spcBef>
                <a:spcPts val="31"/>
              </a:spcBef>
            </a:pPr>
            <a:r>
              <a:rPr sz="1800" spc="9" dirty="0" smtClean="0">
                <a:latin typeface="Times New Roman"/>
                <a:cs typeface="Times New Roman"/>
              </a:rPr>
              <a:t>Pu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* Dis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lay</a:t>
            </a:r>
            <a:r>
              <a:rPr sz="1800" spc="-3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 </a:t>
            </a:r>
            <a:r>
              <a:rPr sz="1800" spc="-4" dirty="0" smtClean="0">
                <a:latin typeface="Times New Roman"/>
                <a:cs typeface="Times New Roman"/>
              </a:rPr>
              <a:t>Rea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1506" marR="34275">
              <a:lnSpc>
                <a:spcPts val="2035"/>
              </a:lnSpc>
            </a:pPr>
            <a:r>
              <a:rPr sz="1800" spc="4" dirty="0" smtClean="0">
                <a:latin typeface="Times New Roman"/>
                <a:cs typeface="Times New Roman"/>
              </a:rPr>
              <a:t>Po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59" dirty="0" smtClean="0">
                <a:latin typeface="Times New Roman"/>
                <a:cs typeface="Times New Roman"/>
              </a:rPr>
              <a:t>*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Displ</a:t>
            </a:r>
            <a:r>
              <a:rPr sz="1800" spc="1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-34" dirty="0" smtClean="0">
                <a:latin typeface="Times New Roman"/>
                <a:cs typeface="Times New Roman"/>
              </a:rPr>
              <a:t>*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25" dirty="0" smtClean="0">
                <a:latin typeface="Times New Roman"/>
                <a:cs typeface="Times New Roman"/>
              </a:rPr>
              <a:t>P</a:t>
            </a:r>
            <a:r>
              <a:rPr sz="1800" spc="-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</a:t>
            </a:r>
            <a:endParaRPr sz="1800">
              <a:latin typeface="Times New Roman"/>
              <a:cs typeface="Times New Roman"/>
            </a:endParaRPr>
          </a:p>
          <a:p>
            <a:pPr marL="12700" marR="1604496">
              <a:lnSpc>
                <a:spcPct val="95729"/>
              </a:lnSpc>
            </a:pPr>
            <a:r>
              <a:rPr sz="1800" spc="9" dirty="0" smtClean="0">
                <a:latin typeface="Times New Roman"/>
                <a:cs typeface="Times New Roman"/>
              </a:rPr>
              <a:t>Pu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/ </a:t>
            </a:r>
            <a:r>
              <a:rPr sz="1800" spc="9" dirty="0" smtClean="0">
                <a:latin typeface="Times New Roman"/>
                <a:cs typeface="Times New Roman"/>
              </a:rPr>
              <a:t>Pu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 Dis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lay</a:t>
            </a:r>
            <a:r>
              <a:rPr sz="1800" spc="-3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 </a:t>
            </a:r>
            <a:r>
              <a:rPr sz="1800" spc="9" dirty="0" smtClean="0">
                <a:latin typeface="Times New Roman"/>
                <a:cs typeface="Times New Roman"/>
              </a:rPr>
              <a:t>Pu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- Dis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lay</a:t>
            </a:r>
            <a:r>
              <a:rPr sz="1800" spc="-3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-4" dirty="0" smtClean="0">
                <a:latin typeface="Times New Roman"/>
                <a:cs typeface="Times New Roman"/>
              </a:rPr>
              <a:t>Rea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1506" marR="111880">
              <a:lnSpc>
                <a:spcPts val="2060"/>
              </a:lnSpc>
              <a:spcBef>
                <a:spcPts val="123"/>
              </a:spcBef>
            </a:pP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-,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Dis</a:t>
            </a:r>
            <a:r>
              <a:rPr sz="1800" spc="-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lay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-,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25" dirty="0" smtClean="0">
                <a:latin typeface="Times New Roman"/>
                <a:cs typeface="Times New Roman"/>
              </a:rPr>
              <a:t>P</a:t>
            </a:r>
            <a:r>
              <a:rPr sz="1800" spc="-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 </a:t>
            </a:r>
            <a:r>
              <a:rPr sz="1800" spc="4" dirty="0" smtClean="0">
                <a:latin typeface="Times New Roman"/>
                <a:cs typeface="Times New Roman"/>
              </a:rPr>
              <a:t>Po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/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Di</a:t>
            </a:r>
            <a:r>
              <a:rPr sz="1800" spc="-29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5078" y="3176014"/>
            <a:ext cx="501329" cy="25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A</a:t>
            </a:r>
            <a:r>
              <a:rPr sz="1800" spc="-4" dirty="0" smtClean="0">
                <a:latin typeface="Times New Roman"/>
                <a:cs typeface="Times New Roman"/>
              </a:rPr>
              <a:t>B+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4027" y="3700250"/>
            <a:ext cx="654062" cy="25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B+C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4667" y="4223732"/>
            <a:ext cx="775101" cy="25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B</a:t>
            </a:r>
            <a:r>
              <a:rPr sz="1800" spc="-4" dirty="0" smtClean="0">
                <a:latin typeface="Times New Roman"/>
                <a:cs typeface="Times New Roman"/>
              </a:rPr>
              <a:t>+</a:t>
            </a:r>
            <a:r>
              <a:rPr sz="1800" spc="50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3413" y="4223732"/>
            <a:ext cx="1795009" cy="25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4" dirty="0" smtClean="0">
                <a:latin typeface="Times New Roman"/>
                <a:cs typeface="Times New Roman"/>
              </a:rPr>
              <a:t>/</a:t>
            </a:r>
            <a:r>
              <a:rPr sz="1800" spc="0" dirty="0" smtClean="0">
                <a:latin typeface="Times New Roman"/>
                <a:cs typeface="Times New Roman"/>
              </a:rPr>
              <a:t>/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st</a:t>
            </a:r>
            <a:r>
              <a:rPr sz="1800" spc="-4" dirty="0" smtClean="0">
                <a:latin typeface="Times New Roman"/>
                <a:cs typeface="Times New Roman"/>
              </a:rPr>
              <a:t>ac</a:t>
            </a:r>
            <a:r>
              <a:rPr sz="1800" spc="0" dirty="0" smtClean="0">
                <a:latin typeface="Times New Roman"/>
                <a:cs typeface="Times New Roman"/>
              </a:rPr>
              <a:t>k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no</a:t>
            </a:r>
            <a:r>
              <a:rPr sz="1800" spc="0" dirty="0" smtClean="0">
                <a:latin typeface="Times New Roman"/>
                <a:cs typeface="Times New Roman"/>
              </a:rPr>
              <a:t>w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14" dirty="0" smtClean="0">
                <a:latin typeface="Times New Roman"/>
                <a:cs typeface="Times New Roman"/>
              </a:rPr>
              <a:t>e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4" dirty="0" smtClean="0">
                <a:latin typeface="Times New Roman"/>
                <a:cs typeface="Times New Roman"/>
              </a:rPr>
              <a:t>p</a:t>
            </a:r>
            <a:r>
              <a:rPr sz="1800" spc="2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3982" y="5013147"/>
            <a:ext cx="935123" cy="25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B+</a:t>
            </a:r>
            <a:r>
              <a:rPr sz="1800" spc="50" dirty="0" smtClean="0">
                <a:latin typeface="Times New Roman"/>
                <a:cs typeface="Times New Roman"/>
              </a:rPr>
              <a:t>C</a:t>
            </a:r>
            <a:r>
              <a:rPr sz="1800" spc="-34" dirty="0" smtClean="0">
                <a:latin typeface="Times New Roman"/>
                <a:cs typeface="Times New Roman"/>
              </a:rPr>
              <a:t>*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3959" y="5540444"/>
            <a:ext cx="1074099" cy="25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B+</a:t>
            </a:r>
            <a:r>
              <a:rPr sz="1800" spc="50" dirty="0" smtClean="0">
                <a:latin typeface="Times New Roman"/>
                <a:cs typeface="Times New Roman"/>
              </a:rPr>
              <a:t>C</a:t>
            </a:r>
            <a:r>
              <a:rPr sz="1800" spc="-34" dirty="0" smtClean="0">
                <a:latin typeface="Times New Roman"/>
                <a:cs typeface="Times New Roman"/>
              </a:rPr>
              <a:t>*</a:t>
            </a:r>
            <a:r>
              <a:rPr sz="1800" spc="0" dirty="0" smtClean="0">
                <a:latin typeface="Times New Roman"/>
                <a:cs typeface="Times New Roman"/>
              </a:rPr>
              <a:t>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3090" y="6063926"/>
            <a:ext cx="1216115" cy="516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02" marR="34275">
              <a:lnSpc>
                <a:spcPts val="1935"/>
              </a:lnSpc>
              <a:spcBef>
                <a:spcPts val="96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B+</a:t>
            </a:r>
            <a:r>
              <a:rPr sz="1800" spc="50" dirty="0" smtClean="0">
                <a:latin typeface="Times New Roman"/>
                <a:cs typeface="Times New Roman"/>
              </a:rPr>
              <a:t>C</a:t>
            </a:r>
            <a:r>
              <a:rPr sz="1800" spc="-34" dirty="0" smtClean="0">
                <a:latin typeface="Times New Roman"/>
                <a:cs typeface="Times New Roman"/>
              </a:rPr>
              <a:t>*</a:t>
            </a:r>
            <a:r>
              <a:rPr sz="1800" spc="0" dirty="0" smtClean="0">
                <a:latin typeface="Times New Roman"/>
                <a:cs typeface="Times New Roman"/>
              </a:rPr>
              <a:t>DE-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  <a:spcBef>
                <a:spcPts val="6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B</a:t>
            </a:r>
            <a:r>
              <a:rPr sz="1800" spc="-4" dirty="0" smtClean="0">
                <a:latin typeface="Times New Roman"/>
                <a:cs typeface="Times New Roman"/>
              </a:rPr>
              <a:t>+</a:t>
            </a:r>
            <a:r>
              <a:rPr sz="1800" spc="50" dirty="0" smtClean="0">
                <a:latin typeface="Times New Roman"/>
                <a:cs typeface="Times New Roman"/>
              </a:rPr>
              <a:t>C</a:t>
            </a:r>
            <a:r>
              <a:rPr sz="1800" spc="-34" dirty="0" smtClean="0">
                <a:latin typeface="Times New Roman"/>
                <a:cs typeface="Times New Roman"/>
              </a:rPr>
              <a:t>*</a:t>
            </a:r>
            <a:r>
              <a:rPr sz="1800" spc="4" dirty="0" smtClean="0">
                <a:latin typeface="Times New Roman"/>
                <a:cs typeface="Times New Roman"/>
              </a:rPr>
              <a:t>DE-/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85800"/>
            <a:ext cx="8610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8350">
              <a:lnSpc>
                <a:spcPts val="3600"/>
              </a:lnSpc>
              <a:spcBef>
                <a:spcPts val="180"/>
              </a:spcBef>
            </a:pPr>
            <a:r>
              <a:rPr sz="5400" spc="0" baseline="-4026" dirty="0" smtClean="0">
                <a:latin typeface="Times New Roman"/>
                <a:cs typeface="Times New Roman"/>
              </a:rPr>
              <a:t>Converting Infix to RPN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2743199"/>
            <a:ext cx="7772400" cy="1143000"/>
          </a:xfrm>
          <a:custGeom>
            <a:avLst/>
            <a:gdLst/>
            <a:ahLst/>
            <a:cxnLst/>
            <a:rect l="l" t="t" r="r" b="b"/>
            <a:pathLst>
              <a:path w="7772400" h="1143000">
                <a:moveTo>
                  <a:pt x="0" y="0"/>
                </a:moveTo>
                <a:lnTo>
                  <a:pt x="0" y="1143000"/>
                </a:lnTo>
                <a:lnTo>
                  <a:pt x="7772400" y="1143000"/>
                </a:lnTo>
                <a:lnTo>
                  <a:pt x="77724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2743200"/>
            <a:ext cx="77724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216658">
              <a:lnSpc>
                <a:spcPct val="95825"/>
              </a:lnSpc>
              <a:spcBef>
                <a:spcPts val="1459"/>
              </a:spcBef>
            </a:pPr>
            <a:r>
              <a:rPr sz="3600" spc="0" dirty="0" smtClean="0">
                <a:latin typeface="Times New Roman"/>
                <a:cs typeface="Times New Roman"/>
              </a:rPr>
              <a:t>Stack applications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1502" y="1673639"/>
            <a:ext cx="15227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4414" y="1673639"/>
            <a:ext cx="6030222" cy="64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40"/>
              </a:lnSpc>
              <a:spcBef>
                <a:spcPts val="107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BASE-CONVERSION</a:t>
            </a:r>
            <a:r>
              <a:rPr sz="2000" b="1" spc="-18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  <a:p>
            <a:pPr marL="127012">
              <a:lnSpc>
                <a:spcPct val="95825"/>
              </a:lnSpc>
              <a:spcBef>
                <a:spcPts val="473"/>
              </a:spcBef>
            </a:pPr>
            <a:r>
              <a:rPr sz="2000" spc="0" dirty="0" smtClean="0">
                <a:latin typeface="Times New Roman"/>
                <a:cs typeface="Times New Roman"/>
              </a:rPr>
              <a:t>/*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Display</a:t>
            </a:r>
            <a:r>
              <a:rPr sz="2000" spc="-67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base-2</a:t>
            </a:r>
            <a:r>
              <a:rPr sz="2000" spc="-57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repre</a:t>
            </a:r>
            <a:r>
              <a:rPr sz="2000" spc="-4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entation</a:t>
            </a:r>
            <a:r>
              <a:rPr sz="2000" spc="-4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16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base-10</a:t>
            </a:r>
            <a:r>
              <a:rPr sz="2000" spc="-62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4495" y="2404376"/>
            <a:ext cx="951116" cy="64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Receive:</a:t>
            </a:r>
            <a:endParaRPr sz="2000">
              <a:latin typeface="Times New Roman"/>
              <a:cs typeface="Times New Roman"/>
            </a:endParaRPr>
          </a:p>
          <a:p>
            <a:pPr marL="12700" marR="38061">
              <a:lnSpc>
                <a:spcPct val="95825"/>
              </a:lnSpc>
              <a:spcBef>
                <a:spcPts val="46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9894" y="2404376"/>
            <a:ext cx="4029562" cy="64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 posit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ve integer </a:t>
            </a:r>
            <a:r>
              <a:rPr sz="2000" i="1" spc="0" dirty="0" smtClean="0">
                <a:latin typeface="Times New Roman"/>
                <a:cs typeface="Times New Roman"/>
              </a:rPr>
              <a:t>number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953">
              <a:lnSpc>
                <a:spcPct val="95825"/>
              </a:lnSpc>
              <a:spcBef>
                <a:spcPts val="467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he base-two</a:t>
            </a:r>
            <a:r>
              <a:rPr sz="2000" spc="-72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representation of</a:t>
            </a:r>
            <a:r>
              <a:rPr sz="2000" spc="-16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numbe</a:t>
            </a:r>
            <a:r>
              <a:rPr sz="2000" i="1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752" y="3134353"/>
            <a:ext cx="7170684" cy="2104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40"/>
              </a:lnSpc>
              <a:spcBef>
                <a:spcPts val="107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12700" marR="38061">
              <a:lnSpc>
                <a:spcPct val="95825"/>
              </a:lnSpc>
              <a:spcBef>
                <a:spcPts val="46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1.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Create an empty stack to hold</a:t>
            </a:r>
            <a:r>
              <a:rPr sz="2000" spc="-3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remainders.</a:t>
            </a:r>
            <a:endParaRPr sz="2000">
              <a:latin typeface="Times New Roman"/>
              <a:cs typeface="Times New Roman"/>
            </a:endParaRPr>
          </a:p>
          <a:p>
            <a:pPr marL="12700" marR="38061">
              <a:lnSpc>
                <a:spcPct val="95825"/>
              </a:lnSpc>
              <a:spcBef>
                <a:spcPts val="57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2.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While </a:t>
            </a:r>
            <a:r>
              <a:rPr sz="2000" i="1" spc="4" dirty="0" smtClean="0">
                <a:latin typeface="Times New Roman"/>
                <a:cs typeface="Times New Roman"/>
              </a:rPr>
              <a:t>numbe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61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&gt;</a:t>
            </a:r>
            <a:r>
              <a:rPr sz="2000" i="1" spc="-5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0:</a:t>
            </a:r>
            <a:endParaRPr sz="2000">
              <a:latin typeface="Times New Roman"/>
              <a:cs typeface="Times New Roman"/>
            </a:endParaRPr>
          </a:p>
          <a:p>
            <a:pPr marL="298417" marR="1344826" indent="25">
              <a:lnSpc>
                <a:spcPts val="2306"/>
              </a:lnSpc>
              <a:spcBef>
                <a:spcPts val="568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a. Calculate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remainder</a:t>
            </a:r>
            <a:r>
              <a:rPr sz="2000" i="1" spc="-83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from</a:t>
            </a:r>
            <a:r>
              <a:rPr sz="2000" spc="-38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number</a:t>
            </a:r>
            <a:r>
              <a:rPr sz="2000" i="1" spc="-61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divided by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2. </a:t>
            </a:r>
            <a:endParaRPr sz="2000">
              <a:latin typeface="Times New Roman"/>
              <a:cs typeface="Times New Roman"/>
            </a:endParaRPr>
          </a:p>
          <a:p>
            <a:pPr marL="298417" marR="1344826">
              <a:lnSpc>
                <a:spcPts val="2306"/>
              </a:lnSpc>
              <a:spcBef>
                <a:spcPts val="576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b.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Push</a:t>
            </a:r>
            <a:r>
              <a:rPr sz="2000" spc="-38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remainder</a:t>
            </a:r>
            <a:r>
              <a:rPr sz="2000" i="1" spc="-83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onto</a:t>
            </a:r>
            <a:r>
              <a:rPr sz="2000" spc="-3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stack of</a:t>
            </a:r>
            <a:r>
              <a:rPr sz="2000" spc="-16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remainders.</a:t>
            </a:r>
            <a:endParaRPr sz="2000">
              <a:latin typeface="Times New Roman"/>
              <a:cs typeface="Times New Roman"/>
            </a:endParaRPr>
          </a:p>
          <a:p>
            <a:pPr marL="298417">
              <a:lnSpc>
                <a:spcPct val="95825"/>
              </a:lnSpc>
              <a:spcBef>
                <a:spcPts val="596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c.  Replace </a:t>
            </a:r>
            <a:r>
              <a:rPr sz="2000" i="1" spc="0" dirty="0" smtClean="0">
                <a:latin typeface="Times New Roman"/>
                <a:cs typeface="Times New Roman"/>
              </a:rPr>
              <a:t>number</a:t>
            </a:r>
            <a:r>
              <a:rPr sz="2000" i="1" spc="-61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by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integer quotient of</a:t>
            </a:r>
            <a:r>
              <a:rPr sz="2000" spc="-26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number</a:t>
            </a:r>
            <a:r>
              <a:rPr sz="2000" i="1" spc="-61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divided</a:t>
            </a:r>
            <a:r>
              <a:rPr sz="2000" spc="-5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by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26" y="5690057"/>
            <a:ext cx="6971571" cy="1009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3.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While the stack of</a:t>
            </a:r>
            <a:r>
              <a:rPr sz="2000" spc="-16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mainders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not</a:t>
            </a:r>
            <a:r>
              <a:rPr sz="2000" spc="-3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empty:</a:t>
            </a:r>
            <a:endParaRPr sz="2000">
              <a:latin typeface="Times New Roman"/>
              <a:cs typeface="Times New Roman"/>
            </a:endParaRPr>
          </a:p>
          <a:p>
            <a:pPr marL="469874" indent="25">
              <a:lnSpc>
                <a:spcPts val="2880"/>
              </a:lnSpc>
              <a:spcBef>
                <a:spcPts val="17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a.  Retrieve and</a:t>
            </a:r>
            <a:r>
              <a:rPr sz="2000" spc="-2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remove 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4" dirty="0" smtClean="0">
                <a:latin typeface="Times New Roman"/>
                <a:cs typeface="Times New Roman"/>
              </a:rPr>
              <a:t>e</a:t>
            </a:r>
            <a:r>
              <a:rPr sz="2000" i="1" spc="0" dirty="0" smtClean="0">
                <a:latin typeface="Times New Roman"/>
                <a:cs typeface="Times New Roman"/>
              </a:rPr>
              <a:t>mainder</a:t>
            </a:r>
            <a:r>
              <a:rPr sz="2000" i="1" spc="-66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from</a:t>
            </a:r>
            <a:r>
              <a:rPr sz="2000" spc="-43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top</a:t>
            </a:r>
            <a:r>
              <a:rPr sz="2000" spc="-3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21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stack b.</a:t>
            </a:r>
            <a:r>
              <a:rPr sz="2000" spc="48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Display</a:t>
            </a:r>
            <a:r>
              <a:rPr sz="2000" spc="-72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remainde</a:t>
            </a:r>
            <a:r>
              <a:rPr sz="2000" i="1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2451354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Application of stack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2451354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Application of stack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1413093"/>
            <a:ext cx="373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&lt;stack&gt;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main</a:t>
            </a:r>
            <a:r>
              <a:rPr lang="en-US" sz="1600" dirty="0" smtClean="0"/>
              <a:t>() 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n;</a:t>
            </a:r>
          </a:p>
          <a:p>
            <a:r>
              <a:rPr lang="en-US" sz="1600" dirty="0"/>
              <a:t>    stack&lt;</a:t>
            </a:r>
            <a:r>
              <a:rPr lang="en-US" sz="1600" dirty="0" err="1"/>
              <a:t>int</a:t>
            </a:r>
            <a:r>
              <a:rPr lang="en-US" sz="1600" dirty="0"/>
              <a:t>&gt; Stack;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tmp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"Put n:";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&gt;&gt;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// Push to stack</a:t>
            </a:r>
          </a:p>
          <a:p>
            <a:r>
              <a:rPr lang="en-US" sz="1600" dirty="0"/>
              <a:t>    while(n!=0</a:t>
            </a:r>
            <a:r>
              <a:rPr lang="en-US" sz="1600" dirty="0" smtClean="0"/>
              <a:t>)   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Stack.push</a:t>
            </a:r>
            <a:r>
              <a:rPr lang="en-US" sz="1600" dirty="0"/>
              <a:t>(n%2);</a:t>
            </a:r>
          </a:p>
          <a:p>
            <a:r>
              <a:rPr lang="en-US" sz="1600" dirty="0"/>
              <a:t>        n = n/2</a:t>
            </a:r>
            <a:r>
              <a:rPr lang="en-US" sz="1600" dirty="0" smtClean="0"/>
              <a:t>;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// Get back and print out</a:t>
            </a:r>
          </a:p>
          <a:p>
            <a:r>
              <a:rPr lang="en-US" sz="1600" dirty="0"/>
              <a:t>    while(</a:t>
            </a:r>
            <a:r>
              <a:rPr lang="en-US" sz="1600" dirty="0" err="1"/>
              <a:t>Stack.size</a:t>
            </a:r>
            <a:r>
              <a:rPr lang="en-US" sz="1600" dirty="0"/>
              <a:t>()!=0</a:t>
            </a:r>
            <a:r>
              <a:rPr lang="en-US" sz="1600" dirty="0" smtClean="0"/>
              <a:t>)   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// get top element in the stack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tmp</a:t>
            </a:r>
            <a:r>
              <a:rPr lang="en-US" sz="1600" dirty="0"/>
              <a:t> = </a:t>
            </a:r>
            <a:r>
              <a:rPr lang="en-US" sz="1600" dirty="0" err="1"/>
              <a:t>Stack.top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// pop it out from stack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Stack.pop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tmp</a:t>
            </a:r>
            <a:r>
              <a:rPr lang="en-US" sz="1600" dirty="0"/>
              <a:t> </a:t>
            </a:r>
            <a:r>
              <a:rPr lang="en-US" sz="1600" dirty="0" smtClean="0"/>
              <a:t>;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system("pause");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2209800"/>
            <a:ext cx="388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n=18 it be as follows:</a:t>
            </a:r>
          </a:p>
          <a:p>
            <a:r>
              <a:rPr lang="en-US" sz="2800" dirty="0"/>
              <a:t>Stack [0]        , n = 18</a:t>
            </a:r>
          </a:p>
          <a:p>
            <a:r>
              <a:rPr lang="en-US" sz="2800" dirty="0"/>
              <a:t>Stack [0,1]      , n = 9</a:t>
            </a:r>
          </a:p>
          <a:p>
            <a:r>
              <a:rPr lang="en-US" sz="2800" dirty="0"/>
              <a:t>Stack [0,1,0]    , n = 4</a:t>
            </a:r>
          </a:p>
          <a:p>
            <a:r>
              <a:rPr lang="en-US" sz="2800" dirty="0"/>
              <a:t>Stack [0,1,0,0]  , n = 2</a:t>
            </a:r>
          </a:p>
          <a:p>
            <a:r>
              <a:rPr lang="en-US" sz="2800" dirty="0"/>
              <a:t>Stack [0,1,0,0,1], n </a:t>
            </a:r>
            <a:r>
              <a:rPr lang="en-US" sz="2800"/>
              <a:t>= </a:t>
            </a:r>
            <a:r>
              <a:rPr lang="en-US" sz="280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1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1502" y="1692059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4367" y="1692059"/>
            <a:ext cx="7429751" cy="2687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S</a:t>
            </a:r>
            <a:r>
              <a:rPr sz="2800" spc="-4" dirty="0" smtClean="0">
                <a:latin typeface="Times New Roman"/>
                <a:cs typeface="Times New Roman"/>
              </a:rPr>
              <a:t>tac</a:t>
            </a:r>
            <a:r>
              <a:rPr sz="2800" spc="0" dirty="0" smtClean="0">
                <a:latin typeface="Times New Roman"/>
                <a:cs typeface="Times New Roman"/>
              </a:rPr>
              <a:t>k </a:t>
            </a:r>
            <a:r>
              <a:rPr sz="2800" spc="-4" dirty="0" smtClean="0">
                <a:latin typeface="Times New Roman"/>
                <a:cs typeface="Times New Roman"/>
              </a:rPr>
              <a:t>ca</a:t>
            </a:r>
            <a:r>
              <a:rPr sz="2800" spc="0" dirty="0" smtClean="0">
                <a:latin typeface="Times New Roman"/>
                <a:cs typeface="Times New Roman"/>
              </a:rPr>
              <a:t>n </a:t>
            </a:r>
            <a:r>
              <a:rPr sz="2800" spc="-4" dirty="0" smtClean="0">
                <a:latin typeface="Times New Roman"/>
                <a:cs typeface="Times New Roman"/>
              </a:rPr>
              <a:t>b</a:t>
            </a:r>
            <a:r>
              <a:rPr sz="2800" spc="0" dirty="0" smtClean="0">
                <a:latin typeface="Times New Roman"/>
                <a:cs typeface="Times New Roman"/>
              </a:rPr>
              <a:t>e </a:t>
            </a:r>
            <a:r>
              <a:rPr sz="2800" spc="-4" dirty="0" smtClean="0">
                <a:latin typeface="Times New Roman"/>
                <a:cs typeface="Times New Roman"/>
              </a:rPr>
              <a:t>use</a:t>
            </a:r>
            <a:r>
              <a:rPr sz="2800" spc="0" dirty="0" smtClean="0">
                <a:latin typeface="Times New Roman"/>
                <a:cs typeface="Times New Roman"/>
              </a:rPr>
              <a:t>d </a:t>
            </a:r>
            <a:r>
              <a:rPr sz="2800" spc="-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o </a:t>
            </a:r>
            <a:r>
              <a:rPr sz="2800" spc="-4" dirty="0" smtClean="0">
                <a:latin typeface="Times New Roman"/>
                <a:cs typeface="Times New Roman"/>
              </a:rPr>
              <a:t>c</a:t>
            </a:r>
            <a:r>
              <a:rPr sz="2800" spc="0" dirty="0" smtClean="0">
                <a:latin typeface="Times New Roman"/>
                <a:cs typeface="Times New Roman"/>
              </a:rPr>
              <a:t>heck a program for balanced</a:t>
            </a:r>
            <a:endParaRPr sz="2800">
              <a:latin typeface="Times New Roman"/>
              <a:cs typeface="Times New Roman"/>
            </a:endParaRPr>
          </a:p>
          <a:p>
            <a:pPr marL="12735" marR="48635">
              <a:lnSpc>
                <a:spcPts val="3390"/>
              </a:lnSpc>
              <a:spcBef>
                <a:spcPts val="21"/>
              </a:spcBef>
            </a:pPr>
            <a:r>
              <a:rPr sz="4200" spc="0" baseline="3105" dirty="0" smtClean="0">
                <a:latin typeface="Times New Roman"/>
                <a:cs typeface="Times New Roman"/>
              </a:rPr>
              <a:t>symbols (such as</a:t>
            </a:r>
            <a:r>
              <a:rPr sz="4200" spc="-9" baseline="3105" dirty="0" smtClean="0">
                <a:latin typeface="Times New Roman"/>
                <a:cs typeface="Times New Roman"/>
              </a:rPr>
              <a:t> </a:t>
            </a:r>
            <a:r>
              <a:rPr sz="4200" spc="-9" baseline="3152" dirty="0" smtClean="0">
                <a:latin typeface="Courier New"/>
                <a:cs typeface="Courier New"/>
              </a:rPr>
              <a:t>{</a:t>
            </a:r>
            <a:r>
              <a:rPr sz="4200" spc="0" baseline="3152" dirty="0" smtClean="0">
                <a:latin typeface="Courier New"/>
                <a:cs typeface="Courier New"/>
              </a:rPr>
              <a:t>}</a:t>
            </a:r>
            <a:r>
              <a:rPr sz="4200" spc="0" baseline="3105" dirty="0" smtClean="0">
                <a:latin typeface="Times New Roman"/>
                <a:cs typeface="Times New Roman"/>
              </a:rPr>
              <a:t>, </a:t>
            </a:r>
            <a:r>
              <a:rPr sz="4200" spc="-9" baseline="3152" dirty="0" smtClean="0">
                <a:latin typeface="Courier New"/>
                <a:cs typeface="Courier New"/>
              </a:rPr>
              <a:t>(</a:t>
            </a:r>
            <a:r>
              <a:rPr sz="4200" spc="0" baseline="3152" dirty="0" smtClean="0">
                <a:latin typeface="Courier New"/>
                <a:cs typeface="Courier New"/>
              </a:rPr>
              <a:t>)</a:t>
            </a:r>
            <a:r>
              <a:rPr sz="4200" spc="0" baseline="3105" dirty="0" smtClean="0">
                <a:latin typeface="Times New Roman"/>
                <a:cs typeface="Times New Roman"/>
              </a:rPr>
              <a:t>,</a:t>
            </a:r>
            <a:r>
              <a:rPr sz="4200" spc="-9" baseline="3105" dirty="0" smtClean="0">
                <a:latin typeface="Times New Roman"/>
                <a:cs typeface="Times New Roman"/>
              </a:rPr>
              <a:t> </a:t>
            </a:r>
            <a:r>
              <a:rPr sz="4200" spc="-9" baseline="3152" dirty="0" smtClean="0">
                <a:latin typeface="Courier New"/>
                <a:cs typeface="Courier New"/>
              </a:rPr>
              <a:t>[</a:t>
            </a:r>
            <a:r>
              <a:rPr sz="4200" spc="0" baseline="3152" dirty="0" smtClean="0">
                <a:latin typeface="Courier New"/>
                <a:cs typeface="Courier New"/>
              </a:rPr>
              <a:t>]</a:t>
            </a:r>
            <a:r>
              <a:rPr sz="4200" spc="4" baseline="3105" dirty="0" smtClean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12771" marR="476773" indent="-71">
              <a:lnSpc>
                <a:spcPct val="98987"/>
              </a:lnSpc>
              <a:spcBef>
                <a:spcPts val="413"/>
              </a:spcBef>
            </a:pP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4" dirty="0" smtClean="0">
                <a:latin typeface="Times New Roman"/>
                <a:cs typeface="Times New Roman"/>
              </a:rPr>
              <a:t>x</a:t>
            </a:r>
            <a:r>
              <a:rPr sz="2800" spc="-9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m</a:t>
            </a:r>
            <a:r>
              <a:rPr sz="2800" spc="-4" dirty="0" smtClean="0">
                <a:latin typeface="Times New Roman"/>
                <a:cs typeface="Times New Roman"/>
              </a:rPr>
              <a:t>pl</a:t>
            </a:r>
            <a:r>
              <a:rPr sz="2800" spc="-9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: </a:t>
            </a:r>
            <a:r>
              <a:rPr sz="2800" spc="-9" dirty="0" smtClean="0">
                <a:latin typeface="Courier New"/>
                <a:cs typeface="Courier New"/>
              </a:rPr>
              <a:t>{()</a:t>
            </a:r>
            <a:r>
              <a:rPr sz="2800" spc="0" dirty="0" smtClean="0">
                <a:latin typeface="Courier New"/>
                <a:cs typeface="Courier New"/>
              </a:rPr>
              <a:t>}</a:t>
            </a:r>
            <a:r>
              <a:rPr sz="2800" spc="-984" dirty="0" smtClean="0">
                <a:latin typeface="Courier New"/>
                <a:cs typeface="Courier New"/>
              </a:rPr>
              <a:t> 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s </a:t>
            </a:r>
            <a:r>
              <a:rPr sz="2800" spc="-4" dirty="0" smtClean="0">
                <a:latin typeface="Times New Roman"/>
                <a:cs typeface="Times New Roman"/>
              </a:rPr>
              <a:t>legal</a:t>
            </a:r>
            <a:r>
              <a:rPr sz="2800" spc="0" dirty="0" smtClean="0">
                <a:latin typeface="Times New Roman"/>
                <a:cs typeface="Times New Roman"/>
              </a:rPr>
              <a:t>, </a:t>
            </a:r>
            <a:r>
              <a:rPr sz="2800" spc="-9" dirty="0" smtClean="0">
                <a:latin typeface="Courier New"/>
                <a:cs typeface="Courier New"/>
              </a:rPr>
              <a:t>{(}</a:t>
            </a:r>
            <a:r>
              <a:rPr sz="2800" spc="0" dirty="0" smtClean="0">
                <a:latin typeface="Courier New"/>
                <a:cs typeface="Courier New"/>
              </a:rPr>
              <a:t>)</a:t>
            </a:r>
            <a:r>
              <a:rPr sz="2800" spc="-984" dirty="0" smtClean="0">
                <a:latin typeface="Courier New"/>
                <a:cs typeface="Courier New"/>
              </a:rPr>
              <a:t> 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s </a:t>
            </a:r>
            <a:r>
              <a:rPr sz="2800" spc="-4" dirty="0" smtClean="0">
                <a:latin typeface="Times New Roman"/>
                <a:cs typeface="Times New Roman"/>
              </a:rPr>
              <a:t>no</a:t>
            </a:r>
            <a:r>
              <a:rPr sz="2800" spc="0" dirty="0" smtClean="0">
                <a:latin typeface="Times New Roman"/>
                <a:cs typeface="Times New Roman"/>
              </a:rPr>
              <a:t>t </a:t>
            </a:r>
            <a:r>
              <a:rPr sz="2800" spc="-4" dirty="0" smtClean="0">
                <a:latin typeface="Times New Roman"/>
                <a:cs typeface="Times New Roman"/>
              </a:rPr>
              <a:t>(s</a:t>
            </a:r>
            <a:r>
              <a:rPr sz="2800" spc="0" dirty="0" smtClean="0">
                <a:latin typeface="Times New Roman"/>
                <a:cs typeface="Times New Roman"/>
              </a:rPr>
              <a:t>o </a:t>
            </a:r>
            <a:r>
              <a:rPr sz="2800" spc="-4" dirty="0" smtClean="0">
                <a:latin typeface="Times New Roman"/>
                <a:cs typeface="Times New Roman"/>
              </a:rPr>
              <a:t>simply </a:t>
            </a:r>
            <a:r>
              <a:rPr sz="2800" spc="0" dirty="0" smtClean="0">
                <a:latin typeface="Times New Roman"/>
                <a:cs typeface="Times New Roman"/>
              </a:rPr>
              <a:t>counting symbols does not work).</a:t>
            </a:r>
            <a:endParaRPr sz="2800">
              <a:latin typeface="Times New Roman"/>
              <a:cs typeface="Times New Roman"/>
            </a:endParaRPr>
          </a:p>
          <a:p>
            <a:pPr marL="12734" indent="0">
              <a:lnSpc>
                <a:spcPct val="100041"/>
              </a:lnSpc>
              <a:spcBef>
                <a:spcPts val="715"/>
              </a:spcBef>
            </a:pPr>
            <a:r>
              <a:rPr sz="2800" spc="-4" dirty="0" smtClean="0">
                <a:latin typeface="Times New Roman"/>
                <a:cs typeface="Times New Roman"/>
              </a:rPr>
              <a:t>Whe</a:t>
            </a:r>
            <a:r>
              <a:rPr sz="2800" spc="0" dirty="0" smtClean="0">
                <a:latin typeface="Times New Roman"/>
                <a:cs typeface="Times New Roman"/>
              </a:rPr>
              <a:t>n a </a:t>
            </a:r>
            <a:r>
              <a:rPr sz="2800" spc="-4" dirty="0" smtClean="0">
                <a:latin typeface="Times New Roman"/>
                <a:cs typeface="Times New Roman"/>
              </a:rPr>
              <a:t>closin</a:t>
            </a:r>
            <a:r>
              <a:rPr sz="2800" spc="0" dirty="0" smtClean="0">
                <a:latin typeface="Times New Roman"/>
                <a:cs typeface="Times New Roman"/>
              </a:rPr>
              <a:t>g </a:t>
            </a:r>
            <a:r>
              <a:rPr sz="2800" spc="-4" dirty="0" smtClean="0">
                <a:latin typeface="Times New Roman"/>
                <a:cs typeface="Times New Roman"/>
              </a:rPr>
              <a:t>symbo</a:t>
            </a:r>
            <a:r>
              <a:rPr sz="2800" spc="0" dirty="0" smtClean="0">
                <a:latin typeface="Times New Roman"/>
                <a:cs typeface="Times New Roman"/>
              </a:rPr>
              <a:t>l 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s </a:t>
            </a:r>
            <a:r>
              <a:rPr sz="2800" spc="-4" dirty="0" smtClean="0">
                <a:latin typeface="Times New Roman"/>
                <a:cs typeface="Times New Roman"/>
              </a:rPr>
              <a:t>seen</a:t>
            </a:r>
            <a:r>
              <a:rPr sz="2800" spc="0" dirty="0" smtClean="0">
                <a:latin typeface="Times New Roman"/>
                <a:cs typeface="Times New Roman"/>
              </a:rPr>
              <a:t>, 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t </a:t>
            </a:r>
            <a:r>
              <a:rPr sz="2800" spc="-4" dirty="0" smtClean="0">
                <a:latin typeface="Times New Roman"/>
                <a:cs typeface="Times New Roman"/>
              </a:rPr>
              <a:t>matche</a:t>
            </a:r>
            <a:r>
              <a:rPr sz="2800" spc="0" dirty="0" smtClean="0">
                <a:latin typeface="Times New Roman"/>
                <a:cs typeface="Times New Roman"/>
              </a:rPr>
              <a:t>s </a:t>
            </a:r>
            <a:r>
              <a:rPr sz="2800" spc="-4" dirty="0" smtClean="0">
                <a:latin typeface="Times New Roman"/>
                <a:cs typeface="Times New Roman"/>
              </a:rPr>
              <a:t>th</a:t>
            </a:r>
            <a:r>
              <a:rPr sz="2800" spc="0" dirty="0" smtClean="0">
                <a:latin typeface="Times New Roman"/>
                <a:cs typeface="Times New Roman"/>
              </a:rPr>
              <a:t>e </a:t>
            </a:r>
            <a:r>
              <a:rPr sz="2800" b="1" u="heavy" spc="0" dirty="0" smtClean="0">
                <a:latin typeface="Times New Roman"/>
                <a:cs typeface="Times New Roman"/>
              </a:rPr>
              <a:t>most</a:t>
            </a:r>
            <a:r>
              <a:rPr sz="2800" b="1" spc="0" dirty="0" smtClean="0">
                <a:latin typeface="Times New Roman"/>
                <a:cs typeface="Times New Roman"/>
              </a:rPr>
              <a:t> </a:t>
            </a:r>
            <a:r>
              <a:rPr sz="2800" b="1" u="heavy" spc="0" dirty="0" smtClean="0">
                <a:latin typeface="Times New Roman"/>
                <a:cs typeface="Times New Roman"/>
              </a:rPr>
              <a:t>recently</a:t>
            </a:r>
            <a:r>
              <a:rPr sz="2800" b="1" u="heavy" spc="-4" dirty="0" smtClean="0">
                <a:latin typeface="Times New Roman"/>
                <a:cs typeface="Times New Roman"/>
              </a:rPr>
              <a:t> </a:t>
            </a:r>
            <a:r>
              <a:rPr sz="2800" b="1" u="heavy" spc="0" dirty="0" smtClean="0">
                <a:latin typeface="Times New Roman"/>
                <a:cs typeface="Times New Roman"/>
              </a:rPr>
              <a:t>seen</a:t>
            </a:r>
            <a:r>
              <a:rPr sz="2800" b="1" spc="-4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unclosed opening symbol. Therefore,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02" y="2605679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37" y="3571893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620" y="3998633"/>
            <a:ext cx="23677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385" y="4425338"/>
            <a:ext cx="3671088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stack will be appropriate.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3179318" marR="3177900" algn="ctr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Application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0599" y="4157979"/>
            <a:ext cx="883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1502" y="1692059"/>
            <a:ext cx="203327" cy="894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70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4367" y="1692059"/>
            <a:ext cx="5521849" cy="894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M</a:t>
            </a:r>
            <a:r>
              <a:rPr sz="2800" spc="-4" dirty="0" smtClean="0">
                <a:latin typeface="Times New Roman"/>
                <a:cs typeface="Times New Roman"/>
              </a:rPr>
              <a:t>ak</a:t>
            </a:r>
            <a:r>
              <a:rPr sz="2800" spc="0" dirty="0" smtClean="0">
                <a:latin typeface="Times New Roman"/>
                <a:cs typeface="Times New Roman"/>
              </a:rPr>
              <a:t>e 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n </a:t>
            </a:r>
            <a:r>
              <a:rPr sz="2800" spc="-4" dirty="0" smtClean="0">
                <a:latin typeface="Times New Roman"/>
                <a:cs typeface="Times New Roman"/>
              </a:rPr>
              <a:t>empt</a:t>
            </a:r>
            <a:r>
              <a:rPr sz="2800" spc="0" dirty="0" smtClean="0">
                <a:latin typeface="Times New Roman"/>
                <a:cs typeface="Times New Roman"/>
              </a:rPr>
              <a:t>y </a:t>
            </a:r>
            <a:r>
              <a:rPr sz="2800" spc="-4" dirty="0" smtClean="0">
                <a:latin typeface="Times New Roman"/>
                <a:cs typeface="Times New Roman"/>
              </a:rPr>
              <a:t>stack.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70"/>
              </a:spcBef>
            </a:pPr>
            <a:r>
              <a:rPr sz="2800" spc="-4" dirty="0" smtClean="0">
                <a:latin typeface="Times New Roman"/>
                <a:cs typeface="Times New Roman"/>
              </a:rPr>
              <a:t>Repeatedl</a:t>
            </a:r>
            <a:r>
              <a:rPr sz="2800" spc="0" dirty="0" smtClean="0">
                <a:latin typeface="Times New Roman"/>
                <a:cs typeface="Times New Roman"/>
              </a:rPr>
              <a:t>y </a:t>
            </a:r>
            <a:r>
              <a:rPr sz="2800" spc="-4" dirty="0" smtClean="0">
                <a:latin typeface="Times New Roman"/>
                <a:cs typeface="Times New Roman"/>
              </a:rPr>
              <a:t>rea</a:t>
            </a:r>
            <a:r>
              <a:rPr sz="2800" spc="0" dirty="0" smtClean="0">
                <a:latin typeface="Times New Roman"/>
                <a:cs typeface="Times New Roman"/>
              </a:rPr>
              <a:t>d </a:t>
            </a:r>
            <a:r>
              <a:rPr sz="2800" spc="-4" dirty="0" smtClean="0">
                <a:latin typeface="Times New Roman"/>
                <a:cs typeface="Times New Roman"/>
              </a:rPr>
              <a:t>tokens</a:t>
            </a:r>
            <a:r>
              <a:rPr sz="2800" spc="0" dirty="0" smtClean="0">
                <a:latin typeface="Times New Roman"/>
                <a:cs typeface="Times New Roman"/>
              </a:rPr>
              <a:t>; 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f </a:t>
            </a:r>
            <a:r>
              <a:rPr sz="2800" spc="-4" dirty="0" smtClean="0">
                <a:latin typeface="Times New Roman"/>
                <a:cs typeface="Times New Roman"/>
              </a:rPr>
              <a:t>th</a:t>
            </a:r>
            <a:r>
              <a:rPr sz="2800" spc="0" dirty="0" smtClean="0">
                <a:latin typeface="Times New Roman"/>
                <a:cs typeface="Times New Roman"/>
              </a:rPr>
              <a:t>e </a:t>
            </a:r>
            <a:r>
              <a:rPr sz="2800" spc="-4" dirty="0" smtClean="0">
                <a:latin typeface="Times New Roman"/>
                <a:cs typeface="Times New Roman"/>
              </a:rPr>
              <a:t>toke</a:t>
            </a:r>
            <a:r>
              <a:rPr sz="2800" spc="0" dirty="0" smtClean="0">
                <a:latin typeface="Times New Roman"/>
                <a:cs typeface="Times New Roman"/>
              </a:rPr>
              <a:t>n </a:t>
            </a:r>
            <a:r>
              <a:rPr sz="2800" spc="-4" dirty="0" smtClean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703" y="2717702"/>
            <a:ext cx="256705" cy="894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70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453" y="2717702"/>
            <a:ext cx="7577494" cy="2136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an </a:t>
            </a:r>
            <a:r>
              <a:rPr sz="2800" spc="-4" dirty="0" smtClean="0">
                <a:latin typeface="Times New Roman"/>
                <a:cs typeface="Times New Roman"/>
              </a:rPr>
              <a:t>openin</a:t>
            </a:r>
            <a:r>
              <a:rPr sz="2800" spc="0" dirty="0" smtClean="0">
                <a:latin typeface="Times New Roman"/>
                <a:cs typeface="Times New Roman"/>
              </a:rPr>
              <a:t>g </a:t>
            </a:r>
            <a:r>
              <a:rPr sz="2800" spc="-4" dirty="0" smtClean="0">
                <a:latin typeface="Times New Roman"/>
                <a:cs typeface="Times New Roman"/>
              </a:rPr>
              <a:t>symbol</a:t>
            </a:r>
            <a:r>
              <a:rPr sz="2800" spc="0" dirty="0" smtClean="0">
                <a:latin typeface="Times New Roman"/>
                <a:cs typeface="Times New Roman"/>
              </a:rPr>
              <a:t>, </a:t>
            </a:r>
            <a:r>
              <a:rPr sz="2800" spc="-4" dirty="0" smtClean="0">
                <a:latin typeface="Times New Roman"/>
                <a:cs typeface="Times New Roman"/>
              </a:rPr>
              <a:t>pus</a:t>
            </a:r>
            <a:r>
              <a:rPr sz="2800" spc="0" dirty="0" smtClean="0">
                <a:latin typeface="Times New Roman"/>
                <a:cs typeface="Times New Roman"/>
              </a:rPr>
              <a:t>h 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t </a:t>
            </a:r>
            <a:r>
              <a:rPr sz="2800" spc="-4" dirty="0" smtClean="0">
                <a:latin typeface="Times New Roman"/>
                <a:cs typeface="Times New Roman"/>
              </a:rPr>
              <a:t>ont</a:t>
            </a:r>
            <a:r>
              <a:rPr sz="2800" spc="0" dirty="0" smtClean="0">
                <a:latin typeface="Times New Roman"/>
                <a:cs typeface="Times New Roman"/>
              </a:rPr>
              <a:t>o </a:t>
            </a:r>
            <a:r>
              <a:rPr sz="2800" spc="-4" dirty="0" smtClean="0">
                <a:latin typeface="Times New Roman"/>
                <a:cs typeface="Times New Roman"/>
              </a:rPr>
              <a:t>th</a:t>
            </a:r>
            <a:r>
              <a:rPr sz="2800" spc="0" dirty="0" smtClean="0">
                <a:latin typeface="Times New Roman"/>
                <a:cs typeface="Times New Roman"/>
              </a:rPr>
              <a:t>e </a:t>
            </a:r>
            <a:r>
              <a:rPr sz="2800" spc="-4" dirty="0" smtClean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670"/>
              </a:spcBef>
            </a:pPr>
            <a:r>
              <a:rPr sz="2800" spc="0" dirty="0" smtClean="0">
                <a:latin typeface="Times New Roman"/>
                <a:cs typeface="Times New Roman"/>
              </a:rPr>
              <a:t>a closing symbol</a:t>
            </a:r>
            <a:endParaRPr sz="2800">
              <a:latin typeface="Times New Roman"/>
              <a:cs typeface="Times New Roman"/>
            </a:endParaRPr>
          </a:p>
          <a:p>
            <a:pPr marL="148588" marR="1825757" algn="ctr">
              <a:lnSpc>
                <a:spcPct val="95825"/>
              </a:lnSpc>
              <a:spcBef>
                <a:spcPts val="68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r>
              <a:rPr sz="2400" spc="360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 the stack is empty, then report an error;</a:t>
            </a:r>
            <a:endParaRPr sz="2400">
              <a:latin typeface="Times New Roman"/>
              <a:cs typeface="Times New Roman"/>
            </a:endParaRPr>
          </a:p>
          <a:p>
            <a:pPr marL="412748" indent="-228600">
              <a:lnSpc>
                <a:spcPct val="99754"/>
              </a:lnSpc>
              <a:spcBef>
                <a:spcPts val="69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r>
              <a:rPr sz="2400" spc="36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otherwise pop the stack and verify that the popped symbol is a match (if not report an error)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502" y="4984661"/>
            <a:ext cx="20332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67" y="4984661"/>
            <a:ext cx="8062611" cy="8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At the end of the file, if the stack is not empty, report an</a:t>
            </a:r>
            <a:endParaRPr sz="2800">
              <a:latin typeface="Times New Roman"/>
              <a:cs typeface="Times New Roman"/>
            </a:endParaRPr>
          </a:p>
          <a:p>
            <a:pPr marL="12735" marR="53378">
              <a:lnSpc>
                <a:spcPct val="95825"/>
              </a:lnSpc>
            </a:pPr>
            <a:r>
              <a:rPr sz="2800" spc="0" dirty="0" smtClean="0"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1676400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Balanced Symbol Algorithm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1466" y="1666151"/>
            <a:ext cx="203362" cy="191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5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35" marR="0">
              <a:lnSpc>
                <a:spcPct val="95825"/>
              </a:lnSpc>
              <a:spcBef>
                <a:spcPts val="670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35" marR="0">
              <a:lnSpc>
                <a:spcPct val="95825"/>
              </a:lnSpc>
              <a:spcBef>
                <a:spcPts val="81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 marR="35">
              <a:lnSpc>
                <a:spcPct val="95825"/>
              </a:lnSpc>
              <a:spcBef>
                <a:spcPts val="81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4367" y="1666151"/>
            <a:ext cx="1870774" cy="918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95"/>
              </a:lnSpc>
              <a:spcBef>
                <a:spcPts val="159"/>
              </a:spcBef>
            </a:pPr>
            <a:r>
              <a:rPr sz="4200" spc="4" baseline="4141" dirty="0" smtClean="0">
                <a:latin typeface="Times New Roman"/>
                <a:cs typeface="Times New Roman"/>
              </a:rPr>
              <a:t>I</a:t>
            </a:r>
            <a:r>
              <a:rPr sz="4200" spc="0" baseline="4141" dirty="0" smtClean="0">
                <a:latin typeface="Times New Roman"/>
                <a:cs typeface="Times New Roman"/>
              </a:rPr>
              <a:t>nput:</a:t>
            </a:r>
            <a:r>
              <a:rPr sz="4200" spc="-4" baseline="4141" dirty="0" smtClean="0">
                <a:latin typeface="Times New Roman"/>
                <a:cs typeface="Times New Roman"/>
              </a:rPr>
              <a:t> </a:t>
            </a:r>
            <a:r>
              <a:rPr sz="4200" spc="-9" baseline="4203" dirty="0" smtClean="0">
                <a:latin typeface="Courier New"/>
                <a:cs typeface="Courier New"/>
              </a:rPr>
              <a:t>{()}</a:t>
            </a:r>
            <a:endParaRPr sz="2800">
              <a:latin typeface="Courier New"/>
              <a:cs typeface="Courier New"/>
            </a:endParaRPr>
          </a:p>
          <a:p>
            <a:pPr marL="12700" marR="57101">
              <a:lnSpc>
                <a:spcPct val="95825"/>
              </a:lnSpc>
              <a:spcBef>
                <a:spcPts val="423"/>
              </a:spcBef>
            </a:pPr>
            <a:r>
              <a:rPr sz="2800" spc="0" dirty="0" smtClean="0">
                <a:latin typeface="Times New Roman"/>
                <a:cs typeface="Times New Roman"/>
              </a:rPr>
              <a:t>P</a:t>
            </a:r>
            <a:r>
              <a:rPr sz="2800" spc="4" dirty="0" smtClean="0">
                <a:latin typeface="Times New Roman"/>
                <a:cs typeface="Times New Roman"/>
              </a:rPr>
              <a:t>u</a:t>
            </a:r>
            <a:r>
              <a:rPr sz="2800" spc="-4" dirty="0" smtClean="0">
                <a:latin typeface="Times New Roman"/>
                <a:cs typeface="Times New Roman"/>
              </a:rPr>
              <a:t>s</a:t>
            </a:r>
            <a:r>
              <a:rPr sz="2800" spc="0" dirty="0" smtClean="0">
                <a:latin typeface="Times New Roman"/>
                <a:cs typeface="Times New Roman"/>
              </a:rPr>
              <a:t>h</a:t>
            </a:r>
            <a:r>
              <a:rPr sz="2800" spc="0" dirty="0" smtClean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4367" y="2691794"/>
            <a:ext cx="869485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P</a:t>
            </a:r>
            <a:r>
              <a:rPr sz="2800" spc="4" dirty="0" smtClean="0">
                <a:latin typeface="Times New Roman"/>
                <a:cs typeface="Times New Roman"/>
              </a:rPr>
              <a:t>u</a:t>
            </a:r>
            <a:r>
              <a:rPr sz="2800" spc="-4" dirty="0" smtClean="0">
                <a:latin typeface="Times New Roman"/>
                <a:cs typeface="Times New Roman"/>
              </a:rPr>
              <a:t>sh</a:t>
            </a:r>
            <a:r>
              <a:rPr sz="2800" spc="0" dirty="0" smtClean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7946" y="2691794"/>
            <a:ext cx="886660" cy="4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95"/>
              </a:lnSpc>
              <a:spcBef>
                <a:spcPts val="159"/>
              </a:spcBef>
            </a:pPr>
            <a:r>
              <a:rPr sz="4200" spc="-4" baseline="4203" dirty="0" smtClean="0">
                <a:latin typeface="Courier New"/>
                <a:cs typeface="Courier New"/>
              </a:rPr>
              <a:t>s</a:t>
            </a:r>
            <a:r>
              <a:rPr sz="4200" spc="-4" baseline="4141" dirty="0" smtClean="0">
                <a:latin typeface="Times New Roman"/>
                <a:cs typeface="Times New Roman"/>
              </a:rPr>
              <a:t>tack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9682" y="2691794"/>
            <a:ext cx="1089746" cy="894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64">
              <a:lnSpc>
                <a:spcPts val="3195"/>
              </a:lnSpc>
              <a:spcBef>
                <a:spcPts val="159"/>
              </a:spcBef>
            </a:pPr>
            <a:r>
              <a:rPr sz="4200" spc="-4" baseline="4141" dirty="0" smtClean="0">
                <a:latin typeface="Times New Roman"/>
                <a:cs typeface="Times New Roman"/>
              </a:rPr>
              <a:t>ha</a:t>
            </a:r>
            <a:r>
              <a:rPr sz="4200" spc="0" baseline="4141" dirty="0" smtClean="0">
                <a:latin typeface="Times New Roman"/>
                <a:cs typeface="Times New Roman"/>
              </a:rPr>
              <a:t>s</a:t>
            </a:r>
            <a:r>
              <a:rPr sz="4200" spc="-14" baseline="4141" dirty="0" smtClean="0">
                <a:latin typeface="Times New Roman"/>
                <a:cs typeface="Times New Roman"/>
              </a:rPr>
              <a:t> </a:t>
            </a:r>
            <a:r>
              <a:rPr sz="4200" spc="-9" baseline="4203" dirty="0" smtClean="0">
                <a:latin typeface="Courier New"/>
                <a:cs typeface="Courier New"/>
              </a:rPr>
              <a:t>{(</a:t>
            </a:r>
            <a:endParaRPr sz="2800">
              <a:latin typeface="Courier New"/>
              <a:cs typeface="Courier New"/>
            </a:endParaRPr>
          </a:p>
          <a:p>
            <a:pPr marL="12700" marR="57101">
              <a:lnSpc>
                <a:spcPct val="95825"/>
              </a:lnSpc>
              <a:spcBef>
                <a:spcPts val="423"/>
              </a:spcBef>
            </a:pPr>
            <a:r>
              <a:rPr sz="2800" spc="0" dirty="0" smtClean="0">
                <a:latin typeface="Times New Roman"/>
                <a:cs typeface="Times New Roman"/>
              </a:rPr>
              <a:t>item 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4296" y="3204615"/>
            <a:ext cx="1865770" cy="1320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5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Pop; popped</a:t>
            </a:r>
            <a:endParaRPr sz="2800">
              <a:latin typeface="Times New Roman"/>
              <a:cs typeface="Times New Roman"/>
            </a:endParaRPr>
          </a:p>
          <a:p>
            <a:pPr marL="12735" marR="53378">
              <a:lnSpc>
                <a:spcPct val="95825"/>
              </a:lnSpc>
            </a:pPr>
            <a:r>
              <a:rPr sz="2800" spc="0" dirty="0" smtClean="0">
                <a:latin typeface="Courier New"/>
                <a:cs typeface="Courier New"/>
              </a:rPr>
              <a:t>{</a:t>
            </a:r>
            <a:r>
              <a:rPr sz="2800" spc="0" dirty="0" smtClean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35">
              <a:lnSpc>
                <a:spcPct val="95825"/>
              </a:lnSpc>
              <a:spcBef>
                <a:spcPts val="583"/>
              </a:spcBef>
            </a:pPr>
            <a:r>
              <a:rPr sz="2800" spc="0" dirty="0" smtClean="0">
                <a:latin typeface="Times New Roman"/>
                <a:cs typeface="Times New Roman"/>
              </a:rPr>
              <a:t>Pop; popped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5110" y="3204615"/>
            <a:ext cx="5037199" cy="4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95"/>
              </a:lnSpc>
              <a:spcBef>
                <a:spcPts val="159"/>
              </a:spcBef>
            </a:pPr>
            <a:r>
              <a:rPr sz="4200" baseline="4203" dirty="0" smtClean="0">
                <a:latin typeface="Courier New"/>
                <a:cs typeface="Courier New"/>
              </a:rPr>
              <a:t>(</a:t>
            </a:r>
            <a:r>
              <a:rPr sz="4200" spc="-979" baseline="4203" dirty="0" smtClean="0">
                <a:latin typeface="Courier New"/>
                <a:cs typeface="Courier New"/>
              </a:rPr>
              <a:t> </a:t>
            </a:r>
            <a:r>
              <a:rPr sz="4200" spc="-4" baseline="4141" dirty="0" smtClean="0">
                <a:latin typeface="Times New Roman"/>
                <a:cs typeface="Times New Roman"/>
              </a:rPr>
              <a:t>whic</a:t>
            </a:r>
            <a:r>
              <a:rPr sz="4200" spc="0" baseline="4141" dirty="0" smtClean="0">
                <a:latin typeface="Times New Roman"/>
                <a:cs typeface="Times New Roman"/>
              </a:rPr>
              <a:t>h </a:t>
            </a:r>
            <a:r>
              <a:rPr sz="4200" spc="-4" baseline="4141" dirty="0" smtClean="0">
                <a:latin typeface="Times New Roman"/>
                <a:cs typeface="Times New Roman"/>
              </a:rPr>
              <a:t>matche</a:t>
            </a:r>
            <a:r>
              <a:rPr sz="4200" spc="0" baseline="4141" dirty="0" smtClean="0">
                <a:latin typeface="Times New Roman"/>
                <a:cs typeface="Times New Roman"/>
              </a:rPr>
              <a:t>s</a:t>
            </a:r>
            <a:r>
              <a:rPr sz="4200" spc="-14" baseline="4141" dirty="0" smtClean="0">
                <a:latin typeface="Times New Roman"/>
                <a:cs typeface="Times New Roman"/>
              </a:rPr>
              <a:t> </a:t>
            </a:r>
            <a:r>
              <a:rPr sz="4200" spc="-4" baseline="4203" dirty="0" smtClean="0">
                <a:latin typeface="Courier New"/>
                <a:cs typeface="Courier New"/>
              </a:rPr>
              <a:t>)</a:t>
            </a:r>
            <a:r>
              <a:rPr sz="4200" spc="0" baseline="4141" dirty="0" smtClean="0">
                <a:latin typeface="Times New Roman"/>
                <a:cs typeface="Times New Roman"/>
              </a:rPr>
              <a:t>. Stack now has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395" y="4144140"/>
            <a:ext cx="203362" cy="919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5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 marR="35">
              <a:lnSpc>
                <a:spcPct val="95825"/>
              </a:lnSpc>
              <a:spcBef>
                <a:spcPts val="874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9646" y="4144140"/>
            <a:ext cx="1035954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item 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5074" y="4144140"/>
            <a:ext cx="2894068" cy="4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95"/>
              </a:lnSpc>
              <a:spcBef>
                <a:spcPts val="159"/>
              </a:spcBef>
            </a:pPr>
            <a:r>
              <a:rPr sz="4200" baseline="4203" dirty="0" smtClean="0">
                <a:latin typeface="Courier New"/>
                <a:cs typeface="Courier New"/>
              </a:rPr>
              <a:t>{</a:t>
            </a:r>
            <a:r>
              <a:rPr sz="4200" spc="-979" baseline="4203" dirty="0" smtClean="0">
                <a:latin typeface="Courier New"/>
                <a:cs typeface="Courier New"/>
              </a:rPr>
              <a:t> </a:t>
            </a:r>
            <a:r>
              <a:rPr sz="4200" spc="-4" baseline="4141" dirty="0" smtClean="0">
                <a:latin typeface="Times New Roman"/>
                <a:cs typeface="Times New Roman"/>
              </a:rPr>
              <a:t>whic</a:t>
            </a:r>
            <a:r>
              <a:rPr sz="4200" spc="0" baseline="4141" dirty="0" smtClean="0">
                <a:latin typeface="Times New Roman"/>
                <a:cs typeface="Times New Roman"/>
              </a:rPr>
              <a:t>h </a:t>
            </a:r>
            <a:r>
              <a:rPr sz="4200" spc="-4" baseline="4141" dirty="0" smtClean="0">
                <a:latin typeface="Times New Roman"/>
                <a:cs typeface="Times New Roman"/>
              </a:rPr>
              <a:t>matche</a:t>
            </a:r>
            <a:r>
              <a:rPr sz="4200" spc="0" baseline="4141" dirty="0" smtClean="0">
                <a:latin typeface="Times New Roman"/>
                <a:cs typeface="Times New Roman"/>
              </a:rPr>
              <a:t>s</a:t>
            </a:r>
            <a:r>
              <a:rPr sz="4200" spc="-14" baseline="4141" dirty="0" smtClean="0">
                <a:latin typeface="Times New Roman"/>
                <a:cs typeface="Times New Roman"/>
              </a:rPr>
              <a:t> </a:t>
            </a:r>
            <a:r>
              <a:rPr sz="4200" spc="-4" baseline="4203" dirty="0" smtClean="0">
                <a:latin typeface="Courier New"/>
                <a:cs typeface="Courier New"/>
              </a:rPr>
              <a:t>}</a:t>
            </a:r>
            <a:r>
              <a:rPr sz="4200" spc="0" baseline="4141" dirty="0" smtClean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60" y="4682868"/>
            <a:ext cx="5968268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End of file; stack is empty, so all is good.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3446018" marR="3445576" algn="ctr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105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69079" y="5033772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41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77212" y="5270754"/>
            <a:ext cx="1991867" cy="0"/>
          </a:xfrm>
          <a:custGeom>
            <a:avLst/>
            <a:gdLst/>
            <a:ahLst/>
            <a:cxnLst/>
            <a:rect l="l" t="t" r="r" b="b"/>
            <a:pathLst>
              <a:path w="1991867">
                <a:moveTo>
                  <a:pt x="1991867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77212" y="5266182"/>
            <a:ext cx="1991867" cy="0"/>
          </a:xfrm>
          <a:custGeom>
            <a:avLst/>
            <a:gdLst/>
            <a:ahLst/>
            <a:cxnLst/>
            <a:rect l="l" t="t" r="r" b="b"/>
            <a:pathLst>
              <a:path w="1991867">
                <a:moveTo>
                  <a:pt x="0" y="0"/>
                </a:moveTo>
                <a:lnTo>
                  <a:pt x="19918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9079" y="5266182"/>
            <a:ext cx="0" cy="9143"/>
          </a:xfrm>
          <a:custGeom>
            <a:avLst/>
            <a:gdLst/>
            <a:ahLst/>
            <a:cxnLst/>
            <a:rect l="l" t="t" r="r" b="b"/>
            <a:pathLst>
              <a:path h="9143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24194" y="503377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41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78224" y="5270754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2045970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78224" y="5266182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24194" y="5266182"/>
            <a:ext cx="0" cy="9143"/>
          </a:xfrm>
          <a:custGeom>
            <a:avLst/>
            <a:gdLst/>
            <a:ahLst/>
            <a:cxnLst/>
            <a:rect l="l" t="t" r="r" b="b"/>
            <a:pathLst>
              <a:path h="9143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33338" y="5270754"/>
            <a:ext cx="2046732" cy="0"/>
          </a:xfrm>
          <a:custGeom>
            <a:avLst/>
            <a:gdLst/>
            <a:ahLst/>
            <a:cxnLst/>
            <a:rect l="l" t="t" r="r" b="b"/>
            <a:pathLst>
              <a:path w="2046732">
                <a:moveTo>
                  <a:pt x="2046732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33338" y="5266182"/>
            <a:ext cx="2046732" cy="0"/>
          </a:xfrm>
          <a:custGeom>
            <a:avLst/>
            <a:gdLst/>
            <a:ahLst/>
            <a:cxnLst/>
            <a:rect l="l" t="t" r="r" b="b"/>
            <a:pathLst>
              <a:path w="2046732">
                <a:moveTo>
                  <a:pt x="0" y="0"/>
                </a:moveTo>
                <a:lnTo>
                  <a:pt x="204673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69079" y="5275326"/>
            <a:ext cx="0" cy="230886"/>
          </a:xfrm>
          <a:custGeom>
            <a:avLst/>
            <a:gdLst/>
            <a:ahLst/>
            <a:cxnLst/>
            <a:rect l="l" t="t" r="r" b="b"/>
            <a:pathLst>
              <a:path h="230886">
                <a:moveTo>
                  <a:pt x="0" y="0"/>
                </a:moveTo>
                <a:lnTo>
                  <a:pt x="0" y="230886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24194" y="5275325"/>
            <a:ext cx="0" cy="230886"/>
          </a:xfrm>
          <a:custGeom>
            <a:avLst/>
            <a:gdLst/>
            <a:ahLst/>
            <a:cxnLst/>
            <a:rect l="l" t="t" r="r" b="b"/>
            <a:pathLst>
              <a:path h="230886">
                <a:moveTo>
                  <a:pt x="0" y="0"/>
                </a:moveTo>
                <a:lnTo>
                  <a:pt x="0" y="230886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77212" y="5510784"/>
            <a:ext cx="1991867" cy="0"/>
          </a:xfrm>
          <a:custGeom>
            <a:avLst/>
            <a:gdLst/>
            <a:ahLst/>
            <a:cxnLst/>
            <a:rect l="l" t="t" r="r" b="b"/>
            <a:pathLst>
              <a:path w="1991867">
                <a:moveTo>
                  <a:pt x="1991867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77212" y="5506212"/>
            <a:ext cx="1991867" cy="0"/>
          </a:xfrm>
          <a:custGeom>
            <a:avLst/>
            <a:gdLst/>
            <a:ahLst/>
            <a:cxnLst/>
            <a:rect l="l" t="t" r="r" b="b"/>
            <a:pathLst>
              <a:path w="1991867">
                <a:moveTo>
                  <a:pt x="0" y="0"/>
                </a:moveTo>
                <a:lnTo>
                  <a:pt x="19918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69079" y="5506212"/>
            <a:ext cx="0" cy="9143"/>
          </a:xfrm>
          <a:custGeom>
            <a:avLst/>
            <a:gdLst/>
            <a:ahLst/>
            <a:cxnLst/>
            <a:rect l="l" t="t" r="r" b="b"/>
            <a:pathLst>
              <a:path h="9143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78224" y="5510783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2045970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78224" y="5506211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24194" y="5506211"/>
            <a:ext cx="0" cy="9143"/>
          </a:xfrm>
          <a:custGeom>
            <a:avLst/>
            <a:gdLst/>
            <a:ahLst/>
            <a:cxnLst/>
            <a:rect l="l" t="t" r="r" b="b"/>
            <a:pathLst>
              <a:path h="9143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33338" y="5510783"/>
            <a:ext cx="2046732" cy="0"/>
          </a:xfrm>
          <a:custGeom>
            <a:avLst/>
            <a:gdLst/>
            <a:ahLst/>
            <a:cxnLst/>
            <a:rect l="l" t="t" r="r" b="b"/>
            <a:pathLst>
              <a:path w="2046732">
                <a:moveTo>
                  <a:pt x="2046732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3338" y="5506211"/>
            <a:ext cx="2046732" cy="0"/>
          </a:xfrm>
          <a:custGeom>
            <a:avLst/>
            <a:gdLst/>
            <a:ahLst/>
            <a:cxnLst/>
            <a:rect l="l" t="t" r="r" b="b"/>
            <a:pathLst>
              <a:path w="2046732">
                <a:moveTo>
                  <a:pt x="0" y="0"/>
                </a:moveTo>
                <a:lnTo>
                  <a:pt x="204673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69079" y="5515356"/>
            <a:ext cx="0" cy="229362"/>
          </a:xfrm>
          <a:custGeom>
            <a:avLst/>
            <a:gdLst/>
            <a:ahLst/>
            <a:cxnLst/>
            <a:rect l="l" t="t" r="r" b="b"/>
            <a:pathLst>
              <a:path h="229362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4194" y="5515355"/>
            <a:ext cx="0" cy="229362"/>
          </a:xfrm>
          <a:custGeom>
            <a:avLst/>
            <a:gdLst/>
            <a:ahLst/>
            <a:cxnLst/>
            <a:rect l="l" t="t" r="r" b="b"/>
            <a:pathLst>
              <a:path h="229362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77212" y="5749290"/>
            <a:ext cx="1991867" cy="0"/>
          </a:xfrm>
          <a:custGeom>
            <a:avLst/>
            <a:gdLst/>
            <a:ahLst/>
            <a:cxnLst/>
            <a:rect l="l" t="t" r="r" b="b"/>
            <a:pathLst>
              <a:path w="1991867">
                <a:moveTo>
                  <a:pt x="1991867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77212" y="5744718"/>
            <a:ext cx="1991867" cy="0"/>
          </a:xfrm>
          <a:custGeom>
            <a:avLst/>
            <a:gdLst/>
            <a:ahLst/>
            <a:cxnLst/>
            <a:rect l="l" t="t" r="r" b="b"/>
            <a:pathLst>
              <a:path w="1991867">
                <a:moveTo>
                  <a:pt x="0" y="0"/>
                </a:moveTo>
                <a:lnTo>
                  <a:pt x="1991867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9079" y="5744718"/>
            <a:ext cx="0" cy="9144"/>
          </a:xfrm>
          <a:custGeom>
            <a:avLst/>
            <a:gdLst/>
            <a:ahLst/>
            <a:cxnLst/>
            <a:rect l="l" t="t" r="r" b="b"/>
            <a:pathLst>
              <a:path h="9144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78224" y="5749290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2045970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78224" y="5744717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24194" y="5744717"/>
            <a:ext cx="0" cy="9144"/>
          </a:xfrm>
          <a:custGeom>
            <a:avLst/>
            <a:gdLst/>
            <a:ahLst/>
            <a:cxnLst/>
            <a:rect l="l" t="t" r="r" b="b"/>
            <a:pathLst>
              <a:path h="9144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33338" y="5749290"/>
            <a:ext cx="2046732" cy="0"/>
          </a:xfrm>
          <a:custGeom>
            <a:avLst/>
            <a:gdLst/>
            <a:ahLst/>
            <a:cxnLst/>
            <a:rect l="l" t="t" r="r" b="b"/>
            <a:pathLst>
              <a:path w="2046732">
                <a:moveTo>
                  <a:pt x="2046732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33338" y="5744717"/>
            <a:ext cx="2046732" cy="0"/>
          </a:xfrm>
          <a:custGeom>
            <a:avLst/>
            <a:gdLst/>
            <a:ahLst/>
            <a:cxnLst/>
            <a:rect l="l" t="t" r="r" b="b"/>
            <a:pathLst>
              <a:path w="2046732">
                <a:moveTo>
                  <a:pt x="0" y="0"/>
                </a:moveTo>
                <a:lnTo>
                  <a:pt x="204673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69079" y="5753862"/>
            <a:ext cx="0" cy="229362"/>
          </a:xfrm>
          <a:custGeom>
            <a:avLst/>
            <a:gdLst/>
            <a:ahLst/>
            <a:cxnLst/>
            <a:rect l="l" t="t" r="r" b="b"/>
            <a:pathLst>
              <a:path h="229362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24194" y="5753861"/>
            <a:ext cx="0" cy="229362"/>
          </a:xfrm>
          <a:custGeom>
            <a:avLst/>
            <a:gdLst/>
            <a:ahLst/>
            <a:cxnLst/>
            <a:rect l="l" t="t" r="r" b="b"/>
            <a:pathLst>
              <a:path h="229362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77212" y="5987795"/>
            <a:ext cx="1991868" cy="0"/>
          </a:xfrm>
          <a:custGeom>
            <a:avLst/>
            <a:gdLst/>
            <a:ahLst/>
            <a:cxnLst/>
            <a:rect l="l" t="t" r="r" b="b"/>
            <a:pathLst>
              <a:path w="1991868">
                <a:moveTo>
                  <a:pt x="1991868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77212" y="5983224"/>
            <a:ext cx="1991868" cy="0"/>
          </a:xfrm>
          <a:custGeom>
            <a:avLst/>
            <a:gdLst/>
            <a:ahLst/>
            <a:cxnLst/>
            <a:rect l="l" t="t" r="r" b="b"/>
            <a:pathLst>
              <a:path w="1991868">
                <a:moveTo>
                  <a:pt x="0" y="0"/>
                </a:moveTo>
                <a:lnTo>
                  <a:pt x="1991868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69080" y="5983224"/>
            <a:ext cx="0" cy="9143"/>
          </a:xfrm>
          <a:custGeom>
            <a:avLst/>
            <a:gdLst/>
            <a:ahLst/>
            <a:cxnLst/>
            <a:rect l="l" t="t" r="r" b="b"/>
            <a:pathLst>
              <a:path h="9143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78224" y="5987795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2045970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78224" y="5983223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24194" y="5983223"/>
            <a:ext cx="0" cy="9143"/>
          </a:xfrm>
          <a:custGeom>
            <a:avLst/>
            <a:gdLst/>
            <a:ahLst/>
            <a:cxnLst/>
            <a:rect l="l" t="t" r="r" b="b"/>
            <a:pathLst>
              <a:path h="9143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33338" y="5987795"/>
            <a:ext cx="2046731" cy="0"/>
          </a:xfrm>
          <a:custGeom>
            <a:avLst/>
            <a:gdLst/>
            <a:ahLst/>
            <a:cxnLst/>
            <a:rect l="l" t="t" r="r" b="b"/>
            <a:pathLst>
              <a:path w="2046731">
                <a:moveTo>
                  <a:pt x="2046731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33338" y="5983223"/>
            <a:ext cx="2046731" cy="0"/>
          </a:xfrm>
          <a:custGeom>
            <a:avLst/>
            <a:gdLst/>
            <a:ahLst/>
            <a:cxnLst/>
            <a:rect l="l" t="t" r="r" b="b"/>
            <a:pathLst>
              <a:path w="2046731">
                <a:moveTo>
                  <a:pt x="0" y="0"/>
                </a:moveTo>
                <a:lnTo>
                  <a:pt x="204673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69080" y="5992368"/>
            <a:ext cx="0" cy="231648"/>
          </a:xfrm>
          <a:custGeom>
            <a:avLst/>
            <a:gdLst/>
            <a:ahLst/>
            <a:cxnLst/>
            <a:rect l="l" t="t" r="r" b="b"/>
            <a:pathLst>
              <a:path h="231648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24194" y="5992367"/>
            <a:ext cx="0" cy="231648"/>
          </a:xfrm>
          <a:custGeom>
            <a:avLst/>
            <a:gdLst/>
            <a:ahLst/>
            <a:cxnLst/>
            <a:rect l="l" t="t" r="r" b="b"/>
            <a:pathLst>
              <a:path h="231648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77212" y="6228588"/>
            <a:ext cx="1991868" cy="0"/>
          </a:xfrm>
          <a:custGeom>
            <a:avLst/>
            <a:gdLst/>
            <a:ahLst/>
            <a:cxnLst/>
            <a:rect l="l" t="t" r="r" b="b"/>
            <a:pathLst>
              <a:path w="1991868">
                <a:moveTo>
                  <a:pt x="1991868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77212" y="6224016"/>
            <a:ext cx="1991868" cy="0"/>
          </a:xfrm>
          <a:custGeom>
            <a:avLst/>
            <a:gdLst/>
            <a:ahLst/>
            <a:cxnLst/>
            <a:rect l="l" t="t" r="r" b="b"/>
            <a:pathLst>
              <a:path w="1991868">
                <a:moveTo>
                  <a:pt x="0" y="0"/>
                </a:moveTo>
                <a:lnTo>
                  <a:pt x="1991868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69080" y="6224016"/>
            <a:ext cx="0" cy="9144"/>
          </a:xfrm>
          <a:custGeom>
            <a:avLst/>
            <a:gdLst/>
            <a:ahLst/>
            <a:cxnLst/>
            <a:rect l="l" t="t" r="r" b="b"/>
            <a:pathLst>
              <a:path h="9144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78224" y="6228588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2045970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78224" y="6224015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24194" y="6224015"/>
            <a:ext cx="0" cy="9144"/>
          </a:xfrm>
          <a:custGeom>
            <a:avLst/>
            <a:gdLst/>
            <a:ahLst/>
            <a:cxnLst/>
            <a:rect l="l" t="t" r="r" b="b"/>
            <a:pathLst>
              <a:path h="9144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33338" y="6228588"/>
            <a:ext cx="2046731" cy="0"/>
          </a:xfrm>
          <a:custGeom>
            <a:avLst/>
            <a:gdLst/>
            <a:ahLst/>
            <a:cxnLst/>
            <a:rect l="l" t="t" r="r" b="b"/>
            <a:pathLst>
              <a:path w="2046731">
                <a:moveTo>
                  <a:pt x="2046731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33338" y="6224015"/>
            <a:ext cx="2046731" cy="0"/>
          </a:xfrm>
          <a:custGeom>
            <a:avLst/>
            <a:gdLst/>
            <a:ahLst/>
            <a:cxnLst/>
            <a:rect l="l" t="t" r="r" b="b"/>
            <a:pathLst>
              <a:path w="2046731">
                <a:moveTo>
                  <a:pt x="0" y="0"/>
                </a:moveTo>
                <a:lnTo>
                  <a:pt x="204673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77212" y="6467094"/>
            <a:ext cx="1991868" cy="0"/>
          </a:xfrm>
          <a:custGeom>
            <a:avLst/>
            <a:gdLst/>
            <a:ahLst/>
            <a:cxnLst/>
            <a:rect l="l" t="t" r="r" b="b"/>
            <a:pathLst>
              <a:path w="1991868">
                <a:moveTo>
                  <a:pt x="1991868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77212" y="6462522"/>
            <a:ext cx="1991868" cy="0"/>
          </a:xfrm>
          <a:custGeom>
            <a:avLst/>
            <a:gdLst/>
            <a:ahLst/>
            <a:cxnLst/>
            <a:rect l="l" t="t" r="r" b="b"/>
            <a:pathLst>
              <a:path w="1991868">
                <a:moveTo>
                  <a:pt x="0" y="0"/>
                </a:moveTo>
                <a:lnTo>
                  <a:pt x="1991868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69080" y="6233160"/>
            <a:ext cx="0" cy="229362"/>
          </a:xfrm>
          <a:custGeom>
            <a:avLst/>
            <a:gdLst/>
            <a:ahLst/>
            <a:cxnLst/>
            <a:rect l="l" t="t" r="r" b="b"/>
            <a:pathLst>
              <a:path h="229362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73651" y="5033010"/>
            <a:ext cx="0" cy="1438655"/>
          </a:xfrm>
          <a:custGeom>
            <a:avLst/>
            <a:gdLst/>
            <a:ahLst/>
            <a:cxnLst/>
            <a:rect l="l" t="t" r="r" b="b"/>
            <a:pathLst>
              <a:path h="1438655">
                <a:moveTo>
                  <a:pt x="0" y="0"/>
                </a:moveTo>
                <a:lnTo>
                  <a:pt x="0" y="1438655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69080" y="6462522"/>
            <a:ext cx="0" cy="9143"/>
          </a:xfrm>
          <a:custGeom>
            <a:avLst/>
            <a:gdLst/>
            <a:ahLst/>
            <a:cxnLst/>
            <a:rect l="l" t="t" r="r" b="b"/>
            <a:pathLst>
              <a:path h="9143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78224" y="6467094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2045970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78224" y="6462521"/>
            <a:ext cx="2045970" cy="0"/>
          </a:xfrm>
          <a:custGeom>
            <a:avLst/>
            <a:gdLst/>
            <a:ahLst/>
            <a:cxnLst/>
            <a:rect l="l" t="t" r="r" b="b"/>
            <a:pathLst>
              <a:path w="2045970">
                <a:moveTo>
                  <a:pt x="0" y="0"/>
                </a:moveTo>
                <a:lnTo>
                  <a:pt x="204597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24194" y="6233159"/>
            <a:ext cx="0" cy="229362"/>
          </a:xfrm>
          <a:custGeom>
            <a:avLst/>
            <a:gdLst/>
            <a:ahLst/>
            <a:cxnLst/>
            <a:rect l="l" t="t" r="r" b="b"/>
            <a:pathLst>
              <a:path h="229362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28766" y="5033009"/>
            <a:ext cx="0" cy="1438656"/>
          </a:xfrm>
          <a:custGeom>
            <a:avLst/>
            <a:gdLst/>
            <a:ahLst/>
            <a:cxnLst/>
            <a:rect l="l" t="t" r="r" b="b"/>
            <a:pathLst>
              <a:path h="1438656">
                <a:moveTo>
                  <a:pt x="0" y="0"/>
                </a:moveTo>
                <a:lnTo>
                  <a:pt x="0" y="1438656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24194" y="6462521"/>
            <a:ext cx="0" cy="9143"/>
          </a:xfrm>
          <a:custGeom>
            <a:avLst/>
            <a:gdLst/>
            <a:ahLst/>
            <a:cxnLst/>
            <a:rect l="l" t="t" r="r" b="b"/>
            <a:pathLst>
              <a:path h="9143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33338" y="6467094"/>
            <a:ext cx="2046731" cy="0"/>
          </a:xfrm>
          <a:custGeom>
            <a:avLst/>
            <a:gdLst/>
            <a:ahLst/>
            <a:cxnLst/>
            <a:rect l="l" t="t" r="r" b="b"/>
            <a:pathLst>
              <a:path w="2046731">
                <a:moveTo>
                  <a:pt x="2046731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33338" y="6462521"/>
            <a:ext cx="2046731" cy="0"/>
          </a:xfrm>
          <a:custGeom>
            <a:avLst/>
            <a:gdLst/>
            <a:ahLst/>
            <a:cxnLst/>
            <a:rect l="l" t="t" r="r" b="b"/>
            <a:pathLst>
              <a:path w="2046731">
                <a:moveTo>
                  <a:pt x="0" y="0"/>
                </a:moveTo>
                <a:lnTo>
                  <a:pt x="204673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42314" y="1842703"/>
            <a:ext cx="5607251" cy="861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81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RPN?</a:t>
            </a:r>
            <a:endParaRPr sz="2000">
              <a:latin typeface="Times New Roman"/>
              <a:cs typeface="Times New Roman"/>
            </a:endParaRPr>
          </a:p>
          <a:p>
            <a:pPr marL="241310" marR="38081">
              <a:lnSpc>
                <a:spcPts val="2300"/>
              </a:lnSpc>
              <a:spcBef>
                <a:spcPts val="8"/>
              </a:spcBef>
            </a:pPr>
            <a:r>
              <a:rPr sz="3000" spc="0" baseline="-1449" dirty="0" smtClean="0">
                <a:latin typeface="Times New Roman"/>
                <a:cs typeface="Times New Roman"/>
              </a:rPr>
              <a:t>A</a:t>
            </a:r>
            <a:r>
              <a:rPr sz="3000" spc="-4" baseline="-1449" dirty="0" smtClean="0">
                <a:latin typeface="Times New Roman"/>
                <a:cs typeface="Times New Roman"/>
              </a:rPr>
              <a:t> </a:t>
            </a:r>
            <a:r>
              <a:rPr sz="3000" spc="9" baseline="-1449" dirty="0" smtClean="0">
                <a:latin typeface="Times New Roman"/>
                <a:cs typeface="Times New Roman"/>
              </a:rPr>
              <a:t>no</a:t>
            </a:r>
            <a:r>
              <a:rPr sz="3000" spc="-4" baseline="-1449" dirty="0" smtClean="0">
                <a:latin typeface="Times New Roman"/>
                <a:cs typeface="Times New Roman"/>
              </a:rPr>
              <a:t>t</a:t>
            </a:r>
            <a:r>
              <a:rPr sz="3000" spc="0" baseline="-1449" dirty="0" smtClean="0">
                <a:latin typeface="Times New Roman"/>
                <a:cs typeface="Times New Roman"/>
              </a:rPr>
              <a:t>ati</a:t>
            </a:r>
            <a:r>
              <a:rPr sz="3000" spc="9" baseline="-1449" dirty="0" smtClean="0">
                <a:latin typeface="Times New Roman"/>
                <a:cs typeface="Times New Roman"/>
              </a:rPr>
              <a:t>o</a:t>
            </a:r>
            <a:r>
              <a:rPr sz="3000" spc="0" baseline="-1449" dirty="0" smtClean="0">
                <a:latin typeface="Times New Roman"/>
                <a:cs typeface="Times New Roman"/>
              </a:rPr>
              <a:t>n</a:t>
            </a:r>
            <a:r>
              <a:rPr sz="3000" spc="-29" baseline="-1449" dirty="0" smtClean="0">
                <a:latin typeface="Times New Roman"/>
                <a:cs typeface="Times New Roman"/>
              </a:rPr>
              <a:t> </a:t>
            </a:r>
            <a:r>
              <a:rPr sz="3000" spc="0" baseline="-1449" dirty="0" smtClean="0">
                <a:latin typeface="Times New Roman"/>
                <a:cs typeface="Times New Roman"/>
              </a:rPr>
              <a:t>f</a:t>
            </a:r>
            <a:r>
              <a:rPr sz="3000" spc="9" baseline="-1449" dirty="0" smtClean="0">
                <a:latin typeface="Times New Roman"/>
                <a:cs typeface="Times New Roman"/>
              </a:rPr>
              <a:t>o</a:t>
            </a:r>
            <a:r>
              <a:rPr sz="3000" spc="0" baseline="-1449" dirty="0" smtClean="0">
                <a:latin typeface="Times New Roman"/>
                <a:cs typeface="Times New Roman"/>
              </a:rPr>
              <a:t>r</a:t>
            </a:r>
            <a:r>
              <a:rPr sz="3000" spc="-23" baseline="-1449" dirty="0" smtClean="0">
                <a:latin typeface="Times New Roman"/>
                <a:cs typeface="Times New Roman"/>
              </a:rPr>
              <a:t> </a:t>
            </a:r>
            <a:r>
              <a:rPr sz="3000" spc="0" baseline="-1449" dirty="0" smtClean="0">
                <a:latin typeface="Times New Roman"/>
                <a:cs typeface="Times New Roman"/>
              </a:rPr>
              <a:t>arith</a:t>
            </a:r>
            <a:r>
              <a:rPr sz="3000" spc="-19" baseline="-1449" dirty="0" smtClean="0">
                <a:latin typeface="Times New Roman"/>
                <a:cs typeface="Times New Roman"/>
              </a:rPr>
              <a:t>m</a:t>
            </a:r>
            <a:r>
              <a:rPr sz="3000" spc="0" baseline="-1449" dirty="0" smtClean="0">
                <a:latin typeface="Times New Roman"/>
                <a:cs typeface="Times New Roman"/>
              </a:rPr>
              <a:t>etic ex</a:t>
            </a:r>
            <a:r>
              <a:rPr sz="3000" spc="9" baseline="-1449" dirty="0" smtClean="0">
                <a:latin typeface="Times New Roman"/>
                <a:cs typeface="Times New Roman"/>
              </a:rPr>
              <a:t>p</a:t>
            </a:r>
            <a:r>
              <a:rPr sz="3000" spc="4" baseline="-1449" dirty="0" smtClean="0">
                <a:latin typeface="Times New Roman"/>
                <a:cs typeface="Times New Roman"/>
              </a:rPr>
              <a:t>r</a:t>
            </a:r>
            <a:r>
              <a:rPr sz="3000" spc="0" baseline="-1449" dirty="0" smtClean="0">
                <a:latin typeface="Times New Roman"/>
                <a:cs typeface="Times New Roman"/>
              </a:rPr>
              <a:t>essi</a:t>
            </a:r>
            <a:r>
              <a:rPr sz="3000" spc="9" baseline="-1449" dirty="0" smtClean="0">
                <a:latin typeface="Times New Roman"/>
                <a:cs typeface="Times New Roman"/>
              </a:rPr>
              <a:t>o</a:t>
            </a:r>
            <a:r>
              <a:rPr sz="3000" spc="4" baseline="-1449" dirty="0" smtClean="0">
                <a:latin typeface="Times New Roman"/>
                <a:cs typeface="Times New Roman"/>
              </a:rPr>
              <a:t>n</a:t>
            </a:r>
            <a:r>
              <a:rPr sz="3000" spc="0" baseline="-1449" dirty="0" smtClean="0">
                <a:latin typeface="Times New Roman"/>
                <a:cs typeface="Times New Roman"/>
              </a:rPr>
              <a:t>s:</a:t>
            </a:r>
            <a:endParaRPr sz="2000">
              <a:latin typeface="Times New Roman"/>
              <a:cs typeface="Times New Roman"/>
            </a:endParaRPr>
          </a:p>
          <a:p>
            <a:pPr marL="1382788">
              <a:lnSpc>
                <a:spcPts val="2285"/>
              </a:lnSpc>
            </a:pPr>
            <a:r>
              <a:rPr sz="2000" i="1" spc="9" dirty="0" smtClean="0">
                <a:latin typeface="Times New Roman"/>
                <a:cs typeface="Times New Roman"/>
              </a:rPr>
              <a:t>op</a:t>
            </a:r>
            <a:r>
              <a:rPr sz="2000" i="1" spc="0" dirty="0" smtClean="0">
                <a:latin typeface="Times New Roman"/>
                <a:cs typeface="Times New Roman"/>
              </a:rPr>
              <a:t>er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0" dirty="0" smtClean="0">
                <a:latin typeface="Times New Roman"/>
                <a:cs typeface="Times New Roman"/>
              </a:rPr>
              <a:t>tors</a:t>
            </a:r>
            <a:r>
              <a:rPr sz="2000" i="1" spc="-37" dirty="0" smtClean="0">
                <a:latin typeface="Times New Roman"/>
                <a:cs typeface="Times New Roman"/>
              </a:rPr>
              <a:t> 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0" dirty="0" smtClean="0">
                <a:latin typeface="Times New Roman"/>
                <a:cs typeface="Times New Roman"/>
              </a:rPr>
              <a:t>re</a:t>
            </a:r>
            <a:r>
              <a:rPr sz="2000" i="1" spc="-17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written</a:t>
            </a:r>
            <a:r>
              <a:rPr sz="2000" i="1" spc="14" dirty="0" smtClean="0">
                <a:latin typeface="Times New Roman"/>
                <a:cs typeface="Times New Roman"/>
              </a:rPr>
              <a:t> 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0" dirty="0" smtClean="0">
                <a:latin typeface="Times New Roman"/>
                <a:cs typeface="Times New Roman"/>
              </a:rPr>
              <a:t>fter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-9" dirty="0" smtClean="0">
                <a:latin typeface="Times New Roman"/>
                <a:cs typeface="Times New Roman"/>
              </a:rPr>
              <a:t>e</a:t>
            </a:r>
            <a:r>
              <a:rPr sz="2000" i="1" u="heavy" spc="-4" dirty="0" smtClean="0">
                <a:latin typeface="Times New Roman"/>
                <a:cs typeface="Times New Roman"/>
              </a:rPr>
              <a:t> </a:t>
            </a:r>
            <a:r>
              <a:rPr sz="2000" i="1" spc="-495" dirty="0" smtClean="0">
                <a:latin typeface="Times New Roman"/>
                <a:cs typeface="Times New Roman"/>
              </a:rPr>
              <a:t> </a:t>
            </a:r>
            <a:r>
              <a:rPr sz="2000" i="1" spc="4" dirty="0" smtClean="0">
                <a:latin typeface="Times New Roman"/>
                <a:cs typeface="Times New Roman"/>
              </a:rPr>
              <a:t>operand</a:t>
            </a:r>
            <a:r>
              <a:rPr sz="2000" i="1" spc="0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73970" y="2716720"/>
            <a:ext cx="5754294" cy="280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14" dirty="0" smtClean="0">
                <a:latin typeface="Times New Roman"/>
                <a:cs typeface="Times New Roman"/>
              </a:rPr>
              <a:t>Ö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xp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essi</a:t>
            </a:r>
            <a:r>
              <a:rPr sz="2000" spc="9" dirty="0" smtClean="0">
                <a:latin typeface="Times New Roman"/>
                <a:cs typeface="Times New Roman"/>
              </a:rPr>
              <a:t>on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302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can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be </a:t>
            </a:r>
            <a:r>
              <a:rPr sz="2000" spc="9" dirty="0" smtClean="0">
                <a:latin typeface="Times New Roman"/>
                <a:cs typeface="Times New Roman"/>
              </a:rPr>
              <a:t>w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itten</a:t>
            </a:r>
            <a:r>
              <a:rPr sz="2000" spc="-21" dirty="0" smtClean="0">
                <a:latin typeface="Times New Roman"/>
                <a:cs typeface="Times New Roman"/>
              </a:rPr>
              <a:t> </a:t>
            </a:r>
            <a:r>
              <a:rPr sz="2000" i="1" spc="4" dirty="0" smtClean="0">
                <a:latin typeface="Times New Roman"/>
                <a:cs typeface="Times New Roman"/>
              </a:rPr>
              <a:t>w</a:t>
            </a:r>
            <a:r>
              <a:rPr sz="2000" i="1" spc="-4" dirty="0" smtClean="0">
                <a:latin typeface="Times New Roman"/>
                <a:cs typeface="Times New Roman"/>
              </a:rPr>
              <a:t>it</a:t>
            </a:r>
            <a:r>
              <a:rPr sz="2000" i="1" spc="4" dirty="0" smtClean="0">
                <a:latin typeface="Times New Roman"/>
                <a:cs typeface="Times New Roman"/>
              </a:rPr>
              <a:t>hou</a:t>
            </a:r>
            <a:r>
              <a:rPr sz="2000" i="1" spc="0" dirty="0" smtClean="0">
                <a:latin typeface="Times New Roman"/>
                <a:cs typeface="Times New Roman"/>
              </a:rPr>
              <a:t>t </a:t>
            </a:r>
            <a:r>
              <a:rPr sz="2000" i="1" spc="4" dirty="0" smtClean="0">
                <a:latin typeface="Times New Roman"/>
                <a:cs typeface="Times New Roman"/>
              </a:rPr>
              <a:t>us</a:t>
            </a:r>
            <a:r>
              <a:rPr sz="2000" i="1" spc="-4" dirty="0" smtClean="0">
                <a:latin typeface="Times New Roman"/>
                <a:cs typeface="Times New Roman"/>
              </a:rPr>
              <a:t>i</a:t>
            </a:r>
            <a:r>
              <a:rPr sz="2000" i="1" spc="4" dirty="0" smtClean="0">
                <a:latin typeface="Times New Roman"/>
                <a:cs typeface="Times New Roman"/>
              </a:rPr>
              <a:t>n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i="1" spc="4" dirty="0" smtClean="0">
                <a:latin typeface="Times New Roman"/>
                <a:cs typeface="Times New Roman"/>
              </a:rPr>
              <a:t>paren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4" dirty="0" smtClean="0">
                <a:latin typeface="Times New Roman"/>
                <a:cs typeface="Times New Roman"/>
              </a:rPr>
              <a:t>he</a:t>
            </a:r>
            <a:r>
              <a:rPr sz="2000" i="1" spc="-4" dirty="0" smtClean="0">
                <a:latin typeface="Times New Roman"/>
                <a:cs typeface="Times New Roman"/>
              </a:rPr>
              <a:t>s</a:t>
            </a:r>
            <a:r>
              <a:rPr sz="2000" i="1" spc="0" dirty="0" smtClean="0">
                <a:latin typeface="Times New Roman"/>
                <a:cs typeface="Times New Roman"/>
              </a:rPr>
              <a:t>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0924" y="3008570"/>
            <a:ext cx="2184009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ve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ope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Po</a:t>
            </a:r>
            <a:r>
              <a:rPr sz="2000" spc="-4" dirty="0" smtClean="0">
                <a:latin typeface="Times New Roman"/>
                <a:cs typeface="Times New Roman"/>
              </a:rPr>
              <a:t>lis</a:t>
            </a:r>
            <a:r>
              <a:rPr sz="2000" spc="0" dirty="0" smtClean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56139" y="3008570"/>
            <a:ext cx="3730969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og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c</a:t>
            </a:r>
            <a:r>
              <a:rPr sz="2000" spc="-4" dirty="0" smtClean="0">
                <a:latin typeface="Times New Roman"/>
                <a:cs typeface="Times New Roman"/>
              </a:rPr>
              <a:t>ia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Ja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ukas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ew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2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 1950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42314" y="3586176"/>
            <a:ext cx="586961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u="heavy" spc="0" dirty="0" smtClean="0">
                <a:latin typeface="Times New Roman"/>
                <a:cs typeface="Times New Roman"/>
              </a:rPr>
              <a:t>Infix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08034" y="3586161"/>
            <a:ext cx="952306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u="heavy" spc="0" dirty="0" smtClean="0">
                <a:latin typeface="Times New Roman"/>
                <a:cs typeface="Times New Roman"/>
              </a:rPr>
              <a:t>between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29808" y="3590731"/>
            <a:ext cx="970001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9" dirty="0" smtClean="0">
                <a:latin typeface="Times New Roman"/>
                <a:cs typeface="Times New Roman"/>
              </a:rPr>
              <a:t>no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atio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11244" y="3590731"/>
            <a:ext cx="1798935" cy="861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0">
              <a:lnSpc>
                <a:spcPts val="2140"/>
              </a:lnSpc>
              <a:spcBef>
                <a:spcPts val="107"/>
              </a:spcBef>
            </a:pP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erat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written</a:t>
            </a:r>
            <a:endParaRPr sz="2000">
              <a:latin typeface="Times New Roman"/>
              <a:cs typeface="Times New Roman"/>
            </a:endParaRPr>
          </a:p>
          <a:p>
            <a:pPr marL="15408" marR="6745" indent="-2708">
              <a:lnSpc>
                <a:spcPts val="2290"/>
              </a:lnSpc>
              <a:spcBef>
                <a:spcPts val="37"/>
              </a:spcBef>
            </a:pP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erat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written 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erat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written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61294" y="3590731"/>
            <a:ext cx="1358499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4" dirty="0" smtClean="0">
                <a:latin typeface="Times New Roman"/>
                <a:cs typeface="Times New Roman"/>
              </a:rPr>
              <a:t>oper</a:t>
            </a:r>
            <a:r>
              <a:rPr sz="2000" spc="-4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nds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2329" y="3878010"/>
            <a:ext cx="813363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u="heavy" spc="4" dirty="0" smtClean="0">
                <a:latin typeface="Times New Roman"/>
                <a:cs typeface="Times New Roman"/>
              </a:rPr>
              <a:t>Postfix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55078" y="3878007"/>
            <a:ext cx="828685" cy="283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3000" b="1" u="heavy" spc="4" baseline="1449" dirty="0" smtClean="0">
                <a:latin typeface="Times New Roman"/>
                <a:cs typeface="Times New Roman"/>
              </a:rPr>
              <a:t>RPN</a:t>
            </a:r>
            <a:r>
              <a:rPr sz="2000" spc="0" dirty="0" smtClean="0">
                <a:latin typeface="Times New Roman"/>
                <a:cs typeface="Times New Roman"/>
              </a:rPr>
              <a:t>):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8037" y="3878007"/>
            <a:ext cx="587469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u="heavy" spc="4" dirty="0" smtClean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6884" y="3882577"/>
            <a:ext cx="897673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no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a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95534" y="3882577"/>
            <a:ext cx="1358930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th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 operands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2320" y="4168333"/>
            <a:ext cx="725777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u="heavy" spc="0" dirty="0" smtClean="0">
                <a:latin typeface="Times New Roman"/>
                <a:cs typeface="Times New Roman"/>
              </a:rPr>
              <a:t>Prefix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08029" y="4168329"/>
            <a:ext cx="756750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u="heavy" spc="0" dirty="0" smtClean="0">
                <a:latin typeface="Times New Roman"/>
                <a:cs typeface="Times New Roman"/>
              </a:rPr>
              <a:t>bef</a:t>
            </a:r>
            <a:r>
              <a:rPr sz="2000" b="1" u="heavy" spc="9" dirty="0" smtClean="0">
                <a:latin typeface="Times New Roman"/>
                <a:cs typeface="Times New Roman"/>
              </a:rPr>
              <a:t>o</a:t>
            </a:r>
            <a:r>
              <a:rPr sz="2000" b="1" u="heavy" spc="0" dirty="0" smtClean="0">
                <a:latin typeface="Times New Roman"/>
                <a:cs typeface="Times New Roman"/>
              </a:rPr>
              <a:t>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69965" y="4172899"/>
            <a:ext cx="1034585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9" dirty="0" smtClean="0">
                <a:latin typeface="Times New Roman"/>
                <a:cs typeface="Times New Roman"/>
              </a:rPr>
              <a:t>no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ati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-2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698" y="4172899"/>
            <a:ext cx="1358651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operands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2330" y="4756598"/>
            <a:ext cx="1133595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Exa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7212" y="5033009"/>
            <a:ext cx="1996439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8189">
              <a:lnSpc>
                <a:spcPts val="1789"/>
              </a:lnSpc>
              <a:spcBef>
                <a:spcPts val="89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INFIX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3652" y="5033009"/>
            <a:ext cx="2055114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2496">
              <a:lnSpc>
                <a:spcPts val="1789"/>
              </a:lnSpc>
              <a:spcBef>
                <a:spcPts val="89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RPN</a:t>
            </a:r>
            <a:r>
              <a:rPr sz="1600" b="1" spc="-32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(P</a:t>
            </a:r>
            <a:r>
              <a:rPr sz="1600" b="1" spc="-9" dirty="0" smtClean="0">
                <a:latin typeface="Times New Roman"/>
                <a:cs typeface="Times New Roman"/>
              </a:rPr>
              <a:t>O</a:t>
            </a:r>
            <a:r>
              <a:rPr sz="1600" b="1" spc="4" dirty="0" smtClean="0">
                <a:latin typeface="Times New Roman"/>
                <a:cs typeface="Times New Roman"/>
              </a:rPr>
              <a:t>S</a:t>
            </a:r>
            <a:r>
              <a:rPr sz="1600" b="1" spc="0" dirty="0" smtClean="0">
                <a:latin typeface="Times New Roman"/>
                <a:cs typeface="Times New Roman"/>
              </a:rPr>
              <a:t>TFI</a:t>
            </a:r>
            <a:r>
              <a:rPr sz="1600" b="1" spc="-9" dirty="0" smtClean="0">
                <a:latin typeface="Times New Roman"/>
                <a:cs typeface="Times New Roman"/>
              </a:rPr>
              <a:t>X</a:t>
            </a:r>
            <a:r>
              <a:rPr sz="1600" b="1" spc="0" dirty="0" smtClean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8766" y="5033009"/>
            <a:ext cx="2051303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5392">
              <a:lnSpc>
                <a:spcPts val="1789"/>
              </a:lnSpc>
              <a:spcBef>
                <a:spcPts val="89"/>
              </a:spcBef>
            </a:pPr>
            <a:r>
              <a:rPr sz="1600" b="1" spc="-4" dirty="0" smtClean="0">
                <a:latin typeface="Times New Roman"/>
                <a:cs typeface="Times New Roman"/>
              </a:rPr>
              <a:t>P</a:t>
            </a:r>
            <a:r>
              <a:rPr sz="1600" b="1" spc="0" dirty="0" smtClean="0">
                <a:latin typeface="Times New Roman"/>
                <a:cs typeface="Times New Roman"/>
              </a:rPr>
              <a:t>REFIX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7212" y="5270754"/>
            <a:ext cx="1996439" cy="240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256">
              <a:lnSpc>
                <a:spcPts val="1764"/>
              </a:lnSpc>
              <a:spcBef>
                <a:spcPts val="213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A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+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3652" y="5270754"/>
            <a:ext cx="2055114" cy="240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838">
              <a:lnSpc>
                <a:spcPts val="1764"/>
              </a:lnSpc>
              <a:spcBef>
                <a:spcPts val="213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A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B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8766" y="5270754"/>
            <a:ext cx="2051303" cy="240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991">
              <a:lnSpc>
                <a:spcPts val="1764"/>
              </a:lnSpc>
              <a:spcBef>
                <a:spcPts val="213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+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A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7212" y="5510784"/>
            <a:ext cx="1996439" cy="238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256">
              <a:lnSpc>
                <a:spcPts val="1750"/>
              </a:lnSpc>
              <a:spcBef>
                <a:spcPts val="212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A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*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B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+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3652" y="5510784"/>
            <a:ext cx="2055114" cy="238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171">
              <a:lnSpc>
                <a:spcPts val="1750"/>
              </a:lnSpc>
              <a:spcBef>
                <a:spcPts val="212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A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B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*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C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8766" y="5510784"/>
            <a:ext cx="2051303" cy="238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404">
              <a:lnSpc>
                <a:spcPts val="1750"/>
              </a:lnSpc>
              <a:spcBef>
                <a:spcPts val="212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+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*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A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B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7212" y="5749290"/>
            <a:ext cx="1996439" cy="238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256">
              <a:lnSpc>
                <a:spcPts val="1750"/>
              </a:lnSpc>
              <a:spcBef>
                <a:spcPts val="212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A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*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(</a:t>
            </a:r>
            <a:r>
              <a:rPr sz="2400" spc="0" baseline="1839" dirty="0" smtClean="0">
                <a:latin typeface="Courier New"/>
                <a:cs typeface="Courier New"/>
              </a:rPr>
              <a:t>B</a:t>
            </a:r>
            <a:r>
              <a:rPr sz="2400" spc="-1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+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C)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3652" y="5749290"/>
            <a:ext cx="2055114" cy="238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535">
              <a:lnSpc>
                <a:spcPts val="1750"/>
              </a:lnSpc>
              <a:spcBef>
                <a:spcPts val="212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A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B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C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+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8766" y="5749290"/>
            <a:ext cx="2051303" cy="238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667">
              <a:lnSpc>
                <a:spcPts val="1750"/>
              </a:lnSpc>
              <a:spcBef>
                <a:spcPts val="212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*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A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+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B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7212" y="5987795"/>
            <a:ext cx="199643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256">
              <a:lnSpc>
                <a:spcPts val="1770"/>
              </a:lnSpc>
              <a:spcBef>
                <a:spcPts val="213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A–(</a:t>
            </a:r>
            <a:r>
              <a:rPr sz="2400" spc="0" baseline="3678" dirty="0" smtClean="0">
                <a:latin typeface="Courier New"/>
                <a:cs typeface="Courier New"/>
              </a:rPr>
              <a:t>B</a:t>
            </a:r>
            <a:r>
              <a:rPr sz="2400" spc="-3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–(</a:t>
            </a:r>
            <a:r>
              <a:rPr sz="2400" spc="0" baseline="3678" dirty="0" smtClean="0">
                <a:latin typeface="Courier New"/>
                <a:cs typeface="Courier New"/>
              </a:rPr>
              <a:t>C</a:t>
            </a:r>
            <a:r>
              <a:rPr sz="2400" spc="-28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–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D))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3652" y="5987795"/>
            <a:ext cx="205511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191">
              <a:lnSpc>
                <a:spcPts val="1770"/>
              </a:lnSpc>
              <a:spcBef>
                <a:spcPts val="213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A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B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C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D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-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-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-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8766" y="5987795"/>
            <a:ext cx="205130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838">
              <a:lnSpc>
                <a:spcPts val="1770"/>
              </a:lnSpc>
              <a:spcBef>
                <a:spcPts val="213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-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A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-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B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-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C</a:t>
            </a:r>
            <a:r>
              <a:rPr sz="2400" spc="-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7212" y="6228588"/>
            <a:ext cx="1996439" cy="238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256">
              <a:lnSpc>
                <a:spcPts val="1750"/>
              </a:lnSpc>
              <a:spcBef>
                <a:spcPts val="212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A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–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B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–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C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–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3652" y="6228588"/>
            <a:ext cx="2055114" cy="238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353">
              <a:lnSpc>
                <a:spcPts val="1750"/>
              </a:lnSpc>
              <a:spcBef>
                <a:spcPts val="212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A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B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-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C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-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D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-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8766" y="6228588"/>
            <a:ext cx="2051303" cy="238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020">
              <a:lnSpc>
                <a:spcPts val="1750"/>
              </a:lnSpc>
              <a:spcBef>
                <a:spcPts val="212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-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-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-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A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B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C</a:t>
            </a:r>
            <a:r>
              <a:rPr sz="2400" spc="-9" baseline="1839" dirty="0" smtClean="0">
                <a:latin typeface="Courier New"/>
                <a:cs typeface="Courier New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2082545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Reverse Polish Notation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1096" y="2502154"/>
            <a:ext cx="640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762000" y="67818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800" y="685800"/>
            <a:ext cx="8610600" cy="762000"/>
          </a:xfrm>
          <a:custGeom>
            <a:avLst/>
            <a:gdLst/>
            <a:ahLst/>
            <a:cxnLst/>
            <a:rect l="l" t="t" r="r" b="b"/>
            <a:pathLst>
              <a:path w="8610600" h="762000">
                <a:moveTo>
                  <a:pt x="0" y="0"/>
                </a:moveTo>
                <a:lnTo>
                  <a:pt x="0" y="762000"/>
                </a:lnTo>
                <a:lnTo>
                  <a:pt x="8610600" y="761999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90498" y="1844749"/>
            <a:ext cx="32552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14" dirty="0" smtClean="0">
                <a:latin typeface="Times New Roman"/>
                <a:cs typeface="Times New Roman"/>
              </a:rPr>
              <a:t>"</a:t>
            </a:r>
            <a:r>
              <a:rPr sz="1800" spc="29" dirty="0" smtClean="0">
                <a:latin typeface="Times New Roman"/>
                <a:cs typeface="Times New Roman"/>
              </a:rPr>
              <a:t>B</a:t>
            </a:r>
            <a:r>
              <a:rPr sz="1800" spc="0" dirty="0" smtClean="0">
                <a:latin typeface="Times New Roman"/>
                <a:cs typeface="Times New Roman"/>
              </a:rPr>
              <a:t>y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nd</a:t>
            </a:r>
            <a:r>
              <a:rPr sz="1800" spc="-14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U</a:t>
            </a:r>
            <a:r>
              <a:rPr sz="1800" spc="9" dirty="0" smtClean="0">
                <a:latin typeface="Times New Roman"/>
                <a:cs typeface="Times New Roman"/>
              </a:rPr>
              <a:t>nd</a:t>
            </a:r>
            <a:r>
              <a:rPr sz="1800" spc="0" dirty="0" smtClean="0">
                <a:latin typeface="Times New Roman"/>
                <a:cs typeface="Times New Roman"/>
              </a:rPr>
              <a:t>er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19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nin</a:t>
            </a:r>
            <a:r>
              <a:rPr sz="1800" spc="0" dirty="0" smtClean="0">
                <a:latin typeface="Times New Roman"/>
                <a:cs typeface="Times New Roman"/>
              </a:rPr>
              <a:t>g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c</a:t>
            </a:r>
            <a:r>
              <a:rPr sz="1800" spc="-9" dirty="0" smtClean="0">
                <a:latin typeface="Times New Roman"/>
                <a:cs typeface="Times New Roman"/>
              </a:rPr>
              <a:t>h</a:t>
            </a:r>
            <a:r>
              <a:rPr sz="1800" spc="9" dirty="0" smtClean="0">
                <a:latin typeface="Times New Roman"/>
                <a:cs typeface="Times New Roman"/>
              </a:rPr>
              <a:t>ni</a:t>
            </a:r>
            <a:r>
              <a:rPr sz="1800" spc="-4" dirty="0" smtClean="0">
                <a:latin typeface="Times New Roman"/>
                <a:cs typeface="Times New Roman"/>
              </a:rPr>
              <a:t>q</a:t>
            </a:r>
            <a:r>
              <a:rPr sz="1800" spc="9" dirty="0" smtClean="0">
                <a:latin typeface="Times New Roman"/>
                <a:cs typeface="Times New Roman"/>
              </a:rPr>
              <a:t>u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0498" y="2372061"/>
            <a:ext cx="5510428" cy="778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9" dirty="0" smtClean="0">
                <a:latin typeface="Times New Roman"/>
                <a:cs typeface="Times New Roman"/>
              </a:rPr>
              <a:t>1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S</a:t>
            </a:r>
            <a:r>
              <a:rPr sz="1800" spc="-4" dirty="0" smtClean="0">
                <a:latin typeface="Times New Roman"/>
                <a:cs typeface="Times New Roman"/>
              </a:rPr>
              <a:t>ca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25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th</a:t>
            </a:r>
            <a:r>
              <a:rPr sz="1800" spc="0" dirty="0" smtClean="0">
                <a:latin typeface="Times New Roman"/>
                <a:cs typeface="Times New Roman"/>
              </a:rPr>
              <a:t>e e</a:t>
            </a:r>
            <a:r>
              <a:rPr sz="1800" spc="-9" dirty="0" smtClean="0">
                <a:latin typeface="Times New Roman"/>
                <a:cs typeface="Times New Roman"/>
              </a:rPr>
              <a:t>x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re</a:t>
            </a:r>
            <a:r>
              <a:rPr sz="1800" spc="-4" dirty="0" smtClean="0">
                <a:latin typeface="Times New Roman"/>
                <a:cs typeface="Times New Roman"/>
              </a:rPr>
              <a:t>ss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n 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m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le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-4" dirty="0" smtClean="0">
                <a:latin typeface="Times New Roman"/>
                <a:cs typeface="Times New Roman"/>
              </a:rPr>
              <a:t>g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-1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25" dirty="0" smtClean="0">
                <a:latin typeface="Times New Roman"/>
                <a:cs typeface="Times New Roman"/>
              </a:rPr>
              <a:t> </a:t>
            </a:r>
            <a:r>
              <a:rPr sz="1800" spc="-25" dirty="0" smtClean="0">
                <a:latin typeface="Times New Roman"/>
                <a:cs typeface="Times New Roman"/>
              </a:rPr>
              <a:t>f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-29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o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to</a:t>
            </a:r>
            <a:r>
              <a:rPr sz="1800" spc="0" dirty="0" smtClean="0">
                <a:latin typeface="Times New Roman"/>
                <a:cs typeface="Times New Roman"/>
              </a:rPr>
              <a:t>r.</a:t>
            </a:r>
            <a:endParaRPr sz="1800">
              <a:latin typeface="Times New Roman"/>
              <a:cs typeface="Times New Roman"/>
            </a:endParaRPr>
          </a:p>
          <a:p>
            <a:pPr marL="470654" marR="386098" indent="-457954">
              <a:lnSpc>
                <a:spcPts val="2060"/>
              </a:lnSpc>
              <a:spcBef>
                <a:spcPts val="31"/>
              </a:spcBef>
            </a:pPr>
            <a:r>
              <a:rPr sz="1800" spc="9" dirty="0" smtClean="0">
                <a:latin typeface="Times New Roman"/>
                <a:cs typeface="Times New Roman"/>
              </a:rPr>
              <a:t>2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-19" dirty="0" smtClean="0">
                <a:latin typeface="Times New Roman"/>
                <a:cs typeface="Times New Roman"/>
              </a:rPr>
              <a:t>L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ca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-4" dirty="0" smtClean="0">
                <a:latin typeface="Times New Roman"/>
                <a:cs typeface="Times New Roman"/>
              </a:rPr>
              <a:t>("</a:t>
            </a:r>
            <a:r>
              <a:rPr sz="1800" spc="19" dirty="0" smtClean="0">
                <a:latin typeface="Times New Roman"/>
                <a:cs typeface="Times New Roman"/>
              </a:rPr>
              <a:t>u</a:t>
            </a:r>
            <a:r>
              <a:rPr sz="1800" spc="9" dirty="0" smtClean="0">
                <a:latin typeface="Times New Roman"/>
                <a:cs typeface="Times New Roman"/>
              </a:rPr>
              <a:t>nd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rli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-4" dirty="0" smtClean="0">
                <a:latin typeface="Times New Roman"/>
                <a:cs typeface="Times New Roman"/>
              </a:rPr>
              <a:t>e"</a:t>
            </a:r>
            <a:r>
              <a:rPr sz="1800" spc="0" dirty="0" smtClean="0">
                <a:latin typeface="Times New Roman"/>
                <a:cs typeface="Times New Roman"/>
              </a:rPr>
              <a:t>)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as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t</a:t>
            </a:r>
            <a:r>
              <a:rPr sz="1800" spc="-29" dirty="0" smtClean="0">
                <a:latin typeface="Times New Roman"/>
                <a:cs typeface="Times New Roman"/>
              </a:rPr>
              <a:t>w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19" dirty="0" smtClean="0">
                <a:latin typeface="Times New Roman"/>
                <a:cs typeface="Times New Roman"/>
              </a:rPr>
              <a:t> p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ece</a:t>
            </a:r>
            <a:r>
              <a:rPr sz="1800" spc="19" dirty="0" smtClean="0">
                <a:latin typeface="Times New Roman"/>
                <a:cs typeface="Times New Roman"/>
              </a:rPr>
              <a:t>d</a:t>
            </a:r>
            <a:r>
              <a:rPr sz="1800" spc="-19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g </a:t>
            </a:r>
            <a:r>
              <a:rPr sz="1800" spc="19" dirty="0" smtClean="0">
                <a:latin typeface="Times New Roman"/>
                <a:cs typeface="Times New Roman"/>
              </a:rPr>
              <a:t>o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-4" dirty="0" smtClean="0">
                <a:latin typeface="Times New Roman"/>
                <a:cs typeface="Times New Roman"/>
              </a:rPr>
              <a:t>eran</a:t>
            </a:r>
            <a:r>
              <a:rPr sz="1800" spc="9" dirty="0" smtClean="0">
                <a:latin typeface="Times New Roman"/>
                <a:cs typeface="Times New Roman"/>
              </a:rPr>
              <a:t>d</a:t>
            </a:r>
            <a:r>
              <a:rPr sz="1800" spc="0" dirty="0" smtClean="0">
                <a:latin typeface="Times New Roman"/>
                <a:cs typeface="Times New Roman"/>
              </a:rPr>
              <a:t>s </a:t>
            </a:r>
            <a:r>
              <a:rPr sz="1800" spc="-4" dirty="0" smtClean="0">
                <a:latin typeface="Times New Roman"/>
                <a:cs typeface="Times New Roman"/>
              </a:rPr>
              <a:t>a</a:t>
            </a:r>
            <a:r>
              <a:rPr sz="1800" spc="1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c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-25" dirty="0" smtClean="0">
                <a:latin typeface="Times New Roman"/>
                <a:cs typeface="Times New Roman"/>
              </a:rPr>
              <a:t>m</a:t>
            </a:r>
            <a:r>
              <a:rPr sz="1800" spc="9" dirty="0" smtClean="0">
                <a:latin typeface="Times New Roman"/>
                <a:cs typeface="Times New Roman"/>
              </a:rPr>
              <a:t>b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-19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m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u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in</a:t>
            </a:r>
            <a:r>
              <a:rPr sz="1800" spc="0" dirty="0" smtClean="0">
                <a:latin typeface="Times New Roman"/>
                <a:cs typeface="Times New Roman"/>
              </a:rPr>
              <a:t>g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19" dirty="0" smtClean="0">
                <a:latin typeface="Times New Roman"/>
                <a:cs typeface="Times New Roman"/>
              </a:rPr>
              <a:t>h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19" dirty="0" smtClean="0">
                <a:latin typeface="Times New Roman"/>
                <a:cs typeface="Times New Roman"/>
              </a:rPr>
              <a:t>p</a:t>
            </a:r>
            <a:r>
              <a:rPr sz="1800" spc="-4" dirty="0" smtClean="0">
                <a:latin typeface="Times New Roman"/>
                <a:cs typeface="Times New Roman"/>
              </a:rPr>
              <a:t>era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1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90498" y="3158468"/>
            <a:ext cx="2334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9" dirty="0" smtClean="0"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93222" y="3158468"/>
            <a:ext cx="4555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-4" dirty="0" smtClean="0">
                <a:latin typeface="Times New Roman"/>
                <a:cs typeface="Times New Roman"/>
              </a:rPr>
              <a:t>ea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u</a:t>
            </a:r>
            <a:r>
              <a:rPr sz="1800" spc="9" dirty="0" smtClean="0">
                <a:latin typeface="Times New Roman"/>
                <a:cs typeface="Times New Roman"/>
              </a:rPr>
              <a:t>nti</a:t>
            </a:r>
            <a:r>
              <a:rPr sz="1800" spc="0" dirty="0" smtClean="0">
                <a:latin typeface="Times New Roman"/>
                <a:cs typeface="Times New Roman"/>
              </a:rPr>
              <a:t>l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th</a:t>
            </a:r>
            <a:r>
              <a:rPr sz="1800" spc="0" dirty="0" smtClean="0">
                <a:latin typeface="Times New Roman"/>
                <a:cs typeface="Times New Roman"/>
              </a:rPr>
              <a:t>e e</a:t>
            </a:r>
            <a:r>
              <a:rPr sz="1800" spc="-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th</a:t>
            </a:r>
            <a:r>
              <a:rPr sz="1800" spc="0" dirty="0" smtClean="0">
                <a:latin typeface="Times New Roman"/>
                <a:cs typeface="Times New Roman"/>
              </a:rPr>
              <a:t>e e</a:t>
            </a:r>
            <a:r>
              <a:rPr sz="1800" spc="-9" dirty="0" smtClean="0">
                <a:latin typeface="Times New Roman"/>
                <a:cs typeface="Times New Roman"/>
              </a:rPr>
              <a:t>x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re</a:t>
            </a:r>
            <a:r>
              <a:rPr sz="1800" spc="-4" dirty="0" smtClean="0">
                <a:latin typeface="Times New Roman"/>
                <a:cs typeface="Times New Roman"/>
              </a:rPr>
              <a:t>ss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9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s re</a:t>
            </a:r>
            <a:r>
              <a:rPr sz="1800" spc="-4" dirty="0" smtClean="0">
                <a:latin typeface="Times New Roman"/>
                <a:cs typeface="Times New Roman"/>
              </a:rPr>
              <a:t>ac</a:t>
            </a:r>
            <a:r>
              <a:rPr sz="1800" spc="9" dirty="0" smtClean="0">
                <a:latin typeface="Times New Roman"/>
                <a:cs typeface="Times New Roman"/>
              </a:rPr>
              <a:t>h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d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0498" y="3685779"/>
            <a:ext cx="9350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-4" dirty="0" smtClean="0">
                <a:latin typeface="Times New Roman"/>
                <a:cs typeface="Times New Roman"/>
              </a:rPr>
              <a:t>x</a:t>
            </a:r>
            <a:r>
              <a:rPr sz="1800" spc="14" dirty="0" smtClean="0">
                <a:latin typeface="Times New Roman"/>
                <a:cs typeface="Times New Roman"/>
              </a:rPr>
              <a:t>a</a:t>
            </a:r>
            <a:r>
              <a:rPr sz="1800" spc="-29" dirty="0" smtClean="0">
                <a:latin typeface="Times New Roman"/>
                <a:cs typeface="Times New Roman"/>
              </a:rPr>
              <a:t>m</a:t>
            </a:r>
            <a:r>
              <a:rPr sz="1800" spc="4" dirty="0" smtClean="0">
                <a:latin typeface="Times New Roman"/>
                <a:cs typeface="Times New Roman"/>
              </a:rPr>
              <a:t>pl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3549" y="4222180"/>
            <a:ext cx="264126" cy="2064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976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36863" marR="34289">
              <a:lnSpc>
                <a:spcPct val="94401"/>
              </a:lnSpc>
              <a:spcBef>
                <a:spcPts val="286"/>
              </a:spcBef>
            </a:pPr>
            <a:r>
              <a:rPr sz="1800" spc="0" dirty="0" smtClean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33959" marR="34289">
              <a:lnSpc>
                <a:spcPct val="94401"/>
              </a:lnSpc>
              <a:spcBef>
                <a:spcPts val="310"/>
              </a:spcBef>
            </a:pPr>
            <a:r>
              <a:rPr sz="1800" spc="0" dirty="0" smtClean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36771" marR="34289">
              <a:lnSpc>
                <a:spcPct val="94401"/>
              </a:lnSpc>
              <a:spcBef>
                <a:spcPts val="405"/>
              </a:spcBef>
            </a:pPr>
            <a:r>
              <a:rPr sz="1800" spc="0" dirty="0" smtClean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33731" marR="34289">
              <a:lnSpc>
                <a:spcPct val="94401"/>
              </a:lnSpc>
              <a:spcBef>
                <a:spcPts val="310"/>
              </a:spcBef>
            </a:pPr>
            <a:r>
              <a:rPr sz="1800" spc="0" dirty="0" smtClean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36497" marR="34289">
              <a:lnSpc>
                <a:spcPct val="94401"/>
              </a:lnSpc>
              <a:spcBef>
                <a:spcPts val="335"/>
              </a:spcBef>
            </a:pPr>
            <a:r>
              <a:rPr sz="1800" spc="0" dirty="0" smtClean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265"/>
              </a:spcBef>
            </a:pPr>
            <a:r>
              <a:rPr sz="1800" spc="0" dirty="0" smtClean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22489" y="4222180"/>
            <a:ext cx="789312" cy="561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745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3 4 +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286"/>
              </a:spcBef>
            </a:pPr>
            <a:r>
              <a:rPr sz="1800" u="sng" spc="0" dirty="0" smtClean="0">
                <a:latin typeface="Courier New"/>
                <a:cs typeface="Courier New"/>
              </a:rPr>
              <a:t>3</a:t>
            </a:r>
            <a:r>
              <a:rPr sz="1800" u="sng" spc="4" dirty="0" smtClean="0">
                <a:latin typeface="Courier New"/>
                <a:cs typeface="Courier New"/>
              </a:rPr>
              <a:t> </a:t>
            </a:r>
            <a:r>
              <a:rPr sz="1800" u="sng" spc="0" dirty="0" smtClean="0">
                <a:latin typeface="Courier New"/>
                <a:cs typeface="Courier New"/>
              </a:rPr>
              <a:t>4</a:t>
            </a:r>
            <a:r>
              <a:rPr sz="1800" u="sng" spc="4" dirty="0" smtClean="0">
                <a:latin typeface="Courier New"/>
                <a:cs typeface="Courier New"/>
              </a:rPr>
              <a:t> </a:t>
            </a:r>
            <a:r>
              <a:rPr sz="1800" u="sng" spc="0" dirty="0" smtClean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3689" y="4222180"/>
            <a:ext cx="242821" cy="860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671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15831" marR="34289">
              <a:lnSpc>
                <a:spcPct val="94401"/>
              </a:lnSpc>
              <a:spcBef>
                <a:spcPts val="286"/>
              </a:spcBef>
            </a:pPr>
            <a:r>
              <a:rPr sz="1800" spc="0" dirty="0" smtClean="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310"/>
              </a:spcBef>
            </a:pPr>
            <a:r>
              <a:rPr sz="1800" spc="0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8261" y="4222180"/>
            <a:ext cx="242958" cy="1171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808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  <a:p>
            <a:pPr marL="16037" marR="34289">
              <a:lnSpc>
                <a:spcPct val="94401"/>
              </a:lnSpc>
              <a:spcBef>
                <a:spcPts val="286"/>
              </a:spcBef>
            </a:pPr>
            <a:r>
              <a:rPr sz="1800" spc="0" dirty="0" smtClean="0"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310"/>
              </a:spcBef>
            </a:pPr>
            <a:r>
              <a:rPr sz="1800" spc="0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  <a:p>
            <a:pPr marL="15831" marR="34289">
              <a:lnSpc>
                <a:spcPct val="94401"/>
              </a:lnSpc>
              <a:spcBef>
                <a:spcPts val="405"/>
              </a:spcBef>
            </a:pPr>
            <a:r>
              <a:rPr sz="1800" spc="0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92832" y="4222180"/>
            <a:ext cx="243095" cy="1171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945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  <a:p>
            <a:pPr marL="16243" marR="34289">
              <a:lnSpc>
                <a:spcPct val="94401"/>
              </a:lnSpc>
              <a:spcBef>
                <a:spcPts val="286"/>
              </a:spcBef>
            </a:pPr>
            <a:r>
              <a:rPr sz="1800" spc="0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310"/>
              </a:spcBef>
            </a:pPr>
            <a:r>
              <a:rPr sz="1800" spc="0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16014" marR="34289">
              <a:lnSpc>
                <a:spcPct val="94401"/>
              </a:lnSpc>
              <a:spcBef>
                <a:spcPts val="405"/>
              </a:spcBef>
            </a:pPr>
            <a:r>
              <a:rPr sz="1800" spc="0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1153" y="4222180"/>
            <a:ext cx="239483" cy="561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33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286"/>
              </a:spcBef>
            </a:pPr>
            <a:r>
              <a:rPr sz="1800" spc="0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5930" y="4222180"/>
            <a:ext cx="239415" cy="561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265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286"/>
              </a:spcBef>
            </a:pPr>
            <a:r>
              <a:rPr sz="1800" spc="0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4244" y="4501293"/>
            <a:ext cx="285089" cy="1756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181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375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2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5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234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9198" y="4819542"/>
            <a:ext cx="200027" cy="872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77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  <a:p>
            <a:pPr marL="15877">
              <a:lnSpc>
                <a:spcPct val="94401"/>
              </a:lnSpc>
              <a:spcBef>
                <a:spcPts val="381"/>
              </a:spcBef>
            </a:pPr>
            <a:r>
              <a:rPr sz="1800" spc="0" dirty="0" smtClean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  <a:p>
            <a:pPr marL="12997" marR="2880">
              <a:lnSpc>
                <a:spcPct val="94401"/>
              </a:lnSpc>
              <a:spcBef>
                <a:spcPts val="310"/>
              </a:spcBef>
            </a:pPr>
            <a:r>
              <a:rPr sz="1800" spc="0" dirty="0" smtClean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94546" y="4828686"/>
            <a:ext cx="4714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5 6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7129" y="5139582"/>
            <a:ext cx="7463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u="sng" spc="0" baseline="4904" dirty="0" smtClean="0">
                <a:latin typeface="Courier New"/>
                <a:cs typeface="Courier New"/>
              </a:rPr>
              <a:t>5</a:t>
            </a:r>
            <a:r>
              <a:rPr sz="2700" u="sng" spc="4" baseline="4904" dirty="0" smtClean="0">
                <a:latin typeface="Courier New"/>
                <a:cs typeface="Courier New"/>
              </a:rPr>
              <a:t> </a:t>
            </a:r>
            <a:r>
              <a:rPr sz="2700" u="sng" spc="0" baseline="4904" dirty="0" smtClean="0">
                <a:latin typeface="Courier New"/>
                <a:cs typeface="Courier New"/>
              </a:rPr>
              <a:t>6</a:t>
            </a:r>
            <a:r>
              <a:rPr sz="2700" u="sng" spc="4" baseline="4904" dirty="0" smtClean="0">
                <a:latin typeface="Courier New"/>
                <a:cs typeface="Courier New"/>
              </a:rPr>
              <a:t> </a:t>
            </a:r>
            <a:r>
              <a:rPr sz="2700" u="sng" spc="0" baseline="4904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4295" y="5429142"/>
            <a:ext cx="3339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-1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06506" y="5438286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0781" y="5438286"/>
            <a:ext cx="199478" cy="555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15328">
              <a:lnSpc>
                <a:spcPct val="94401"/>
              </a:lnSpc>
              <a:spcBef>
                <a:spcPts val="236"/>
              </a:spcBef>
            </a:pPr>
            <a:r>
              <a:rPr sz="1800" spc="0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2009" y="5740038"/>
            <a:ext cx="8835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u="sng" spc="0" baseline="4904" dirty="0" smtClean="0">
                <a:latin typeface="Courier New"/>
                <a:cs typeface="Courier New"/>
              </a:rPr>
              <a:t>7</a:t>
            </a:r>
            <a:r>
              <a:rPr sz="2700" u="sng" spc="4" baseline="4904" dirty="0" smtClean="0">
                <a:latin typeface="Courier New"/>
                <a:cs typeface="Courier New"/>
              </a:rPr>
              <a:t> </a:t>
            </a:r>
            <a:r>
              <a:rPr sz="2700" u="sng" spc="0" baseline="4904" dirty="0" smtClean="0">
                <a:latin typeface="Courier New"/>
                <a:cs typeface="Courier New"/>
              </a:rPr>
              <a:t>-1 -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0315" y="6003904"/>
            <a:ext cx="2850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7264" y="6003904"/>
            <a:ext cx="2850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4274" y="6005269"/>
            <a:ext cx="2852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9" dirty="0" smtClean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7869" y="6023502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2921" y="6032646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6197" y="6032646"/>
            <a:ext cx="7469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u="sng" spc="0" baseline="4904" dirty="0" smtClean="0">
                <a:latin typeface="Courier New"/>
                <a:cs typeface="Courier New"/>
              </a:rPr>
              <a:t>2</a:t>
            </a:r>
            <a:r>
              <a:rPr sz="2700" u="sng" spc="4" baseline="4904" dirty="0" smtClean="0">
                <a:latin typeface="Courier New"/>
                <a:cs typeface="Courier New"/>
              </a:rPr>
              <a:t> </a:t>
            </a:r>
            <a:r>
              <a:rPr sz="2700" u="sng" spc="0" baseline="4904" dirty="0" smtClean="0">
                <a:latin typeface="Courier New"/>
                <a:cs typeface="Courier New"/>
              </a:rPr>
              <a:t>8</a:t>
            </a:r>
            <a:r>
              <a:rPr sz="2700" u="sng" spc="4" baseline="4904" dirty="0" smtClean="0">
                <a:latin typeface="Courier New"/>
                <a:cs typeface="Courier New"/>
              </a:rPr>
              <a:t> </a:t>
            </a:r>
            <a:r>
              <a:rPr sz="2700" u="sng" spc="0" baseline="4904" dirty="0" smtClean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685800"/>
            <a:ext cx="8610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1651254">
              <a:lnSpc>
                <a:spcPct val="95825"/>
              </a:lnSpc>
            </a:pPr>
            <a:r>
              <a:rPr sz="3600" spc="0" dirty="0" smtClean="0">
                <a:latin typeface="Times New Roman"/>
                <a:cs typeface="Times New Roman"/>
              </a:rPr>
              <a:t>Evaluating RPN Expressions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2349" y="4571037"/>
            <a:ext cx="1376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647127" y="4571037"/>
            <a:ext cx="1376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646989" y="5180584"/>
            <a:ext cx="1375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921744" y="5180584"/>
            <a:ext cx="1375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71869" y="5781040"/>
            <a:ext cx="1375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784195" y="5781040"/>
            <a:ext cx="1372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146057" y="6073647"/>
            <a:ext cx="137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421085" y="6073647"/>
            <a:ext cx="137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2000" y="6642100"/>
            <a:ext cx="8534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1455</Words>
  <Application>Microsoft Office PowerPoint</Application>
  <PresentationFormat>Custom</PresentationFormat>
  <Paragraphs>358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AQIB PERWAIZ</dc:creator>
  <cp:lastModifiedBy>Shahid Saleem</cp:lastModifiedBy>
  <cp:revision>3</cp:revision>
  <dcterms:modified xsi:type="dcterms:W3CDTF">2018-04-27T11:37:35Z</dcterms:modified>
</cp:coreProperties>
</file>