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7" autoAdjust="0"/>
  </p:normalViewPr>
  <p:slideViewPr>
    <p:cSldViewPr>
      <p:cViewPr>
        <p:scale>
          <a:sx n="110" d="100"/>
          <a:sy n="110" d="100"/>
        </p:scale>
        <p:origin x="-36" y="6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690880"/>
            <a:ext cx="8549640" cy="1295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" y="2245360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" y="7081520"/>
            <a:ext cx="2095500" cy="5181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081520"/>
            <a:ext cx="3185160" cy="5181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081520"/>
            <a:ext cx="2095500" cy="5181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fld id="{8BCE93C8-DD49-4F24-A8FF-862B4CAAB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690880"/>
            <a:ext cx="8549640" cy="1295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4380" y="7081520"/>
            <a:ext cx="2095500" cy="5181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36620" y="7081520"/>
            <a:ext cx="3185160" cy="5181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08520" y="7081520"/>
            <a:ext cx="2095500" cy="5181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fld id="{8ECB3FB1-9A4C-4AE0-9E30-8FC82E2D4F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5642" y="2409447"/>
            <a:ext cx="9427120" cy="163220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mtClean="0"/>
              <a:t>Advance Design And Theory of Algorithm</a:t>
            </a:r>
            <a:endParaRPr lang="en-US" sz="4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426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Dr</a:t>
            </a:r>
            <a:r>
              <a:rPr lang="en-US" b="1" i="1" dirty="0" smtClean="0"/>
              <a:t> </a:t>
            </a:r>
            <a:r>
              <a:rPr lang="en-US" b="1" i="1" dirty="0" err="1" smtClean="0"/>
              <a:t>Aqib</a:t>
            </a:r>
            <a:r>
              <a:rPr lang="en-US" b="1" i="1" dirty="0" smtClean="0"/>
              <a:t> </a:t>
            </a:r>
            <a:r>
              <a:rPr lang="en-US" b="1" i="1" dirty="0" err="1" smtClean="0"/>
              <a:t>Perwaiz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572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Shaft Encoder (Gray Code)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185160" y="2472055"/>
            <a:ext cx="3688080" cy="3713480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5029200" y="2504440"/>
            <a:ext cx="0" cy="37134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rot="16200000" flipV="1">
            <a:off x="3647440" y="3145790"/>
            <a:ext cx="2763520" cy="24307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rot="10800000" flipV="1">
            <a:off x="3709036" y="3065780"/>
            <a:ext cx="2666524" cy="2633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520440" y="2849880"/>
            <a:ext cx="3017520" cy="2979420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976212" y="3292475"/>
            <a:ext cx="2095500" cy="2115820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5704999" y="2997412"/>
            <a:ext cx="1417955" cy="1324187"/>
          </a:xfrm>
          <a:custGeom>
            <a:avLst/>
            <a:gdLst>
              <a:gd name="T0" fmla="*/ 151 w 812"/>
              <a:gd name="T1" fmla="*/ 736 h 736"/>
              <a:gd name="T2" fmla="*/ 406 w 812"/>
              <a:gd name="T3" fmla="*/ 708 h 736"/>
              <a:gd name="T4" fmla="*/ 812 w 812"/>
              <a:gd name="T5" fmla="*/ 689 h 736"/>
              <a:gd name="T6" fmla="*/ 727 w 812"/>
              <a:gd name="T7" fmla="*/ 293 h 736"/>
              <a:gd name="T8" fmla="*/ 510 w 812"/>
              <a:gd name="T9" fmla="*/ 0 h 736"/>
              <a:gd name="T10" fmla="*/ 397 w 812"/>
              <a:gd name="T11" fmla="*/ 38 h 736"/>
              <a:gd name="T12" fmla="*/ 321 w 812"/>
              <a:gd name="T13" fmla="*/ 104 h 736"/>
              <a:gd name="T14" fmla="*/ 302 w 812"/>
              <a:gd name="T15" fmla="*/ 141 h 736"/>
              <a:gd name="T16" fmla="*/ 217 w 812"/>
              <a:gd name="T17" fmla="*/ 226 h 736"/>
              <a:gd name="T18" fmla="*/ 142 w 812"/>
              <a:gd name="T19" fmla="*/ 302 h 736"/>
              <a:gd name="T20" fmla="*/ 0 w 812"/>
              <a:gd name="T21" fmla="*/ 453 h 736"/>
              <a:gd name="T22" fmla="*/ 10 w 812"/>
              <a:gd name="T23" fmla="*/ 510 h 736"/>
              <a:gd name="T24" fmla="*/ 47 w 812"/>
              <a:gd name="T25" fmla="*/ 566 h 736"/>
              <a:gd name="T26" fmla="*/ 76 w 812"/>
              <a:gd name="T27" fmla="*/ 642 h 736"/>
              <a:gd name="T28" fmla="*/ 85 w 812"/>
              <a:gd name="T29" fmla="*/ 670 h 736"/>
              <a:gd name="T30" fmla="*/ 113 w 812"/>
              <a:gd name="T31" fmla="*/ 680 h 736"/>
              <a:gd name="T32" fmla="*/ 170 w 812"/>
              <a:gd name="T33" fmla="*/ 717 h 736"/>
              <a:gd name="T34" fmla="*/ 198 w 812"/>
              <a:gd name="T35" fmla="*/ 736 h 736"/>
              <a:gd name="T36" fmla="*/ 151 w 812"/>
              <a:gd name="T37" fmla="*/ 73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2" h="736">
                <a:moveTo>
                  <a:pt x="151" y="736"/>
                </a:moveTo>
                <a:cubicBezTo>
                  <a:pt x="238" y="724"/>
                  <a:pt x="318" y="714"/>
                  <a:pt x="406" y="708"/>
                </a:cubicBezTo>
                <a:cubicBezTo>
                  <a:pt x="547" y="716"/>
                  <a:pt x="673" y="701"/>
                  <a:pt x="812" y="689"/>
                </a:cubicBezTo>
                <a:cubicBezTo>
                  <a:pt x="804" y="555"/>
                  <a:pt x="790" y="415"/>
                  <a:pt x="727" y="293"/>
                </a:cubicBezTo>
                <a:cubicBezTo>
                  <a:pt x="702" y="186"/>
                  <a:pt x="628" y="28"/>
                  <a:pt x="510" y="0"/>
                </a:cubicBezTo>
                <a:cubicBezTo>
                  <a:pt x="470" y="10"/>
                  <a:pt x="436" y="22"/>
                  <a:pt x="397" y="38"/>
                </a:cubicBezTo>
                <a:cubicBezTo>
                  <a:pt x="373" y="61"/>
                  <a:pt x="343" y="79"/>
                  <a:pt x="321" y="104"/>
                </a:cubicBezTo>
                <a:cubicBezTo>
                  <a:pt x="312" y="114"/>
                  <a:pt x="310" y="130"/>
                  <a:pt x="302" y="141"/>
                </a:cubicBezTo>
                <a:cubicBezTo>
                  <a:pt x="278" y="175"/>
                  <a:pt x="248" y="199"/>
                  <a:pt x="217" y="226"/>
                </a:cubicBezTo>
                <a:cubicBezTo>
                  <a:pt x="187" y="252"/>
                  <a:pt x="175" y="280"/>
                  <a:pt x="142" y="302"/>
                </a:cubicBezTo>
                <a:cubicBezTo>
                  <a:pt x="102" y="360"/>
                  <a:pt x="40" y="394"/>
                  <a:pt x="0" y="453"/>
                </a:cubicBezTo>
                <a:cubicBezTo>
                  <a:pt x="3" y="472"/>
                  <a:pt x="3" y="492"/>
                  <a:pt x="10" y="510"/>
                </a:cubicBezTo>
                <a:cubicBezTo>
                  <a:pt x="19" y="531"/>
                  <a:pt x="40" y="545"/>
                  <a:pt x="47" y="566"/>
                </a:cubicBezTo>
                <a:cubicBezTo>
                  <a:pt x="75" y="648"/>
                  <a:pt x="32" y="524"/>
                  <a:pt x="76" y="642"/>
                </a:cubicBezTo>
                <a:cubicBezTo>
                  <a:pt x="79" y="651"/>
                  <a:pt x="78" y="663"/>
                  <a:pt x="85" y="670"/>
                </a:cubicBezTo>
                <a:cubicBezTo>
                  <a:pt x="92" y="677"/>
                  <a:pt x="104" y="675"/>
                  <a:pt x="113" y="680"/>
                </a:cubicBezTo>
                <a:cubicBezTo>
                  <a:pt x="133" y="691"/>
                  <a:pt x="151" y="705"/>
                  <a:pt x="170" y="717"/>
                </a:cubicBezTo>
                <a:cubicBezTo>
                  <a:pt x="179" y="723"/>
                  <a:pt x="209" y="736"/>
                  <a:pt x="198" y="736"/>
                </a:cubicBezTo>
                <a:cubicBezTo>
                  <a:pt x="182" y="736"/>
                  <a:pt x="167" y="736"/>
                  <a:pt x="151" y="7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>
            <a:off x="5062379" y="2317327"/>
            <a:ext cx="1417955" cy="1054312"/>
          </a:xfrm>
          <a:custGeom>
            <a:avLst/>
            <a:gdLst>
              <a:gd name="T0" fmla="*/ 9 w 812"/>
              <a:gd name="T1" fmla="*/ 368 h 586"/>
              <a:gd name="T2" fmla="*/ 0 w 812"/>
              <a:gd name="T3" fmla="*/ 208 h 586"/>
              <a:gd name="T4" fmla="*/ 19 w 812"/>
              <a:gd name="T5" fmla="*/ 151 h 586"/>
              <a:gd name="T6" fmla="*/ 28 w 812"/>
              <a:gd name="T7" fmla="*/ 123 h 586"/>
              <a:gd name="T8" fmla="*/ 85 w 812"/>
              <a:gd name="T9" fmla="*/ 0 h 586"/>
              <a:gd name="T10" fmla="*/ 359 w 812"/>
              <a:gd name="T11" fmla="*/ 19 h 586"/>
              <a:gd name="T12" fmla="*/ 746 w 812"/>
              <a:gd name="T13" fmla="*/ 57 h 586"/>
              <a:gd name="T14" fmla="*/ 793 w 812"/>
              <a:gd name="T15" fmla="*/ 123 h 586"/>
              <a:gd name="T16" fmla="*/ 803 w 812"/>
              <a:gd name="T17" fmla="*/ 151 h 586"/>
              <a:gd name="T18" fmla="*/ 793 w 812"/>
              <a:gd name="T19" fmla="*/ 302 h 586"/>
              <a:gd name="T20" fmla="*/ 746 w 812"/>
              <a:gd name="T21" fmla="*/ 359 h 586"/>
              <a:gd name="T22" fmla="*/ 680 w 812"/>
              <a:gd name="T23" fmla="*/ 406 h 586"/>
              <a:gd name="T24" fmla="*/ 633 w 812"/>
              <a:gd name="T25" fmla="*/ 444 h 586"/>
              <a:gd name="T26" fmla="*/ 576 w 812"/>
              <a:gd name="T27" fmla="*/ 501 h 586"/>
              <a:gd name="T28" fmla="*/ 557 w 812"/>
              <a:gd name="T29" fmla="*/ 529 h 586"/>
              <a:gd name="T30" fmla="*/ 491 w 812"/>
              <a:gd name="T31" fmla="*/ 586 h 586"/>
              <a:gd name="T32" fmla="*/ 387 w 812"/>
              <a:gd name="T33" fmla="*/ 567 h 586"/>
              <a:gd name="T34" fmla="*/ 359 w 812"/>
              <a:gd name="T35" fmla="*/ 538 h 586"/>
              <a:gd name="T36" fmla="*/ 264 w 812"/>
              <a:gd name="T37" fmla="*/ 501 h 586"/>
              <a:gd name="T38" fmla="*/ 85 w 812"/>
              <a:gd name="T39" fmla="*/ 397 h 586"/>
              <a:gd name="T40" fmla="*/ 9 w 812"/>
              <a:gd name="T41" fmla="*/ 36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12" h="586">
                <a:moveTo>
                  <a:pt x="9" y="368"/>
                </a:moveTo>
                <a:cubicBezTo>
                  <a:pt x="28" y="315"/>
                  <a:pt x="17" y="261"/>
                  <a:pt x="0" y="208"/>
                </a:cubicBezTo>
                <a:cubicBezTo>
                  <a:pt x="6" y="189"/>
                  <a:pt x="13" y="170"/>
                  <a:pt x="19" y="151"/>
                </a:cubicBezTo>
                <a:cubicBezTo>
                  <a:pt x="22" y="142"/>
                  <a:pt x="28" y="123"/>
                  <a:pt x="28" y="123"/>
                </a:cubicBezTo>
                <a:cubicBezTo>
                  <a:pt x="12" y="73"/>
                  <a:pt x="35" y="18"/>
                  <a:pt x="85" y="0"/>
                </a:cubicBezTo>
                <a:cubicBezTo>
                  <a:pt x="226" y="25"/>
                  <a:pt x="76" y="1"/>
                  <a:pt x="359" y="19"/>
                </a:cubicBezTo>
                <a:cubicBezTo>
                  <a:pt x="488" y="27"/>
                  <a:pt x="617" y="48"/>
                  <a:pt x="746" y="57"/>
                </a:cubicBezTo>
                <a:cubicBezTo>
                  <a:pt x="793" y="72"/>
                  <a:pt x="770" y="57"/>
                  <a:pt x="793" y="123"/>
                </a:cubicBezTo>
                <a:cubicBezTo>
                  <a:pt x="796" y="132"/>
                  <a:pt x="803" y="151"/>
                  <a:pt x="803" y="151"/>
                </a:cubicBezTo>
                <a:cubicBezTo>
                  <a:pt x="785" y="203"/>
                  <a:pt x="812" y="247"/>
                  <a:pt x="793" y="302"/>
                </a:cubicBezTo>
                <a:cubicBezTo>
                  <a:pt x="787" y="319"/>
                  <a:pt x="759" y="349"/>
                  <a:pt x="746" y="359"/>
                </a:cubicBezTo>
                <a:cubicBezTo>
                  <a:pt x="725" y="376"/>
                  <a:pt x="680" y="406"/>
                  <a:pt x="680" y="406"/>
                </a:cubicBezTo>
                <a:cubicBezTo>
                  <a:pt x="628" y="483"/>
                  <a:pt x="696" y="394"/>
                  <a:pt x="633" y="444"/>
                </a:cubicBezTo>
                <a:cubicBezTo>
                  <a:pt x="612" y="461"/>
                  <a:pt x="595" y="482"/>
                  <a:pt x="576" y="501"/>
                </a:cubicBezTo>
                <a:cubicBezTo>
                  <a:pt x="568" y="509"/>
                  <a:pt x="565" y="521"/>
                  <a:pt x="557" y="529"/>
                </a:cubicBezTo>
                <a:cubicBezTo>
                  <a:pt x="536" y="550"/>
                  <a:pt x="512" y="565"/>
                  <a:pt x="491" y="586"/>
                </a:cubicBezTo>
                <a:cubicBezTo>
                  <a:pt x="456" y="581"/>
                  <a:pt x="418" y="585"/>
                  <a:pt x="387" y="567"/>
                </a:cubicBezTo>
                <a:cubicBezTo>
                  <a:pt x="375" y="560"/>
                  <a:pt x="370" y="545"/>
                  <a:pt x="359" y="538"/>
                </a:cubicBezTo>
                <a:cubicBezTo>
                  <a:pt x="334" y="522"/>
                  <a:pt x="293" y="510"/>
                  <a:pt x="264" y="501"/>
                </a:cubicBezTo>
                <a:cubicBezTo>
                  <a:pt x="206" y="462"/>
                  <a:pt x="152" y="419"/>
                  <a:pt x="85" y="397"/>
                </a:cubicBezTo>
                <a:cubicBezTo>
                  <a:pt x="59" y="379"/>
                  <a:pt x="41" y="368"/>
                  <a:pt x="9" y="368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73" name="Freeform 17"/>
          <p:cNvSpPr>
            <a:spLocks/>
          </p:cNvSpPr>
          <p:nvPr/>
        </p:nvSpPr>
        <p:spPr bwMode="auto">
          <a:xfrm>
            <a:off x="3908108" y="4364779"/>
            <a:ext cx="445294" cy="877993"/>
          </a:xfrm>
          <a:custGeom>
            <a:avLst/>
            <a:gdLst>
              <a:gd name="T0" fmla="*/ 0 w 255"/>
              <a:gd name="T1" fmla="*/ 24 h 488"/>
              <a:gd name="T2" fmla="*/ 160 w 255"/>
              <a:gd name="T3" fmla="*/ 42 h 488"/>
              <a:gd name="T4" fmla="*/ 208 w 255"/>
              <a:gd name="T5" fmla="*/ 127 h 488"/>
              <a:gd name="T6" fmla="*/ 255 w 255"/>
              <a:gd name="T7" fmla="*/ 212 h 488"/>
              <a:gd name="T8" fmla="*/ 255 w 255"/>
              <a:gd name="T9" fmla="*/ 354 h 488"/>
              <a:gd name="T10" fmla="*/ 132 w 255"/>
              <a:gd name="T11" fmla="*/ 467 h 488"/>
              <a:gd name="T12" fmla="*/ 104 w 255"/>
              <a:gd name="T13" fmla="*/ 486 h 488"/>
              <a:gd name="T14" fmla="*/ 85 w 255"/>
              <a:gd name="T15" fmla="*/ 458 h 488"/>
              <a:gd name="T16" fmla="*/ 57 w 255"/>
              <a:gd name="T17" fmla="*/ 439 h 488"/>
              <a:gd name="T18" fmla="*/ 0 w 255"/>
              <a:gd name="T19" fmla="*/ 297 h 488"/>
              <a:gd name="T20" fmla="*/ 0 w 255"/>
              <a:gd name="T21" fmla="*/ 165 h 488"/>
              <a:gd name="T22" fmla="*/ 0 w 255"/>
              <a:gd name="T23" fmla="*/ 2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5" h="488">
                <a:moveTo>
                  <a:pt x="0" y="24"/>
                </a:moveTo>
                <a:cubicBezTo>
                  <a:pt x="47" y="7"/>
                  <a:pt x="110" y="34"/>
                  <a:pt x="160" y="42"/>
                </a:cubicBezTo>
                <a:cubicBezTo>
                  <a:pt x="203" y="85"/>
                  <a:pt x="185" y="58"/>
                  <a:pt x="208" y="127"/>
                </a:cubicBezTo>
                <a:cubicBezTo>
                  <a:pt x="218" y="158"/>
                  <a:pt x="244" y="182"/>
                  <a:pt x="255" y="212"/>
                </a:cubicBezTo>
                <a:cubicBezTo>
                  <a:pt x="236" y="266"/>
                  <a:pt x="236" y="300"/>
                  <a:pt x="255" y="354"/>
                </a:cubicBezTo>
                <a:cubicBezTo>
                  <a:pt x="235" y="411"/>
                  <a:pt x="188" y="449"/>
                  <a:pt x="132" y="467"/>
                </a:cubicBezTo>
                <a:cubicBezTo>
                  <a:pt x="123" y="473"/>
                  <a:pt x="115" y="488"/>
                  <a:pt x="104" y="486"/>
                </a:cubicBezTo>
                <a:cubicBezTo>
                  <a:pt x="93" y="484"/>
                  <a:pt x="93" y="466"/>
                  <a:pt x="85" y="458"/>
                </a:cubicBezTo>
                <a:cubicBezTo>
                  <a:pt x="77" y="450"/>
                  <a:pt x="66" y="445"/>
                  <a:pt x="57" y="439"/>
                </a:cubicBezTo>
                <a:cubicBezTo>
                  <a:pt x="28" y="396"/>
                  <a:pt x="15" y="346"/>
                  <a:pt x="0" y="297"/>
                </a:cubicBezTo>
                <a:cubicBezTo>
                  <a:pt x="21" y="164"/>
                  <a:pt x="0" y="330"/>
                  <a:pt x="0" y="165"/>
                </a:cubicBezTo>
                <a:cubicBezTo>
                  <a:pt x="0" y="0"/>
                  <a:pt x="20" y="130"/>
                  <a:pt x="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124700" y="3155738"/>
            <a:ext cx="55681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000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532120" y="1986280"/>
            <a:ext cx="55681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001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855720" y="1986280"/>
            <a:ext cx="55681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011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2346960" y="3281680"/>
            <a:ext cx="55681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010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2263140" y="4836160"/>
            <a:ext cx="55681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110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3904615" y="6217920"/>
            <a:ext cx="55681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111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5497195" y="6217920"/>
            <a:ext cx="55681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7005955" y="4836160"/>
            <a:ext cx="55681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19485" name="Freeform 29"/>
          <p:cNvSpPr>
            <a:spLocks/>
          </p:cNvSpPr>
          <p:nvPr/>
        </p:nvSpPr>
        <p:spPr bwMode="auto">
          <a:xfrm>
            <a:off x="5062379" y="2302933"/>
            <a:ext cx="1369060" cy="1095693"/>
          </a:xfrm>
          <a:custGeom>
            <a:avLst/>
            <a:gdLst>
              <a:gd name="T0" fmla="*/ 0 w 784"/>
              <a:gd name="T1" fmla="*/ 354 h 609"/>
              <a:gd name="T2" fmla="*/ 28 w 784"/>
              <a:gd name="T3" fmla="*/ 51 h 609"/>
              <a:gd name="T4" fmla="*/ 19 w 784"/>
              <a:gd name="T5" fmla="*/ 23 h 609"/>
              <a:gd name="T6" fmla="*/ 75 w 784"/>
              <a:gd name="T7" fmla="*/ 23 h 609"/>
              <a:gd name="T8" fmla="*/ 227 w 784"/>
              <a:gd name="T9" fmla="*/ 33 h 609"/>
              <a:gd name="T10" fmla="*/ 538 w 784"/>
              <a:gd name="T11" fmla="*/ 89 h 609"/>
              <a:gd name="T12" fmla="*/ 633 w 784"/>
              <a:gd name="T13" fmla="*/ 136 h 609"/>
              <a:gd name="T14" fmla="*/ 689 w 784"/>
              <a:gd name="T15" fmla="*/ 155 h 609"/>
              <a:gd name="T16" fmla="*/ 727 w 784"/>
              <a:gd name="T17" fmla="*/ 184 h 609"/>
              <a:gd name="T18" fmla="*/ 765 w 784"/>
              <a:gd name="T19" fmla="*/ 240 h 609"/>
              <a:gd name="T20" fmla="*/ 784 w 784"/>
              <a:gd name="T21" fmla="*/ 297 h 609"/>
              <a:gd name="T22" fmla="*/ 774 w 784"/>
              <a:gd name="T23" fmla="*/ 325 h 609"/>
              <a:gd name="T24" fmla="*/ 755 w 784"/>
              <a:gd name="T25" fmla="*/ 382 h 609"/>
              <a:gd name="T26" fmla="*/ 614 w 784"/>
              <a:gd name="T27" fmla="*/ 505 h 609"/>
              <a:gd name="T28" fmla="*/ 510 w 784"/>
              <a:gd name="T29" fmla="*/ 609 h 609"/>
              <a:gd name="T30" fmla="*/ 330 w 784"/>
              <a:gd name="T31" fmla="*/ 552 h 609"/>
              <a:gd name="T32" fmla="*/ 293 w 784"/>
              <a:gd name="T33" fmla="*/ 542 h 609"/>
              <a:gd name="T34" fmla="*/ 236 w 784"/>
              <a:gd name="T35" fmla="*/ 524 h 609"/>
              <a:gd name="T36" fmla="*/ 151 w 784"/>
              <a:gd name="T37" fmla="*/ 467 h 609"/>
              <a:gd name="T38" fmla="*/ 123 w 784"/>
              <a:gd name="T39" fmla="*/ 448 h 609"/>
              <a:gd name="T40" fmla="*/ 85 w 784"/>
              <a:gd name="T41" fmla="*/ 391 h 609"/>
              <a:gd name="T42" fmla="*/ 28 w 784"/>
              <a:gd name="T43" fmla="*/ 372 h 609"/>
              <a:gd name="T44" fmla="*/ 0 w 784"/>
              <a:gd name="T45" fmla="*/ 35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84" h="609">
                <a:moveTo>
                  <a:pt x="0" y="354"/>
                </a:moveTo>
                <a:cubicBezTo>
                  <a:pt x="23" y="256"/>
                  <a:pt x="19" y="151"/>
                  <a:pt x="28" y="51"/>
                </a:cubicBezTo>
                <a:cubicBezTo>
                  <a:pt x="25" y="42"/>
                  <a:pt x="15" y="32"/>
                  <a:pt x="19" y="23"/>
                </a:cubicBezTo>
                <a:cubicBezTo>
                  <a:pt x="31" y="0"/>
                  <a:pt x="63" y="22"/>
                  <a:pt x="75" y="23"/>
                </a:cubicBezTo>
                <a:cubicBezTo>
                  <a:pt x="125" y="28"/>
                  <a:pt x="176" y="30"/>
                  <a:pt x="227" y="33"/>
                </a:cubicBezTo>
                <a:cubicBezTo>
                  <a:pt x="327" y="47"/>
                  <a:pt x="442" y="56"/>
                  <a:pt x="538" y="89"/>
                </a:cubicBezTo>
                <a:cubicBezTo>
                  <a:pt x="572" y="101"/>
                  <a:pt x="600" y="122"/>
                  <a:pt x="633" y="136"/>
                </a:cubicBezTo>
                <a:cubicBezTo>
                  <a:pt x="651" y="144"/>
                  <a:pt x="689" y="155"/>
                  <a:pt x="689" y="155"/>
                </a:cubicBezTo>
                <a:cubicBezTo>
                  <a:pt x="702" y="165"/>
                  <a:pt x="716" y="172"/>
                  <a:pt x="727" y="184"/>
                </a:cubicBezTo>
                <a:cubicBezTo>
                  <a:pt x="742" y="201"/>
                  <a:pt x="765" y="240"/>
                  <a:pt x="765" y="240"/>
                </a:cubicBezTo>
                <a:cubicBezTo>
                  <a:pt x="771" y="259"/>
                  <a:pt x="784" y="277"/>
                  <a:pt x="784" y="297"/>
                </a:cubicBezTo>
                <a:cubicBezTo>
                  <a:pt x="784" y="307"/>
                  <a:pt x="777" y="316"/>
                  <a:pt x="774" y="325"/>
                </a:cubicBezTo>
                <a:cubicBezTo>
                  <a:pt x="773" y="329"/>
                  <a:pt x="758" y="378"/>
                  <a:pt x="755" y="382"/>
                </a:cubicBezTo>
                <a:cubicBezTo>
                  <a:pt x="715" y="434"/>
                  <a:pt x="667" y="469"/>
                  <a:pt x="614" y="505"/>
                </a:cubicBezTo>
                <a:cubicBezTo>
                  <a:pt x="568" y="536"/>
                  <a:pt x="554" y="579"/>
                  <a:pt x="510" y="609"/>
                </a:cubicBezTo>
                <a:cubicBezTo>
                  <a:pt x="450" y="589"/>
                  <a:pt x="391" y="569"/>
                  <a:pt x="330" y="552"/>
                </a:cubicBezTo>
                <a:cubicBezTo>
                  <a:pt x="318" y="548"/>
                  <a:pt x="305" y="546"/>
                  <a:pt x="293" y="542"/>
                </a:cubicBezTo>
                <a:cubicBezTo>
                  <a:pt x="274" y="536"/>
                  <a:pt x="236" y="524"/>
                  <a:pt x="236" y="524"/>
                </a:cubicBezTo>
                <a:cubicBezTo>
                  <a:pt x="170" y="480"/>
                  <a:pt x="198" y="499"/>
                  <a:pt x="151" y="467"/>
                </a:cubicBezTo>
                <a:cubicBezTo>
                  <a:pt x="142" y="461"/>
                  <a:pt x="123" y="448"/>
                  <a:pt x="123" y="448"/>
                </a:cubicBezTo>
                <a:cubicBezTo>
                  <a:pt x="110" y="429"/>
                  <a:pt x="107" y="398"/>
                  <a:pt x="85" y="391"/>
                </a:cubicBezTo>
                <a:cubicBezTo>
                  <a:pt x="66" y="385"/>
                  <a:pt x="28" y="372"/>
                  <a:pt x="28" y="372"/>
                </a:cubicBezTo>
                <a:cubicBezTo>
                  <a:pt x="17" y="326"/>
                  <a:pt x="28" y="326"/>
                  <a:pt x="0" y="3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670560" y="6649720"/>
            <a:ext cx="8376762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r>
              <a:rPr lang="en-US"/>
              <a:t>Since a Gray code is used, consecutive angles have only one change in the number of strips (bits).</a:t>
            </a:r>
          </a:p>
        </p:txBody>
      </p:sp>
      <p:sp>
        <p:nvSpPr>
          <p:cNvPr id="19488" name="Freeform 32"/>
          <p:cNvSpPr>
            <a:spLocks/>
          </p:cNvSpPr>
          <p:nvPr/>
        </p:nvSpPr>
        <p:spPr bwMode="auto">
          <a:xfrm>
            <a:off x="3759677" y="2275947"/>
            <a:ext cx="1262538" cy="748453"/>
          </a:xfrm>
          <a:custGeom>
            <a:avLst/>
            <a:gdLst>
              <a:gd name="T0" fmla="*/ 66 w 723"/>
              <a:gd name="T1" fmla="*/ 416 h 416"/>
              <a:gd name="T2" fmla="*/ 19 w 723"/>
              <a:gd name="T3" fmla="*/ 321 h 416"/>
              <a:gd name="T4" fmla="*/ 0 w 723"/>
              <a:gd name="T5" fmla="*/ 293 h 416"/>
              <a:gd name="T6" fmla="*/ 208 w 723"/>
              <a:gd name="T7" fmla="*/ 227 h 416"/>
              <a:gd name="T8" fmla="*/ 415 w 723"/>
              <a:gd name="T9" fmla="*/ 76 h 416"/>
              <a:gd name="T10" fmla="*/ 670 w 723"/>
              <a:gd name="T11" fmla="*/ 0 h 416"/>
              <a:gd name="T12" fmla="*/ 689 w 723"/>
              <a:gd name="T13" fmla="*/ 57 h 416"/>
              <a:gd name="T14" fmla="*/ 699 w 723"/>
              <a:gd name="T15" fmla="*/ 85 h 416"/>
              <a:gd name="T16" fmla="*/ 595 w 723"/>
              <a:gd name="T17" fmla="*/ 199 h 416"/>
              <a:gd name="T18" fmla="*/ 510 w 723"/>
              <a:gd name="T19" fmla="*/ 227 h 416"/>
              <a:gd name="T20" fmla="*/ 330 w 723"/>
              <a:gd name="T21" fmla="*/ 302 h 416"/>
              <a:gd name="T22" fmla="*/ 189 w 723"/>
              <a:gd name="T23" fmla="*/ 359 h 416"/>
              <a:gd name="T24" fmla="*/ 94 w 723"/>
              <a:gd name="T25" fmla="*/ 378 h 416"/>
              <a:gd name="T26" fmla="*/ 57 w 723"/>
              <a:gd name="T27" fmla="*/ 387 h 416"/>
              <a:gd name="T28" fmla="*/ 66 w 723"/>
              <a:gd name="T29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3" h="416">
                <a:moveTo>
                  <a:pt x="66" y="416"/>
                </a:moveTo>
                <a:cubicBezTo>
                  <a:pt x="52" y="356"/>
                  <a:pt x="64" y="388"/>
                  <a:pt x="19" y="321"/>
                </a:cubicBezTo>
                <a:cubicBezTo>
                  <a:pt x="13" y="312"/>
                  <a:pt x="0" y="293"/>
                  <a:pt x="0" y="293"/>
                </a:cubicBezTo>
                <a:cubicBezTo>
                  <a:pt x="65" y="260"/>
                  <a:pt x="137" y="244"/>
                  <a:pt x="208" y="227"/>
                </a:cubicBezTo>
                <a:cubicBezTo>
                  <a:pt x="280" y="178"/>
                  <a:pt x="335" y="112"/>
                  <a:pt x="415" y="76"/>
                </a:cubicBezTo>
                <a:cubicBezTo>
                  <a:pt x="495" y="40"/>
                  <a:pt x="586" y="23"/>
                  <a:pt x="670" y="0"/>
                </a:cubicBezTo>
                <a:cubicBezTo>
                  <a:pt x="676" y="19"/>
                  <a:pt x="683" y="38"/>
                  <a:pt x="689" y="57"/>
                </a:cubicBezTo>
                <a:cubicBezTo>
                  <a:pt x="692" y="66"/>
                  <a:pt x="699" y="85"/>
                  <a:pt x="699" y="85"/>
                </a:cubicBezTo>
                <a:cubicBezTo>
                  <a:pt x="686" y="259"/>
                  <a:pt x="723" y="220"/>
                  <a:pt x="595" y="199"/>
                </a:cubicBezTo>
                <a:cubicBezTo>
                  <a:pt x="529" y="220"/>
                  <a:pt x="557" y="210"/>
                  <a:pt x="510" y="227"/>
                </a:cubicBezTo>
                <a:cubicBezTo>
                  <a:pt x="455" y="267"/>
                  <a:pt x="394" y="281"/>
                  <a:pt x="330" y="302"/>
                </a:cubicBezTo>
                <a:cubicBezTo>
                  <a:pt x="282" y="318"/>
                  <a:pt x="238" y="342"/>
                  <a:pt x="189" y="359"/>
                </a:cubicBezTo>
                <a:cubicBezTo>
                  <a:pt x="130" y="379"/>
                  <a:pt x="190" y="361"/>
                  <a:pt x="94" y="378"/>
                </a:cubicBezTo>
                <a:cubicBezTo>
                  <a:pt x="81" y="380"/>
                  <a:pt x="65" y="377"/>
                  <a:pt x="57" y="387"/>
                </a:cubicBezTo>
                <a:cubicBezTo>
                  <a:pt x="51" y="395"/>
                  <a:pt x="63" y="406"/>
                  <a:pt x="66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89" name="Freeform 33"/>
          <p:cNvSpPr>
            <a:spLocks/>
          </p:cNvSpPr>
          <p:nvPr/>
        </p:nvSpPr>
        <p:spPr bwMode="auto">
          <a:xfrm>
            <a:off x="3728245" y="3447204"/>
            <a:ext cx="707231" cy="910378"/>
          </a:xfrm>
          <a:custGeom>
            <a:avLst/>
            <a:gdLst>
              <a:gd name="T0" fmla="*/ 93 w 405"/>
              <a:gd name="T1" fmla="*/ 492 h 506"/>
              <a:gd name="T2" fmla="*/ 263 w 405"/>
              <a:gd name="T3" fmla="*/ 473 h 506"/>
              <a:gd name="T4" fmla="*/ 311 w 405"/>
              <a:gd name="T5" fmla="*/ 350 h 506"/>
              <a:gd name="T6" fmla="*/ 405 w 405"/>
              <a:gd name="T7" fmla="*/ 161 h 506"/>
              <a:gd name="T8" fmla="*/ 330 w 405"/>
              <a:gd name="T9" fmla="*/ 105 h 506"/>
              <a:gd name="T10" fmla="*/ 197 w 405"/>
              <a:gd name="T11" fmla="*/ 1 h 506"/>
              <a:gd name="T12" fmla="*/ 93 w 405"/>
              <a:gd name="T13" fmla="*/ 48 h 506"/>
              <a:gd name="T14" fmla="*/ 18 w 405"/>
              <a:gd name="T15" fmla="*/ 124 h 506"/>
              <a:gd name="T16" fmla="*/ 56 w 405"/>
              <a:gd name="T17" fmla="*/ 237 h 506"/>
              <a:gd name="T18" fmla="*/ 75 w 405"/>
              <a:gd name="T19" fmla="*/ 265 h 506"/>
              <a:gd name="T20" fmla="*/ 103 w 405"/>
              <a:gd name="T21" fmla="*/ 360 h 506"/>
              <a:gd name="T22" fmla="*/ 93 w 405"/>
              <a:gd name="T23" fmla="*/ 49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5" h="506">
                <a:moveTo>
                  <a:pt x="93" y="492"/>
                </a:moveTo>
                <a:cubicBezTo>
                  <a:pt x="152" y="506"/>
                  <a:pt x="204" y="484"/>
                  <a:pt x="263" y="473"/>
                </a:cubicBezTo>
                <a:cubicBezTo>
                  <a:pt x="278" y="432"/>
                  <a:pt x="291" y="389"/>
                  <a:pt x="311" y="350"/>
                </a:cubicBezTo>
                <a:cubicBezTo>
                  <a:pt x="343" y="287"/>
                  <a:pt x="384" y="229"/>
                  <a:pt x="405" y="161"/>
                </a:cubicBezTo>
                <a:cubicBezTo>
                  <a:pt x="369" y="150"/>
                  <a:pt x="361" y="126"/>
                  <a:pt x="330" y="105"/>
                </a:cubicBezTo>
                <a:cubicBezTo>
                  <a:pt x="310" y="74"/>
                  <a:pt x="235" y="13"/>
                  <a:pt x="197" y="1"/>
                </a:cubicBezTo>
                <a:cubicBezTo>
                  <a:pt x="131" y="12"/>
                  <a:pt x="145" y="0"/>
                  <a:pt x="93" y="48"/>
                </a:cubicBezTo>
                <a:cubicBezTo>
                  <a:pt x="67" y="72"/>
                  <a:pt x="18" y="124"/>
                  <a:pt x="18" y="124"/>
                </a:cubicBezTo>
                <a:cubicBezTo>
                  <a:pt x="0" y="174"/>
                  <a:pt x="25" y="191"/>
                  <a:pt x="56" y="237"/>
                </a:cubicBezTo>
                <a:cubicBezTo>
                  <a:pt x="62" y="246"/>
                  <a:pt x="75" y="265"/>
                  <a:pt x="75" y="265"/>
                </a:cubicBezTo>
                <a:cubicBezTo>
                  <a:pt x="85" y="297"/>
                  <a:pt x="92" y="329"/>
                  <a:pt x="103" y="360"/>
                </a:cubicBezTo>
                <a:cubicBezTo>
                  <a:pt x="114" y="428"/>
                  <a:pt x="142" y="444"/>
                  <a:pt x="93" y="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90" name="Freeform 34"/>
          <p:cNvSpPr>
            <a:spLocks/>
          </p:cNvSpPr>
          <p:nvPr/>
        </p:nvSpPr>
        <p:spPr bwMode="auto">
          <a:xfrm>
            <a:off x="3007043" y="2939839"/>
            <a:ext cx="785813" cy="1387158"/>
          </a:xfrm>
          <a:custGeom>
            <a:avLst/>
            <a:gdLst>
              <a:gd name="T0" fmla="*/ 157 w 450"/>
              <a:gd name="T1" fmla="*/ 764 h 771"/>
              <a:gd name="T2" fmla="*/ 15 w 450"/>
              <a:gd name="T3" fmla="*/ 755 h 771"/>
              <a:gd name="T4" fmla="*/ 6 w 450"/>
              <a:gd name="T5" fmla="*/ 708 h 771"/>
              <a:gd name="T6" fmla="*/ 15 w 450"/>
              <a:gd name="T7" fmla="*/ 604 h 771"/>
              <a:gd name="T8" fmla="*/ 34 w 450"/>
              <a:gd name="T9" fmla="*/ 547 h 771"/>
              <a:gd name="T10" fmla="*/ 223 w 450"/>
              <a:gd name="T11" fmla="*/ 170 h 771"/>
              <a:gd name="T12" fmla="*/ 299 w 450"/>
              <a:gd name="T13" fmla="*/ 85 h 771"/>
              <a:gd name="T14" fmla="*/ 336 w 450"/>
              <a:gd name="T15" fmla="*/ 28 h 771"/>
              <a:gd name="T16" fmla="*/ 355 w 450"/>
              <a:gd name="T17" fmla="*/ 0 h 771"/>
              <a:gd name="T18" fmla="*/ 450 w 450"/>
              <a:gd name="T19" fmla="*/ 85 h 771"/>
              <a:gd name="T20" fmla="*/ 374 w 450"/>
              <a:gd name="T21" fmla="*/ 236 h 771"/>
              <a:gd name="T22" fmla="*/ 299 w 450"/>
              <a:gd name="T23" fmla="*/ 368 h 771"/>
              <a:gd name="T24" fmla="*/ 242 w 450"/>
              <a:gd name="T25" fmla="*/ 500 h 771"/>
              <a:gd name="T26" fmla="*/ 204 w 450"/>
              <a:gd name="T27" fmla="*/ 576 h 771"/>
              <a:gd name="T28" fmla="*/ 204 w 450"/>
              <a:gd name="T29" fmla="*/ 670 h 771"/>
              <a:gd name="T30" fmla="*/ 157 w 450"/>
              <a:gd name="T31" fmla="*/ 764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0" h="771">
                <a:moveTo>
                  <a:pt x="157" y="764"/>
                </a:moveTo>
                <a:cubicBezTo>
                  <a:pt x="110" y="761"/>
                  <a:pt x="59" y="771"/>
                  <a:pt x="15" y="755"/>
                </a:cubicBezTo>
                <a:cubicBezTo>
                  <a:pt x="0" y="749"/>
                  <a:pt x="6" y="724"/>
                  <a:pt x="6" y="708"/>
                </a:cubicBezTo>
                <a:cubicBezTo>
                  <a:pt x="6" y="673"/>
                  <a:pt x="10" y="638"/>
                  <a:pt x="15" y="604"/>
                </a:cubicBezTo>
                <a:cubicBezTo>
                  <a:pt x="18" y="584"/>
                  <a:pt x="29" y="566"/>
                  <a:pt x="34" y="547"/>
                </a:cubicBezTo>
                <a:cubicBezTo>
                  <a:pt x="72" y="406"/>
                  <a:pt x="135" y="287"/>
                  <a:pt x="223" y="170"/>
                </a:cubicBezTo>
                <a:cubicBezTo>
                  <a:pt x="238" y="127"/>
                  <a:pt x="263" y="112"/>
                  <a:pt x="299" y="85"/>
                </a:cubicBezTo>
                <a:cubicBezTo>
                  <a:pt x="311" y="66"/>
                  <a:pt x="324" y="47"/>
                  <a:pt x="336" y="28"/>
                </a:cubicBezTo>
                <a:cubicBezTo>
                  <a:pt x="342" y="19"/>
                  <a:pt x="355" y="0"/>
                  <a:pt x="355" y="0"/>
                </a:cubicBezTo>
                <a:cubicBezTo>
                  <a:pt x="410" y="13"/>
                  <a:pt x="432" y="32"/>
                  <a:pt x="450" y="85"/>
                </a:cubicBezTo>
                <a:cubicBezTo>
                  <a:pt x="434" y="144"/>
                  <a:pt x="407" y="183"/>
                  <a:pt x="374" y="236"/>
                </a:cubicBezTo>
                <a:cubicBezTo>
                  <a:pt x="347" y="279"/>
                  <a:pt x="328" y="326"/>
                  <a:pt x="299" y="368"/>
                </a:cubicBezTo>
                <a:cubicBezTo>
                  <a:pt x="287" y="415"/>
                  <a:pt x="262" y="456"/>
                  <a:pt x="242" y="500"/>
                </a:cubicBezTo>
                <a:cubicBezTo>
                  <a:pt x="230" y="526"/>
                  <a:pt x="204" y="576"/>
                  <a:pt x="204" y="576"/>
                </a:cubicBezTo>
                <a:cubicBezTo>
                  <a:pt x="211" y="617"/>
                  <a:pt x="222" y="633"/>
                  <a:pt x="204" y="670"/>
                </a:cubicBezTo>
                <a:cubicBezTo>
                  <a:pt x="188" y="702"/>
                  <a:pt x="157" y="726"/>
                  <a:pt x="157" y="7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91" name="Freeform 35"/>
          <p:cNvSpPr>
            <a:spLocks/>
          </p:cNvSpPr>
          <p:nvPr/>
        </p:nvSpPr>
        <p:spPr bwMode="auto">
          <a:xfrm>
            <a:off x="5078095" y="5411894"/>
            <a:ext cx="972662" cy="550545"/>
          </a:xfrm>
          <a:custGeom>
            <a:avLst/>
            <a:gdLst>
              <a:gd name="T0" fmla="*/ 0 w 557"/>
              <a:gd name="T1" fmla="*/ 306 h 306"/>
              <a:gd name="T2" fmla="*/ 10 w 557"/>
              <a:gd name="T3" fmla="*/ 250 h 306"/>
              <a:gd name="T4" fmla="*/ 19 w 557"/>
              <a:gd name="T5" fmla="*/ 165 h 306"/>
              <a:gd name="T6" fmla="*/ 66 w 557"/>
              <a:gd name="T7" fmla="*/ 155 h 306"/>
              <a:gd name="T8" fmla="*/ 170 w 557"/>
              <a:gd name="T9" fmla="*/ 118 h 306"/>
              <a:gd name="T10" fmla="*/ 387 w 557"/>
              <a:gd name="T11" fmla="*/ 4 h 306"/>
              <a:gd name="T12" fmla="*/ 501 w 557"/>
              <a:gd name="T13" fmla="*/ 14 h 306"/>
              <a:gd name="T14" fmla="*/ 539 w 557"/>
              <a:gd name="T15" fmla="*/ 70 h 306"/>
              <a:gd name="T16" fmla="*/ 557 w 557"/>
              <a:gd name="T17" fmla="*/ 127 h 306"/>
              <a:gd name="T18" fmla="*/ 472 w 557"/>
              <a:gd name="T19" fmla="*/ 193 h 306"/>
              <a:gd name="T20" fmla="*/ 189 w 557"/>
              <a:gd name="T21" fmla="*/ 306 h 306"/>
              <a:gd name="T22" fmla="*/ 0 w 557"/>
              <a:gd name="T23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7" h="306">
                <a:moveTo>
                  <a:pt x="0" y="306"/>
                </a:moveTo>
                <a:cubicBezTo>
                  <a:pt x="3" y="287"/>
                  <a:pt x="7" y="269"/>
                  <a:pt x="10" y="250"/>
                </a:cubicBezTo>
                <a:cubicBezTo>
                  <a:pt x="14" y="222"/>
                  <a:pt x="5" y="190"/>
                  <a:pt x="19" y="165"/>
                </a:cubicBezTo>
                <a:cubicBezTo>
                  <a:pt x="27" y="151"/>
                  <a:pt x="50" y="158"/>
                  <a:pt x="66" y="155"/>
                </a:cubicBezTo>
                <a:cubicBezTo>
                  <a:pt x="104" y="146"/>
                  <a:pt x="135" y="135"/>
                  <a:pt x="170" y="118"/>
                </a:cubicBezTo>
                <a:cubicBezTo>
                  <a:pt x="250" y="38"/>
                  <a:pt x="290" y="39"/>
                  <a:pt x="387" y="4"/>
                </a:cubicBezTo>
                <a:cubicBezTo>
                  <a:pt x="428" y="18"/>
                  <a:pt x="460" y="0"/>
                  <a:pt x="501" y="14"/>
                </a:cubicBezTo>
                <a:cubicBezTo>
                  <a:pt x="514" y="33"/>
                  <a:pt x="532" y="48"/>
                  <a:pt x="539" y="70"/>
                </a:cubicBezTo>
                <a:cubicBezTo>
                  <a:pt x="545" y="89"/>
                  <a:pt x="557" y="127"/>
                  <a:pt x="557" y="127"/>
                </a:cubicBezTo>
                <a:cubicBezTo>
                  <a:pt x="534" y="162"/>
                  <a:pt x="512" y="181"/>
                  <a:pt x="472" y="193"/>
                </a:cubicBezTo>
                <a:cubicBezTo>
                  <a:pt x="384" y="252"/>
                  <a:pt x="293" y="286"/>
                  <a:pt x="189" y="306"/>
                </a:cubicBezTo>
                <a:cubicBezTo>
                  <a:pt x="107" y="299"/>
                  <a:pt x="77" y="306"/>
                  <a:pt x="0" y="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95" name="Freeform 39"/>
          <p:cNvSpPr>
            <a:spLocks/>
          </p:cNvSpPr>
          <p:nvPr/>
        </p:nvSpPr>
        <p:spPr bwMode="auto">
          <a:xfrm>
            <a:off x="5622926" y="4129088"/>
            <a:ext cx="1108869" cy="1426739"/>
          </a:xfrm>
          <a:custGeom>
            <a:avLst/>
            <a:gdLst>
              <a:gd name="T0" fmla="*/ 160 w 635"/>
              <a:gd name="T1" fmla="*/ 0 h 793"/>
              <a:gd name="T2" fmla="*/ 0 w 635"/>
              <a:gd name="T3" fmla="*/ 406 h 793"/>
              <a:gd name="T4" fmla="*/ 94 w 635"/>
              <a:gd name="T5" fmla="*/ 576 h 793"/>
              <a:gd name="T6" fmla="*/ 151 w 635"/>
              <a:gd name="T7" fmla="*/ 632 h 793"/>
              <a:gd name="T8" fmla="*/ 217 w 635"/>
              <a:gd name="T9" fmla="*/ 708 h 793"/>
              <a:gd name="T10" fmla="*/ 312 w 635"/>
              <a:gd name="T11" fmla="*/ 793 h 793"/>
              <a:gd name="T12" fmla="*/ 368 w 635"/>
              <a:gd name="T13" fmla="*/ 764 h 793"/>
              <a:gd name="T14" fmla="*/ 415 w 635"/>
              <a:gd name="T15" fmla="*/ 727 h 793"/>
              <a:gd name="T16" fmla="*/ 472 w 635"/>
              <a:gd name="T17" fmla="*/ 670 h 793"/>
              <a:gd name="T18" fmla="*/ 576 w 635"/>
              <a:gd name="T19" fmla="*/ 472 h 793"/>
              <a:gd name="T20" fmla="*/ 604 w 635"/>
              <a:gd name="T21" fmla="*/ 377 h 793"/>
              <a:gd name="T22" fmla="*/ 633 w 635"/>
              <a:gd name="T23" fmla="*/ 170 h 793"/>
              <a:gd name="T24" fmla="*/ 623 w 635"/>
              <a:gd name="T25" fmla="*/ 85 h 793"/>
              <a:gd name="T26" fmla="*/ 585 w 635"/>
              <a:gd name="T27" fmla="*/ 66 h 793"/>
              <a:gd name="T28" fmla="*/ 349 w 635"/>
              <a:gd name="T29" fmla="*/ 18 h 793"/>
              <a:gd name="T30" fmla="*/ 160 w 635"/>
              <a:gd name="T31" fmla="*/ 0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793">
                <a:moveTo>
                  <a:pt x="160" y="0"/>
                </a:moveTo>
                <a:cubicBezTo>
                  <a:pt x="125" y="144"/>
                  <a:pt x="44" y="265"/>
                  <a:pt x="0" y="406"/>
                </a:cubicBezTo>
                <a:cubicBezTo>
                  <a:pt x="22" y="470"/>
                  <a:pt x="57" y="519"/>
                  <a:pt x="94" y="576"/>
                </a:cubicBezTo>
                <a:cubicBezTo>
                  <a:pt x="109" y="598"/>
                  <a:pt x="136" y="610"/>
                  <a:pt x="151" y="632"/>
                </a:cubicBezTo>
                <a:cubicBezTo>
                  <a:pt x="195" y="698"/>
                  <a:pt x="170" y="676"/>
                  <a:pt x="217" y="708"/>
                </a:cubicBezTo>
                <a:cubicBezTo>
                  <a:pt x="238" y="739"/>
                  <a:pt x="277" y="781"/>
                  <a:pt x="312" y="793"/>
                </a:cubicBezTo>
                <a:cubicBezTo>
                  <a:pt x="329" y="781"/>
                  <a:pt x="352" y="777"/>
                  <a:pt x="368" y="764"/>
                </a:cubicBezTo>
                <a:cubicBezTo>
                  <a:pt x="426" y="717"/>
                  <a:pt x="347" y="749"/>
                  <a:pt x="415" y="727"/>
                </a:cubicBezTo>
                <a:cubicBezTo>
                  <a:pt x="434" y="708"/>
                  <a:pt x="462" y="695"/>
                  <a:pt x="472" y="670"/>
                </a:cubicBezTo>
                <a:cubicBezTo>
                  <a:pt x="500" y="600"/>
                  <a:pt x="534" y="535"/>
                  <a:pt x="576" y="472"/>
                </a:cubicBezTo>
                <a:cubicBezTo>
                  <a:pt x="584" y="439"/>
                  <a:pt x="594" y="409"/>
                  <a:pt x="604" y="377"/>
                </a:cubicBezTo>
                <a:cubicBezTo>
                  <a:pt x="615" y="307"/>
                  <a:pt x="626" y="240"/>
                  <a:pt x="633" y="170"/>
                </a:cubicBezTo>
                <a:cubicBezTo>
                  <a:pt x="630" y="142"/>
                  <a:pt x="635" y="111"/>
                  <a:pt x="623" y="85"/>
                </a:cubicBezTo>
                <a:cubicBezTo>
                  <a:pt x="617" y="72"/>
                  <a:pt x="598" y="71"/>
                  <a:pt x="585" y="66"/>
                </a:cubicBezTo>
                <a:cubicBezTo>
                  <a:pt x="510" y="36"/>
                  <a:pt x="429" y="27"/>
                  <a:pt x="349" y="18"/>
                </a:cubicBezTo>
                <a:cubicBezTo>
                  <a:pt x="287" y="29"/>
                  <a:pt x="211" y="48"/>
                  <a:pt x="1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rot="-5400000">
            <a:off x="5029200" y="2559050"/>
            <a:ext cx="0" cy="36042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Binary-Reflected Gray 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/>
              <a:t>G</a:t>
            </a:r>
            <a:r>
              <a:rPr lang="en-US" sz="3100" baseline="-25000"/>
              <a:t>1</a:t>
            </a:r>
            <a:r>
              <a:rPr lang="en-US" sz="3100"/>
              <a:t> = [0,1]</a:t>
            </a:r>
          </a:p>
          <a:p>
            <a:r>
              <a:rPr lang="en-US" sz="3100"/>
              <a:t>G</a:t>
            </a:r>
            <a:r>
              <a:rPr lang="en-US" sz="3100" baseline="-25000"/>
              <a:t>n</a:t>
            </a:r>
            <a:r>
              <a:rPr lang="en-US" sz="3100"/>
              <a:t> = [0G</a:t>
            </a:r>
            <a:r>
              <a:rPr lang="en-US" sz="3100" baseline="-25000"/>
              <a:t>n-1</a:t>
            </a:r>
            <a:r>
              <a:rPr lang="en-US" sz="3100"/>
              <a:t>,1G</a:t>
            </a:r>
            <a:r>
              <a:rPr lang="en-US" sz="3100" baseline="-25000"/>
              <a:t>n-1</a:t>
            </a:r>
            <a:r>
              <a:rPr lang="en-US" sz="3100"/>
              <a:t>], G </a:t>
            </a:r>
            <a:r>
              <a:rPr lang="en-US" sz="3100">
                <a:sym typeface="Symbol" pitchFamily="18" charset="2"/>
              </a:rPr>
              <a:t></a:t>
            </a:r>
            <a:r>
              <a:rPr lang="en-US" sz="3100"/>
              <a:t> reverse order </a:t>
            </a:r>
            <a:r>
              <a:rPr lang="en-US" sz="3100">
                <a:sym typeface="Symbol" pitchFamily="18" charset="2"/>
              </a:rPr>
              <a:t> complement leading bit</a:t>
            </a:r>
            <a:endParaRPr lang="en-US" sz="3100"/>
          </a:p>
          <a:p>
            <a:endParaRPr lang="en-US" sz="3100"/>
          </a:p>
          <a:p>
            <a:r>
              <a:rPr lang="en-US" sz="3100"/>
              <a:t>G</a:t>
            </a:r>
            <a:r>
              <a:rPr lang="en-US" sz="3100" baseline="-25000"/>
              <a:t>2</a:t>
            </a:r>
            <a:r>
              <a:rPr lang="en-US" sz="3100"/>
              <a:t> = [0G</a:t>
            </a:r>
            <a:r>
              <a:rPr lang="en-US" sz="3100" baseline="-25000"/>
              <a:t>1</a:t>
            </a:r>
            <a:r>
              <a:rPr lang="en-US" sz="3100"/>
              <a:t>,1G</a:t>
            </a:r>
            <a:r>
              <a:rPr lang="en-US" sz="3100" baseline="-25000"/>
              <a:t>1</a:t>
            </a:r>
            <a:r>
              <a:rPr lang="en-US" sz="3100"/>
              <a:t>] = [00,01,11,10]</a:t>
            </a:r>
          </a:p>
          <a:p>
            <a:r>
              <a:rPr lang="en-US" sz="3100"/>
              <a:t>G</a:t>
            </a:r>
            <a:r>
              <a:rPr lang="en-US" sz="3100" baseline="-25000"/>
              <a:t>3</a:t>
            </a:r>
            <a:r>
              <a:rPr lang="en-US" sz="3100"/>
              <a:t> = [0G</a:t>
            </a:r>
            <a:r>
              <a:rPr lang="en-US" sz="3100" baseline="-25000"/>
              <a:t>2</a:t>
            </a:r>
            <a:r>
              <a:rPr lang="en-US" sz="3100"/>
              <a:t>,1G</a:t>
            </a:r>
            <a:r>
              <a:rPr lang="en-US" sz="3100" baseline="-25000"/>
              <a:t>2</a:t>
            </a:r>
            <a:r>
              <a:rPr lang="en-US" sz="3100"/>
              <a:t>] = [000,001,011,010,110,111,101,100]</a:t>
            </a:r>
          </a:p>
          <a:p>
            <a:r>
              <a:rPr lang="en-US" sz="3100"/>
              <a:t>Use induction to prove that this is a Gray code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268980" y="293624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4274820" y="293624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101340" y="457708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101340" y="5095240"/>
            <a:ext cx="33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Gray Code &amp; Tower of Hanoi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Introduce coordinates (d</a:t>
            </a:r>
            <a:r>
              <a:rPr lang="en-US" baseline="-25000"/>
              <a:t>0</a:t>
            </a:r>
            <a:r>
              <a:rPr lang="en-US"/>
              <a:t>,…,d</a:t>
            </a:r>
            <a:r>
              <a:rPr lang="en-US" baseline="-25000"/>
              <a:t>n-1</a:t>
            </a:r>
            <a:r>
              <a:rPr lang="en-US"/>
              <a:t>), where d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{0,1}</a:t>
            </a:r>
          </a:p>
          <a:p>
            <a:pPr>
              <a:lnSpc>
                <a:spcPct val="90000"/>
              </a:lnSpc>
            </a:pPr>
            <a:r>
              <a:rPr lang="en-US"/>
              <a:t>Associate d</a:t>
            </a:r>
            <a:r>
              <a:rPr lang="en-US" baseline="-25000"/>
              <a:t>i</a:t>
            </a:r>
            <a:r>
              <a:rPr lang="en-US"/>
              <a:t> with the ith disk</a:t>
            </a:r>
          </a:p>
          <a:p>
            <a:pPr>
              <a:lnSpc>
                <a:spcPct val="90000"/>
              </a:lnSpc>
            </a:pPr>
            <a:r>
              <a:rPr lang="en-US"/>
              <a:t>Initialize to (0,…,0) and flip the ith coordinate when the i-th disk is moved</a:t>
            </a:r>
          </a:p>
          <a:p>
            <a:pPr>
              <a:lnSpc>
                <a:spcPct val="90000"/>
              </a:lnSpc>
            </a:pPr>
            <a:r>
              <a:rPr lang="en-US"/>
              <a:t>The sequence of coordinate vectors obtained from the Tower of Hanoi solution is a Gray code (why?)</a:t>
            </a:r>
          </a:p>
        </p:txBody>
      </p:sp>
    </p:spTree>
    <p:extLst>
      <p:ext uri="{BB962C8B-B14F-4D97-AF65-F5344CB8AC3E}">
        <p14:creationId xmlns:p14="http://schemas.microsoft.com/office/powerpoint/2010/main" val="25102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Tower of Hanoi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922020" y="4490720"/>
            <a:ext cx="2263140" cy="2504440"/>
            <a:chOff x="528" y="2496"/>
            <a:chExt cx="1296" cy="1392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3939540" y="4490720"/>
            <a:ext cx="2263140" cy="2504440"/>
            <a:chOff x="2256" y="2496"/>
            <a:chExt cx="1296" cy="1392"/>
          </a:xfrm>
        </p:grpSpPr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6873240" y="4490720"/>
            <a:ext cx="2263140" cy="2504440"/>
            <a:chOff x="3936" y="2496"/>
            <a:chExt cx="1296" cy="1392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1121093" y="6131560"/>
            <a:ext cx="1927860" cy="2590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1424940" y="5613400"/>
            <a:ext cx="1341120" cy="17272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1707833" y="5095240"/>
            <a:ext cx="754380" cy="1727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442460" y="2292138"/>
            <a:ext cx="81329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(0,0,0)</a:t>
            </a:r>
          </a:p>
        </p:txBody>
      </p:sp>
    </p:spTree>
    <p:extLst>
      <p:ext uri="{BB962C8B-B14F-4D97-AF65-F5344CB8AC3E}">
        <p14:creationId xmlns:p14="http://schemas.microsoft.com/office/powerpoint/2010/main" val="99466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Tower of Hanoi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922020" y="4490720"/>
            <a:ext cx="2263140" cy="2504440"/>
            <a:chOff x="528" y="2496"/>
            <a:chExt cx="1296" cy="139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3939540" y="4490720"/>
            <a:ext cx="2263140" cy="2504440"/>
            <a:chOff x="2256" y="2496"/>
            <a:chExt cx="1296" cy="1392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6873240" y="4490720"/>
            <a:ext cx="2263140" cy="2504440"/>
            <a:chOff x="3936" y="2496"/>
            <a:chExt cx="1296" cy="1392"/>
          </a:xfrm>
        </p:grpSpPr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1121093" y="6131560"/>
            <a:ext cx="1927860" cy="2590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1424940" y="5613400"/>
            <a:ext cx="1341120" cy="17272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4730592" y="6217920"/>
            <a:ext cx="754380" cy="1727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442460" y="2292138"/>
            <a:ext cx="81329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1817881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Tower of Hanoi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922020" y="4490720"/>
            <a:ext cx="2263140" cy="2504440"/>
            <a:chOff x="528" y="2496"/>
            <a:chExt cx="1296" cy="1392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3939540" y="4490720"/>
            <a:ext cx="2263140" cy="2504440"/>
            <a:chOff x="2256" y="2496"/>
            <a:chExt cx="1296" cy="1392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6873240" y="4490720"/>
            <a:ext cx="2263140" cy="2504440"/>
            <a:chOff x="3936" y="2496"/>
            <a:chExt cx="1296" cy="1392"/>
          </a:xfrm>
        </p:grpSpPr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1121093" y="6131560"/>
            <a:ext cx="1927860" cy="2590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7376160" y="6217920"/>
            <a:ext cx="1341120" cy="17272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4730592" y="6217920"/>
            <a:ext cx="754380" cy="1727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4442460" y="2292138"/>
            <a:ext cx="81329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(0,1,1)</a:t>
            </a:r>
          </a:p>
        </p:txBody>
      </p:sp>
    </p:spTree>
    <p:extLst>
      <p:ext uri="{BB962C8B-B14F-4D97-AF65-F5344CB8AC3E}">
        <p14:creationId xmlns:p14="http://schemas.microsoft.com/office/powerpoint/2010/main" val="1962352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Tower of Hanoi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922020" y="4490720"/>
            <a:ext cx="2263140" cy="2504440"/>
            <a:chOff x="528" y="2496"/>
            <a:chExt cx="1296" cy="1392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3939540" y="4490720"/>
            <a:ext cx="2263140" cy="2504440"/>
            <a:chOff x="2256" y="2496"/>
            <a:chExt cx="1296" cy="1392"/>
          </a:xfrm>
        </p:grpSpPr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6873240" y="4490720"/>
            <a:ext cx="2263140" cy="2504440"/>
            <a:chOff x="3936" y="2496"/>
            <a:chExt cx="1296" cy="1392"/>
          </a:xfrm>
        </p:grpSpPr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1121093" y="6131560"/>
            <a:ext cx="1927860" cy="2590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7376160" y="6217920"/>
            <a:ext cx="1341120" cy="17272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7664292" y="5699760"/>
            <a:ext cx="754380" cy="1727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4442460" y="2292138"/>
            <a:ext cx="81329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(0,1,0)</a:t>
            </a:r>
          </a:p>
        </p:txBody>
      </p:sp>
    </p:spTree>
    <p:extLst>
      <p:ext uri="{BB962C8B-B14F-4D97-AF65-F5344CB8AC3E}">
        <p14:creationId xmlns:p14="http://schemas.microsoft.com/office/powerpoint/2010/main" val="2476036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Tower of Hanoi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922020" y="4490720"/>
            <a:ext cx="2263140" cy="2504440"/>
            <a:chOff x="528" y="2496"/>
            <a:chExt cx="1296" cy="1392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939540" y="4490720"/>
            <a:ext cx="2263140" cy="2504440"/>
            <a:chOff x="2256" y="2496"/>
            <a:chExt cx="1296" cy="1392"/>
          </a:xfrm>
        </p:grpSpPr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6873240" y="4490720"/>
            <a:ext cx="2263140" cy="2504440"/>
            <a:chOff x="3936" y="2496"/>
            <a:chExt cx="1296" cy="1392"/>
          </a:xfrm>
        </p:grpSpPr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4143852" y="6131560"/>
            <a:ext cx="1927860" cy="2590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7376160" y="6217920"/>
            <a:ext cx="1341120" cy="17272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7664292" y="5699760"/>
            <a:ext cx="754380" cy="1727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442460" y="2292138"/>
            <a:ext cx="81329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(1,1,0)</a:t>
            </a:r>
          </a:p>
        </p:txBody>
      </p:sp>
    </p:spTree>
    <p:extLst>
      <p:ext uri="{BB962C8B-B14F-4D97-AF65-F5344CB8AC3E}">
        <p14:creationId xmlns:p14="http://schemas.microsoft.com/office/powerpoint/2010/main" val="514053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Tower of Hanoi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922020" y="4490720"/>
            <a:ext cx="2263140" cy="2504440"/>
            <a:chOff x="528" y="2496"/>
            <a:chExt cx="1296" cy="1392"/>
          </a:xfrm>
        </p:grpSpPr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3939540" y="4490720"/>
            <a:ext cx="2263140" cy="2504440"/>
            <a:chOff x="2256" y="2496"/>
            <a:chExt cx="1296" cy="1392"/>
          </a:xfrm>
        </p:grpSpPr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6873240" y="4490720"/>
            <a:ext cx="2263140" cy="2504440"/>
            <a:chOff x="3936" y="2496"/>
            <a:chExt cx="1296" cy="1392"/>
          </a:xfrm>
        </p:grpSpPr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4143852" y="6131560"/>
            <a:ext cx="1927860" cy="2590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7376160" y="6217920"/>
            <a:ext cx="1341120" cy="17272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1723549" y="6201728"/>
            <a:ext cx="754380" cy="1727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442460" y="2292138"/>
            <a:ext cx="81329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(1,1,1)</a:t>
            </a:r>
          </a:p>
        </p:txBody>
      </p:sp>
    </p:spTree>
    <p:extLst>
      <p:ext uri="{BB962C8B-B14F-4D97-AF65-F5344CB8AC3E}">
        <p14:creationId xmlns:p14="http://schemas.microsoft.com/office/powerpoint/2010/main" val="164435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Tower of Hanoi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922020" y="4490720"/>
            <a:ext cx="2263140" cy="2504440"/>
            <a:chOff x="528" y="2496"/>
            <a:chExt cx="1296" cy="1392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6"/>
          <p:cNvGrpSpPr>
            <a:grpSpLocks/>
          </p:cNvGrpSpPr>
          <p:nvPr/>
        </p:nvGrpSpPr>
        <p:grpSpPr bwMode="auto">
          <a:xfrm>
            <a:off x="3939540" y="4490720"/>
            <a:ext cx="2263140" cy="2504440"/>
            <a:chOff x="2256" y="2496"/>
            <a:chExt cx="1296" cy="1392"/>
          </a:xfrm>
        </p:grpSpPr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6873240" y="4490720"/>
            <a:ext cx="2263140" cy="2504440"/>
            <a:chOff x="3936" y="2496"/>
            <a:chExt cx="1296" cy="1392"/>
          </a:xfrm>
        </p:grpSpPr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4143852" y="6131560"/>
            <a:ext cx="1927860" cy="2590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4442460" y="5613400"/>
            <a:ext cx="1341120" cy="17272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1723549" y="6201728"/>
            <a:ext cx="754380" cy="1727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442460" y="2292138"/>
            <a:ext cx="81329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(1,0,1)</a:t>
            </a:r>
          </a:p>
        </p:txBody>
      </p:sp>
    </p:spTree>
    <p:extLst>
      <p:ext uri="{BB962C8B-B14F-4D97-AF65-F5344CB8AC3E}">
        <p14:creationId xmlns:p14="http://schemas.microsoft.com/office/powerpoint/2010/main" val="4024885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98563" y="706634"/>
            <a:ext cx="4090178" cy="1829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560">
              <a:lnSpc>
                <a:spcPts val="3585"/>
              </a:lnSpc>
              <a:spcBef>
                <a:spcPts val="179"/>
              </a:spcBef>
            </a:pPr>
            <a:r>
              <a:rPr sz="4800" spc="4" baseline="3693" dirty="0" smtClean="0">
                <a:solidFill>
                  <a:srgbClr val="00FFFF"/>
                </a:solidFill>
                <a:latin typeface="Arial Black"/>
                <a:cs typeface="Arial Black"/>
              </a:rPr>
              <a:t>Tower</a:t>
            </a:r>
            <a:r>
              <a:rPr sz="4800" spc="0" baseline="3693" dirty="0" smtClean="0">
                <a:solidFill>
                  <a:srgbClr val="00FFFF"/>
                </a:solidFill>
                <a:latin typeface="Arial Black"/>
                <a:cs typeface="Arial Black"/>
              </a:rPr>
              <a:t>s </a:t>
            </a:r>
            <a:r>
              <a:rPr sz="4800" spc="4" baseline="3693" dirty="0" smtClean="0">
                <a:solidFill>
                  <a:srgbClr val="00FFFF"/>
                </a:solidFill>
                <a:latin typeface="Arial Black"/>
                <a:cs typeface="Arial Black"/>
              </a:rPr>
              <a:t>o</a:t>
            </a:r>
            <a:r>
              <a:rPr sz="4800" spc="0" baseline="3693" dirty="0" smtClean="0">
                <a:solidFill>
                  <a:srgbClr val="00FFFF"/>
                </a:solidFill>
                <a:latin typeface="Arial Black"/>
                <a:cs typeface="Arial Black"/>
              </a:rPr>
              <a:t>f </a:t>
            </a:r>
            <a:r>
              <a:rPr sz="4800" spc="4" baseline="3693" dirty="0" smtClean="0">
                <a:solidFill>
                  <a:srgbClr val="00FFFF"/>
                </a:solidFill>
                <a:latin typeface="Arial Black"/>
                <a:cs typeface="Arial Black"/>
              </a:rPr>
              <a:t>Hanoi</a:t>
            </a:r>
            <a:endParaRPr sz="3200">
              <a:latin typeface="Arial Black"/>
              <a:cs typeface="Arial Black"/>
            </a:endParaRPr>
          </a:p>
          <a:p>
            <a:pPr marL="19439" marR="60921">
              <a:lnSpc>
                <a:spcPct val="95825"/>
              </a:lnSpc>
              <a:spcBef>
                <a:spcPts val="1734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analysis of recursive algorithm</a:t>
            </a:r>
            <a:endParaRPr sz="2200">
              <a:latin typeface="Arial"/>
              <a:cs typeface="Arial"/>
            </a:endParaRPr>
          </a:p>
          <a:p>
            <a:pPr marL="12839" marR="60921">
              <a:lnSpc>
                <a:spcPct val="95825"/>
              </a:lnSpc>
              <a:spcBef>
                <a:spcPts val="632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= 3</a:t>
            </a:r>
            <a:endParaRPr sz="2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632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= 64 of different sizes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0102" y="1427948"/>
            <a:ext cx="165226" cy="706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14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7180" y="1427948"/>
            <a:ext cx="1357699" cy="1108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It provides</a:t>
            </a:r>
            <a:endParaRPr sz="2200">
              <a:latin typeface="Arial"/>
              <a:cs typeface="Arial"/>
            </a:endParaRPr>
          </a:p>
          <a:p>
            <a:pPr marL="460034" marR="243322" indent="-447334">
              <a:lnSpc>
                <a:spcPct val="119318"/>
              </a:lnSpc>
              <a:spcBef>
                <a:spcPts val="493"/>
              </a:spcBef>
              <a:tabLst>
                <a:tab pos="457200" algn="l"/>
              </a:tabLst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If	rods rings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0102" y="2632697"/>
            <a:ext cx="165226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7180" y="2632697"/>
            <a:ext cx="5496327" cy="706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-4" dirty="0" smtClean="0">
                <a:solidFill>
                  <a:srgbClr val="00FF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ll</a:t>
            </a:r>
            <a:r>
              <a:rPr sz="2200" spc="50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rings</a:t>
            </a:r>
            <a:r>
              <a:rPr sz="2200" spc="4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are</a:t>
            </a:r>
            <a:r>
              <a:rPr sz="2200" spc="4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arranged</a:t>
            </a:r>
            <a:r>
              <a:rPr sz="2200" spc="4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in</a:t>
            </a:r>
            <a:r>
              <a:rPr sz="2200" spc="64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decrea</a:t>
            </a:r>
            <a:r>
              <a:rPr sz="2200" spc="9" dirty="0" smtClean="0">
                <a:solidFill>
                  <a:srgbClr val="00FF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ing</a:t>
            </a:r>
            <a:r>
              <a:rPr sz="2200" spc="64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size</a:t>
            </a:r>
            <a:r>
              <a:rPr sz="2200" spc="64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12727" marR="41948">
              <a:lnSpc>
                <a:spcPct val="95825"/>
              </a:lnSpc>
              <a:spcBef>
                <a:spcPts val="514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at the bottom and the smallest at the top)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1789" y="2632697"/>
            <a:ext cx="2205750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rod</a:t>
            </a:r>
            <a:r>
              <a:rPr sz="2200" spc="64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1</a:t>
            </a:r>
            <a:r>
              <a:rPr sz="2200" spc="64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(the</a:t>
            </a:r>
            <a:r>
              <a:rPr sz="2200" spc="64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largest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841" y="3418907"/>
            <a:ext cx="396105" cy="322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300" spc="0" baseline="-1317" dirty="0" smtClean="0">
                <a:solidFill>
                  <a:srgbClr val="00FF00"/>
                </a:solidFill>
                <a:latin typeface="Arial"/>
                <a:cs typeface="Arial"/>
              </a:rPr>
              <a:t>3</a:t>
            </a:r>
            <a:r>
              <a:rPr sz="2250" spc="4" baseline="25122" dirty="0" smtClean="0">
                <a:solidFill>
                  <a:srgbClr val="00FF00"/>
                </a:solidFill>
                <a:latin typeface="Arial"/>
                <a:cs typeface="Arial"/>
              </a:rPr>
              <a:t>rd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102" y="3435863"/>
            <a:ext cx="165226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180" y="3435863"/>
            <a:ext cx="3396237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4" dirty="0" smtClean="0">
                <a:solidFill>
                  <a:srgbClr val="00FF00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ransfer all the rings to 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7970" y="3435818"/>
            <a:ext cx="471028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rod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9620" y="3837401"/>
            <a:ext cx="160472" cy="706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14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152" y="3837401"/>
            <a:ext cx="5094021" cy="1108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Move one ring in one move</a:t>
            </a:r>
            <a:endParaRPr sz="2200">
              <a:latin typeface="Arial"/>
              <a:cs typeface="Arial"/>
            </a:endParaRPr>
          </a:p>
          <a:p>
            <a:pPr marL="12700" indent="0">
              <a:lnSpc>
                <a:spcPct val="119318"/>
              </a:lnSpc>
              <a:spcBef>
                <a:spcPts val="493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No</a:t>
            </a:r>
            <a:r>
              <a:rPr sz="2200" spc="64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ring</a:t>
            </a:r>
            <a:r>
              <a:rPr sz="2200" spc="64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is</a:t>
            </a:r>
            <a:r>
              <a:rPr sz="2200" spc="7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even</a:t>
            </a:r>
            <a:r>
              <a:rPr sz="2200" spc="7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placed</a:t>
            </a:r>
            <a:r>
              <a:rPr sz="2200" spc="7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on</a:t>
            </a:r>
            <a:r>
              <a:rPr sz="2200" spc="7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top</a:t>
            </a:r>
            <a:r>
              <a:rPr sz="2200" spc="7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of</a:t>
            </a:r>
            <a:r>
              <a:rPr sz="2200" spc="7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another any rod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6869" y="4238984"/>
            <a:ext cx="1921006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smaller</a:t>
            </a:r>
            <a:r>
              <a:rPr sz="2200" spc="7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one</a:t>
            </a:r>
            <a:r>
              <a:rPr sz="2200" spc="79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102" y="5042150"/>
            <a:ext cx="165227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7180" y="5042150"/>
            <a:ext cx="5774163" cy="706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Time required to finish this w</a:t>
            </a:r>
            <a:r>
              <a:rPr sz="2200" spc="14" dirty="0" smtClean="0">
                <a:solidFill>
                  <a:srgbClr val="00FF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rk for 64 rings is</a:t>
            </a:r>
            <a:endParaRPr sz="2200">
              <a:latin typeface="Arial"/>
              <a:cs typeface="Arial"/>
            </a:endParaRPr>
          </a:p>
          <a:p>
            <a:pPr marL="12727" marR="41948">
              <a:lnSpc>
                <a:spcPct val="95825"/>
              </a:lnSpc>
              <a:spcBef>
                <a:spcPts val="514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years if one ring is moved in one second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21879" y="5042150"/>
            <a:ext cx="1871144" cy="305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0FF00"/>
                </a:solidFill>
                <a:latin typeface="Arial"/>
                <a:cs typeface="Arial"/>
              </a:rPr>
              <a:t>500000 million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Tower of Hanoi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922020" y="4490720"/>
            <a:ext cx="2263140" cy="2504440"/>
            <a:chOff x="528" y="2496"/>
            <a:chExt cx="1296" cy="1392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3939540" y="4490720"/>
            <a:ext cx="2263140" cy="2504440"/>
            <a:chOff x="2256" y="2496"/>
            <a:chExt cx="1296" cy="1392"/>
          </a:xfrm>
        </p:grpSpPr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6873240" y="4490720"/>
            <a:ext cx="2263140" cy="2504440"/>
            <a:chOff x="3936" y="2496"/>
            <a:chExt cx="1296" cy="1392"/>
          </a:xfrm>
        </p:grpSpPr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143852" y="6131560"/>
            <a:ext cx="1927860" cy="2590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442460" y="5613400"/>
            <a:ext cx="1341120" cy="17272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4741069" y="5095240"/>
            <a:ext cx="754380" cy="17272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442460" y="2292138"/>
            <a:ext cx="813292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/>
              <a:t>(1,0,0)</a:t>
            </a:r>
          </a:p>
        </p:txBody>
      </p:sp>
    </p:spTree>
    <p:extLst>
      <p:ext uri="{BB962C8B-B14F-4D97-AF65-F5344CB8AC3E}">
        <p14:creationId xmlns:p14="http://schemas.microsoft.com/office/powerpoint/2010/main" val="3873576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Hypercube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 (recursively defined)</a:t>
            </a:r>
          </a:p>
          <a:p>
            <a:r>
              <a:rPr lang="en-US"/>
              <a:t>n-dimensional cube has 2</a:t>
            </a:r>
            <a:r>
              <a:rPr lang="en-US" baseline="30000"/>
              <a:t>n</a:t>
            </a:r>
            <a:r>
              <a:rPr lang="en-US"/>
              <a:t> nodes with each node connected to n vertices</a:t>
            </a:r>
          </a:p>
          <a:p>
            <a:r>
              <a:rPr lang="en-US"/>
              <a:t>Binary labels of adjacent nodes differ in one bit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753894" y="4960303"/>
            <a:ext cx="3392963" cy="2380297"/>
            <a:chOff x="1820" y="1937"/>
            <a:chExt cx="1943" cy="1323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2160" y="2310"/>
              <a:ext cx="885" cy="882"/>
              <a:chOff x="2160" y="2310"/>
              <a:chExt cx="885" cy="882"/>
            </a:xfrm>
          </p:grpSpPr>
          <p:grpSp>
            <p:nvGrpSpPr>
              <p:cNvPr id="29702" name="Group 6"/>
              <p:cNvGrpSpPr>
                <a:grpSpLocks/>
              </p:cNvGrpSpPr>
              <p:nvPr/>
            </p:nvGrpSpPr>
            <p:grpSpPr bwMode="auto">
              <a:xfrm>
                <a:off x="2160" y="2310"/>
                <a:ext cx="879" cy="120"/>
                <a:chOff x="2160" y="2436"/>
                <a:chExt cx="879" cy="120"/>
              </a:xfrm>
            </p:grpSpPr>
            <p:sp>
              <p:nvSpPr>
                <p:cNvPr id="29703" name="Oval 7"/>
                <p:cNvSpPr>
                  <a:spLocks noChangeArrowheads="1"/>
                </p:cNvSpPr>
                <p:nvPr/>
              </p:nvSpPr>
              <p:spPr bwMode="auto">
                <a:xfrm>
                  <a:off x="2160" y="2439"/>
                  <a:ext cx="117" cy="11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04" name="Oval 8"/>
                <p:cNvSpPr>
                  <a:spLocks noChangeArrowheads="1"/>
                </p:cNvSpPr>
                <p:nvPr/>
              </p:nvSpPr>
              <p:spPr bwMode="auto">
                <a:xfrm>
                  <a:off x="2922" y="2436"/>
                  <a:ext cx="117" cy="11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05" name="Line 9"/>
                <p:cNvSpPr>
                  <a:spLocks noChangeShapeType="1"/>
                </p:cNvSpPr>
                <p:nvPr/>
              </p:nvSpPr>
              <p:spPr bwMode="auto">
                <a:xfrm>
                  <a:off x="2223" y="2511"/>
                  <a:ext cx="7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6" name="Group 10"/>
              <p:cNvGrpSpPr>
                <a:grpSpLocks/>
              </p:cNvGrpSpPr>
              <p:nvPr/>
            </p:nvGrpSpPr>
            <p:grpSpPr bwMode="auto">
              <a:xfrm>
                <a:off x="2166" y="3072"/>
                <a:ext cx="879" cy="120"/>
                <a:chOff x="2160" y="2436"/>
                <a:chExt cx="879" cy="120"/>
              </a:xfrm>
            </p:grpSpPr>
            <p:sp>
              <p:nvSpPr>
                <p:cNvPr id="29707" name="Oval 11"/>
                <p:cNvSpPr>
                  <a:spLocks noChangeArrowheads="1"/>
                </p:cNvSpPr>
                <p:nvPr/>
              </p:nvSpPr>
              <p:spPr bwMode="auto">
                <a:xfrm>
                  <a:off x="2160" y="2439"/>
                  <a:ext cx="117" cy="11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08" name="Oval 12"/>
                <p:cNvSpPr>
                  <a:spLocks noChangeArrowheads="1"/>
                </p:cNvSpPr>
                <p:nvPr/>
              </p:nvSpPr>
              <p:spPr bwMode="auto">
                <a:xfrm>
                  <a:off x="2922" y="2436"/>
                  <a:ext cx="117" cy="11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09" name="Line 13"/>
                <p:cNvSpPr>
                  <a:spLocks noChangeShapeType="1"/>
                </p:cNvSpPr>
                <p:nvPr/>
              </p:nvSpPr>
              <p:spPr bwMode="auto">
                <a:xfrm>
                  <a:off x="2223" y="2511"/>
                  <a:ext cx="7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 rot="-5400000">
                <a:off x="1842" y="2778"/>
                <a:ext cx="7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 rot="-5400000">
                <a:off x="2604" y="2766"/>
                <a:ext cx="7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12" name="Group 16"/>
            <p:cNvGrpSpPr>
              <a:grpSpLocks/>
            </p:cNvGrpSpPr>
            <p:nvPr/>
          </p:nvGrpSpPr>
          <p:grpSpPr bwMode="auto">
            <a:xfrm>
              <a:off x="2544" y="1965"/>
              <a:ext cx="885" cy="882"/>
              <a:chOff x="2160" y="2310"/>
              <a:chExt cx="885" cy="882"/>
            </a:xfrm>
          </p:grpSpPr>
          <p:grpSp>
            <p:nvGrpSpPr>
              <p:cNvPr id="29713" name="Group 17"/>
              <p:cNvGrpSpPr>
                <a:grpSpLocks/>
              </p:cNvGrpSpPr>
              <p:nvPr/>
            </p:nvGrpSpPr>
            <p:grpSpPr bwMode="auto">
              <a:xfrm>
                <a:off x="2160" y="2310"/>
                <a:ext cx="879" cy="120"/>
                <a:chOff x="2160" y="2436"/>
                <a:chExt cx="879" cy="120"/>
              </a:xfrm>
            </p:grpSpPr>
            <p:sp>
              <p:nvSpPr>
                <p:cNvPr id="29714" name="Oval 18"/>
                <p:cNvSpPr>
                  <a:spLocks noChangeArrowheads="1"/>
                </p:cNvSpPr>
                <p:nvPr/>
              </p:nvSpPr>
              <p:spPr bwMode="auto">
                <a:xfrm>
                  <a:off x="2160" y="2439"/>
                  <a:ext cx="117" cy="11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15" name="Oval 19"/>
                <p:cNvSpPr>
                  <a:spLocks noChangeArrowheads="1"/>
                </p:cNvSpPr>
                <p:nvPr/>
              </p:nvSpPr>
              <p:spPr bwMode="auto">
                <a:xfrm>
                  <a:off x="2922" y="2436"/>
                  <a:ext cx="117" cy="11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16" name="Line 20"/>
                <p:cNvSpPr>
                  <a:spLocks noChangeShapeType="1"/>
                </p:cNvSpPr>
                <p:nvPr/>
              </p:nvSpPr>
              <p:spPr bwMode="auto">
                <a:xfrm>
                  <a:off x="2223" y="2511"/>
                  <a:ext cx="7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17" name="Group 21"/>
              <p:cNvGrpSpPr>
                <a:grpSpLocks/>
              </p:cNvGrpSpPr>
              <p:nvPr/>
            </p:nvGrpSpPr>
            <p:grpSpPr bwMode="auto">
              <a:xfrm>
                <a:off x="2166" y="3072"/>
                <a:ext cx="879" cy="120"/>
                <a:chOff x="2160" y="2436"/>
                <a:chExt cx="879" cy="120"/>
              </a:xfrm>
            </p:grpSpPr>
            <p:sp>
              <p:nvSpPr>
                <p:cNvPr id="29718" name="Oval 22"/>
                <p:cNvSpPr>
                  <a:spLocks noChangeArrowheads="1"/>
                </p:cNvSpPr>
                <p:nvPr/>
              </p:nvSpPr>
              <p:spPr bwMode="auto">
                <a:xfrm>
                  <a:off x="2160" y="2439"/>
                  <a:ext cx="117" cy="11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19" name="Oval 23"/>
                <p:cNvSpPr>
                  <a:spLocks noChangeArrowheads="1"/>
                </p:cNvSpPr>
                <p:nvPr/>
              </p:nvSpPr>
              <p:spPr bwMode="auto">
                <a:xfrm>
                  <a:off x="2922" y="2436"/>
                  <a:ext cx="117" cy="11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20" name="Line 24"/>
                <p:cNvSpPr>
                  <a:spLocks noChangeShapeType="1"/>
                </p:cNvSpPr>
                <p:nvPr/>
              </p:nvSpPr>
              <p:spPr bwMode="auto">
                <a:xfrm>
                  <a:off x="2223" y="2511"/>
                  <a:ext cx="7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21" name="Line 25"/>
              <p:cNvSpPr>
                <a:spLocks noChangeShapeType="1"/>
              </p:cNvSpPr>
              <p:nvPr/>
            </p:nvSpPr>
            <p:spPr bwMode="auto">
              <a:xfrm rot="-5400000">
                <a:off x="1842" y="2778"/>
                <a:ext cx="7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26"/>
              <p:cNvSpPr>
                <a:spLocks noChangeShapeType="1"/>
              </p:cNvSpPr>
              <p:nvPr/>
            </p:nvSpPr>
            <p:spPr bwMode="auto">
              <a:xfrm rot="-5400000">
                <a:off x="2604" y="2766"/>
                <a:ext cx="7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flipV="1">
              <a:off x="2223" y="2034"/>
              <a:ext cx="387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 flipV="1">
              <a:off x="2223" y="2808"/>
              <a:ext cx="387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 flipV="1">
              <a:off x="2979" y="2799"/>
              <a:ext cx="396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flipV="1">
              <a:off x="2988" y="2025"/>
              <a:ext cx="37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1820" y="306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000</a:t>
              </a:r>
            </a:p>
          </p:txBody>
        </p:sp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3041" y="3047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001</a:t>
              </a:r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3461" y="2711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101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2243" y="270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100</a:t>
              </a:r>
            </a:p>
          </p:txBody>
        </p:sp>
        <p:sp>
          <p:nvSpPr>
            <p:cNvPr id="29731" name="Text Box 35"/>
            <p:cNvSpPr txBox="1">
              <a:spLocks noChangeArrowheads="1"/>
            </p:cNvSpPr>
            <p:nvPr/>
          </p:nvSpPr>
          <p:spPr bwMode="auto">
            <a:xfrm>
              <a:off x="1844" y="2291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010</a:t>
              </a:r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3020" y="228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011</a:t>
              </a:r>
            </a:p>
          </p:txBody>
        </p:sp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>
              <a:off x="2219" y="1937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110</a:t>
              </a:r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3431" y="1943"/>
              <a:ext cx="28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111</a:t>
              </a:r>
            </a:p>
          </p:txBody>
        </p:sp>
      </p:grp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2841149" y="5541433"/>
            <a:ext cx="2526823" cy="1748790"/>
            <a:chOff x="499" y="2384"/>
            <a:chExt cx="1447" cy="972"/>
          </a:xfrm>
        </p:grpSpPr>
        <p:grpSp>
          <p:nvGrpSpPr>
            <p:cNvPr id="29736" name="Group 40"/>
            <p:cNvGrpSpPr>
              <a:grpSpLocks/>
            </p:cNvGrpSpPr>
            <p:nvPr/>
          </p:nvGrpSpPr>
          <p:grpSpPr bwMode="auto">
            <a:xfrm>
              <a:off x="808" y="2406"/>
              <a:ext cx="879" cy="120"/>
              <a:chOff x="2160" y="2436"/>
              <a:chExt cx="879" cy="120"/>
            </a:xfrm>
          </p:grpSpPr>
          <p:sp>
            <p:nvSpPr>
              <p:cNvPr id="29737" name="Oval 41"/>
              <p:cNvSpPr>
                <a:spLocks noChangeArrowheads="1"/>
              </p:cNvSpPr>
              <p:nvPr/>
            </p:nvSpPr>
            <p:spPr bwMode="auto">
              <a:xfrm>
                <a:off x="2160" y="2439"/>
                <a:ext cx="117" cy="11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8" name="Oval 42"/>
              <p:cNvSpPr>
                <a:spLocks noChangeArrowheads="1"/>
              </p:cNvSpPr>
              <p:nvPr/>
            </p:nvSpPr>
            <p:spPr bwMode="auto">
              <a:xfrm>
                <a:off x="2922" y="2436"/>
                <a:ext cx="117" cy="11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9" name="Line 43"/>
              <p:cNvSpPr>
                <a:spLocks noChangeShapeType="1"/>
              </p:cNvSpPr>
              <p:nvPr/>
            </p:nvSpPr>
            <p:spPr bwMode="auto">
              <a:xfrm>
                <a:off x="2223" y="2511"/>
                <a:ext cx="7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40" name="Group 44"/>
            <p:cNvGrpSpPr>
              <a:grpSpLocks/>
            </p:cNvGrpSpPr>
            <p:nvPr/>
          </p:nvGrpSpPr>
          <p:grpSpPr bwMode="auto">
            <a:xfrm>
              <a:off x="814" y="3168"/>
              <a:ext cx="879" cy="120"/>
              <a:chOff x="2160" y="2436"/>
              <a:chExt cx="879" cy="120"/>
            </a:xfrm>
          </p:grpSpPr>
          <p:sp>
            <p:nvSpPr>
              <p:cNvPr id="29741" name="Oval 45"/>
              <p:cNvSpPr>
                <a:spLocks noChangeArrowheads="1"/>
              </p:cNvSpPr>
              <p:nvPr/>
            </p:nvSpPr>
            <p:spPr bwMode="auto">
              <a:xfrm>
                <a:off x="2160" y="2439"/>
                <a:ext cx="117" cy="11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2" name="Oval 46"/>
              <p:cNvSpPr>
                <a:spLocks noChangeArrowheads="1"/>
              </p:cNvSpPr>
              <p:nvPr/>
            </p:nvSpPr>
            <p:spPr bwMode="auto">
              <a:xfrm>
                <a:off x="2922" y="2436"/>
                <a:ext cx="117" cy="11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3" name="Line 47"/>
              <p:cNvSpPr>
                <a:spLocks noChangeShapeType="1"/>
              </p:cNvSpPr>
              <p:nvPr/>
            </p:nvSpPr>
            <p:spPr bwMode="auto">
              <a:xfrm>
                <a:off x="2223" y="2511"/>
                <a:ext cx="7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 rot="-5400000">
              <a:off x="490" y="2874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 rot="-5400000">
              <a:off x="1252" y="2862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50"/>
            <p:cNvSpPr txBox="1">
              <a:spLocks noChangeArrowheads="1"/>
            </p:cNvSpPr>
            <p:nvPr/>
          </p:nvSpPr>
          <p:spPr bwMode="auto">
            <a:xfrm>
              <a:off x="499" y="316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00</a:t>
              </a:r>
            </a:p>
          </p:txBody>
        </p:sp>
        <p:sp>
          <p:nvSpPr>
            <p:cNvPr id="29747" name="Text Box 51"/>
            <p:cNvSpPr txBox="1">
              <a:spLocks noChangeArrowheads="1"/>
            </p:cNvSpPr>
            <p:nvPr/>
          </p:nvSpPr>
          <p:spPr bwMode="auto">
            <a:xfrm>
              <a:off x="1706" y="31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01</a:t>
              </a:r>
            </a:p>
          </p:txBody>
        </p:sp>
        <p:sp>
          <p:nvSpPr>
            <p:cNvPr id="29748" name="Text Box 52"/>
            <p:cNvSpPr txBox="1">
              <a:spLocks noChangeArrowheads="1"/>
            </p:cNvSpPr>
            <p:nvPr/>
          </p:nvSpPr>
          <p:spPr bwMode="auto">
            <a:xfrm>
              <a:off x="523" y="2387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10</a:t>
              </a:r>
            </a:p>
          </p:txBody>
        </p:sp>
        <p:sp>
          <p:nvSpPr>
            <p:cNvPr id="29749" name="Text Box 53"/>
            <p:cNvSpPr txBox="1">
              <a:spLocks noChangeArrowheads="1"/>
            </p:cNvSpPr>
            <p:nvPr/>
          </p:nvSpPr>
          <p:spPr bwMode="auto">
            <a:xfrm>
              <a:off x="1705" y="2384"/>
              <a:ext cx="227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11</a:t>
              </a:r>
            </a:p>
          </p:txBody>
        </p:sp>
      </p:grpSp>
      <p:grpSp>
        <p:nvGrpSpPr>
          <p:cNvPr id="29750" name="Group 54"/>
          <p:cNvGrpSpPr>
            <a:grpSpLocks/>
          </p:cNvGrpSpPr>
          <p:nvPr/>
        </p:nvGrpSpPr>
        <p:grpSpPr bwMode="auto">
          <a:xfrm>
            <a:off x="667067" y="6268294"/>
            <a:ext cx="2406333" cy="367030"/>
            <a:chOff x="526" y="1852"/>
            <a:chExt cx="1378" cy="204"/>
          </a:xfrm>
        </p:grpSpPr>
        <p:grpSp>
          <p:nvGrpSpPr>
            <p:cNvPr id="29751" name="Group 55"/>
            <p:cNvGrpSpPr>
              <a:grpSpLocks/>
            </p:cNvGrpSpPr>
            <p:nvPr/>
          </p:nvGrpSpPr>
          <p:grpSpPr bwMode="auto">
            <a:xfrm>
              <a:off x="806" y="1888"/>
              <a:ext cx="879" cy="120"/>
              <a:chOff x="2160" y="2436"/>
              <a:chExt cx="879" cy="120"/>
            </a:xfrm>
          </p:grpSpPr>
          <p:sp>
            <p:nvSpPr>
              <p:cNvPr id="29752" name="Oval 56"/>
              <p:cNvSpPr>
                <a:spLocks noChangeArrowheads="1"/>
              </p:cNvSpPr>
              <p:nvPr/>
            </p:nvSpPr>
            <p:spPr bwMode="auto">
              <a:xfrm>
                <a:off x="2160" y="2439"/>
                <a:ext cx="117" cy="11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3" name="Oval 57"/>
              <p:cNvSpPr>
                <a:spLocks noChangeArrowheads="1"/>
              </p:cNvSpPr>
              <p:nvPr/>
            </p:nvSpPr>
            <p:spPr bwMode="auto">
              <a:xfrm>
                <a:off x="2922" y="2436"/>
                <a:ext cx="117" cy="11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4" name="Line 58"/>
              <p:cNvSpPr>
                <a:spLocks noChangeShapeType="1"/>
              </p:cNvSpPr>
              <p:nvPr/>
            </p:nvSpPr>
            <p:spPr bwMode="auto">
              <a:xfrm>
                <a:off x="2223" y="2511"/>
                <a:ext cx="7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55" name="Text Box 59"/>
            <p:cNvSpPr txBox="1">
              <a:spLocks noChangeArrowheads="1"/>
            </p:cNvSpPr>
            <p:nvPr/>
          </p:nvSpPr>
          <p:spPr bwMode="auto">
            <a:xfrm>
              <a:off x="526" y="1868"/>
              <a:ext cx="17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29756" name="Text Box 60"/>
            <p:cNvSpPr txBox="1">
              <a:spLocks noChangeArrowheads="1"/>
            </p:cNvSpPr>
            <p:nvPr/>
          </p:nvSpPr>
          <p:spPr bwMode="auto">
            <a:xfrm>
              <a:off x="1733" y="1852"/>
              <a:ext cx="17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Hypercube, Gray Code and Tower of Hanoi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Hamiltonian path is a sequence of edges that visit each node exactly once.</a:t>
            </a:r>
          </a:p>
          <a:p>
            <a:r>
              <a:rPr lang="en-US"/>
              <a:t>A Hamiltonian path on a hypercube provides a Gray code (why?)</a:t>
            </a:r>
          </a:p>
        </p:txBody>
      </p:sp>
      <p:grpSp>
        <p:nvGrpSpPr>
          <p:cNvPr id="31748" name="Group 1028"/>
          <p:cNvGrpSpPr>
            <a:grpSpLocks/>
          </p:cNvGrpSpPr>
          <p:nvPr/>
        </p:nvGrpSpPr>
        <p:grpSpPr bwMode="auto">
          <a:xfrm>
            <a:off x="2933701" y="4873943"/>
            <a:ext cx="3392964" cy="2380297"/>
            <a:chOff x="1820" y="1937"/>
            <a:chExt cx="1943" cy="1323"/>
          </a:xfrm>
        </p:grpSpPr>
        <p:sp>
          <p:nvSpPr>
            <p:cNvPr id="31749" name="Oval 1029"/>
            <p:cNvSpPr>
              <a:spLocks noChangeArrowheads="1"/>
            </p:cNvSpPr>
            <p:nvPr/>
          </p:nvSpPr>
          <p:spPr bwMode="auto">
            <a:xfrm>
              <a:off x="2160" y="2313"/>
              <a:ext cx="117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Oval 1030"/>
            <p:cNvSpPr>
              <a:spLocks noChangeArrowheads="1"/>
            </p:cNvSpPr>
            <p:nvPr/>
          </p:nvSpPr>
          <p:spPr bwMode="auto">
            <a:xfrm>
              <a:off x="2922" y="2310"/>
              <a:ext cx="117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Line 1031"/>
            <p:cNvSpPr>
              <a:spLocks noChangeShapeType="1"/>
            </p:cNvSpPr>
            <p:nvPr/>
          </p:nvSpPr>
          <p:spPr bwMode="auto">
            <a:xfrm>
              <a:off x="2223" y="2385"/>
              <a:ext cx="7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Oval 1032"/>
            <p:cNvSpPr>
              <a:spLocks noChangeArrowheads="1"/>
            </p:cNvSpPr>
            <p:nvPr/>
          </p:nvSpPr>
          <p:spPr bwMode="auto">
            <a:xfrm>
              <a:off x="2928" y="3072"/>
              <a:ext cx="117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Line 1033"/>
            <p:cNvSpPr>
              <a:spLocks noChangeShapeType="1"/>
            </p:cNvSpPr>
            <p:nvPr/>
          </p:nvSpPr>
          <p:spPr bwMode="auto">
            <a:xfrm rot="-5400000">
              <a:off x="1842" y="2778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1034"/>
            <p:cNvSpPr>
              <a:spLocks noChangeArrowheads="1"/>
            </p:cNvSpPr>
            <p:nvPr/>
          </p:nvSpPr>
          <p:spPr bwMode="auto">
            <a:xfrm>
              <a:off x="2544" y="1968"/>
              <a:ext cx="117" cy="1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Oval 1035"/>
            <p:cNvSpPr>
              <a:spLocks noChangeArrowheads="1"/>
            </p:cNvSpPr>
            <p:nvPr/>
          </p:nvSpPr>
          <p:spPr bwMode="auto">
            <a:xfrm>
              <a:off x="3306" y="1965"/>
              <a:ext cx="117" cy="1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Oval 1036"/>
            <p:cNvSpPr>
              <a:spLocks noChangeArrowheads="1"/>
            </p:cNvSpPr>
            <p:nvPr/>
          </p:nvSpPr>
          <p:spPr bwMode="auto">
            <a:xfrm>
              <a:off x="2550" y="2730"/>
              <a:ext cx="117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Oval 1037"/>
            <p:cNvSpPr>
              <a:spLocks noChangeArrowheads="1"/>
            </p:cNvSpPr>
            <p:nvPr/>
          </p:nvSpPr>
          <p:spPr bwMode="auto">
            <a:xfrm>
              <a:off x="3312" y="2727"/>
              <a:ext cx="117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Line 1038"/>
            <p:cNvSpPr>
              <a:spLocks noChangeShapeType="1"/>
            </p:cNvSpPr>
            <p:nvPr/>
          </p:nvSpPr>
          <p:spPr bwMode="auto">
            <a:xfrm rot="-5400000">
              <a:off x="2226" y="2433"/>
              <a:ext cx="7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1039"/>
            <p:cNvSpPr>
              <a:spLocks noChangeShapeType="1"/>
            </p:cNvSpPr>
            <p:nvPr/>
          </p:nvSpPr>
          <p:spPr bwMode="auto">
            <a:xfrm flipV="1">
              <a:off x="2223" y="2808"/>
              <a:ext cx="387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1040"/>
            <p:cNvSpPr>
              <a:spLocks noChangeShapeType="1"/>
            </p:cNvSpPr>
            <p:nvPr/>
          </p:nvSpPr>
          <p:spPr bwMode="auto">
            <a:xfrm flipV="1">
              <a:off x="2988" y="2025"/>
              <a:ext cx="37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Text Box 1041"/>
            <p:cNvSpPr txBox="1">
              <a:spLocks noChangeArrowheads="1"/>
            </p:cNvSpPr>
            <p:nvPr/>
          </p:nvSpPr>
          <p:spPr bwMode="auto">
            <a:xfrm>
              <a:off x="1820" y="306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000</a:t>
              </a:r>
            </a:p>
          </p:txBody>
        </p:sp>
        <p:sp>
          <p:nvSpPr>
            <p:cNvPr id="31762" name="Text Box 1042"/>
            <p:cNvSpPr txBox="1">
              <a:spLocks noChangeArrowheads="1"/>
            </p:cNvSpPr>
            <p:nvPr/>
          </p:nvSpPr>
          <p:spPr bwMode="auto">
            <a:xfrm>
              <a:off x="3041" y="3047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001</a:t>
              </a:r>
            </a:p>
          </p:txBody>
        </p:sp>
        <p:sp>
          <p:nvSpPr>
            <p:cNvPr id="31763" name="Text Box 1043"/>
            <p:cNvSpPr txBox="1">
              <a:spLocks noChangeArrowheads="1"/>
            </p:cNvSpPr>
            <p:nvPr/>
          </p:nvSpPr>
          <p:spPr bwMode="auto">
            <a:xfrm>
              <a:off x="3461" y="2711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101</a:t>
              </a:r>
            </a:p>
          </p:txBody>
        </p:sp>
        <p:sp>
          <p:nvSpPr>
            <p:cNvPr id="31764" name="Text Box 1044"/>
            <p:cNvSpPr txBox="1">
              <a:spLocks noChangeArrowheads="1"/>
            </p:cNvSpPr>
            <p:nvPr/>
          </p:nvSpPr>
          <p:spPr bwMode="auto">
            <a:xfrm>
              <a:off x="2243" y="270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100</a:t>
              </a:r>
            </a:p>
          </p:txBody>
        </p:sp>
        <p:sp>
          <p:nvSpPr>
            <p:cNvPr id="31765" name="Text Box 1045"/>
            <p:cNvSpPr txBox="1">
              <a:spLocks noChangeArrowheads="1"/>
            </p:cNvSpPr>
            <p:nvPr/>
          </p:nvSpPr>
          <p:spPr bwMode="auto">
            <a:xfrm>
              <a:off x="1844" y="2291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010</a:t>
              </a:r>
            </a:p>
          </p:txBody>
        </p:sp>
        <p:sp>
          <p:nvSpPr>
            <p:cNvPr id="31766" name="Text Box 1046"/>
            <p:cNvSpPr txBox="1">
              <a:spLocks noChangeArrowheads="1"/>
            </p:cNvSpPr>
            <p:nvPr/>
          </p:nvSpPr>
          <p:spPr bwMode="auto">
            <a:xfrm>
              <a:off x="3020" y="228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011</a:t>
              </a:r>
            </a:p>
          </p:txBody>
        </p:sp>
        <p:sp>
          <p:nvSpPr>
            <p:cNvPr id="31767" name="Text Box 1047"/>
            <p:cNvSpPr txBox="1">
              <a:spLocks noChangeArrowheads="1"/>
            </p:cNvSpPr>
            <p:nvPr/>
          </p:nvSpPr>
          <p:spPr bwMode="auto">
            <a:xfrm>
              <a:off x="2219" y="1937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110</a:t>
              </a:r>
            </a:p>
          </p:txBody>
        </p:sp>
        <p:sp>
          <p:nvSpPr>
            <p:cNvPr id="31768" name="Text Box 1048"/>
            <p:cNvSpPr txBox="1">
              <a:spLocks noChangeArrowheads="1"/>
            </p:cNvSpPr>
            <p:nvPr/>
          </p:nvSpPr>
          <p:spPr bwMode="auto">
            <a:xfrm>
              <a:off x="3431" y="1943"/>
              <a:ext cx="28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111</a:t>
              </a:r>
            </a:p>
          </p:txBody>
        </p:sp>
        <p:sp>
          <p:nvSpPr>
            <p:cNvPr id="31769" name="Oval 1049"/>
            <p:cNvSpPr>
              <a:spLocks noChangeArrowheads="1"/>
            </p:cNvSpPr>
            <p:nvPr/>
          </p:nvSpPr>
          <p:spPr bwMode="auto">
            <a:xfrm>
              <a:off x="2173" y="3076"/>
              <a:ext cx="117" cy="11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Oval 1050"/>
            <p:cNvSpPr>
              <a:spLocks noChangeArrowheads="1"/>
            </p:cNvSpPr>
            <p:nvPr/>
          </p:nvSpPr>
          <p:spPr bwMode="auto">
            <a:xfrm>
              <a:off x="2174" y="3075"/>
              <a:ext cx="117" cy="11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Oval 1051"/>
            <p:cNvSpPr>
              <a:spLocks noChangeArrowheads="1"/>
            </p:cNvSpPr>
            <p:nvPr/>
          </p:nvSpPr>
          <p:spPr bwMode="auto">
            <a:xfrm>
              <a:off x="2928" y="3072"/>
              <a:ext cx="117" cy="11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72" name="Group 1052"/>
            <p:cNvGrpSpPr>
              <a:grpSpLocks/>
            </p:cNvGrpSpPr>
            <p:nvPr/>
          </p:nvGrpSpPr>
          <p:grpSpPr bwMode="auto">
            <a:xfrm>
              <a:off x="2552" y="2727"/>
              <a:ext cx="877" cy="121"/>
              <a:chOff x="2552" y="2727"/>
              <a:chExt cx="877" cy="121"/>
            </a:xfrm>
          </p:grpSpPr>
          <p:sp>
            <p:nvSpPr>
              <p:cNvPr id="31773" name="Oval 1053"/>
              <p:cNvSpPr>
                <a:spLocks noChangeArrowheads="1"/>
              </p:cNvSpPr>
              <p:nvPr/>
            </p:nvSpPr>
            <p:spPr bwMode="auto">
              <a:xfrm>
                <a:off x="3312" y="2727"/>
                <a:ext cx="117" cy="11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4" name="Oval 1054"/>
              <p:cNvSpPr>
                <a:spLocks noChangeArrowheads="1"/>
              </p:cNvSpPr>
              <p:nvPr/>
            </p:nvSpPr>
            <p:spPr bwMode="auto">
              <a:xfrm>
                <a:off x="2552" y="2731"/>
                <a:ext cx="117" cy="11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75" name="Group 1055"/>
            <p:cNvGrpSpPr>
              <a:grpSpLocks/>
            </p:cNvGrpSpPr>
            <p:nvPr/>
          </p:nvGrpSpPr>
          <p:grpSpPr bwMode="auto">
            <a:xfrm>
              <a:off x="2158" y="1963"/>
              <a:ext cx="1268" cy="469"/>
              <a:chOff x="2158" y="1963"/>
              <a:chExt cx="1268" cy="469"/>
            </a:xfrm>
          </p:grpSpPr>
          <p:sp>
            <p:nvSpPr>
              <p:cNvPr id="31776" name="Oval 1056"/>
              <p:cNvSpPr>
                <a:spLocks noChangeArrowheads="1"/>
              </p:cNvSpPr>
              <p:nvPr/>
            </p:nvSpPr>
            <p:spPr bwMode="auto">
              <a:xfrm>
                <a:off x="2158" y="2315"/>
                <a:ext cx="117" cy="11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7" name="Oval 1057"/>
              <p:cNvSpPr>
                <a:spLocks noChangeArrowheads="1"/>
              </p:cNvSpPr>
              <p:nvPr/>
            </p:nvSpPr>
            <p:spPr bwMode="auto">
              <a:xfrm>
                <a:off x="2917" y="2315"/>
                <a:ext cx="117" cy="11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8" name="Oval 1058"/>
              <p:cNvSpPr>
                <a:spLocks noChangeArrowheads="1"/>
              </p:cNvSpPr>
              <p:nvPr/>
            </p:nvSpPr>
            <p:spPr bwMode="auto">
              <a:xfrm>
                <a:off x="2543" y="1963"/>
                <a:ext cx="117" cy="11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9" name="Oval 1059"/>
              <p:cNvSpPr>
                <a:spLocks noChangeArrowheads="1"/>
              </p:cNvSpPr>
              <p:nvPr/>
            </p:nvSpPr>
            <p:spPr bwMode="auto">
              <a:xfrm>
                <a:off x="3309" y="1968"/>
                <a:ext cx="117" cy="11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80" name="Line 1060"/>
            <p:cNvSpPr>
              <a:spLocks noChangeShapeType="1"/>
            </p:cNvSpPr>
            <p:nvPr/>
          </p:nvSpPr>
          <p:spPr bwMode="auto">
            <a:xfrm>
              <a:off x="2229" y="3147"/>
              <a:ext cx="7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1061"/>
            <p:cNvSpPr>
              <a:spLocks noChangeShapeType="1"/>
            </p:cNvSpPr>
            <p:nvPr/>
          </p:nvSpPr>
          <p:spPr bwMode="auto">
            <a:xfrm flipV="1">
              <a:off x="2979" y="2799"/>
              <a:ext cx="396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Line 1062"/>
            <p:cNvSpPr>
              <a:spLocks noChangeShapeType="1"/>
            </p:cNvSpPr>
            <p:nvPr/>
          </p:nvSpPr>
          <p:spPr bwMode="auto">
            <a:xfrm>
              <a:off x="2613" y="2802"/>
              <a:ext cx="7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1063"/>
            <p:cNvSpPr>
              <a:spLocks noChangeShapeType="1"/>
            </p:cNvSpPr>
            <p:nvPr/>
          </p:nvSpPr>
          <p:spPr bwMode="auto">
            <a:xfrm rot="-5400000">
              <a:off x="2604" y="2766"/>
              <a:ext cx="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1064"/>
            <p:cNvSpPr>
              <a:spLocks noChangeShapeType="1"/>
            </p:cNvSpPr>
            <p:nvPr/>
          </p:nvSpPr>
          <p:spPr bwMode="auto">
            <a:xfrm flipV="1">
              <a:off x="2223" y="2034"/>
              <a:ext cx="387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1065"/>
            <p:cNvSpPr>
              <a:spLocks noChangeShapeType="1"/>
            </p:cNvSpPr>
            <p:nvPr/>
          </p:nvSpPr>
          <p:spPr bwMode="auto">
            <a:xfrm>
              <a:off x="2607" y="2040"/>
              <a:ext cx="7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1066"/>
            <p:cNvSpPr>
              <a:spLocks noChangeShapeType="1"/>
            </p:cNvSpPr>
            <p:nvPr/>
          </p:nvSpPr>
          <p:spPr bwMode="auto">
            <a:xfrm rot="-5400000">
              <a:off x="2988" y="2421"/>
              <a:ext cx="7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2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42136" y="838536"/>
            <a:ext cx="4963160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Amortized Analysis</a:t>
            </a:r>
            <a:r>
              <a:rPr sz="3200" b="1" spc="-115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(Robert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0511" y="838536"/>
            <a:ext cx="2456305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Tarjan 1985</a:t>
            </a:r>
            <a:r>
              <a:rPr sz="3200" b="1" spc="-63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6702" y="1801299"/>
            <a:ext cx="19037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3806" y="1801299"/>
            <a:ext cx="2131049" cy="752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491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Amortization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understanding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32360" y="1801299"/>
            <a:ext cx="490557" cy="752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245" marR="138214" algn="ctr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56691" y="1801299"/>
            <a:ext cx="423446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27379" y="1801299"/>
            <a:ext cx="150593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impor</a:t>
            </a:r>
            <a:r>
              <a:rPr sz="2600" b="1" spc="9" dirty="0" smtClean="0">
                <a:solidFill>
                  <a:srgbClr val="00FF00"/>
                </a:solidFill>
                <a:latin typeface="Times New Roman"/>
                <a:cs typeface="Times New Roman"/>
              </a:rPr>
              <a:t>t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99710" y="1801299"/>
            <a:ext cx="1573506" cy="752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569" marR="224264" algn="ctr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analysis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95467" y="1801299"/>
            <a:ext cx="643850" cy="752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643" marR="12339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tool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that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36823" y="1801299"/>
            <a:ext cx="735575" cy="752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9568" marR="2375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for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have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45169" y="2198290"/>
            <a:ext cx="1213271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running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5945" y="2198290"/>
            <a:ext cx="698621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2072" y="2198290"/>
            <a:ext cx="350132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of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3806" y="2595281"/>
            <a:ext cx="8563355" cy="1942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35311" algn="just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steps</a:t>
            </a:r>
            <a:r>
              <a:rPr sz="2600" b="1" spc="-5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with</a:t>
            </a:r>
            <a:r>
              <a:rPr sz="2600" b="1" spc="-4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widely varying</a:t>
            </a:r>
            <a:r>
              <a:rPr sz="2600" b="1" spc="-8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performance</a:t>
            </a:r>
            <a:endParaRPr sz="2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137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It</a:t>
            </a:r>
            <a:r>
              <a:rPr sz="2600" b="1" spc="1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turns</a:t>
            </a:r>
            <a:r>
              <a:rPr sz="2600" b="1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out</a:t>
            </a:r>
            <a:r>
              <a:rPr sz="2600" b="1" spc="-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that</a:t>
            </a:r>
            <a:r>
              <a:rPr sz="2600" b="1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</a:t>
            </a:r>
            <a:r>
              <a:rPr sz="2600" b="1" spc="3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some</a:t>
            </a:r>
            <a:r>
              <a:rPr sz="2600" b="1" spc="-2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situations</a:t>
            </a:r>
            <a:r>
              <a:rPr sz="2600" b="1" spc="-5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2600" b="1" spc="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single</a:t>
            </a:r>
            <a:r>
              <a:rPr sz="2600" b="1" spc="5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operation</a:t>
            </a:r>
            <a:r>
              <a:rPr sz="2600" b="1" spc="-5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can</a:t>
            </a:r>
            <a:r>
              <a:rPr sz="2600" b="1" spc="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be expensive, but</a:t>
            </a:r>
            <a:r>
              <a:rPr sz="2600" b="1" spc="-3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r>
              <a:rPr sz="2600" b="1" spc="-3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total</a:t>
            </a:r>
            <a:r>
              <a:rPr sz="2600" b="1" spc="-5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 for an</a:t>
            </a:r>
            <a:r>
              <a:rPr sz="2600" b="1" spc="-2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entire sequence of</a:t>
            </a:r>
            <a:r>
              <a:rPr sz="2600" b="1" spc="-2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2600" b="1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such operations is</a:t>
            </a:r>
            <a:r>
              <a:rPr sz="2600" b="1" spc="11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always</a:t>
            </a:r>
            <a:r>
              <a:rPr sz="2600" b="1" spc="4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significantly</a:t>
            </a:r>
            <a:r>
              <a:rPr sz="2600" b="1" spc="11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better</a:t>
            </a:r>
            <a:r>
              <a:rPr sz="2600" b="1" spc="11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than</a:t>
            </a:r>
            <a:r>
              <a:rPr sz="2600" b="1" spc="6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r>
              <a:rPr sz="2600" b="1" spc="8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worst-case efficiency of</a:t>
            </a:r>
            <a:r>
              <a:rPr sz="2600" b="1" spc="-2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that</a:t>
            </a:r>
            <a:r>
              <a:rPr sz="2600" b="1" spc="-4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single operation</a:t>
            </a:r>
            <a:r>
              <a:rPr sz="2600" b="1" spc="-10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multiplied by</a:t>
            </a:r>
            <a:r>
              <a:rPr sz="2600" b="1" spc="-2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701" y="2992272"/>
            <a:ext cx="19037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701" y="4579477"/>
            <a:ext cx="19037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3806" y="4579477"/>
            <a:ext cx="1065191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Rather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5842" y="4579477"/>
            <a:ext cx="717164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than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6504" y="4579477"/>
            <a:ext cx="1452581" cy="752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045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focusing</a:t>
            </a:r>
            <a:endParaRPr sz="2600">
              <a:latin typeface="Times New Roman"/>
              <a:cs typeface="Times New Roman"/>
            </a:endParaRPr>
          </a:p>
          <a:p>
            <a:pPr marL="12700" marR="49491">
              <a:lnSpc>
                <a:spcPct val="95825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considers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4416" y="4579477"/>
            <a:ext cx="565092" cy="752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213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on</a:t>
            </a:r>
            <a:endParaRPr sz="2600">
              <a:latin typeface="Times New Roman"/>
              <a:cs typeface="Times New Roman"/>
            </a:endParaRPr>
          </a:p>
          <a:p>
            <a:pPr marL="12700" marR="49491">
              <a:lnSpc>
                <a:spcPct val="95825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6352" y="4579477"/>
            <a:ext cx="71709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2600" b="1" spc="4" dirty="0" smtClean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9536" y="4579477"/>
            <a:ext cx="1431002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operation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6623" y="4579477"/>
            <a:ext cx="1604818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separately,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806" y="4976468"/>
            <a:ext cx="2007922" cy="1149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254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amortization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233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operations</a:t>
            </a:r>
            <a:r>
              <a:rPr sz="2600" b="1" spc="3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by operations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1965" y="4976468"/>
            <a:ext cx="1743560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interactions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8167" y="4976468"/>
            <a:ext cx="1229834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between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0644" y="4976468"/>
            <a:ext cx="423512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6798" y="4976468"/>
            <a:ext cx="514907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3994" y="5373459"/>
            <a:ext cx="5332845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studying</a:t>
            </a:r>
            <a:r>
              <a:rPr sz="2600" b="1" spc="5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r>
              <a:rPr sz="2600" b="1" spc="12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runni</a:t>
            </a:r>
            <a:r>
              <a:rPr sz="2600" b="1" spc="9" dirty="0" smtClean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g</a:t>
            </a:r>
            <a:r>
              <a:rPr sz="2600" b="1" spc="7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</a:t>
            </a:r>
            <a:r>
              <a:rPr sz="2600" b="1" spc="15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of</a:t>
            </a:r>
            <a:r>
              <a:rPr sz="2600" b="1" spc="1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2600" b="1" spc="14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series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4825" y="5373459"/>
            <a:ext cx="1167046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of</a:t>
            </a:r>
            <a:r>
              <a:rPr sz="2600" b="1" spc="1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702" y="6166682"/>
            <a:ext cx="19037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806" y="6166682"/>
            <a:ext cx="7370261" cy="752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so</a:t>
            </a:r>
            <a:r>
              <a:rPr sz="2600" b="1" spc="42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this</a:t>
            </a:r>
            <a:r>
              <a:rPr sz="2600" b="1" spc="40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technique</a:t>
            </a:r>
            <a:r>
              <a:rPr sz="2600" b="1" spc="45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provides</a:t>
            </a:r>
            <a:r>
              <a:rPr sz="2600" b="1" spc="45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more</a:t>
            </a:r>
            <a:r>
              <a:rPr sz="2600" b="1" spc="45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accurate</a:t>
            </a:r>
            <a:r>
              <a:rPr sz="2600" b="1" spc="45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analysis</a:t>
            </a:r>
            <a:endParaRPr sz="2600">
              <a:latin typeface="Times New Roman"/>
              <a:cs typeface="Times New Roman"/>
            </a:endParaRPr>
          </a:p>
          <a:p>
            <a:pPr marL="12700" marR="49491">
              <a:lnSpc>
                <a:spcPct val="95825"/>
              </a:lnSpc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situations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38776" y="6166682"/>
            <a:ext cx="113220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</a:t>
            </a:r>
            <a:r>
              <a:rPr sz="2600" b="1" spc="45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such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37206" y="838536"/>
            <a:ext cx="7590599" cy="926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7785" marR="49491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Amortized Analysis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26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</a:t>
            </a:r>
            <a:r>
              <a:rPr sz="2600" b="1" spc="19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taken</a:t>
            </a:r>
            <a:r>
              <a:rPr sz="2600" b="1" spc="15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by</a:t>
            </a:r>
            <a:r>
              <a:rPr sz="2600" b="1" spc="18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each</a:t>
            </a:r>
            <a:r>
              <a:rPr sz="2600" b="1" spc="2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</a:t>
            </a:r>
            <a:r>
              <a:rPr sz="2600" b="1" spc="2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is</a:t>
            </a:r>
            <a:r>
              <a:rPr sz="2600" b="1" spc="20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different</a:t>
            </a:r>
            <a:r>
              <a:rPr sz="2600" b="1" spc="20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depending</a:t>
            </a:r>
            <a:r>
              <a:rPr sz="2600" b="1" spc="9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upon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0102" y="1409631"/>
            <a:ext cx="19037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7206" y="1925501"/>
            <a:ext cx="1010024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nature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9509" y="1925501"/>
            <a:ext cx="1572846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of </a:t>
            </a:r>
            <a:r>
              <a:rPr sz="2600" b="1" spc="38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 </a:t>
            </a:r>
            <a:r>
              <a:rPr sz="2600" b="1" spc="4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4635" y="1925501"/>
            <a:ext cx="3207465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average-case </a:t>
            </a:r>
            <a:r>
              <a:rPr sz="2600" b="1" spc="4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analysis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54379" y="1925501"/>
            <a:ext cx="1374087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does </a:t>
            </a:r>
            <a:r>
              <a:rPr sz="2600" b="1" spc="36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not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7206" y="2441372"/>
            <a:ext cx="7586055" cy="1387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254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reflect true time of</a:t>
            </a:r>
            <a:r>
              <a:rPr sz="2600" b="1" spc="-2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an</a:t>
            </a:r>
            <a:r>
              <a:rPr sz="2600" b="1" spc="-2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29807"/>
              </a:lnSpc>
              <a:spcBef>
                <a:spcPts val="579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Amortized constant</a:t>
            </a:r>
            <a:r>
              <a:rPr sz="2600" b="1" spc="-9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 is taken</a:t>
            </a:r>
            <a:r>
              <a:rPr sz="2600" b="1" spc="-6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for each call on</a:t>
            </a:r>
            <a:r>
              <a:rPr sz="2600" b="1" spc="-2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 The</a:t>
            </a:r>
            <a:r>
              <a:rPr sz="2600" b="1" spc="5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total</a:t>
            </a:r>
            <a:r>
              <a:rPr sz="2600" b="1" spc="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</a:t>
            </a:r>
            <a:r>
              <a:rPr sz="2600" b="1" spc="7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bounded</a:t>
            </a:r>
            <a:r>
              <a:rPr sz="2600" b="1" spc="-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for</a:t>
            </a:r>
            <a:r>
              <a:rPr sz="2600" b="1" spc="7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r>
              <a:rPr sz="2600" b="1" spc="4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sequence</a:t>
            </a:r>
            <a:r>
              <a:rPr sz="2600" b="1" spc="7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of</a:t>
            </a:r>
            <a:r>
              <a:rPr sz="2600" b="1" spc="5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2600" b="1" spc="6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calls</a:t>
            </a:r>
            <a:r>
              <a:rPr sz="2600" b="1" spc="7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0101" y="2957242"/>
            <a:ext cx="190373" cy="871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34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7206" y="3988983"/>
            <a:ext cx="514907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8593" y="3988983"/>
            <a:ext cx="1119962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process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2594" y="3988983"/>
            <a:ext cx="1808230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is </a:t>
            </a:r>
            <a:r>
              <a:rPr sz="2600" b="1" spc="10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above </a:t>
            </a:r>
            <a:r>
              <a:rPr sz="2600" b="1" spc="4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5093" y="3988983"/>
            <a:ext cx="936380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where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5512" y="3988983"/>
            <a:ext cx="221387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1003" y="3988983"/>
            <a:ext cx="1665990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is </a:t>
            </a:r>
            <a:r>
              <a:rPr sz="2600" b="1" spc="10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constant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1032" y="3988983"/>
            <a:ext cx="69809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7206" y="4504854"/>
            <a:ext cx="5826912" cy="1387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954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depending</a:t>
            </a:r>
            <a:r>
              <a:rPr sz="2600" b="1" spc="-11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only</a:t>
            </a:r>
            <a:r>
              <a:rPr sz="2600" b="1" spc="-4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on</a:t>
            </a:r>
            <a:r>
              <a:rPr sz="2600" b="1" spc="-2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r>
              <a:rPr sz="2600" b="1" spc="-3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implementation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40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Example of</a:t>
            </a:r>
            <a:r>
              <a:rPr sz="2600" b="1" spc="-2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updation</a:t>
            </a:r>
            <a:r>
              <a:rPr sz="2600" b="1" spc="-9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of</a:t>
            </a:r>
            <a:r>
              <a:rPr sz="2600" b="1" spc="-2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2600" b="1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binary</a:t>
            </a:r>
            <a:r>
              <a:rPr sz="2600" b="1" spc="-7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counter</a:t>
            </a:r>
            <a:endParaRPr sz="2600">
              <a:latin typeface="Times New Roman"/>
              <a:cs typeface="Times New Roman"/>
            </a:endParaRPr>
          </a:p>
          <a:p>
            <a:pPr marL="422561" marR="803523" algn="ctr">
              <a:lnSpc>
                <a:spcPct val="95825"/>
              </a:lnSpc>
              <a:spcBef>
                <a:spcPts val="1072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Array</a:t>
            </a:r>
            <a:r>
              <a:rPr sz="2600" b="1" spc="-6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[0,1,1,0,1,1]</a:t>
            </a:r>
            <a:r>
              <a:rPr sz="2600" b="1" spc="-12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represents 27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0102" y="5021483"/>
            <a:ext cx="19037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0576" y="6043887"/>
            <a:ext cx="423013" cy="364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2600" b="1" spc="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2</a:t>
            </a:r>
            <a:r>
              <a:rPr sz="2550" b="1" spc="0" baseline="27282" dirty="0" smtClean="0">
                <a:solidFill>
                  <a:srgbClr val="00FF00"/>
                </a:solidFill>
                <a:latin typeface="Times New Roman"/>
                <a:cs typeface="Times New Roman"/>
              </a:rPr>
              <a:t>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4514" y="6053225"/>
            <a:ext cx="378853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as</a:t>
            </a:r>
            <a:r>
              <a:rPr sz="2600" b="1" spc="-2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counter can</a:t>
            </a:r>
            <a:r>
              <a:rPr sz="2600" b="1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count</a:t>
            </a:r>
            <a:r>
              <a:rPr sz="2600" b="1" spc="-6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up</a:t>
            </a:r>
            <a:r>
              <a:rPr sz="2600" b="1" spc="-2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9030" y="6053257"/>
            <a:ext cx="487522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–</a:t>
            </a:r>
            <a:r>
              <a:rPr sz="2600" b="1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088" y="6569128"/>
            <a:ext cx="19037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37192" y="6569128"/>
            <a:ext cx="5391971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</a:t>
            </a:r>
            <a:r>
              <a:rPr sz="2600" b="1" spc="-11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for adding</a:t>
            </a:r>
            <a:r>
              <a:rPr sz="2600" b="1" spc="-7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r>
              <a:rPr sz="2600" b="1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</a:t>
            </a:r>
            <a:r>
              <a:rPr sz="2600" b="1" spc="-2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r>
              <a:rPr sz="2600" b="1" spc="-3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counter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6302" y="1243158"/>
            <a:ext cx="5503762" cy="1016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23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 count</a:t>
            </a:r>
            <a:r>
              <a:rPr sz="3200" b="1" spc="-7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(c{1..m})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3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{This procedure assumes</a:t>
            </a:r>
            <a:r>
              <a:rPr sz="3200" b="1" spc="-11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</a:t>
            </a:r>
            <a:r>
              <a:rPr sz="3200" b="1" spc="-2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u="heavy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&gt;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5886" y="1827612"/>
            <a:ext cx="74115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6321" y="2413977"/>
            <a:ext cx="2616284" cy="43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50"/>
              </a:lnSpc>
              <a:spcBef>
                <a:spcPts val="172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c[j] </a:t>
            </a:r>
            <a:r>
              <a:rPr sz="3200" spc="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∈</a:t>
            </a:r>
            <a:r>
              <a:rPr sz="3200" spc="-87" dirty="0" smtClean="0">
                <a:solidFill>
                  <a:srgbClr val="00FF00"/>
                </a:solidFill>
                <a:latin typeface="Segoe UI Symbol"/>
                <a:cs typeface="Segoe UI Symbol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{0,1}</a:t>
            </a:r>
            <a:r>
              <a:rPr sz="3200" b="1" spc="-6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6645" y="2420464"/>
            <a:ext cx="87700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each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8663" y="2420464"/>
            <a:ext cx="28939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3354" y="2420464"/>
            <a:ext cx="317825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u="heavy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&lt;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6822" y="2420448"/>
            <a:ext cx="22156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j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3808" y="2420448"/>
            <a:ext cx="317825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u="heavy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&lt;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6798" y="2420448"/>
            <a:ext cx="58620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00FF00"/>
                </a:solidFill>
                <a:latin typeface="Times New Roman"/>
                <a:cs typeface="Times New Roman"/>
              </a:rPr>
              <a:t>m}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6253" y="3582850"/>
            <a:ext cx="3584051" cy="27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40" marR="60921">
              <a:lnSpc>
                <a:spcPts val="3529"/>
              </a:lnSpc>
              <a:spcBef>
                <a:spcPts val="176"/>
              </a:spcBef>
            </a:pPr>
            <a:r>
              <a:rPr sz="4800" b="1" spc="0" baseline="1811" dirty="0" smtClean="0">
                <a:solidFill>
                  <a:srgbClr val="00FF00"/>
                </a:solidFill>
                <a:latin typeface="Times New Roman"/>
                <a:cs typeface="Times New Roman"/>
              </a:rPr>
              <a:t>j</a:t>
            </a:r>
            <a:r>
              <a:rPr sz="4800" b="1" spc="-10" baseline="181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4800" spc="0" baseline="1566" dirty="0" smtClean="0">
                <a:solidFill>
                  <a:srgbClr val="00FF00"/>
                </a:solidFill>
                <a:latin typeface="Segoe UI Symbol"/>
                <a:cs typeface="Segoe UI Symbol"/>
              </a:rPr>
              <a:t>←</a:t>
            </a:r>
            <a:r>
              <a:rPr sz="4800" spc="326" baseline="1566" dirty="0" smtClean="0">
                <a:solidFill>
                  <a:srgbClr val="00FF00"/>
                </a:solidFill>
                <a:latin typeface="Segoe UI Symbol"/>
                <a:cs typeface="Segoe UI Symbol"/>
              </a:rPr>
              <a:t> </a:t>
            </a:r>
            <a:r>
              <a:rPr sz="4800" b="1" spc="0" baseline="1811" dirty="0" smtClean="0">
                <a:solidFill>
                  <a:srgbClr val="00FF00"/>
                </a:solidFill>
                <a:latin typeface="Times New Roman"/>
                <a:cs typeface="Times New Roman"/>
              </a:rPr>
              <a:t>m</a:t>
            </a:r>
            <a:r>
              <a:rPr sz="4800" b="1" spc="-26" baseline="181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4800" b="1" spc="0" baseline="1811" dirty="0" smtClean="0">
                <a:solidFill>
                  <a:srgbClr val="00FF00"/>
                </a:solidFill>
                <a:latin typeface="Times New Roman"/>
                <a:cs typeface="Times New Roman"/>
              </a:rPr>
              <a:t>+ 1</a:t>
            </a:r>
            <a:endParaRPr sz="3200">
              <a:latin typeface="Times New Roman"/>
              <a:cs typeface="Times New Roman"/>
            </a:endParaRPr>
          </a:p>
          <a:p>
            <a:pPr marL="12740" marR="60921">
              <a:lnSpc>
                <a:spcPct val="95825"/>
              </a:lnSpc>
              <a:spcBef>
                <a:spcPts val="556"/>
              </a:spcBef>
            </a:pPr>
            <a:r>
              <a:rPr sz="3200" b="1" spc="4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repeat</a:t>
            </a:r>
            <a:endParaRPr sz="3200">
              <a:latin typeface="Times New Roman"/>
              <a:cs typeface="Times New Roman"/>
            </a:endParaRPr>
          </a:p>
          <a:p>
            <a:pPr marL="927137" marR="60921">
              <a:lnSpc>
                <a:spcPct val="110839"/>
              </a:lnSpc>
              <a:spcBef>
                <a:spcPts val="52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j</a:t>
            </a:r>
            <a:r>
              <a:rPr sz="3200" b="1" spc="-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←</a:t>
            </a:r>
            <a:r>
              <a:rPr sz="3200" spc="326" dirty="0" smtClean="0">
                <a:solidFill>
                  <a:srgbClr val="00FF00"/>
                </a:solidFill>
                <a:latin typeface="Segoe UI Symbol"/>
                <a:cs typeface="Segoe UI Symbol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j</a:t>
            </a:r>
            <a:r>
              <a:rPr sz="3200" b="1" spc="-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–</a:t>
            </a:r>
            <a:r>
              <a:rPr sz="3200" b="1" spc="-1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927137" marR="60921">
              <a:lnSpc>
                <a:spcPct val="110839"/>
              </a:lnSpc>
              <a:spcBef>
                <a:spcPts val="345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 [j]</a:t>
            </a:r>
            <a:r>
              <a:rPr sz="3200" b="1" spc="-3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←</a:t>
            </a:r>
            <a:r>
              <a:rPr sz="3200" spc="326" dirty="0" smtClean="0">
                <a:solidFill>
                  <a:srgbClr val="00FF00"/>
                </a:solidFill>
                <a:latin typeface="Segoe UI Symbol"/>
                <a:cs typeface="Segoe UI Symbol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r>
              <a:rPr sz="3200" b="1" spc="-1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–</a:t>
            </a:r>
            <a:r>
              <a:rPr sz="3200" b="1" spc="-1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 smtClean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[j]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33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until c[j] = 1</a:t>
            </a:r>
            <a:r>
              <a:rPr sz="3200" b="1" spc="-1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or j</a:t>
            </a:r>
            <a:r>
              <a:rPr sz="3200" b="1" spc="-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= 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3402" y="2605277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3402" y="3060954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83402" y="2605278"/>
            <a:ext cx="0" cy="455676"/>
          </a:xfrm>
          <a:custGeom>
            <a:avLst/>
            <a:gdLst/>
            <a:ahLst/>
            <a:cxnLst/>
            <a:rect l="l" t="t" r="r" b="b"/>
            <a:pathLst>
              <a:path h="455676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93002" y="2605278"/>
            <a:ext cx="0" cy="455676"/>
          </a:xfrm>
          <a:custGeom>
            <a:avLst/>
            <a:gdLst/>
            <a:ahLst/>
            <a:cxnLst/>
            <a:rect l="l" t="t" r="r" b="b"/>
            <a:pathLst>
              <a:path h="455676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59802" y="2605278"/>
            <a:ext cx="0" cy="455676"/>
          </a:xfrm>
          <a:custGeom>
            <a:avLst/>
            <a:gdLst/>
            <a:ahLst/>
            <a:cxnLst/>
            <a:rect l="l" t="t" r="r" b="b"/>
            <a:pathLst>
              <a:path h="455676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65770" y="2605278"/>
            <a:ext cx="0" cy="455676"/>
          </a:xfrm>
          <a:custGeom>
            <a:avLst/>
            <a:gdLst/>
            <a:ahLst/>
            <a:cxnLst/>
            <a:rect l="l" t="t" r="r" b="b"/>
            <a:pathLst>
              <a:path h="455676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25078" y="2605278"/>
            <a:ext cx="0" cy="455676"/>
          </a:xfrm>
          <a:custGeom>
            <a:avLst/>
            <a:gdLst/>
            <a:ahLst/>
            <a:cxnLst/>
            <a:rect l="l" t="t" r="r" b="b"/>
            <a:pathLst>
              <a:path h="455676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12402" y="2605277"/>
            <a:ext cx="0" cy="455676"/>
          </a:xfrm>
          <a:custGeom>
            <a:avLst/>
            <a:gdLst/>
            <a:ahLst/>
            <a:cxnLst/>
            <a:rect l="l" t="t" r="r" b="b"/>
            <a:pathLst>
              <a:path h="455676">
                <a:moveTo>
                  <a:pt x="0" y="0"/>
                </a:moveTo>
                <a:lnTo>
                  <a:pt x="0" y="455676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26402" y="2605278"/>
            <a:ext cx="0" cy="455676"/>
          </a:xfrm>
          <a:custGeom>
            <a:avLst/>
            <a:gdLst/>
            <a:ahLst/>
            <a:cxnLst/>
            <a:rect l="l" t="t" r="r" b="b"/>
            <a:pathLst>
              <a:path h="455676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4894325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67400" y="5350001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67400" y="4894326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4894325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43800" y="4894325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50530" y="4894325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09076" y="4894325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6400" y="4894325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10400" y="4894325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22624" y="841651"/>
            <a:ext cx="277536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b="1" spc="0" dirty="0" smtClean="0">
                <a:solidFill>
                  <a:srgbClr val="00FFFF"/>
                </a:solidFill>
                <a:latin typeface="Times New Roman"/>
                <a:cs typeface="Times New Roman"/>
              </a:rPr>
              <a:t>Binary Count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70102" y="2030727"/>
            <a:ext cx="456067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Operation of the Algorithm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70102" y="2533647"/>
            <a:ext cx="1893823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Array value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13502" y="2644471"/>
            <a:ext cx="28939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0440" y="312895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95376" y="312895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03348" y="312895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62618" y="312895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70727" y="312895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31335" y="312895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0102" y="3540249"/>
            <a:ext cx="4275835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First time round the loop</a:t>
            </a:r>
            <a:r>
              <a:rPr sz="30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70102" y="4043169"/>
            <a:ext cx="4367733" cy="1915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Repeat</a:t>
            </a:r>
            <a:endParaRPr sz="3000">
              <a:latin typeface="Times New Roman"/>
              <a:cs typeface="Times New Roman"/>
            </a:endParaRPr>
          </a:p>
          <a:p>
            <a:pPr marL="927100" marR="57150">
              <a:lnSpc>
                <a:spcPct val="95825"/>
              </a:lnSpc>
              <a:spcBef>
                <a:spcPts val="358"/>
              </a:spcBef>
            </a:pPr>
            <a:r>
              <a:rPr sz="30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j = 6</a:t>
            </a:r>
            <a:endParaRPr sz="3000">
              <a:latin typeface="Times New Roman"/>
              <a:cs typeface="Times New Roman"/>
            </a:endParaRPr>
          </a:p>
          <a:p>
            <a:pPr marL="927100" marR="57150">
              <a:lnSpc>
                <a:spcPct val="110839"/>
              </a:lnSpc>
              <a:spcBef>
                <a:spcPts val="130"/>
              </a:spcBef>
            </a:pPr>
            <a:r>
              <a:rPr sz="30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c[6] </a:t>
            </a:r>
            <a:r>
              <a:rPr sz="3000" spc="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←</a:t>
            </a:r>
            <a:r>
              <a:rPr sz="3000" spc="292" dirty="0" smtClean="0">
                <a:solidFill>
                  <a:srgbClr val="00FF00"/>
                </a:solidFill>
                <a:latin typeface="Segoe UI Symbol"/>
                <a:cs typeface="Segoe UI Symbol"/>
              </a:rPr>
              <a:t> </a:t>
            </a:r>
            <a:r>
              <a:rPr sz="30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45"/>
              </a:spcBef>
            </a:pPr>
            <a:r>
              <a:rPr sz="30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until c[j] = 1 or j = 1 (False)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97500" y="4933519"/>
            <a:ext cx="289394" cy="431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4438" y="541876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79374" y="541876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7346" y="541876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46616" y="541876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54725" y="541876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15333" y="5418764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7400" y="4894326"/>
            <a:ext cx="6096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 marR="193039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7000" y="4894326"/>
            <a:ext cx="5334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40" marR="154939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0400" y="4894326"/>
            <a:ext cx="5334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40" marR="154940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3800" y="4894326"/>
            <a:ext cx="506729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24" marR="141985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0530" y="4894326"/>
            <a:ext cx="558546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32" marR="167894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09076" y="4894326"/>
            <a:ext cx="687324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902" marR="231901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3402" y="2605278"/>
            <a:ext cx="6096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 marR="193039" algn="ctr">
              <a:lnSpc>
                <a:spcPct val="95825"/>
              </a:lnSpc>
              <a:spcBef>
                <a:spcPts val="4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3002" y="2605278"/>
            <a:ext cx="5334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40" marR="154939" algn="ctr">
              <a:lnSpc>
                <a:spcPct val="95825"/>
              </a:lnSpc>
              <a:spcBef>
                <a:spcPts val="4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6402" y="2605278"/>
            <a:ext cx="5334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40" marR="154940" algn="ctr">
              <a:lnSpc>
                <a:spcPct val="95825"/>
              </a:lnSpc>
              <a:spcBef>
                <a:spcPts val="4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9802" y="2605278"/>
            <a:ext cx="505968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24" marR="141224" algn="ctr">
              <a:lnSpc>
                <a:spcPct val="95825"/>
              </a:lnSpc>
              <a:spcBef>
                <a:spcPts val="4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5770" y="2605278"/>
            <a:ext cx="559307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894" marR="167894" algn="ctr">
              <a:lnSpc>
                <a:spcPct val="95825"/>
              </a:lnSpc>
              <a:spcBef>
                <a:spcPts val="4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5078" y="2605278"/>
            <a:ext cx="687324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902" marR="231901" algn="ctr">
              <a:lnSpc>
                <a:spcPct val="95825"/>
              </a:lnSpc>
              <a:spcBef>
                <a:spcPts val="4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696" y="2210307"/>
            <a:ext cx="952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168472" y="2210307"/>
            <a:ext cx="952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771823" y="2210307"/>
            <a:ext cx="952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866328" y="3719829"/>
            <a:ext cx="952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81363" y="3719829"/>
            <a:ext cx="952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772357" y="3719829"/>
            <a:ext cx="952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375823" y="3719829"/>
            <a:ext cx="952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36615"/>
              </p:ext>
            </p:extLst>
          </p:nvPr>
        </p:nvGraphicFramePr>
        <p:xfrm>
          <a:off x="5916678" y="2030727"/>
          <a:ext cx="3395724" cy="45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54"/>
                <a:gridCol w="565954"/>
                <a:gridCol w="565954"/>
                <a:gridCol w="462660"/>
                <a:gridCol w="533400"/>
                <a:gridCol w="701802"/>
              </a:tblGrid>
              <a:tr h="459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92380"/>
              </p:ext>
            </p:extLst>
          </p:nvPr>
        </p:nvGraphicFramePr>
        <p:xfrm>
          <a:off x="5861940" y="4353239"/>
          <a:ext cx="3395724" cy="45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54"/>
                <a:gridCol w="565954"/>
                <a:gridCol w="565954"/>
                <a:gridCol w="462660"/>
                <a:gridCol w="533400"/>
                <a:gridCol w="701802"/>
              </a:tblGrid>
              <a:tr h="459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91200" y="2895599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91200" y="3351275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1200" y="2895600"/>
            <a:ext cx="0" cy="455676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0800" y="2895600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67600" y="2895600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74330" y="2895600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32876" y="2895600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20200" y="2895599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34200" y="2895600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38800" y="5333999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38800" y="5789675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38800" y="5334000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48400" y="5333999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15200" y="5333999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21930" y="5333999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80476" y="5333999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67800" y="5333999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81800" y="5333999"/>
            <a:ext cx="0" cy="455675"/>
          </a:xfrm>
          <a:custGeom>
            <a:avLst/>
            <a:gdLst/>
            <a:ahLst/>
            <a:cxnLst/>
            <a:rect l="l" t="t" r="r" b="b"/>
            <a:pathLst>
              <a:path h="455675">
                <a:moveTo>
                  <a:pt x="0" y="0"/>
                </a:moveTo>
                <a:lnTo>
                  <a:pt x="0" y="455675"/>
                </a:lnTo>
              </a:path>
            </a:pathLst>
          </a:custGeom>
          <a:ln w="12700">
            <a:solidFill>
              <a:srgbClr val="00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70102" y="737257"/>
            <a:ext cx="4093230" cy="1209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5222">
              <a:lnSpc>
                <a:spcPts val="3775"/>
              </a:lnSpc>
              <a:spcBef>
                <a:spcPts val="188"/>
              </a:spcBef>
            </a:pPr>
            <a:r>
              <a:rPr sz="3600" b="1" spc="0" dirty="0" smtClean="0">
                <a:solidFill>
                  <a:srgbClr val="00FFFF"/>
                </a:solidFill>
                <a:latin typeface="Times New Roman"/>
                <a:cs typeface="Times New Roman"/>
              </a:rPr>
              <a:t>Binary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2527"/>
              </a:spcBef>
            </a:pP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Second</a:t>
            </a:r>
            <a:r>
              <a:rPr sz="2600" b="1" u="heavy" spc="-85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sz="2600" b="1" u="heavy" spc="-6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round</a:t>
            </a:r>
            <a:r>
              <a:rPr sz="2600" b="1" u="heavy" spc="-7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600" b="1" u="heavy" spc="-4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loop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84429" y="737257"/>
            <a:ext cx="131356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b="1" spc="0" dirty="0" smtClean="0">
                <a:solidFill>
                  <a:srgbClr val="00FFFF"/>
                </a:solidFill>
                <a:latin typeface="Times New Roman"/>
                <a:cs typeface="Times New Roman"/>
              </a:rPr>
              <a:t>Count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70102" y="2067999"/>
            <a:ext cx="3875473" cy="2260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491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Repeat</a:t>
            </a:r>
            <a:endParaRPr sz="2600">
              <a:latin typeface="Times New Roman"/>
              <a:cs typeface="Times New Roman"/>
            </a:endParaRPr>
          </a:p>
          <a:p>
            <a:pPr marL="927112" marR="49491">
              <a:lnSpc>
                <a:spcPct val="95825"/>
              </a:lnSpc>
              <a:spcBef>
                <a:spcPts val="622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j = 5</a:t>
            </a:r>
            <a:endParaRPr sz="2600">
              <a:latin typeface="Times New Roman"/>
              <a:cs typeface="Times New Roman"/>
            </a:endParaRPr>
          </a:p>
          <a:p>
            <a:pPr marL="927112" marR="49491">
              <a:lnSpc>
                <a:spcPct val="110839"/>
              </a:lnSpc>
              <a:spcBef>
                <a:spcPts val="440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c[5]</a:t>
            </a:r>
            <a:r>
              <a:rPr sz="2600" spc="-5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←</a:t>
            </a:r>
            <a:r>
              <a:rPr sz="2600" spc="253" dirty="0" smtClean="0">
                <a:solidFill>
                  <a:srgbClr val="00FF00"/>
                </a:solidFill>
                <a:latin typeface="Segoe UI Symbol"/>
                <a:cs typeface="Segoe UI Symbol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2732" marR="49491">
              <a:lnSpc>
                <a:spcPct val="95825"/>
              </a:lnSpc>
              <a:spcBef>
                <a:spcPts val="610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until c[j] = 1</a:t>
            </a:r>
            <a:r>
              <a:rPr sz="2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or</a:t>
            </a:r>
            <a:r>
              <a:rPr sz="2600" spc="-2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j = 1</a:t>
            </a:r>
            <a:r>
              <a:rPr sz="2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(False)</a:t>
            </a:r>
            <a:endParaRPr sz="2600">
              <a:latin typeface="Times New Roman"/>
              <a:cs typeface="Times New Roman"/>
            </a:endParaRPr>
          </a:p>
          <a:p>
            <a:pPr marL="12732">
              <a:lnSpc>
                <a:spcPct val="95825"/>
              </a:lnSpc>
              <a:spcBef>
                <a:spcPts val="760"/>
              </a:spcBef>
            </a:pP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Third</a:t>
            </a:r>
            <a:r>
              <a:rPr sz="2600" b="1" u="heavy" spc="-6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sz="2600" b="1" u="heavy" spc="-6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round</a:t>
            </a:r>
            <a:r>
              <a:rPr sz="2600" b="1" u="heavy" spc="-7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600" b="1" u="heavy" spc="-4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600" b="1" u="heavy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loop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21300" y="2934793"/>
            <a:ext cx="28939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68238" y="34200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3174" y="34200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11146" y="34200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70416" y="34200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78525" y="34200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39133" y="34200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0102" y="4449249"/>
            <a:ext cx="4564308" cy="2736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954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Repeat</a:t>
            </a:r>
            <a:endParaRPr sz="2600" dirty="0">
              <a:latin typeface="Times New Roman"/>
              <a:cs typeface="Times New Roman"/>
            </a:endParaRPr>
          </a:p>
          <a:p>
            <a:pPr marL="927112" marR="56954">
              <a:lnSpc>
                <a:spcPct val="95825"/>
              </a:lnSpc>
              <a:spcBef>
                <a:spcPts val="622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j = 4</a:t>
            </a:r>
            <a:endParaRPr sz="2600" dirty="0">
              <a:latin typeface="Times New Roman"/>
              <a:cs typeface="Times New Roman"/>
            </a:endParaRPr>
          </a:p>
          <a:p>
            <a:pPr marL="927112" marR="56954">
              <a:lnSpc>
                <a:spcPct val="110839"/>
              </a:lnSpc>
              <a:spcBef>
                <a:spcPts val="440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c[4]</a:t>
            </a:r>
            <a:r>
              <a:rPr sz="2600" spc="-5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←</a:t>
            </a:r>
            <a:r>
              <a:rPr sz="2600" spc="253" dirty="0" smtClean="0">
                <a:solidFill>
                  <a:srgbClr val="00FF00"/>
                </a:solidFill>
                <a:latin typeface="Segoe UI Symbol"/>
                <a:cs typeface="Segoe UI Symbol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600" dirty="0">
              <a:latin typeface="Times New Roman"/>
              <a:cs typeface="Times New Roman"/>
            </a:endParaRPr>
          </a:p>
          <a:p>
            <a:pPr marL="12732" marR="56954">
              <a:lnSpc>
                <a:spcPct val="95825"/>
              </a:lnSpc>
              <a:spcBef>
                <a:spcPts val="610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until c[j] = 1</a:t>
            </a:r>
            <a:r>
              <a:rPr sz="2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or</a:t>
            </a:r>
            <a:r>
              <a:rPr sz="2600" spc="-2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j = 1</a:t>
            </a:r>
            <a:r>
              <a:rPr sz="2600" spc="-1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(True)</a:t>
            </a:r>
            <a:endParaRPr sz="2600" dirty="0">
              <a:latin typeface="Times New Roman"/>
              <a:cs typeface="Times New Roman"/>
            </a:endParaRPr>
          </a:p>
          <a:p>
            <a:pPr marL="927145">
              <a:lnSpc>
                <a:spcPct val="95825"/>
              </a:lnSpc>
              <a:spcBef>
                <a:spcPts val="760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This</a:t>
            </a:r>
            <a:r>
              <a:rPr sz="2600" spc="7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number</a:t>
            </a:r>
            <a:r>
              <a:rPr sz="26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(i.e.,</a:t>
            </a:r>
            <a:r>
              <a:rPr sz="2600" spc="7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011100)</a:t>
            </a:r>
            <a:endParaRPr sz="2600" dirty="0">
              <a:latin typeface="Times New Roman"/>
              <a:cs typeface="Times New Roman"/>
            </a:endParaRPr>
          </a:p>
          <a:p>
            <a:pPr marL="12732" marR="56954">
              <a:lnSpc>
                <a:spcPct val="95825"/>
              </a:lnSpc>
              <a:spcBef>
                <a:spcPts val="760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binary.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15838" y="58584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0774" y="58584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8746" y="58584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18016" y="58584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6125" y="58584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86733" y="5858438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4341" y="6354225"/>
            <a:ext cx="2715515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represents</a:t>
            </a:r>
            <a:r>
              <a:rPr sz="2600" spc="7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r>
              <a:rPr sz="2600" spc="7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value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7251" y="6354225"/>
            <a:ext cx="753953" cy="355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28</a:t>
            </a:r>
            <a:r>
              <a:rPr sz="2600" spc="4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38800" y="5334000"/>
            <a:ext cx="6096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 marR="193039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8400" y="5334000"/>
            <a:ext cx="5334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39" marR="154940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1800" y="5334000"/>
            <a:ext cx="5334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40" marR="154940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200" y="5334000"/>
            <a:ext cx="506729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24" marR="141985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1930" y="5334000"/>
            <a:ext cx="558546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32" marR="167894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0476" y="5334000"/>
            <a:ext cx="687324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902" marR="231901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1200" y="2895600"/>
            <a:ext cx="6096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040" marR="193039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0800" y="2895600"/>
            <a:ext cx="5334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40" marR="154939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895600"/>
            <a:ext cx="533400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40" marR="154940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7600" y="2895600"/>
            <a:ext cx="506729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24" marR="141985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4330" y="2895600"/>
            <a:ext cx="558546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32" marR="167894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32876" y="2895600"/>
            <a:ext cx="687324" cy="455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902" marR="231901" algn="ctr">
              <a:lnSpc>
                <a:spcPct val="95825"/>
              </a:lnSpc>
              <a:spcBef>
                <a:spcPts val="434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304" y="1730248"/>
            <a:ext cx="824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798521" y="1730248"/>
            <a:ext cx="824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743816" y="1730248"/>
            <a:ext cx="824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266714" y="1730248"/>
            <a:ext cx="824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09184" y="4111474"/>
            <a:ext cx="826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725900" y="4111474"/>
            <a:ext cx="826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671525" y="4111474"/>
            <a:ext cx="826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94687" y="4111474"/>
            <a:ext cx="826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63364"/>
              </p:ext>
            </p:extLst>
          </p:nvPr>
        </p:nvGraphicFramePr>
        <p:xfrm>
          <a:off x="5600075" y="4648200"/>
          <a:ext cx="3395724" cy="45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54"/>
                <a:gridCol w="565954"/>
                <a:gridCol w="565954"/>
                <a:gridCol w="462660"/>
                <a:gridCol w="533400"/>
                <a:gridCol w="701802"/>
              </a:tblGrid>
              <a:tr h="459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46302" y="1282782"/>
            <a:ext cx="22847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3410" y="1282782"/>
            <a:ext cx="218715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Algorithm’s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3984" y="1282782"/>
            <a:ext cx="1915603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worst-case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3009" y="1282782"/>
            <a:ext cx="121565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occurs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2081" y="1282782"/>
            <a:ext cx="1012497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when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410" y="1916005"/>
            <a:ext cx="7359340" cy="1064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c[j]=1 for all j,</a:t>
            </a:r>
            <a:r>
              <a:rPr sz="3200" b="1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 which case it goes</a:t>
            </a:r>
            <a:r>
              <a:rPr sz="3200" b="1" spc="-5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round</a:t>
            </a:r>
            <a:endParaRPr sz="3200">
              <a:latin typeface="Times New Roman"/>
              <a:cs typeface="Times New Roman"/>
            </a:endParaRPr>
          </a:p>
          <a:p>
            <a:pPr marL="12700" marR="60921">
              <a:lnSpc>
                <a:spcPct val="95825"/>
              </a:lnSpc>
              <a:spcBef>
                <a:spcPts val="113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 loop</a:t>
            </a:r>
            <a:r>
              <a:rPr sz="3200" b="1" spc="-5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</a:t>
            </a:r>
            <a:r>
              <a:rPr sz="3200" b="1" spc="-2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6302" y="3182449"/>
            <a:ext cx="22847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3410" y="3182449"/>
            <a:ext cx="106878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Thus,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8512" y="3182449"/>
            <a:ext cx="31213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7046" y="3182449"/>
            <a:ext cx="853937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7297" y="3182449"/>
            <a:ext cx="28939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3086" y="3182449"/>
            <a:ext cx="1057010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count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6410" y="3182449"/>
            <a:ext cx="144065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starting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3379" y="3182449"/>
            <a:ext cx="94361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23307" y="3182449"/>
            <a:ext cx="650783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all-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3410" y="3816443"/>
            <a:ext cx="620194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zero array take</a:t>
            </a:r>
            <a:r>
              <a:rPr sz="3200" b="1" spc="-5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total</a:t>
            </a:r>
            <a:r>
              <a:rPr sz="3200" b="1" spc="-6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 in O(nm)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6302" y="4449665"/>
            <a:ext cx="22847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3410" y="4449665"/>
            <a:ext cx="2001472" cy="1697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Amortized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28906"/>
              </a:lnSpc>
              <a:spcBef>
                <a:spcPts val="737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established approach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3275" y="4449665"/>
            <a:ext cx="146445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0224" y="4449665"/>
            <a:ext cx="1238070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787" y="4449665"/>
            <a:ext cx="69602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0499" y="4449665"/>
            <a:ext cx="921601" cy="1064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1508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L="12700" marR="446">
              <a:lnSpc>
                <a:spcPct val="95825"/>
              </a:lnSpc>
              <a:spcBef>
                <a:spcPts val="113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trick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5094" y="5082888"/>
            <a:ext cx="515293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075" y="5082888"/>
            <a:ext cx="62783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41600" y="5082888"/>
            <a:ext cx="198221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accounting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37052" y="888149"/>
            <a:ext cx="3437541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u="heavy" spc="0" dirty="0" smtClean="0">
                <a:solidFill>
                  <a:srgbClr val="00FFFF"/>
                </a:solidFill>
                <a:latin typeface="Times New Roman"/>
                <a:cs typeface="Times New Roman"/>
              </a:rPr>
              <a:t>The Accounting Trick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1502" y="1358303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8560" y="1358303"/>
            <a:ext cx="335704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9638" y="1358303"/>
            <a:ext cx="1005920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virtual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1109" y="1358303"/>
            <a:ext cx="769419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bank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6080" y="1358303"/>
            <a:ext cx="1183491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account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3984" y="1358303"/>
            <a:ext cx="31520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3319" y="1358303"/>
            <a:ext cx="472744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0191" y="1358303"/>
            <a:ext cx="1544006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u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 </a:t>
            </a:r>
            <a:r>
              <a:rPr sz="2800" spc="5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which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88326" y="1358303"/>
            <a:ext cx="1182032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initially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8560" y="1827710"/>
            <a:ext cx="7957162" cy="3200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1" marR="48635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contain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zer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tokens</a:t>
            </a:r>
            <a:endParaRPr sz="2800">
              <a:latin typeface="Times New Roman"/>
              <a:cs typeface="Times New Roman"/>
            </a:endParaRPr>
          </a:p>
          <a:p>
            <a:pPr marL="12771" indent="-35">
              <a:lnSpc>
                <a:spcPts val="3219"/>
              </a:lnSpc>
              <a:spcBef>
                <a:spcPts val="331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Eac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h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called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,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allowanc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o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token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r>
              <a:rPr sz="2800" spc="12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(guess </a:t>
            </a:r>
            <a:endParaRPr sz="2800">
              <a:latin typeface="Times New Roman"/>
              <a:cs typeface="Times New Roman"/>
            </a:endParaRPr>
          </a:p>
          <a:p>
            <a:pPr marL="12771">
              <a:lnSpc>
                <a:spcPts val="3219"/>
              </a:lnSpc>
              <a:spcBef>
                <a:spcPts val="482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of upper bound) is deposited in the account.</a:t>
            </a:r>
            <a:endParaRPr sz="2800">
              <a:latin typeface="Times New Roman"/>
              <a:cs typeface="Times New Roman"/>
            </a:endParaRPr>
          </a:p>
          <a:p>
            <a:pPr marL="12806" marR="676" indent="-106">
              <a:lnSpc>
                <a:spcPts val="3219"/>
              </a:lnSpc>
              <a:spcBef>
                <a:spcPts val="492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One</a:t>
            </a:r>
            <a:r>
              <a:rPr sz="2800" spc="1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token</a:t>
            </a:r>
            <a:r>
              <a:rPr sz="2800" spc="1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is</a:t>
            </a:r>
            <a:r>
              <a:rPr sz="2800" spc="1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spent</a:t>
            </a:r>
            <a:r>
              <a:rPr sz="2800" spc="1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each</a:t>
            </a:r>
            <a:r>
              <a:rPr sz="2800" spc="1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m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2800" spc="1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2800" spc="1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baromete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</a:t>
            </a:r>
            <a:r>
              <a:rPr sz="2800" spc="1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instruction </a:t>
            </a:r>
            <a:endParaRPr sz="2800">
              <a:latin typeface="Times New Roman"/>
              <a:cs typeface="Times New Roman"/>
            </a:endParaRPr>
          </a:p>
          <a:p>
            <a:pPr marL="12806" marR="676">
              <a:lnSpc>
                <a:spcPts val="3219"/>
              </a:lnSpc>
              <a:spcBef>
                <a:spcPts val="482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r>
              <a:rPr sz="28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executed</a:t>
            </a:r>
            <a:endParaRPr sz="2800">
              <a:latin typeface="Times New Roman"/>
              <a:cs typeface="Times New Roman"/>
            </a:endParaRPr>
          </a:p>
          <a:p>
            <a:pPr marL="12771" marR="48635">
              <a:lnSpc>
                <a:spcPct val="95825"/>
              </a:lnSpc>
              <a:spcBef>
                <a:spcPts val="497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Account will never become overdrawn ---- golden rule</a:t>
            </a:r>
            <a:endParaRPr sz="2800">
              <a:latin typeface="Times New Roman"/>
              <a:cs typeface="Times New Roman"/>
            </a:endParaRPr>
          </a:p>
          <a:p>
            <a:pPr marL="12771" marR="48635">
              <a:lnSpc>
                <a:spcPct val="95825"/>
              </a:lnSpc>
              <a:spcBef>
                <a:spcPts val="475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Analysis of binary counter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1537" y="2297864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537" y="3237426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573" y="4177734"/>
            <a:ext cx="203327" cy="850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26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667" y="5117296"/>
            <a:ext cx="19727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975" y="5117296"/>
            <a:ext cx="572703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2774" y="5117296"/>
            <a:ext cx="142515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each </a:t>
            </a:r>
            <a:r>
              <a:rPr sz="2800" spc="3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2021" y="5117296"/>
            <a:ext cx="95674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count,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0580" y="5117296"/>
            <a:ext cx="611705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two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3604" y="5117296"/>
            <a:ext cx="1004923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tokens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0844" y="5117296"/>
            <a:ext cx="51178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4941" y="5117296"/>
            <a:ext cx="1815879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allocate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d </a:t>
            </a:r>
            <a:r>
              <a:rPr sz="2800" spc="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975" y="5587450"/>
            <a:ext cx="7511313" cy="1320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amortize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r>
              <a:rPr sz="2800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sense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700"/>
              </a:lnSpc>
              <a:spcBef>
                <a:spcPts val="167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One</a:t>
            </a:r>
            <a:r>
              <a:rPr sz="2800" spc="3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token</a:t>
            </a:r>
            <a:r>
              <a:rPr sz="2800" spc="3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is</a:t>
            </a:r>
            <a:r>
              <a:rPr sz="2800" spc="3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spent</a:t>
            </a:r>
            <a:r>
              <a:rPr sz="2800" spc="3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each</a:t>
            </a:r>
            <a:r>
              <a:rPr sz="2800" spc="3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</a:t>
            </a:r>
            <a:r>
              <a:rPr sz="2800" spc="3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count</a:t>
            </a:r>
            <a:r>
              <a:rPr sz="2800" spc="3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goes</a:t>
            </a:r>
            <a:r>
              <a:rPr sz="2800" spc="3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round</a:t>
            </a:r>
            <a:r>
              <a:rPr sz="2800" spc="32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its loop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667" y="6056857"/>
            <a:ext cx="19727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2640" y="1047496"/>
            <a:ext cx="887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70128" y="1047496"/>
            <a:ext cx="887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5676" y="455676"/>
            <a:ext cx="9147048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1150" y="48768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152400" y="0"/>
                </a:moveTo>
                <a:lnTo>
                  <a:pt x="137943" y="1385"/>
                </a:lnTo>
                <a:lnTo>
                  <a:pt x="124384" y="5365"/>
                </a:lnTo>
                <a:lnTo>
                  <a:pt x="111983" y="11680"/>
                </a:lnTo>
                <a:lnTo>
                  <a:pt x="101004" y="20066"/>
                </a:lnTo>
                <a:lnTo>
                  <a:pt x="91707" y="30261"/>
                </a:lnTo>
                <a:lnTo>
                  <a:pt x="84354" y="42005"/>
                </a:lnTo>
                <a:lnTo>
                  <a:pt x="79208" y="55035"/>
                </a:lnTo>
                <a:lnTo>
                  <a:pt x="76531" y="69089"/>
                </a:lnTo>
                <a:lnTo>
                  <a:pt x="76200" y="76200"/>
                </a:lnTo>
                <a:lnTo>
                  <a:pt x="76200" y="381000"/>
                </a:lnTo>
                <a:lnTo>
                  <a:pt x="74814" y="395456"/>
                </a:lnTo>
                <a:lnTo>
                  <a:pt x="70834" y="409015"/>
                </a:lnTo>
                <a:lnTo>
                  <a:pt x="64519" y="421416"/>
                </a:lnTo>
                <a:lnTo>
                  <a:pt x="56133" y="432395"/>
                </a:lnTo>
                <a:lnTo>
                  <a:pt x="45938" y="441692"/>
                </a:lnTo>
                <a:lnTo>
                  <a:pt x="34194" y="449045"/>
                </a:lnTo>
                <a:lnTo>
                  <a:pt x="21164" y="454191"/>
                </a:lnTo>
                <a:lnTo>
                  <a:pt x="7110" y="456868"/>
                </a:lnTo>
                <a:lnTo>
                  <a:pt x="0" y="457200"/>
                </a:lnTo>
                <a:lnTo>
                  <a:pt x="14456" y="458585"/>
                </a:lnTo>
                <a:lnTo>
                  <a:pt x="28015" y="462565"/>
                </a:lnTo>
                <a:lnTo>
                  <a:pt x="40416" y="468880"/>
                </a:lnTo>
                <a:lnTo>
                  <a:pt x="51395" y="477266"/>
                </a:lnTo>
                <a:lnTo>
                  <a:pt x="60692" y="487461"/>
                </a:lnTo>
                <a:lnTo>
                  <a:pt x="68045" y="499205"/>
                </a:lnTo>
                <a:lnTo>
                  <a:pt x="73191" y="512235"/>
                </a:lnTo>
                <a:lnTo>
                  <a:pt x="75868" y="526289"/>
                </a:lnTo>
                <a:lnTo>
                  <a:pt x="76200" y="533400"/>
                </a:lnTo>
                <a:lnTo>
                  <a:pt x="76200" y="838200"/>
                </a:lnTo>
                <a:lnTo>
                  <a:pt x="77585" y="852656"/>
                </a:lnTo>
                <a:lnTo>
                  <a:pt x="81565" y="866215"/>
                </a:lnTo>
                <a:lnTo>
                  <a:pt x="87880" y="878616"/>
                </a:lnTo>
                <a:lnTo>
                  <a:pt x="96266" y="889595"/>
                </a:lnTo>
                <a:lnTo>
                  <a:pt x="106461" y="898892"/>
                </a:lnTo>
                <a:lnTo>
                  <a:pt x="118205" y="906245"/>
                </a:lnTo>
                <a:lnTo>
                  <a:pt x="131235" y="911391"/>
                </a:lnTo>
                <a:lnTo>
                  <a:pt x="145289" y="914068"/>
                </a:lnTo>
                <a:lnTo>
                  <a:pt x="152400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6702" y="885035"/>
            <a:ext cx="41208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TOWER (N, BEG, AUX, END.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1102" y="1400613"/>
            <a:ext cx="3256340" cy="2370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67" marR="45720">
              <a:lnSpc>
                <a:spcPts val="2670"/>
              </a:lnSpc>
              <a:spcBef>
                <a:spcPts val="133"/>
              </a:spcBef>
            </a:pPr>
            <a:r>
              <a:rPr sz="3600" b="1" spc="0" baseline="1207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then BEG "</a:t>
            </a:r>
            <a:r>
              <a:rPr sz="3600" spc="9" baseline="1044" dirty="0" smtClean="0">
                <a:solidFill>
                  <a:srgbClr val="00FF00"/>
                </a:solidFill>
                <a:latin typeface="Segoe UI Symbol"/>
                <a:cs typeface="Segoe UI Symbol"/>
              </a:rPr>
              <a:t>→</a:t>
            </a:r>
            <a:r>
              <a:rPr sz="3600" b="1" spc="0" baseline="1207" dirty="0" smtClean="0">
                <a:solidFill>
                  <a:srgbClr val="00FF00"/>
                </a:solidFill>
                <a:latin typeface="Times New Roman"/>
                <a:cs typeface="Times New Roman"/>
              </a:rPr>
              <a:t>"</a:t>
            </a:r>
            <a:r>
              <a:rPr sz="3600" b="1" spc="289" baseline="120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600" b="1" spc="0" baseline="1207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7119" marR="45720">
              <a:lnSpc>
                <a:spcPct val="95825"/>
              </a:lnSpc>
              <a:spcBef>
                <a:spcPts val="97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2700" marR="14921">
              <a:lnSpc>
                <a:spcPts val="2759"/>
              </a:lnSpc>
              <a:spcBef>
                <a:spcPts val="1266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Tower (N-1, BEG, END, </a:t>
            </a:r>
            <a:endParaRPr sz="2400">
              <a:latin typeface="Times New Roman"/>
              <a:cs typeface="Times New Roman"/>
            </a:endParaRPr>
          </a:p>
          <a:p>
            <a:pPr marL="12700" marR="14921">
              <a:lnSpc>
                <a:spcPts val="3207"/>
              </a:lnSpc>
              <a:spcBef>
                <a:spcPts val="98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write BEG </a:t>
            </a:r>
            <a:r>
              <a:rPr sz="2400" b="1" spc="4" dirty="0" smtClean="0">
                <a:solidFill>
                  <a:srgbClr val="00FF00"/>
                </a:solidFill>
                <a:latin typeface="Times New Roman"/>
                <a:cs typeface="Times New Roman"/>
              </a:rPr>
              <a:t>"</a:t>
            </a:r>
            <a:r>
              <a:rPr sz="2400" spc="14" dirty="0" smtClean="0">
                <a:solidFill>
                  <a:srgbClr val="00FF00"/>
                </a:solidFill>
                <a:latin typeface="Segoe UI Symbol"/>
                <a:cs typeface="Segoe UI Symbol"/>
              </a:rPr>
              <a:t>→</a:t>
            </a: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"</a:t>
            </a:r>
            <a:r>
              <a:rPr sz="2400" b="1" spc="29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20"/>
              </a:lnSpc>
              <a:spcBef>
                <a:spcPts val="1284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Tower (N-1, AUX, BEG,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702" y="1405481"/>
            <a:ext cx="291246" cy="832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66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967" y="1405481"/>
            <a:ext cx="617473" cy="832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  <a:p>
            <a:pPr marL="12760">
              <a:lnSpc>
                <a:spcPct val="95825"/>
              </a:lnSpc>
              <a:spcBef>
                <a:spcPts val="1066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N&gt;1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5393" y="2418941"/>
            <a:ext cx="8330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AUX)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2522" y="3440783"/>
            <a:ext cx="8165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02" y="4463387"/>
            <a:ext cx="8308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Let t(n) denote the number of times it is executed on a call of 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02" y="4974689"/>
            <a:ext cx="7948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t(n)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3849" y="4974689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0619" y="4974689"/>
            <a:ext cx="9558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if N 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902" y="5485991"/>
            <a:ext cx="2648630" cy="841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9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2t(n-1) + 1</a:t>
            </a:r>
            <a:endParaRPr sz="2400">
              <a:latin typeface="Times New Roman"/>
              <a:cs typeface="Times New Roman"/>
            </a:endParaRPr>
          </a:p>
          <a:p>
            <a:pPr marL="12700" marR="24323">
              <a:lnSpc>
                <a:spcPct val="95825"/>
              </a:lnSpc>
              <a:spcBef>
                <a:spcPts val="1138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Number of moves 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8616" y="5485991"/>
            <a:ext cx="8794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if N&gt;0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2350" y="5989689"/>
            <a:ext cx="337232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b="1" spc="-4" dirty="0" smtClean="0">
                <a:solidFill>
                  <a:srgbClr val="00FF00"/>
                </a:solidFill>
                <a:latin typeface="Times New Roman"/>
                <a:cs typeface="Times New Roman"/>
              </a:rPr>
              <a:t>2</a:t>
            </a:r>
            <a:r>
              <a:rPr sz="2400" b="1" spc="0" baseline="25364" dirty="0" smtClean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6" y="5997292"/>
            <a:ext cx="4521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– 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6702" y="6509372"/>
            <a:ext cx="6915935" cy="337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0"/>
              </a:lnSpc>
              <a:spcBef>
                <a:spcPts val="133"/>
              </a:spcBef>
            </a:pPr>
            <a:r>
              <a:rPr sz="3600" b="1" spc="0" baseline="1207" dirty="0" smtClean="0">
                <a:solidFill>
                  <a:srgbClr val="00FF00"/>
                </a:solidFill>
                <a:latin typeface="Times New Roman"/>
                <a:cs typeface="Times New Roman"/>
              </a:rPr>
              <a:t>Time taken to solve the problem with n rings = </a:t>
            </a:r>
            <a:r>
              <a:rPr sz="3600" spc="4" baseline="1044" dirty="0" smtClean="0">
                <a:solidFill>
                  <a:srgbClr val="00FF00"/>
                </a:solidFill>
                <a:latin typeface="Segoe UI Symbol"/>
                <a:cs typeface="Segoe UI Symbol"/>
              </a:rPr>
              <a:t>Θ</a:t>
            </a:r>
            <a:r>
              <a:rPr sz="3600" b="1" spc="0" baseline="1207" dirty="0" smtClean="0">
                <a:solidFill>
                  <a:srgbClr val="00FF00"/>
                </a:solidFill>
                <a:latin typeface="Times New Roman"/>
                <a:cs typeface="Times New Roman"/>
              </a:rPr>
              <a:t>(</a:t>
            </a:r>
            <a:r>
              <a:rPr sz="3600" b="1" spc="-4" baseline="1207" dirty="0" smtClean="0">
                <a:solidFill>
                  <a:srgbClr val="00FF00"/>
                </a:solidFill>
                <a:latin typeface="Times New Roman"/>
                <a:cs typeface="Times New Roman"/>
              </a:rPr>
              <a:t>2</a:t>
            </a:r>
            <a:r>
              <a:rPr sz="2400" b="1" spc="-4" baseline="27176" dirty="0" smtClean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3600" b="1" spc="0" baseline="1207" dirty="0" smtClean="0">
                <a:solidFill>
                  <a:srgbClr val="00FF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57754" y="1013101"/>
            <a:ext cx="44115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b="1" u="heavy" spc="0" dirty="0" smtClean="0">
                <a:solidFill>
                  <a:srgbClr val="00FFFF"/>
                </a:solidFill>
                <a:latin typeface="Times New Roman"/>
                <a:cs typeface="Times New Roman"/>
              </a:rPr>
              <a:t>The</a:t>
            </a:r>
            <a:r>
              <a:rPr sz="3600" b="1" u="heavy" spc="-4" dirty="0" smtClean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3600" b="1" u="heavy" spc="0" dirty="0" smtClean="0">
                <a:solidFill>
                  <a:srgbClr val="00FFFF"/>
                </a:solidFill>
                <a:latin typeface="Times New Roman"/>
                <a:cs typeface="Times New Roman"/>
              </a:rPr>
              <a:t>Accounting</a:t>
            </a:r>
            <a:r>
              <a:rPr sz="3600" b="1" u="heavy" spc="-4" dirty="0" smtClean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3600" b="1" u="heavy" spc="0" dirty="0" smtClean="0">
                <a:solidFill>
                  <a:srgbClr val="00FFFF"/>
                </a:solidFill>
                <a:latin typeface="Times New Roman"/>
                <a:cs typeface="Times New Roman"/>
              </a:rPr>
              <a:t>Trick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6772" y="2236127"/>
            <a:ext cx="1345048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Suppose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1828" y="2236127"/>
            <a:ext cx="2045903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counter state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4702" y="2236127"/>
            <a:ext cx="19727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9104" y="2236127"/>
            <a:ext cx="267912" cy="261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207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3825" marR="82">
              <a:lnSpc>
                <a:spcPct val="95825"/>
              </a:lnSpc>
              <a:spcBef>
                <a:spcPts val="1072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3848" marR="58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3838" marR="69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3907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5888" y="2236127"/>
            <a:ext cx="267948" cy="261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243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3789" marR="153">
              <a:lnSpc>
                <a:spcPct val="95825"/>
              </a:lnSpc>
              <a:spcBef>
                <a:spcPts val="1072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3813" marR="130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3802" marR="140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3943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02671" y="2236127"/>
            <a:ext cx="267983" cy="261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278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3754" marR="224">
              <a:lnSpc>
                <a:spcPct val="95825"/>
              </a:lnSpc>
              <a:spcBef>
                <a:spcPts val="1072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3777" marR="201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3767" marR="211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3978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69455" y="2236127"/>
            <a:ext cx="268019" cy="261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14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3718" marR="295">
              <a:lnSpc>
                <a:spcPct val="95825"/>
              </a:lnSpc>
              <a:spcBef>
                <a:spcPts val="1072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3741" marR="272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3731" marR="282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4014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6239" y="2236127"/>
            <a:ext cx="268055" cy="2611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49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23682" marR="367">
              <a:lnSpc>
                <a:spcPct val="95825"/>
              </a:lnSpc>
              <a:spcBef>
                <a:spcPts val="1072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3706" marR="343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3695" marR="354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4049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3023" y="2236127"/>
            <a:ext cx="256705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8592" y="2236127"/>
            <a:ext cx="671915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(23)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40515" y="2236127"/>
            <a:ext cx="29634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[i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6870" y="2236127"/>
            <a:ext cx="281614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8563" y="2236127"/>
            <a:ext cx="375346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4]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4689" y="2790635"/>
            <a:ext cx="432375" cy="390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35"/>
              </a:lnSpc>
              <a:spcBef>
                <a:spcPts val="151"/>
              </a:spcBef>
            </a:pPr>
            <a:r>
              <a:rPr sz="2800" b="1" spc="4" dirty="0" smtClean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r>
              <a:rPr sz="2850" b="1" spc="0" baseline="244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5900" y="2794323"/>
            <a:ext cx="1176906" cy="386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45"/>
              </a:lnSpc>
              <a:spcBef>
                <a:spcPts val="152"/>
              </a:spcBef>
            </a:pPr>
            <a:r>
              <a:rPr sz="4200" b="1" spc="0" baseline="10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loop </a:t>
            </a:r>
            <a:r>
              <a:rPr sz="2800" spc="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⎯</a:t>
            </a:r>
            <a:endParaRPr sz="2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481" y="2800007"/>
            <a:ext cx="256728" cy="2047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23">
              <a:lnSpc>
                <a:spcPct val="95825"/>
              </a:lnSpc>
              <a:spcBef>
                <a:spcPts val="1006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13" marR="10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11" marR="12">
              <a:lnSpc>
                <a:spcPct val="95825"/>
              </a:lnSpc>
              <a:spcBef>
                <a:spcPts val="115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4676" y="3346133"/>
            <a:ext cx="528186" cy="1501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35"/>
              </a:lnSpc>
              <a:spcBef>
                <a:spcPts val="151"/>
              </a:spcBef>
            </a:pPr>
            <a:r>
              <a:rPr sz="2800" b="1" spc="4" dirty="0" smtClean="0">
                <a:solidFill>
                  <a:srgbClr val="00FF00"/>
                </a:solidFill>
                <a:latin typeface="Times New Roman"/>
                <a:cs typeface="Times New Roman"/>
              </a:rPr>
              <a:t>2</a:t>
            </a:r>
            <a:r>
              <a:rPr sz="2850" b="1" spc="4" baseline="244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nd</a:t>
            </a:r>
            <a:endParaRPr sz="1900">
              <a:latin typeface="Times New Roman"/>
              <a:cs typeface="Times New Roman"/>
            </a:endParaRPr>
          </a:p>
          <a:p>
            <a:pPr marL="12723" marR="28444">
              <a:lnSpc>
                <a:spcPts val="2419"/>
              </a:lnSpc>
              <a:spcBef>
                <a:spcPts val="1002"/>
              </a:spcBef>
            </a:pPr>
            <a:r>
              <a:rPr sz="4200" b="1" spc="-4" baseline="-16564" dirty="0" smtClean="0">
                <a:solidFill>
                  <a:srgbClr val="00FF00"/>
                </a:solidFill>
                <a:latin typeface="Times New Roman"/>
                <a:cs typeface="Times New Roman"/>
              </a:rPr>
              <a:t>3</a:t>
            </a:r>
            <a:r>
              <a:rPr sz="19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rd</a:t>
            </a:r>
            <a:endParaRPr sz="1900">
              <a:latin typeface="Times New Roman"/>
              <a:cs typeface="Times New Roman"/>
            </a:endParaRPr>
          </a:p>
          <a:p>
            <a:pPr marL="12713" marR="54782">
              <a:lnSpc>
                <a:spcPts val="2419"/>
              </a:lnSpc>
              <a:spcBef>
                <a:spcPts val="1954"/>
              </a:spcBef>
            </a:pPr>
            <a:r>
              <a:rPr sz="4200" b="1" spc="4" baseline="-16564" dirty="0" smtClean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r>
              <a:rPr sz="1900" b="1" spc="4" dirty="0" smtClean="0">
                <a:solidFill>
                  <a:srgbClr val="00FF00"/>
                </a:solidFill>
                <a:latin typeface="Times New Roman"/>
                <a:cs typeface="Times New Roman"/>
              </a:rPr>
              <a:t>th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7048" y="3349821"/>
            <a:ext cx="1231008" cy="1497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801">
              <a:lnSpc>
                <a:spcPts val="3100"/>
              </a:lnSpc>
              <a:spcBef>
                <a:spcPts val="155"/>
              </a:spcBef>
            </a:pPr>
            <a:r>
              <a:rPr sz="4200" b="1" spc="0" baseline="207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loop </a:t>
            </a:r>
            <a:r>
              <a:rPr sz="4200" spc="0" baseline="179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⎯</a:t>
            </a:r>
            <a:endParaRPr sz="2800">
              <a:latin typeface="Segoe UI Symbol"/>
              <a:cs typeface="Segoe UI Symbol"/>
            </a:endParaRPr>
          </a:p>
          <a:p>
            <a:pPr marL="38607" marR="11478">
              <a:lnSpc>
                <a:spcPct val="110839"/>
              </a:lnSpc>
              <a:spcBef>
                <a:spcPts val="494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loop </a:t>
            </a:r>
            <a:r>
              <a:rPr sz="2800" spc="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⎯</a:t>
            </a:r>
            <a:endParaRPr sz="2800">
              <a:latin typeface="Segoe UI Symbol"/>
              <a:cs typeface="Segoe UI Symbol"/>
            </a:endParaRPr>
          </a:p>
          <a:p>
            <a:pPr marL="12700" marR="54230">
              <a:lnSpc>
                <a:spcPts val="3670"/>
              </a:lnSpc>
              <a:spcBef>
                <a:spcPts val="833"/>
              </a:spcBef>
            </a:pPr>
            <a:r>
              <a:rPr sz="4200" b="1" spc="0" baseline="-207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loop </a:t>
            </a:r>
            <a:r>
              <a:rPr sz="4200" spc="0" baseline="-1790" dirty="0" smtClean="0">
                <a:solidFill>
                  <a:srgbClr val="00FF00"/>
                </a:solidFill>
                <a:latin typeface="Segoe UI Symbol"/>
                <a:cs typeface="Segoe UI Symbol"/>
              </a:rPr>
              <a:t>⎯</a:t>
            </a:r>
            <a:endParaRPr sz="2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3123" y="4466501"/>
            <a:ext cx="672342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(24)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883" y="5569862"/>
            <a:ext cx="3409642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Tokens in the account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4674" y="5569862"/>
            <a:ext cx="326740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= 4 x 2 – 4 = 8 – 4 = 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2606" y="1253998"/>
            <a:ext cx="1139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981791" y="1253998"/>
            <a:ext cx="1139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1295400"/>
            <a:ext cx="406801" cy="1027176"/>
          </a:xfrm>
          <a:custGeom>
            <a:avLst/>
            <a:gdLst/>
            <a:ahLst/>
            <a:cxnLst/>
            <a:rect l="l" t="t" r="r" b="b"/>
            <a:pathLst>
              <a:path w="406801" h="1027176">
                <a:moveTo>
                  <a:pt x="208025" y="1027176"/>
                </a:moveTo>
                <a:lnTo>
                  <a:pt x="236152" y="1025049"/>
                </a:lnTo>
                <a:lnTo>
                  <a:pt x="261509" y="1018914"/>
                </a:lnTo>
                <a:lnTo>
                  <a:pt x="284783" y="1008768"/>
                </a:lnTo>
                <a:lnTo>
                  <a:pt x="305828" y="994610"/>
                </a:lnTo>
                <a:lnTo>
                  <a:pt x="323785" y="977156"/>
                </a:lnTo>
                <a:lnTo>
                  <a:pt x="344508" y="949353"/>
                </a:lnTo>
                <a:lnTo>
                  <a:pt x="356902" y="927609"/>
                </a:lnTo>
                <a:lnTo>
                  <a:pt x="368097" y="903266"/>
                </a:lnTo>
                <a:lnTo>
                  <a:pt x="378039" y="876298"/>
                </a:lnTo>
                <a:lnTo>
                  <a:pt x="386502" y="847490"/>
                </a:lnTo>
                <a:lnTo>
                  <a:pt x="392234" y="823745"/>
                </a:lnTo>
                <a:lnTo>
                  <a:pt x="397042" y="799437"/>
                </a:lnTo>
                <a:lnTo>
                  <a:pt x="400913" y="774554"/>
                </a:lnTo>
                <a:lnTo>
                  <a:pt x="403836" y="749083"/>
                </a:lnTo>
                <a:lnTo>
                  <a:pt x="405797" y="723012"/>
                </a:lnTo>
                <a:lnTo>
                  <a:pt x="406784" y="696328"/>
                </a:lnTo>
                <a:lnTo>
                  <a:pt x="406801" y="670450"/>
                </a:lnTo>
                <a:lnTo>
                  <a:pt x="406438" y="657049"/>
                </a:lnTo>
                <a:lnTo>
                  <a:pt x="404938" y="630749"/>
                </a:lnTo>
                <a:lnTo>
                  <a:pt x="402406" y="605136"/>
                </a:lnTo>
                <a:lnTo>
                  <a:pt x="398843" y="580232"/>
                </a:lnTo>
                <a:lnTo>
                  <a:pt x="394247" y="556059"/>
                </a:lnTo>
                <a:lnTo>
                  <a:pt x="388619" y="532638"/>
                </a:lnTo>
                <a:lnTo>
                  <a:pt x="380965" y="508201"/>
                </a:lnTo>
                <a:lnTo>
                  <a:pt x="370973" y="483684"/>
                </a:lnTo>
                <a:lnTo>
                  <a:pt x="359317" y="461093"/>
                </a:lnTo>
                <a:lnTo>
                  <a:pt x="346111" y="440352"/>
                </a:lnTo>
                <a:lnTo>
                  <a:pt x="331469" y="421386"/>
                </a:lnTo>
                <a:lnTo>
                  <a:pt x="306968" y="397992"/>
                </a:lnTo>
                <a:lnTo>
                  <a:pt x="288408" y="383673"/>
                </a:lnTo>
                <a:lnTo>
                  <a:pt x="267229" y="369475"/>
                </a:lnTo>
                <a:lnTo>
                  <a:pt x="243411" y="355401"/>
                </a:lnTo>
                <a:lnTo>
                  <a:pt x="216934" y="341448"/>
                </a:lnTo>
                <a:lnTo>
                  <a:pt x="202691" y="334518"/>
                </a:lnTo>
                <a:lnTo>
                  <a:pt x="202148" y="334245"/>
                </a:lnTo>
                <a:lnTo>
                  <a:pt x="186935" y="326027"/>
                </a:lnTo>
                <a:lnTo>
                  <a:pt x="175096" y="318300"/>
                </a:lnTo>
                <a:lnTo>
                  <a:pt x="166633" y="310993"/>
                </a:lnTo>
                <a:lnTo>
                  <a:pt x="161544" y="304038"/>
                </a:lnTo>
                <a:lnTo>
                  <a:pt x="157612" y="294421"/>
                </a:lnTo>
                <a:lnTo>
                  <a:pt x="154310" y="282084"/>
                </a:lnTo>
                <a:lnTo>
                  <a:pt x="153162" y="269747"/>
                </a:lnTo>
                <a:lnTo>
                  <a:pt x="153355" y="262611"/>
                </a:lnTo>
                <a:lnTo>
                  <a:pt x="154912" y="249397"/>
                </a:lnTo>
                <a:lnTo>
                  <a:pt x="158114" y="237298"/>
                </a:lnTo>
                <a:lnTo>
                  <a:pt x="163068" y="226313"/>
                </a:lnTo>
                <a:lnTo>
                  <a:pt x="169574" y="216665"/>
                </a:lnTo>
                <a:lnTo>
                  <a:pt x="180217" y="209580"/>
                </a:lnTo>
                <a:lnTo>
                  <a:pt x="193547" y="207263"/>
                </a:lnTo>
                <a:lnTo>
                  <a:pt x="204393" y="208449"/>
                </a:lnTo>
                <a:lnTo>
                  <a:pt x="216053" y="213083"/>
                </a:lnTo>
                <a:lnTo>
                  <a:pt x="226154" y="221297"/>
                </a:lnTo>
                <a:lnTo>
                  <a:pt x="234696" y="233172"/>
                </a:lnTo>
                <a:lnTo>
                  <a:pt x="237718" y="239954"/>
                </a:lnTo>
                <a:lnTo>
                  <a:pt x="240876" y="248847"/>
                </a:lnTo>
                <a:lnTo>
                  <a:pt x="243796" y="259134"/>
                </a:lnTo>
                <a:lnTo>
                  <a:pt x="246469" y="270814"/>
                </a:lnTo>
                <a:lnTo>
                  <a:pt x="248886" y="283888"/>
                </a:lnTo>
                <a:lnTo>
                  <a:pt x="251038" y="298355"/>
                </a:lnTo>
                <a:lnTo>
                  <a:pt x="252915" y="314216"/>
                </a:lnTo>
                <a:lnTo>
                  <a:pt x="254508" y="331469"/>
                </a:lnTo>
                <a:lnTo>
                  <a:pt x="266308" y="330094"/>
                </a:lnTo>
                <a:lnTo>
                  <a:pt x="291503" y="327154"/>
                </a:lnTo>
                <a:lnTo>
                  <a:pt x="316768" y="324174"/>
                </a:lnTo>
                <a:lnTo>
                  <a:pt x="342048" y="321124"/>
                </a:lnTo>
                <a:lnTo>
                  <a:pt x="367287" y="317977"/>
                </a:lnTo>
                <a:lnTo>
                  <a:pt x="392430" y="314706"/>
                </a:lnTo>
                <a:lnTo>
                  <a:pt x="391894" y="304230"/>
                </a:lnTo>
                <a:lnTo>
                  <a:pt x="390842" y="287414"/>
                </a:lnTo>
                <a:lnTo>
                  <a:pt x="389580" y="271099"/>
                </a:lnTo>
                <a:lnTo>
                  <a:pt x="388110" y="255286"/>
                </a:lnTo>
                <a:lnTo>
                  <a:pt x="384558" y="225174"/>
                </a:lnTo>
                <a:lnTo>
                  <a:pt x="380203" y="197086"/>
                </a:lnTo>
                <a:lnTo>
                  <a:pt x="375067" y="171033"/>
                </a:lnTo>
                <a:lnTo>
                  <a:pt x="369167" y="147025"/>
                </a:lnTo>
                <a:lnTo>
                  <a:pt x="362524" y="125070"/>
                </a:lnTo>
                <a:lnTo>
                  <a:pt x="355157" y="105179"/>
                </a:lnTo>
                <a:lnTo>
                  <a:pt x="347085" y="87362"/>
                </a:lnTo>
                <a:lnTo>
                  <a:pt x="338327" y="71628"/>
                </a:lnTo>
                <a:lnTo>
                  <a:pt x="323371" y="51242"/>
                </a:lnTo>
                <a:lnTo>
                  <a:pt x="304710" y="32736"/>
                </a:lnTo>
                <a:lnTo>
                  <a:pt x="283738" y="18380"/>
                </a:lnTo>
                <a:lnTo>
                  <a:pt x="260408" y="8154"/>
                </a:lnTo>
                <a:lnTo>
                  <a:pt x="234678" y="2034"/>
                </a:lnTo>
                <a:lnTo>
                  <a:pt x="206501" y="0"/>
                </a:lnTo>
                <a:lnTo>
                  <a:pt x="204559" y="7"/>
                </a:lnTo>
                <a:lnTo>
                  <a:pt x="176009" y="2124"/>
                </a:lnTo>
                <a:lnTo>
                  <a:pt x="150143" y="8021"/>
                </a:lnTo>
                <a:lnTo>
                  <a:pt x="127009" y="17748"/>
                </a:lnTo>
                <a:lnTo>
                  <a:pt x="106655" y="31352"/>
                </a:lnTo>
                <a:lnTo>
                  <a:pt x="90886" y="46587"/>
                </a:lnTo>
                <a:lnTo>
                  <a:pt x="75893" y="64978"/>
                </a:lnTo>
                <a:lnTo>
                  <a:pt x="62443" y="85748"/>
                </a:lnTo>
                <a:lnTo>
                  <a:pt x="50689" y="108975"/>
                </a:lnTo>
                <a:lnTo>
                  <a:pt x="40785" y="134735"/>
                </a:lnTo>
                <a:lnTo>
                  <a:pt x="34026" y="157552"/>
                </a:lnTo>
                <a:lnTo>
                  <a:pt x="28068" y="181737"/>
                </a:lnTo>
                <a:lnTo>
                  <a:pt x="23301" y="206422"/>
                </a:lnTo>
                <a:lnTo>
                  <a:pt x="19726" y="231582"/>
                </a:lnTo>
                <a:lnTo>
                  <a:pt x="17342" y="257196"/>
                </a:lnTo>
                <a:lnTo>
                  <a:pt x="16150" y="283240"/>
                </a:lnTo>
                <a:lnTo>
                  <a:pt x="16002" y="296418"/>
                </a:lnTo>
                <a:lnTo>
                  <a:pt x="16002" y="297503"/>
                </a:lnTo>
                <a:lnTo>
                  <a:pt x="16223" y="314205"/>
                </a:lnTo>
                <a:lnTo>
                  <a:pt x="16836" y="330256"/>
                </a:lnTo>
                <a:lnTo>
                  <a:pt x="19228" y="360393"/>
                </a:lnTo>
                <a:lnTo>
                  <a:pt x="23165" y="387888"/>
                </a:lnTo>
                <a:lnTo>
                  <a:pt x="28634" y="412713"/>
                </a:lnTo>
                <a:lnTo>
                  <a:pt x="35622" y="434844"/>
                </a:lnTo>
                <a:lnTo>
                  <a:pt x="44115" y="454254"/>
                </a:lnTo>
                <a:lnTo>
                  <a:pt x="54102" y="470916"/>
                </a:lnTo>
                <a:lnTo>
                  <a:pt x="59648" y="483889"/>
                </a:lnTo>
                <a:lnTo>
                  <a:pt x="65647" y="496363"/>
                </a:lnTo>
                <a:lnTo>
                  <a:pt x="72081" y="508316"/>
                </a:lnTo>
                <a:lnTo>
                  <a:pt x="78947" y="519753"/>
                </a:lnTo>
                <a:lnTo>
                  <a:pt x="86238" y="530677"/>
                </a:lnTo>
                <a:lnTo>
                  <a:pt x="93949" y="541094"/>
                </a:lnTo>
                <a:lnTo>
                  <a:pt x="102074" y="551006"/>
                </a:lnTo>
                <a:lnTo>
                  <a:pt x="110609" y="560419"/>
                </a:lnTo>
                <a:lnTo>
                  <a:pt x="119548" y="569335"/>
                </a:lnTo>
                <a:lnTo>
                  <a:pt x="128885" y="577760"/>
                </a:lnTo>
                <a:lnTo>
                  <a:pt x="138615" y="585697"/>
                </a:lnTo>
                <a:lnTo>
                  <a:pt x="148732" y="593150"/>
                </a:lnTo>
                <a:lnTo>
                  <a:pt x="159232" y="600123"/>
                </a:lnTo>
                <a:lnTo>
                  <a:pt x="170108" y="606621"/>
                </a:lnTo>
                <a:lnTo>
                  <a:pt x="181356" y="612648"/>
                </a:lnTo>
                <a:lnTo>
                  <a:pt x="196048" y="620465"/>
                </a:lnTo>
                <a:lnTo>
                  <a:pt x="209624" y="628443"/>
                </a:lnTo>
                <a:lnTo>
                  <a:pt x="221449" y="636312"/>
                </a:lnTo>
                <a:lnTo>
                  <a:pt x="231496" y="644113"/>
                </a:lnTo>
                <a:lnTo>
                  <a:pt x="239737" y="651886"/>
                </a:lnTo>
                <a:lnTo>
                  <a:pt x="246147" y="659672"/>
                </a:lnTo>
                <a:lnTo>
                  <a:pt x="250697" y="667512"/>
                </a:lnTo>
                <a:lnTo>
                  <a:pt x="254166" y="674728"/>
                </a:lnTo>
                <a:lnTo>
                  <a:pt x="258650" y="686571"/>
                </a:lnTo>
                <a:lnTo>
                  <a:pt x="261852" y="698841"/>
                </a:lnTo>
                <a:lnTo>
                  <a:pt x="263773" y="711538"/>
                </a:lnTo>
                <a:lnTo>
                  <a:pt x="264413" y="724662"/>
                </a:lnTo>
                <a:lnTo>
                  <a:pt x="263924" y="736257"/>
                </a:lnTo>
                <a:lnTo>
                  <a:pt x="262196" y="749290"/>
                </a:lnTo>
                <a:lnTo>
                  <a:pt x="259336" y="761788"/>
                </a:lnTo>
                <a:lnTo>
                  <a:pt x="255463" y="773671"/>
                </a:lnTo>
                <a:lnTo>
                  <a:pt x="250697" y="784860"/>
                </a:lnTo>
                <a:lnTo>
                  <a:pt x="243813" y="794963"/>
                </a:lnTo>
                <a:lnTo>
                  <a:pt x="234168" y="803797"/>
                </a:lnTo>
                <a:lnTo>
                  <a:pt x="222828" y="809039"/>
                </a:lnTo>
                <a:lnTo>
                  <a:pt x="209550" y="810768"/>
                </a:lnTo>
                <a:lnTo>
                  <a:pt x="198348" y="809347"/>
                </a:lnTo>
                <a:lnTo>
                  <a:pt x="187852" y="804967"/>
                </a:lnTo>
                <a:lnTo>
                  <a:pt x="178293" y="797606"/>
                </a:lnTo>
                <a:lnTo>
                  <a:pt x="169691" y="787244"/>
                </a:lnTo>
                <a:lnTo>
                  <a:pt x="162069" y="773858"/>
                </a:lnTo>
                <a:lnTo>
                  <a:pt x="155447" y="757427"/>
                </a:lnTo>
                <a:lnTo>
                  <a:pt x="153315" y="750638"/>
                </a:lnTo>
                <a:lnTo>
                  <a:pt x="150968" y="741577"/>
                </a:lnTo>
                <a:lnTo>
                  <a:pt x="148797" y="731361"/>
                </a:lnTo>
                <a:lnTo>
                  <a:pt x="146800" y="719997"/>
                </a:lnTo>
                <a:lnTo>
                  <a:pt x="144979" y="707490"/>
                </a:lnTo>
                <a:lnTo>
                  <a:pt x="143333" y="693848"/>
                </a:lnTo>
                <a:lnTo>
                  <a:pt x="141862" y="679077"/>
                </a:lnTo>
                <a:lnTo>
                  <a:pt x="140566" y="663184"/>
                </a:lnTo>
                <a:lnTo>
                  <a:pt x="139446" y="646176"/>
                </a:lnTo>
                <a:lnTo>
                  <a:pt x="138414" y="646311"/>
                </a:lnTo>
                <a:lnTo>
                  <a:pt x="125831" y="647981"/>
                </a:lnTo>
                <a:lnTo>
                  <a:pt x="113248" y="649682"/>
                </a:lnTo>
                <a:lnTo>
                  <a:pt x="100664" y="651406"/>
                </a:lnTo>
                <a:lnTo>
                  <a:pt x="88081" y="653146"/>
                </a:lnTo>
                <a:lnTo>
                  <a:pt x="75498" y="654896"/>
                </a:lnTo>
                <a:lnTo>
                  <a:pt x="62915" y="656649"/>
                </a:lnTo>
                <a:lnTo>
                  <a:pt x="50332" y="658398"/>
                </a:lnTo>
                <a:lnTo>
                  <a:pt x="37749" y="660137"/>
                </a:lnTo>
                <a:lnTo>
                  <a:pt x="25166" y="661860"/>
                </a:lnTo>
                <a:lnTo>
                  <a:pt x="12583" y="663558"/>
                </a:lnTo>
                <a:lnTo>
                  <a:pt x="0" y="665226"/>
                </a:lnTo>
                <a:lnTo>
                  <a:pt x="674" y="681524"/>
                </a:lnTo>
                <a:lnTo>
                  <a:pt x="1552" y="697502"/>
                </a:lnTo>
                <a:lnTo>
                  <a:pt x="2632" y="713158"/>
                </a:lnTo>
                <a:lnTo>
                  <a:pt x="3913" y="728490"/>
                </a:lnTo>
                <a:lnTo>
                  <a:pt x="5393" y="743497"/>
                </a:lnTo>
                <a:lnTo>
                  <a:pt x="7070" y="758179"/>
                </a:lnTo>
                <a:lnTo>
                  <a:pt x="8943" y="772534"/>
                </a:lnTo>
                <a:lnTo>
                  <a:pt x="11009" y="786560"/>
                </a:lnTo>
                <a:lnTo>
                  <a:pt x="13267" y="800258"/>
                </a:lnTo>
                <a:lnTo>
                  <a:pt x="15716" y="813625"/>
                </a:lnTo>
                <a:lnTo>
                  <a:pt x="18353" y="826661"/>
                </a:lnTo>
                <a:lnTo>
                  <a:pt x="21177" y="839364"/>
                </a:lnTo>
                <a:lnTo>
                  <a:pt x="24186" y="851733"/>
                </a:lnTo>
                <a:lnTo>
                  <a:pt x="27379" y="863768"/>
                </a:lnTo>
                <a:lnTo>
                  <a:pt x="30753" y="875466"/>
                </a:lnTo>
                <a:lnTo>
                  <a:pt x="34308" y="886827"/>
                </a:lnTo>
                <a:lnTo>
                  <a:pt x="38041" y="897850"/>
                </a:lnTo>
                <a:lnTo>
                  <a:pt x="46034" y="918876"/>
                </a:lnTo>
                <a:lnTo>
                  <a:pt x="54190" y="937214"/>
                </a:lnTo>
                <a:lnTo>
                  <a:pt x="60877" y="949607"/>
                </a:lnTo>
                <a:lnTo>
                  <a:pt x="68225" y="961082"/>
                </a:lnTo>
                <a:lnTo>
                  <a:pt x="76235" y="971638"/>
                </a:lnTo>
                <a:lnTo>
                  <a:pt x="84907" y="981277"/>
                </a:lnTo>
                <a:lnTo>
                  <a:pt x="94241" y="989998"/>
                </a:lnTo>
                <a:lnTo>
                  <a:pt x="104237" y="997800"/>
                </a:lnTo>
                <a:lnTo>
                  <a:pt x="114894" y="1004685"/>
                </a:lnTo>
                <a:lnTo>
                  <a:pt x="126213" y="1010652"/>
                </a:lnTo>
                <a:lnTo>
                  <a:pt x="138194" y="1015701"/>
                </a:lnTo>
                <a:lnTo>
                  <a:pt x="150837" y="1019832"/>
                </a:lnTo>
                <a:lnTo>
                  <a:pt x="164141" y="1023045"/>
                </a:lnTo>
                <a:lnTo>
                  <a:pt x="178108" y="1025340"/>
                </a:lnTo>
                <a:lnTo>
                  <a:pt x="192736" y="1026717"/>
                </a:lnTo>
                <a:lnTo>
                  <a:pt x="208025" y="1027176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2372" y="1562100"/>
            <a:ext cx="374141" cy="760476"/>
          </a:xfrm>
          <a:custGeom>
            <a:avLst/>
            <a:gdLst/>
            <a:ahLst/>
            <a:cxnLst/>
            <a:rect l="l" t="t" r="r" b="b"/>
            <a:pathLst>
              <a:path w="374141" h="760476">
                <a:moveTo>
                  <a:pt x="301350" y="65773"/>
                </a:moveTo>
                <a:lnTo>
                  <a:pt x="292896" y="54379"/>
                </a:lnTo>
                <a:lnTo>
                  <a:pt x="284026" y="44064"/>
                </a:lnTo>
                <a:lnTo>
                  <a:pt x="274744" y="34830"/>
                </a:lnTo>
                <a:lnTo>
                  <a:pt x="265051" y="26677"/>
                </a:lnTo>
                <a:lnTo>
                  <a:pt x="254951" y="19607"/>
                </a:lnTo>
                <a:lnTo>
                  <a:pt x="244445" y="13621"/>
                </a:lnTo>
                <a:lnTo>
                  <a:pt x="233537" y="8721"/>
                </a:lnTo>
                <a:lnTo>
                  <a:pt x="222228" y="4907"/>
                </a:lnTo>
                <a:lnTo>
                  <a:pt x="210522" y="2181"/>
                </a:lnTo>
                <a:lnTo>
                  <a:pt x="198421" y="545"/>
                </a:lnTo>
                <a:lnTo>
                  <a:pt x="185927" y="0"/>
                </a:lnTo>
                <a:lnTo>
                  <a:pt x="177704" y="252"/>
                </a:lnTo>
                <a:lnTo>
                  <a:pt x="165609" y="1591"/>
                </a:lnTo>
                <a:lnTo>
                  <a:pt x="153903" y="4084"/>
                </a:lnTo>
                <a:lnTo>
                  <a:pt x="142584" y="7734"/>
                </a:lnTo>
                <a:lnTo>
                  <a:pt x="131650" y="12541"/>
                </a:lnTo>
                <a:lnTo>
                  <a:pt x="121100" y="18508"/>
                </a:lnTo>
                <a:lnTo>
                  <a:pt x="110932" y="25636"/>
                </a:lnTo>
                <a:lnTo>
                  <a:pt x="101143" y="33928"/>
                </a:lnTo>
                <a:lnTo>
                  <a:pt x="91733" y="43384"/>
                </a:lnTo>
                <a:lnTo>
                  <a:pt x="82699" y="54007"/>
                </a:lnTo>
                <a:lnTo>
                  <a:pt x="74040" y="65799"/>
                </a:lnTo>
                <a:lnTo>
                  <a:pt x="65753" y="78761"/>
                </a:lnTo>
                <a:lnTo>
                  <a:pt x="57838" y="92895"/>
                </a:lnTo>
                <a:lnTo>
                  <a:pt x="50291" y="108204"/>
                </a:lnTo>
                <a:lnTo>
                  <a:pt x="45491" y="119199"/>
                </a:lnTo>
                <a:lnTo>
                  <a:pt x="40921" y="130471"/>
                </a:lnTo>
                <a:lnTo>
                  <a:pt x="36583" y="142021"/>
                </a:lnTo>
                <a:lnTo>
                  <a:pt x="32479" y="153850"/>
                </a:lnTo>
                <a:lnTo>
                  <a:pt x="28610" y="165961"/>
                </a:lnTo>
                <a:lnTo>
                  <a:pt x="24979" y="178354"/>
                </a:lnTo>
                <a:lnTo>
                  <a:pt x="21586" y="191032"/>
                </a:lnTo>
                <a:lnTo>
                  <a:pt x="18434" y="203996"/>
                </a:lnTo>
                <a:lnTo>
                  <a:pt x="15524" y="217248"/>
                </a:lnTo>
                <a:lnTo>
                  <a:pt x="12858" y="230790"/>
                </a:lnTo>
                <a:lnTo>
                  <a:pt x="10438" y="244624"/>
                </a:lnTo>
                <a:lnTo>
                  <a:pt x="8266" y="258750"/>
                </a:lnTo>
                <a:lnTo>
                  <a:pt x="148590" y="253745"/>
                </a:lnTo>
                <a:lnTo>
                  <a:pt x="151940" y="245557"/>
                </a:lnTo>
                <a:lnTo>
                  <a:pt x="159782" y="230905"/>
                </a:lnTo>
                <a:lnTo>
                  <a:pt x="168315" y="220631"/>
                </a:lnTo>
                <a:lnTo>
                  <a:pt x="177538" y="214580"/>
                </a:lnTo>
                <a:lnTo>
                  <a:pt x="187451" y="212598"/>
                </a:lnTo>
                <a:lnTo>
                  <a:pt x="190891" y="212825"/>
                </a:lnTo>
                <a:lnTo>
                  <a:pt x="209528" y="224092"/>
                </a:lnTo>
                <a:lnTo>
                  <a:pt x="217552" y="236278"/>
                </a:lnTo>
                <a:lnTo>
                  <a:pt x="224789" y="252983"/>
                </a:lnTo>
                <a:lnTo>
                  <a:pt x="230240" y="271147"/>
                </a:lnTo>
                <a:lnTo>
                  <a:pt x="234469" y="292797"/>
                </a:lnTo>
                <a:lnTo>
                  <a:pt x="236149" y="305002"/>
                </a:lnTo>
                <a:lnTo>
                  <a:pt x="237534" y="318116"/>
                </a:lnTo>
                <a:lnTo>
                  <a:pt x="238619" y="332130"/>
                </a:lnTo>
                <a:lnTo>
                  <a:pt x="239400" y="347033"/>
                </a:lnTo>
                <a:lnTo>
                  <a:pt x="239871" y="362818"/>
                </a:lnTo>
                <a:lnTo>
                  <a:pt x="240029" y="379475"/>
                </a:lnTo>
                <a:lnTo>
                  <a:pt x="239992" y="388316"/>
                </a:lnTo>
                <a:lnTo>
                  <a:pt x="239702" y="404976"/>
                </a:lnTo>
                <a:lnTo>
                  <a:pt x="239128" y="420683"/>
                </a:lnTo>
                <a:lnTo>
                  <a:pt x="238274" y="435439"/>
                </a:lnTo>
                <a:lnTo>
                  <a:pt x="237144" y="449242"/>
                </a:lnTo>
                <a:lnTo>
                  <a:pt x="235742" y="462093"/>
                </a:lnTo>
                <a:lnTo>
                  <a:pt x="234072" y="473991"/>
                </a:lnTo>
                <a:lnTo>
                  <a:pt x="229943" y="494932"/>
                </a:lnTo>
                <a:lnTo>
                  <a:pt x="224789" y="512063"/>
                </a:lnTo>
                <a:lnTo>
                  <a:pt x="214830" y="532427"/>
                </a:lnTo>
                <a:lnTo>
                  <a:pt x="206276" y="543052"/>
                </a:lnTo>
                <a:lnTo>
                  <a:pt x="196877" y="549510"/>
                </a:lnTo>
                <a:lnTo>
                  <a:pt x="186689" y="551688"/>
                </a:lnTo>
                <a:lnTo>
                  <a:pt x="182852" y="551390"/>
                </a:lnTo>
                <a:lnTo>
                  <a:pt x="164026" y="539698"/>
                </a:lnTo>
                <a:lnTo>
                  <a:pt x="155857" y="527561"/>
                </a:lnTo>
                <a:lnTo>
                  <a:pt x="148590" y="511301"/>
                </a:lnTo>
                <a:lnTo>
                  <a:pt x="142699" y="491252"/>
                </a:lnTo>
                <a:lnTo>
                  <a:pt x="138659" y="469625"/>
                </a:lnTo>
                <a:lnTo>
                  <a:pt x="137054" y="457396"/>
                </a:lnTo>
                <a:lnTo>
                  <a:pt x="135732" y="444212"/>
                </a:lnTo>
                <a:lnTo>
                  <a:pt x="134696" y="430065"/>
                </a:lnTo>
                <a:lnTo>
                  <a:pt x="133951" y="414947"/>
                </a:lnTo>
                <a:lnTo>
                  <a:pt x="133501" y="398848"/>
                </a:lnTo>
                <a:lnTo>
                  <a:pt x="133350" y="381762"/>
                </a:lnTo>
                <a:lnTo>
                  <a:pt x="133353" y="379151"/>
                </a:lnTo>
                <a:lnTo>
                  <a:pt x="133554" y="362443"/>
                </a:lnTo>
                <a:lnTo>
                  <a:pt x="134061" y="346697"/>
                </a:lnTo>
                <a:lnTo>
                  <a:pt x="134869" y="331898"/>
                </a:lnTo>
                <a:lnTo>
                  <a:pt x="135973" y="318034"/>
                </a:lnTo>
                <a:lnTo>
                  <a:pt x="137370" y="305091"/>
                </a:lnTo>
                <a:lnTo>
                  <a:pt x="139056" y="293058"/>
                </a:lnTo>
                <a:lnTo>
                  <a:pt x="141024" y="281919"/>
                </a:lnTo>
                <a:lnTo>
                  <a:pt x="143273" y="271663"/>
                </a:lnTo>
                <a:lnTo>
                  <a:pt x="6342" y="273172"/>
                </a:lnTo>
                <a:lnTo>
                  <a:pt x="3250" y="302906"/>
                </a:lnTo>
                <a:lnTo>
                  <a:pt x="1175" y="333841"/>
                </a:lnTo>
                <a:lnTo>
                  <a:pt x="131" y="365990"/>
                </a:lnTo>
                <a:lnTo>
                  <a:pt x="0" y="382524"/>
                </a:lnTo>
                <a:lnTo>
                  <a:pt x="154" y="400188"/>
                </a:lnTo>
                <a:lnTo>
                  <a:pt x="1381" y="434522"/>
                </a:lnTo>
                <a:lnTo>
                  <a:pt x="3821" y="467522"/>
                </a:lnTo>
                <a:lnTo>
                  <a:pt x="7462" y="499185"/>
                </a:lnTo>
                <a:lnTo>
                  <a:pt x="12290" y="529507"/>
                </a:lnTo>
                <a:lnTo>
                  <a:pt x="18290" y="558482"/>
                </a:lnTo>
                <a:lnTo>
                  <a:pt x="25449" y="586105"/>
                </a:lnTo>
                <a:lnTo>
                  <a:pt x="33754" y="612374"/>
                </a:lnTo>
                <a:lnTo>
                  <a:pt x="43190" y="637282"/>
                </a:lnTo>
                <a:lnTo>
                  <a:pt x="53744" y="660825"/>
                </a:lnTo>
                <a:lnTo>
                  <a:pt x="68815" y="687975"/>
                </a:lnTo>
                <a:lnTo>
                  <a:pt x="86458" y="711873"/>
                </a:lnTo>
                <a:lnTo>
                  <a:pt x="105771" y="731033"/>
                </a:lnTo>
                <a:lnTo>
                  <a:pt x="126713" y="745432"/>
                </a:lnTo>
                <a:lnTo>
                  <a:pt x="149243" y="755052"/>
                </a:lnTo>
                <a:lnTo>
                  <a:pt x="173321" y="759872"/>
                </a:lnTo>
                <a:lnTo>
                  <a:pt x="185927" y="760476"/>
                </a:lnTo>
                <a:lnTo>
                  <a:pt x="195612" y="760143"/>
                </a:lnTo>
                <a:lnTo>
                  <a:pt x="219809" y="756137"/>
                </a:lnTo>
                <a:lnTo>
                  <a:pt x="242424" y="747596"/>
                </a:lnTo>
                <a:lnTo>
                  <a:pt x="263427" y="734519"/>
                </a:lnTo>
                <a:lnTo>
                  <a:pt x="282792" y="716907"/>
                </a:lnTo>
                <a:lnTo>
                  <a:pt x="300490" y="694759"/>
                </a:lnTo>
                <a:lnTo>
                  <a:pt x="316492" y="668076"/>
                </a:lnTo>
                <a:lnTo>
                  <a:pt x="328650" y="642141"/>
                </a:lnTo>
                <a:lnTo>
                  <a:pt x="337558" y="619464"/>
                </a:lnTo>
                <a:lnTo>
                  <a:pt x="345531" y="595598"/>
                </a:lnTo>
                <a:lnTo>
                  <a:pt x="352555" y="570543"/>
                </a:lnTo>
                <a:lnTo>
                  <a:pt x="358617" y="544300"/>
                </a:lnTo>
                <a:lnTo>
                  <a:pt x="363703" y="516868"/>
                </a:lnTo>
                <a:lnTo>
                  <a:pt x="367799" y="488247"/>
                </a:lnTo>
                <a:lnTo>
                  <a:pt x="370891" y="458438"/>
                </a:lnTo>
                <a:lnTo>
                  <a:pt x="372966" y="427440"/>
                </a:lnTo>
                <a:lnTo>
                  <a:pt x="374010" y="395253"/>
                </a:lnTo>
                <a:lnTo>
                  <a:pt x="374141" y="378713"/>
                </a:lnTo>
                <a:lnTo>
                  <a:pt x="374033" y="363969"/>
                </a:lnTo>
                <a:lnTo>
                  <a:pt x="373172" y="335165"/>
                </a:lnTo>
                <a:lnTo>
                  <a:pt x="371463" y="307276"/>
                </a:lnTo>
                <a:lnTo>
                  <a:pt x="368919" y="280301"/>
                </a:lnTo>
                <a:lnTo>
                  <a:pt x="365554" y="254241"/>
                </a:lnTo>
                <a:lnTo>
                  <a:pt x="361383" y="229095"/>
                </a:lnTo>
                <a:lnTo>
                  <a:pt x="356418" y="204863"/>
                </a:lnTo>
                <a:lnTo>
                  <a:pt x="350674" y="181546"/>
                </a:lnTo>
                <a:lnTo>
                  <a:pt x="344164" y="159143"/>
                </a:lnTo>
                <a:lnTo>
                  <a:pt x="332994" y="127254"/>
                </a:lnTo>
                <a:lnTo>
                  <a:pt x="317002" y="91793"/>
                </a:lnTo>
                <a:lnTo>
                  <a:pt x="309386" y="78245"/>
                </a:lnTo>
                <a:lnTo>
                  <a:pt x="301350" y="65773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8714" y="1815846"/>
            <a:ext cx="142247" cy="19426"/>
          </a:xfrm>
          <a:custGeom>
            <a:avLst/>
            <a:gdLst/>
            <a:ahLst/>
            <a:cxnLst/>
            <a:rect l="l" t="t" r="r" b="b"/>
            <a:pathLst>
              <a:path w="142247" h="19426">
                <a:moveTo>
                  <a:pt x="139453" y="8530"/>
                </a:moveTo>
                <a:lnTo>
                  <a:pt x="142247" y="0"/>
                </a:lnTo>
                <a:lnTo>
                  <a:pt x="1923" y="5004"/>
                </a:lnTo>
                <a:lnTo>
                  <a:pt x="0" y="19426"/>
                </a:lnTo>
                <a:lnTo>
                  <a:pt x="136930" y="17917"/>
                </a:lnTo>
                <a:lnTo>
                  <a:pt x="139453" y="853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483" y="1312164"/>
            <a:ext cx="133350" cy="993648"/>
          </a:xfrm>
          <a:custGeom>
            <a:avLst/>
            <a:gdLst/>
            <a:ahLst/>
            <a:cxnLst/>
            <a:rect l="l" t="t" r="r" b="b"/>
            <a:pathLst>
              <a:path w="133350" h="993648">
                <a:moveTo>
                  <a:pt x="133350" y="198875"/>
                </a:moveTo>
                <a:lnTo>
                  <a:pt x="133350" y="0"/>
                </a:lnTo>
                <a:lnTo>
                  <a:pt x="0" y="0"/>
                </a:lnTo>
                <a:lnTo>
                  <a:pt x="0" y="993648"/>
                </a:lnTo>
                <a:lnTo>
                  <a:pt x="133350" y="993648"/>
                </a:lnTo>
                <a:lnTo>
                  <a:pt x="133350" y="19887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5510" y="1578864"/>
            <a:ext cx="384047" cy="726948"/>
          </a:xfrm>
          <a:custGeom>
            <a:avLst/>
            <a:gdLst/>
            <a:ahLst/>
            <a:cxnLst/>
            <a:rect l="l" t="t" r="r" b="b"/>
            <a:pathLst>
              <a:path w="384047" h="726948">
                <a:moveTo>
                  <a:pt x="38167" y="0"/>
                </a:moveTo>
                <a:lnTo>
                  <a:pt x="0" y="0"/>
                </a:lnTo>
                <a:lnTo>
                  <a:pt x="6531" y="36347"/>
                </a:lnTo>
                <a:lnTo>
                  <a:pt x="13094" y="72694"/>
                </a:lnTo>
                <a:lnTo>
                  <a:pt x="19684" y="109042"/>
                </a:lnTo>
                <a:lnTo>
                  <a:pt x="26298" y="145389"/>
                </a:lnTo>
                <a:lnTo>
                  <a:pt x="32932" y="181737"/>
                </a:lnTo>
                <a:lnTo>
                  <a:pt x="39584" y="218084"/>
                </a:lnTo>
                <a:lnTo>
                  <a:pt x="46249" y="254431"/>
                </a:lnTo>
                <a:lnTo>
                  <a:pt x="52925" y="290779"/>
                </a:lnTo>
                <a:lnTo>
                  <a:pt x="59608" y="327126"/>
                </a:lnTo>
                <a:lnTo>
                  <a:pt x="66293" y="363473"/>
                </a:lnTo>
                <a:lnTo>
                  <a:pt x="72979" y="399821"/>
                </a:lnTo>
                <a:lnTo>
                  <a:pt x="79662" y="436168"/>
                </a:lnTo>
                <a:lnTo>
                  <a:pt x="86338" y="472516"/>
                </a:lnTo>
                <a:lnTo>
                  <a:pt x="93003" y="508863"/>
                </a:lnTo>
                <a:lnTo>
                  <a:pt x="99655" y="545211"/>
                </a:lnTo>
                <a:lnTo>
                  <a:pt x="106289" y="581558"/>
                </a:lnTo>
                <a:lnTo>
                  <a:pt x="112903" y="617905"/>
                </a:lnTo>
                <a:lnTo>
                  <a:pt x="119493" y="654253"/>
                </a:lnTo>
                <a:lnTo>
                  <a:pt x="126056" y="690600"/>
                </a:lnTo>
                <a:lnTo>
                  <a:pt x="132587" y="726948"/>
                </a:lnTo>
                <a:lnTo>
                  <a:pt x="248412" y="726948"/>
                </a:lnTo>
                <a:lnTo>
                  <a:pt x="255063" y="690600"/>
                </a:lnTo>
                <a:lnTo>
                  <a:pt x="261756" y="654253"/>
                </a:lnTo>
                <a:lnTo>
                  <a:pt x="268485" y="617905"/>
                </a:lnTo>
                <a:lnTo>
                  <a:pt x="275246" y="581558"/>
                </a:lnTo>
                <a:lnTo>
                  <a:pt x="282035" y="545211"/>
                </a:lnTo>
                <a:lnTo>
                  <a:pt x="288846" y="508863"/>
                </a:lnTo>
                <a:lnTo>
                  <a:pt x="295676" y="472516"/>
                </a:lnTo>
                <a:lnTo>
                  <a:pt x="302520" y="436168"/>
                </a:lnTo>
                <a:lnTo>
                  <a:pt x="309372" y="399821"/>
                </a:lnTo>
                <a:lnTo>
                  <a:pt x="316229" y="363473"/>
                </a:lnTo>
                <a:lnTo>
                  <a:pt x="323087" y="327126"/>
                </a:lnTo>
                <a:lnTo>
                  <a:pt x="329939" y="290779"/>
                </a:lnTo>
                <a:lnTo>
                  <a:pt x="336783" y="254431"/>
                </a:lnTo>
                <a:lnTo>
                  <a:pt x="343613" y="218084"/>
                </a:lnTo>
                <a:lnTo>
                  <a:pt x="350424" y="181737"/>
                </a:lnTo>
                <a:lnTo>
                  <a:pt x="357213" y="145389"/>
                </a:lnTo>
                <a:lnTo>
                  <a:pt x="363974" y="109042"/>
                </a:lnTo>
                <a:lnTo>
                  <a:pt x="370703" y="72694"/>
                </a:lnTo>
                <a:lnTo>
                  <a:pt x="377396" y="36347"/>
                </a:lnTo>
                <a:lnTo>
                  <a:pt x="384047" y="0"/>
                </a:lnTo>
                <a:lnTo>
                  <a:pt x="251459" y="0"/>
                </a:lnTo>
                <a:lnTo>
                  <a:pt x="248591" y="22174"/>
                </a:lnTo>
                <a:lnTo>
                  <a:pt x="245702" y="44349"/>
                </a:lnTo>
                <a:lnTo>
                  <a:pt x="242794" y="66525"/>
                </a:lnTo>
                <a:lnTo>
                  <a:pt x="239871" y="88702"/>
                </a:lnTo>
                <a:lnTo>
                  <a:pt x="236934" y="110882"/>
                </a:lnTo>
                <a:lnTo>
                  <a:pt x="233985" y="133065"/>
                </a:lnTo>
                <a:lnTo>
                  <a:pt x="231028" y="155252"/>
                </a:lnTo>
                <a:lnTo>
                  <a:pt x="228063" y="177442"/>
                </a:lnTo>
                <a:lnTo>
                  <a:pt x="225094" y="199637"/>
                </a:lnTo>
                <a:lnTo>
                  <a:pt x="222122" y="221837"/>
                </a:lnTo>
                <a:lnTo>
                  <a:pt x="219151" y="244042"/>
                </a:lnTo>
                <a:lnTo>
                  <a:pt x="216182" y="266254"/>
                </a:lnTo>
                <a:lnTo>
                  <a:pt x="213217" y="288473"/>
                </a:lnTo>
                <a:lnTo>
                  <a:pt x="210260" y="310700"/>
                </a:lnTo>
                <a:lnTo>
                  <a:pt x="207311" y="332934"/>
                </a:lnTo>
                <a:lnTo>
                  <a:pt x="204374" y="355177"/>
                </a:lnTo>
                <a:lnTo>
                  <a:pt x="201451" y="377429"/>
                </a:lnTo>
                <a:lnTo>
                  <a:pt x="198543" y="399691"/>
                </a:lnTo>
                <a:lnTo>
                  <a:pt x="195654" y="421963"/>
                </a:lnTo>
                <a:lnTo>
                  <a:pt x="192785" y="444246"/>
                </a:lnTo>
                <a:lnTo>
                  <a:pt x="190031" y="421963"/>
                </a:lnTo>
                <a:lnTo>
                  <a:pt x="187256" y="399691"/>
                </a:lnTo>
                <a:lnTo>
                  <a:pt x="184463" y="377429"/>
                </a:lnTo>
                <a:lnTo>
                  <a:pt x="181654" y="355177"/>
                </a:lnTo>
                <a:lnTo>
                  <a:pt x="178831" y="332934"/>
                </a:lnTo>
                <a:lnTo>
                  <a:pt x="175997" y="310700"/>
                </a:lnTo>
                <a:lnTo>
                  <a:pt x="173154" y="288473"/>
                </a:lnTo>
                <a:lnTo>
                  <a:pt x="170303" y="266254"/>
                </a:lnTo>
                <a:lnTo>
                  <a:pt x="167449" y="244042"/>
                </a:lnTo>
                <a:lnTo>
                  <a:pt x="164591" y="221837"/>
                </a:lnTo>
                <a:lnTo>
                  <a:pt x="161734" y="199637"/>
                </a:lnTo>
                <a:lnTo>
                  <a:pt x="158880" y="177442"/>
                </a:lnTo>
                <a:lnTo>
                  <a:pt x="156029" y="155252"/>
                </a:lnTo>
                <a:lnTo>
                  <a:pt x="153186" y="133065"/>
                </a:lnTo>
                <a:lnTo>
                  <a:pt x="150352" y="110882"/>
                </a:lnTo>
                <a:lnTo>
                  <a:pt x="147529" y="88702"/>
                </a:lnTo>
                <a:lnTo>
                  <a:pt x="144720" y="66525"/>
                </a:lnTo>
                <a:lnTo>
                  <a:pt x="141927" y="44349"/>
                </a:lnTo>
                <a:lnTo>
                  <a:pt x="139152" y="22174"/>
                </a:lnTo>
                <a:lnTo>
                  <a:pt x="136397" y="0"/>
                </a:lnTo>
                <a:lnTo>
                  <a:pt x="3816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0048" y="1312164"/>
            <a:ext cx="133350" cy="210312"/>
          </a:xfrm>
          <a:custGeom>
            <a:avLst/>
            <a:gdLst/>
            <a:ahLst/>
            <a:cxnLst/>
            <a:rect l="l" t="t" r="r" b="b"/>
            <a:pathLst>
              <a:path w="133350" h="210312">
                <a:moveTo>
                  <a:pt x="57443" y="210311"/>
                </a:moveTo>
                <a:lnTo>
                  <a:pt x="133350" y="210311"/>
                </a:lnTo>
                <a:lnTo>
                  <a:pt x="133350" y="0"/>
                </a:lnTo>
                <a:lnTo>
                  <a:pt x="0" y="0"/>
                </a:lnTo>
                <a:lnTo>
                  <a:pt x="0" y="210311"/>
                </a:lnTo>
                <a:lnTo>
                  <a:pt x="57443" y="21031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0048" y="1578864"/>
            <a:ext cx="133350" cy="726948"/>
          </a:xfrm>
          <a:custGeom>
            <a:avLst/>
            <a:gdLst/>
            <a:ahLst/>
            <a:cxnLst/>
            <a:rect l="l" t="t" r="r" b="b"/>
            <a:pathLst>
              <a:path w="133350" h="726948">
                <a:moveTo>
                  <a:pt x="133350" y="0"/>
                </a:moveTo>
                <a:lnTo>
                  <a:pt x="0" y="0"/>
                </a:lnTo>
                <a:lnTo>
                  <a:pt x="0" y="726948"/>
                </a:lnTo>
                <a:lnTo>
                  <a:pt x="133350" y="726948"/>
                </a:lnTo>
                <a:lnTo>
                  <a:pt x="13335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3888" y="1562100"/>
            <a:ext cx="345186" cy="743712"/>
          </a:xfrm>
          <a:custGeom>
            <a:avLst/>
            <a:gdLst/>
            <a:ahLst/>
            <a:cxnLst/>
            <a:rect l="l" t="t" r="r" b="b"/>
            <a:pathLst>
              <a:path w="345186" h="743712">
                <a:moveTo>
                  <a:pt x="184791" y="239621"/>
                </a:moveTo>
                <a:lnTo>
                  <a:pt x="201930" y="261365"/>
                </a:lnTo>
                <a:lnTo>
                  <a:pt x="208357" y="285898"/>
                </a:lnTo>
                <a:lnTo>
                  <a:pt x="210987" y="312394"/>
                </a:lnTo>
                <a:lnTo>
                  <a:pt x="211836" y="345185"/>
                </a:lnTo>
                <a:lnTo>
                  <a:pt x="211836" y="743711"/>
                </a:lnTo>
                <a:lnTo>
                  <a:pt x="345186" y="743711"/>
                </a:lnTo>
                <a:lnTo>
                  <a:pt x="345066" y="267813"/>
                </a:lnTo>
                <a:lnTo>
                  <a:pt x="344219" y="236174"/>
                </a:lnTo>
                <a:lnTo>
                  <a:pt x="342556" y="206541"/>
                </a:lnTo>
                <a:lnTo>
                  <a:pt x="340078" y="178914"/>
                </a:lnTo>
                <a:lnTo>
                  <a:pt x="336786" y="153293"/>
                </a:lnTo>
                <a:lnTo>
                  <a:pt x="330319" y="118622"/>
                </a:lnTo>
                <a:lnTo>
                  <a:pt x="322019" y="88464"/>
                </a:lnTo>
                <a:lnTo>
                  <a:pt x="311220" y="61365"/>
                </a:lnTo>
                <a:lnTo>
                  <a:pt x="295260" y="34518"/>
                </a:lnTo>
                <a:lnTo>
                  <a:pt x="276729" y="15341"/>
                </a:lnTo>
                <a:lnTo>
                  <a:pt x="244360" y="958"/>
                </a:lnTo>
                <a:lnTo>
                  <a:pt x="232410" y="0"/>
                </a:lnTo>
                <a:lnTo>
                  <a:pt x="222553" y="535"/>
                </a:lnTo>
                <a:lnTo>
                  <a:pt x="197980" y="7299"/>
                </a:lnTo>
                <a:lnTo>
                  <a:pt x="176445" y="21828"/>
                </a:lnTo>
                <a:lnTo>
                  <a:pt x="157768" y="44144"/>
                </a:lnTo>
                <a:lnTo>
                  <a:pt x="141633" y="75442"/>
                </a:lnTo>
                <a:lnTo>
                  <a:pt x="132633" y="101243"/>
                </a:lnTo>
                <a:lnTo>
                  <a:pt x="124968" y="131063"/>
                </a:lnTo>
                <a:lnTo>
                  <a:pt x="124968" y="16763"/>
                </a:lnTo>
                <a:lnTo>
                  <a:pt x="0" y="16763"/>
                </a:lnTo>
                <a:lnTo>
                  <a:pt x="0" y="743712"/>
                </a:lnTo>
                <a:lnTo>
                  <a:pt x="133350" y="743711"/>
                </a:lnTo>
                <a:lnTo>
                  <a:pt x="133420" y="380119"/>
                </a:lnTo>
                <a:lnTo>
                  <a:pt x="133728" y="363148"/>
                </a:lnTo>
                <a:lnTo>
                  <a:pt x="134284" y="347375"/>
                </a:lnTo>
                <a:lnTo>
                  <a:pt x="135094" y="332800"/>
                </a:lnTo>
                <a:lnTo>
                  <a:pt x="136161" y="319423"/>
                </a:lnTo>
                <a:lnTo>
                  <a:pt x="137491" y="307244"/>
                </a:lnTo>
                <a:lnTo>
                  <a:pt x="139090" y="296263"/>
                </a:lnTo>
                <a:lnTo>
                  <a:pt x="140961" y="286480"/>
                </a:lnTo>
                <a:lnTo>
                  <a:pt x="143110" y="277896"/>
                </a:lnTo>
                <a:lnTo>
                  <a:pt x="145542" y="270509"/>
                </a:lnTo>
                <a:lnTo>
                  <a:pt x="149136" y="261412"/>
                </a:lnTo>
                <a:lnTo>
                  <a:pt x="157013" y="248193"/>
                </a:lnTo>
                <a:lnTo>
                  <a:pt x="166045" y="240338"/>
                </a:lnTo>
                <a:lnTo>
                  <a:pt x="176022" y="237743"/>
                </a:lnTo>
                <a:lnTo>
                  <a:pt x="184791" y="23962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8928" y="1786318"/>
            <a:ext cx="163079" cy="30720"/>
          </a:xfrm>
          <a:custGeom>
            <a:avLst/>
            <a:gdLst/>
            <a:ahLst/>
            <a:cxnLst/>
            <a:rect l="l" t="t" r="r" b="b"/>
            <a:pathLst>
              <a:path w="163079" h="30720">
                <a:moveTo>
                  <a:pt x="163079" y="0"/>
                </a:moveTo>
                <a:lnTo>
                  <a:pt x="2663" y="2363"/>
                </a:lnTo>
                <a:lnTo>
                  <a:pt x="1238" y="16340"/>
                </a:lnTo>
                <a:lnTo>
                  <a:pt x="0" y="30720"/>
                </a:lnTo>
                <a:lnTo>
                  <a:pt x="141323" y="30289"/>
                </a:lnTo>
                <a:lnTo>
                  <a:pt x="145746" y="20106"/>
                </a:lnTo>
                <a:lnTo>
                  <a:pt x="153885" y="7495"/>
                </a:lnTo>
                <a:lnTo>
                  <a:pt x="163079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32" y="1562100"/>
            <a:ext cx="359603" cy="1027937"/>
          </a:xfrm>
          <a:custGeom>
            <a:avLst/>
            <a:gdLst/>
            <a:ahLst/>
            <a:cxnLst/>
            <a:rect l="l" t="t" r="r" b="b"/>
            <a:pathLst>
              <a:path w="359603" h="1027938">
                <a:moveTo>
                  <a:pt x="106564" y="708956"/>
                </a:moveTo>
                <a:lnTo>
                  <a:pt x="115960" y="712605"/>
                </a:lnTo>
                <a:lnTo>
                  <a:pt x="125633" y="714790"/>
                </a:lnTo>
                <a:lnTo>
                  <a:pt x="135575" y="715517"/>
                </a:lnTo>
                <a:lnTo>
                  <a:pt x="143351" y="715073"/>
                </a:lnTo>
                <a:lnTo>
                  <a:pt x="154981" y="712695"/>
                </a:lnTo>
                <a:lnTo>
                  <a:pt x="166444" y="708197"/>
                </a:lnTo>
                <a:lnTo>
                  <a:pt x="177638" y="701504"/>
                </a:lnTo>
                <a:lnTo>
                  <a:pt x="188464" y="692539"/>
                </a:lnTo>
                <a:lnTo>
                  <a:pt x="198821" y="681227"/>
                </a:lnTo>
                <a:lnTo>
                  <a:pt x="202780" y="676107"/>
                </a:lnTo>
                <a:lnTo>
                  <a:pt x="208612" y="666761"/>
                </a:lnTo>
                <a:lnTo>
                  <a:pt x="213825" y="655970"/>
                </a:lnTo>
                <a:lnTo>
                  <a:pt x="218393" y="643735"/>
                </a:lnTo>
                <a:lnTo>
                  <a:pt x="222290" y="630057"/>
                </a:lnTo>
                <a:lnTo>
                  <a:pt x="225491" y="614933"/>
                </a:lnTo>
                <a:lnTo>
                  <a:pt x="225491" y="707897"/>
                </a:lnTo>
                <a:lnTo>
                  <a:pt x="225357" y="722786"/>
                </a:lnTo>
                <a:lnTo>
                  <a:pt x="224855" y="739015"/>
                </a:lnTo>
                <a:lnTo>
                  <a:pt x="223983" y="753873"/>
                </a:lnTo>
                <a:lnTo>
                  <a:pt x="222740" y="767343"/>
                </a:lnTo>
                <a:lnTo>
                  <a:pt x="221127" y="779406"/>
                </a:lnTo>
                <a:lnTo>
                  <a:pt x="219142" y="790041"/>
                </a:lnTo>
                <a:lnTo>
                  <a:pt x="216787" y="799232"/>
                </a:lnTo>
                <a:lnTo>
                  <a:pt x="214061" y="806957"/>
                </a:lnTo>
                <a:lnTo>
                  <a:pt x="211000" y="813144"/>
                </a:lnTo>
                <a:lnTo>
                  <a:pt x="202477" y="824176"/>
                </a:lnTo>
                <a:lnTo>
                  <a:pt x="191851" y="830712"/>
                </a:lnTo>
                <a:lnTo>
                  <a:pt x="179009" y="832865"/>
                </a:lnTo>
                <a:lnTo>
                  <a:pt x="175742" y="832807"/>
                </a:lnTo>
                <a:lnTo>
                  <a:pt x="161896" y="830575"/>
                </a:lnTo>
                <a:lnTo>
                  <a:pt x="152339" y="824483"/>
                </a:lnTo>
                <a:lnTo>
                  <a:pt x="148571" y="816206"/>
                </a:lnTo>
                <a:lnTo>
                  <a:pt x="144995" y="805689"/>
                </a:lnTo>
                <a:lnTo>
                  <a:pt x="141866" y="793378"/>
                </a:lnTo>
                <a:lnTo>
                  <a:pt x="139221" y="779310"/>
                </a:lnTo>
                <a:lnTo>
                  <a:pt x="137099" y="763523"/>
                </a:lnTo>
                <a:lnTo>
                  <a:pt x="133159" y="762541"/>
                </a:lnTo>
                <a:lnTo>
                  <a:pt x="120753" y="759471"/>
                </a:lnTo>
                <a:lnTo>
                  <a:pt x="108352" y="756433"/>
                </a:lnTo>
                <a:lnTo>
                  <a:pt x="95961" y="753418"/>
                </a:lnTo>
                <a:lnTo>
                  <a:pt x="83584" y="750420"/>
                </a:lnTo>
                <a:lnTo>
                  <a:pt x="71225" y="747428"/>
                </a:lnTo>
                <a:lnTo>
                  <a:pt x="58888" y="744434"/>
                </a:lnTo>
                <a:lnTo>
                  <a:pt x="46578" y="741431"/>
                </a:lnTo>
                <a:lnTo>
                  <a:pt x="34297" y="738410"/>
                </a:lnTo>
                <a:lnTo>
                  <a:pt x="22052" y="735363"/>
                </a:lnTo>
                <a:lnTo>
                  <a:pt x="9845" y="732281"/>
                </a:lnTo>
                <a:lnTo>
                  <a:pt x="9326" y="747552"/>
                </a:lnTo>
                <a:lnTo>
                  <a:pt x="8819" y="761847"/>
                </a:lnTo>
                <a:lnTo>
                  <a:pt x="8458" y="773292"/>
                </a:lnTo>
                <a:lnTo>
                  <a:pt x="8321" y="781811"/>
                </a:lnTo>
                <a:lnTo>
                  <a:pt x="8361" y="788992"/>
                </a:lnTo>
                <a:lnTo>
                  <a:pt x="8717" y="804201"/>
                </a:lnTo>
                <a:lnTo>
                  <a:pt x="9440" y="818955"/>
                </a:lnTo>
                <a:lnTo>
                  <a:pt x="10527" y="833258"/>
                </a:lnTo>
                <a:lnTo>
                  <a:pt x="11976" y="847112"/>
                </a:lnTo>
                <a:lnTo>
                  <a:pt x="13782" y="860520"/>
                </a:lnTo>
                <a:lnTo>
                  <a:pt x="15944" y="873486"/>
                </a:lnTo>
                <a:lnTo>
                  <a:pt x="18458" y="886012"/>
                </a:lnTo>
                <a:lnTo>
                  <a:pt x="21321" y="898102"/>
                </a:lnTo>
                <a:lnTo>
                  <a:pt x="24530" y="909758"/>
                </a:lnTo>
                <a:lnTo>
                  <a:pt x="28082" y="920984"/>
                </a:lnTo>
                <a:lnTo>
                  <a:pt x="31974" y="931783"/>
                </a:lnTo>
                <a:lnTo>
                  <a:pt x="40765" y="952109"/>
                </a:lnTo>
                <a:lnTo>
                  <a:pt x="50771" y="970129"/>
                </a:lnTo>
                <a:lnTo>
                  <a:pt x="58117" y="980162"/>
                </a:lnTo>
                <a:lnTo>
                  <a:pt x="66348" y="989239"/>
                </a:lnTo>
                <a:lnTo>
                  <a:pt x="75461" y="997361"/>
                </a:lnTo>
                <a:lnTo>
                  <a:pt x="85452" y="1004528"/>
                </a:lnTo>
                <a:lnTo>
                  <a:pt x="96320" y="1010738"/>
                </a:lnTo>
                <a:lnTo>
                  <a:pt x="108061" y="1015994"/>
                </a:lnTo>
                <a:lnTo>
                  <a:pt x="120673" y="1020293"/>
                </a:lnTo>
                <a:lnTo>
                  <a:pt x="134153" y="1023638"/>
                </a:lnTo>
                <a:lnTo>
                  <a:pt x="148498" y="1026026"/>
                </a:lnTo>
                <a:lnTo>
                  <a:pt x="163705" y="1027460"/>
                </a:lnTo>
                <a:lnTo>
                  <a:pt x="179771" y="1027937"/>
                </a:lnTo>
                <a:lnTo>
                  <a:pt x="181794" y="1027929"/>
                </a:lnTo>
                <a:lnTo>
                  <a:pt x="195549" y="1027378"/>
                </a:lnTo>
                <a:lnTo>
                  <a:pt x="208721" y="1025957"/>
                </a:lnTo>
                <a:lnTo>
                  <a:pt x="221329" y="1023646"/>
                </a:lnTo>
                <a:lnTo>
                  <a:pt x="233394" y="1020425"/>
                </a:lnTo>
                <a:lnTo>
                  <a:pt x="244935" y="1016274"/>
                </a:lnTo>
                <a:lnTo>
                  <a:pt x="255971" y="1011173"/>
                </a:lnTo>
                <a:lnTo>
                  <a:pt x="267984" y="1004026"/>
                </a:lnTo>
                <a:lnTo>
                  <a:pt x="277762" y="996629"/>
                </a:lnTo>
                <a:lnTo>
                  <a:pt x="286936" y="988102"/>
                </a:lnTo>
                <a:lnTo>
                  <a:pt x="295507" y="978426"/>
                </a:lnTo>
                <a:lnTo>
                  <a:pt x="303473" y="967581"/>
                </a:lnTo>
                <a:lnTo>
                  <a:pt x="310835" y="955547"/>
                </a:lnTo>
                <a:lnTo>
                  <a:pt x="318280" y="940774"/>
                </a:lnTo>
                <a:lnTo>
                  <a:pt x="322979" y="930192"/>
                </a:lnTo>
                <a:lnTo>
                  <a:pt x="327452" y="919004"/>
                </a:lnTo>
                <a:lnTo>
                  <a:pt x="331682" y="907194"/>
                </a:lnTo>
                <a:lnTo>
                  <a:pt x="335656" y="894747"/>
                </a:lnTo>
                <a:lnTo>
                  <a:pt x="339358" y="881649"/>
                </a:lnTo>
                <a:lnTo>
                  <a:pt x="342773" y="867885"/>
                </a:lnTo>
                <a:lnTo>
                  <a:pt x="345887" y="853439"/>
                </a:lnTo>
                <a:lnTo>
                  <a:pt x="347399" y="846437"/>
                </a:lnTo>
                <a:lnTo>
                  <a:pt x="354179" y="807778"/>
                </a:lnTo>
                <a:lnTo>
                  <a:pt x="358247" y="769791"/>
                </a:lnTo>
                <a:lnTo>
                  <a:pt x="359603" y="733043"/>
                </a:lnTo>
                <a:lnTo>
                  <a:pt x="359603" y="16763"/>
                </a:lnTo>
                <a:lnTo>
                  <a:pt x="233873" y="16763"/>
                </a:lnTo>
                <a:lnTo>
                  <a:pt x="233873" y="120395"/>
                </a:lnTo>
                <a:lnTo>
                  <a:pt x="231936" y="109947"/>
                </a:lnTo>
                <a:lnTo>
                  <a:pt x="228624" y="95358"/>
                </a:lnTo>
                <a:lnTo>
                  <a:pt x="224786" y="81795"/>
                </a:lnTo>
                <a:lnTo>
                  <a:pt x="220432" y="69268"/>
                </a:lnTo>
                <a:lnTo>
                  <a:pt x="215573" y="57787"/>
                </a:lnTo>
                <a:lnTo>
                  <a:pt x="210217" y="47361"/>
                </a:lnTo>
                <a:lnTo>
                  <a:pt x="204376" y="38001"/>
                </a:lnTo>
                <a:lnTo>
                  <a:pt x="198059" y="29717"/>
                </a:lnTo>
                <a:lnTo>
                  <a:pt x="182893" y="15731"/>
                </a:lnTo>
                <a:lnTo>
                  <a:pt x="172015" y="8968"/>
                </a:lnTo>
                <a:lnTo>
                  <a:pt x="160249" y="4039"/>
                </a:lnTo>
                <a:lnTo>
                  <a:pt x="147594" y="1023"/>
                </a:lnTo>
                <a:lnTo>
                  <a:pt x="134051" y="0"/>
                </a:lnTo>
                <a:lnTo>
                  <a:pt x="129494" y="132"/>
                </a:lnTo>
                <a:lnTo>
                  <a:pt x="118412" y="1620"/>
                </a:lnTo>
                <a:lnTo>
                  <a:pt x="107721" y="4761"/>
                </a:lnTo>
                <a:lnTo>
                  <a:pt x="97431" y="9560"/>
                </a:lnTo>
                <a:lnTo>
                  <a:pt x="87549" y="16021"/>
                </a:lnTo>
                <a:lnTo>
                  <a:pt x="78083" y="24149"/>
                </a:lnTo>
                <a:lnTo>
                  <a:pt x="69041" y="33946"/>
                </a:lnTo>
                <a:lnTo>
                  <a:pt x="60431" y="45417"/>
                </a:lnTo>
                <a:lnTo>
                  <a:pt x="52262" y="58566"/>
                </a:lnTo>
                <a:lnTo>
                  <a:pt x="44541" y="73398"/>
                </a:lnTo>
                <a:lnTo>
                  <a:pt x="37277" y="89915"/>
                </a:lnTo>
                <a:lnTo>
                  <a:pt x="33705" y="99140"/>
                </a:lnTo>
                <a:lnTo>
                  <a:pt x="30306" y="108754"/>
                </a:lnTo>
                <a:lnTo>
                  <a:pt x="27081" y="118759"/>
                </a:lnTo>
                <a:lnTo>
                  <a:pt x="24030" y="129155"/>
                </a:lnTo>
                <a:lnTo>
                  <a:pt x="21156" y="139946"/>
                </a:lnTo>
                <a:lnTo>
                  <a:pt x="18459" y="151130"/>
                </a:lnTo>
                <a:lnTo>
                  <a:pt x="15940" y="162710"/>
                </a:lnTo>
                <a:lnTo>
                  <a:pt x="13600" y="174686"/>
                </a:lnTo>
                <a:lnTo>
                  <a:pt x="11441" y="187061"/>
                </a:lnTo>
                <a:lnTo>
                  <a:pt x="9464" y="199834"/>
                </a:lnTo>
                <a:lnTo>
                  <a:pt x="7670" y="213007"/>
                </a:lnTo>
                <a:lnTo>
                  <a:pt x="6059" y="226582"/>
                </a:lnTo>
                <a:lnTo>
                  <a:pt x="166475" y="224218"/>
                </a:lnTo>
                <a:lnTo>
                  <a:pt x="176723" y="221741"/>
                </a:lnTo>
                <a:lnTo>
                  <a:pt x="186515" y="223990"/>
                </a:lnTo>
                <a:lnTo>
                  <a:pt x="195630" y="230835"/>
                </a:lnTo>
                <a:lnTo>
                  <a:pt x="204026" y="242278"/>
                </a:lnTo>
                <a:lnTo>
                  <a:pt x="211775" y="258317"/>
                </a:lnTo>
                <a:lnTo>
                  <a:pt x="216379" y="273023"/>
                </a:lnTo>
                <a:lnTo>
                  <a:pt x="218796" y="283498"/>
                </a:lnTo>
                <a:lnTo>
                  <a:pt x="220842" y="294922"/>
                </a:lnTo>
                <a:lnTo>
                  <a:pt x="222516" y="307302"/>
                </a:lnTo>
                <a:lnTo>
                  <a:pt x="223817" y="320644"/>
                </a:lnTo>
                <a:lnTo>
                  <a:pt x="224747" y="334957"/>
                </a:lnTo>
                <a:lnTo>
                  <a:pt x="225305" y="350247"/>
                </a:lnTo>
                <a:lnTo>
                  <a:pt x="225491" y="366521"/>
                </a:lnTo>
                <a:lnTo>
                  <a:pt x="225468" y="372370"/>
                </a:lnTo>
                <a:lnTo>
                  <a:pt x="225139" y="388692"/>
                </a:lnTo>
                <a:lnTo>
                  <a:pt x="224426" y="403897"/>
                </a:lnTo>
                <a:lnTo>
                  <a:pt x="223338" y="417986"/>
                </a:lnTo>
                <a:lnTo>
                  <a:pt x="221882" y="430958"/>
                </a:lnTo>
                <a:lnTo>
                  <a:pt x="220066" y="442813"/>
                </a:lnTo>
                <a:lnTo>
                  <a:pt x="217898" y="453551"/>
                </a:lnTo>
                <a:lnTo>
                  <a:pt x="215386" y="463173"/>
                </a:lnTo>
                <a:lnTo>
                  <a:pt x="206889" y="483461"/>
                </a:lnTo>
                <a:lnTo>
                  <a:pt x="198398" y="495483"/>
                </a:lnTo>
                <a:lnTo>
                  <a:pt x="189075" y="502760"/>
                </a:lnTo>
                <a:lnTo>
                  <a:pt x="179009" y="505205"/>
                </a:lnTo>
                <a:lnTo>
                  <a:pt x="171548" y="504078"/>
                </a:lnTo>
                <a:lnTo>
                  <a:pt x="161668" y="498413"/>
                </a:lnTo>
                <a:lnTo>
                  <a:pt x="152949" y="487897"/>
                </a:lnTo>
                <a:lnTo>
                  <a:pt x="145481" y="472439"/>
                </a:lnTo>
                <a:lnTo>
                  <a:pt x="142189" y="462581"/>
                </a:lnTo>
                <a:lnTo>
                  <a:pt x="139777" y="452798"/>
                </a:lnTo>
                <a:lnTo>
                  <a:pt x="137760" y="441847"/>
                </a:lnTo>
                <a:lnTo>
                  <a:pt x="136128" y="429728"/>
                </a:lnTo>
                <a:lnTo>
                  <a:pt x="134873" y="416441"/>
                </a:lnTo>
                <a:lnTo>
                  <a:pt x="133987" y="401985"/>
                </a:lnTo>
                <a:lnTo>
                  <a:pt x="133462" y="386362"/>
                </a:lnTo>
                <a:lnTo>
                  <a:pt x="133289" y="369569"/>
                </a:lnTo>
                <a:lnTo>
                  <a:pt x="133291" y="367711"/>
                </a:lnTo>
                <a:lnTo>
                  <a:pt x="133457" y="350554"/>
                </a:lnTo>
                <a:lnTo>
                  <a:pt x="133900" y="334513"/>
                </a:lnTo>
                <a:lnTo>
                  <a:pt x="134618" y="319601"/>
                </a:lnTo>
                <a:lnTo>
                  <a:pt x="135612" y="305830"/>
                </a:lnTo>
                <a:lnTo>
                  <a:pt x="136882" y="293211"/>
                </a:lnTo>
                <a:lnTo>
                  <a:pt x="138428" y="281757"/>
                </a:lnTo>
                <a:lnTo>
                  <a:pt x="140249" y="271481"/>
                </a:lnTo>
                <a:lnTo>
                  <a:pt x="144719" y="254507"/>
                </a:lnTo>
                <a:lnTo>
                  <a:pt x="3395" y="254939"/>
                </a:lnTo>
                <a:lnTo>
                  <a:pt x="1481" y="284914"/>
                </a:lnTo>
                <a:lnTo>
                  <a:pt x="808" y="300512"/>
                </a:lnTo>
                <a:lnTo>
                  <a:pt x="326" y="316518"/>
                </a:lnTo>
                <a:lnTo>
                  <a:pt x="36" y="332932"/>
                </a:lnTo>
                <a:lnTo>
                  <a:pt x="0" y="362956"/>
                </a:lnTo>
                <a:lnTo>
                  <a:pt x="224" y="378165"/>
                </a:lnTo>
                <a:lnTo>
                  <a:pt x="1166" y="407617"/>
                </a:lnTo>
                <a:lnTo>
                  <a:pt x="2757" y="435783"/>
                </a:lnTo>
                <a:lnTo>
                  <a:pt x="4984" y="462662"/>
                </a:lnTo>
                <a:lnTo>
                  <a:pt x="7837" y="488255"/>
                </a:lnTo>
                <a:lnTo>
                  <a:pt x="11306" y="512561"/>
                </a:lnTo>
                <a:lnTo>
                  <a:pt x="15379" y="535581"/>
                </a:lnTo>
                <a:lnTo>
                  <a:pt x="20045" y="557314"/>
                </a:lnTo>
                <a:lnTo>
                  <a:pt x="25294" y="577761"/>
                </a:lnTo>
                <a:lnTo>
                  <a:pt x="35413" y="609238"/>
                </a:lnTo>
                <a:lnTo>
                  <a:pt x="42054" y="626334"/>
                </a:lnTo>
                <a:lnTo>
                  <a:pt x="49025" y="641913"/>
                </a:lnTo>
                <a:lnTo>
                  <a:pt x="56321" y="655979"/>
                </a:lnTo>
                <a:lnTo>
                  <a:pt x="71860" y="679599"/>
                </a:lnTo>
                <a:lnTo>
                  <a:pt x="88624" y="697242"/>
                </a:lnTo>
                <a:lnTo>
                  <a:pt x="97450" y="703837"/>
                </a:lnTo>
                <a:lnTo>
                  <a:pt x="106564" y="708956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091" y="1511039"/>
            <a:ext cx="439674" cy="260077"/>
          </a:xfrm>
          <a:custGeom>
            <a:avLst/>
            <a:gdLst/>
            <a:ahLst/>
            <a:cxnLst/>
            <a:rect l="l" t="t" r="r" b="b"/>
            <a:pathLst>
              <a:path w="439674" h="260077">
                <a:moveTo>
                  <a:pt x="0" y="49714"/>
                </a:moveTo>
                <a:lnTo>
                  <a:pt x="147065" y="61201"/>
                </a:lnTo>
                <a:lnTo>
                  <a:pt x="147066" y="22866"/>
                </a:lnTo>
                <a:lnTo>
                  <a:pt x="0" y="0"/>
                </a:lnTo>
                <a:lnTo>
                  <a:pt x="0" y="49714"/>
                </a:lnTo>
                <a:close/>
              </a:path>
              <a:path w="439674" h="260077">
                <a:moveTo>
                  <a:pt x="147066" y="794772"/>
                </a:moveTo>
                <a:lnTo>
                  <a:pt x="147066" y="402342"/>
                </a:lnTo>
                <a:lnTo>
                  <a:pt x="152400" y="402342"/>
                </a:lnTo>
                <a:lnTo>
                  <a:pt x="173284" y="412502"/>
                </a:lnTo>
                <a:lnTo>
                  <a:pt x="182880" y="425202"/>
                </a:lnTo>
                <a:lnTo>
                  <a:pt x="189696" y="440798"/>
                </a:lnTo>
                <a:lnTo>
                  <a:pt x="197475" y="465771"/>
                </a:lnTo>
                <a:lnTo>
                  <a:pt x="201851" y="481997"/>
                </a:lnTo>
                <a:lnTo>
                  <a:pt x="206502" y="500640"/>
                </a:lnTo>
                <a:lnTo>
                  <a:pt x="210050" y="515379"/>
                </a:lnTo>
                <a:lnTo>
                  <a:pt x="213609" y="530108"/>
                </a:lnTo>
                <a:lnTo>
                  <a:pt x="217178" y="544827"/>
                </a:lnTo>
                <a:lnTo>
                  <a:pt x="220754" y="559539"/>
                </a:lnTo>
                <a:lnTo>
                  <a:pt x="224337" y="574244"/>
                </a:lnTo>
                <a:lnTo>
                  <a:pt x="227926" y="588943"/>
                </a:lnTo>
                <a:lnTo>
                  <a:pt x="231519" y="603638"/>
                </a:lnTo>
                <a:lnTo>
                  <a:pt x="235116" y="618329"/>
                </a:lnTo>
                <a:lnTo>
                  <a:pt x="238715" y="633018"/>
                </a:lnTo>
                <a:lnTo>
                  <a:pt x="242315" y="647706"/>
                </a:lnTo>
                <a:lnTo>
                  <a:pt x="245916" y="662393"/>
                </a:lnTo>
                <a:lnTo>
                  <a:pt x="249515" y="677082"/>
                </a:lnTo>
                <a:lnTo>
                  <a:pt x="253112" y="691773"/>
                </a:lnTo>
                <a:lnTo>
                  <a:pt x="256705" y="706468"/>
                </a:lnTo>
                <a:lnTo>
                  <a:pt x="260294" y="721167"/>
                </a:lnTo>
                <a:lnTo>
                  <a:pt x="263877" y="735872"/>
                </a:lnTo>
                <a:lnTo>
                  <a:pt x="267453" y="750584"/>
                </a:lnTo>
                <a:lnTo>
                  <a:pt x="271022" y="765304"/>
                </a:lnTo>
                <a:lnTo>
                  <a:pt x="274581" y="780032"/>
                </a:lnTo>
                <a:lnTo>
                  <a:pt x="278130" y="794772"/>
                </a:lnTo>
                <a:lnTo>
                  <a:pt x="439674" y="794772"/>
                </a:lnTo>
                <a:lnTo>
                  <a:pt x="436468" y="780141"/>
                </a:lnTo>
                <a:lnTo>
                  <a:pt x="433251" y="765510"/>
                </a:lnTo>
                <a:lnTo>
                  <a:pt x="430026" y="750878"/>
                </a:lnTo>
                <a:lnTo>
                  <a:pt x="426793" y="736244"/>
                </a:lnTo>
                <a:lnTo>
                  <a:pt x="423552" y="721608"/>
                </a:lnTo>
                <a:lnTo>
                  <a:pt x="420307" y="706969"/>
                </a:lnTo>
                <a:lnTo>
                  <a:pt x="417056" y="692326"/>
                </a:lnTo>
                <a:lnTo>
                  <a:pt x="413802" y="677680"/>
                </a:lnTo>
                <a:lnTo>
                  <a:pt x="410546" y="663029"/>
                </a:lnTo>
                <a:lnTo>
                  <a:pt x="407289" y="648372"/>
                </a:lnTo>
                <a:lnTo>
                  <a:pt x="404031" y="633710"/>
                </a:lnTo>
                <a:lnTo>
                  <a:pt x="400775" y="619042"/>
                </a:lnTo>
                <a:lnTo>
                  <a:pt x="397521" y="604367"/>
                </a:lnTo>
                <a:lnTo>
                  <a:pt x="394270" y="589685"/>
                </a:lnTo>
                <a:lnTo>
                  <a:pt x="391025" y="574994"/>
                </a:lnTo>
                <a:lnTo>
                  <a:pt x="387784" y="560295"/>
                </a:lnTo>
                <a:lnTo>
                  <a:pt x="384551" y="545587"/>
                </a:lnTo>
                <a:lnTo>
                  <a:pt x="381326" y="530869"/>
                </a:lnTo>
                <a:lnTo>
                  <a:pt x="378109" y="516141"/>
                </a:lnTo>
                <a:lnTo>
                  <a:pt x="374904" y="501402"/>
                </a:lnTo>
                <a:lnTo>
                  <a:pt x="373594" y="495549"/>
                </a:lnTo>
                <a:lnTo>
                  <a:pt x="370802" y="484782"/>
                </a:lnTo>
                <a:lnTo>
                  <a:pt x="367400" y="473175"/>
                </a:lnTo>
                <a:lnTo>
                  <a:pt x="363469" y="460756"/>
                </a:lnTo>
                <a:lnTo>
                  <a:pt x="359085" y="447550"/>
                </a:lnTo>
                <a:lnTo>
                  <a:pt x="354330" y="433584"/>
                </a:lnTo>
                <a:lnTo>
                  <a:pt x="350732" y="424037"/>
                </a:lnTo>
                <a:lnTo>
                  <a:pt x="344931" y="409308"/>
                </a:lnTo>
                <a:lnTo>
                  <a:pt x="339787" y="397131"/>
                </a:lnTo>
                <a:lnTo>
                  <a:pt x="335300" y="387459"/>
                </a:lnTo>
                <a:lnTo>
                  <a:pt x="331470" y="380244"/>
                </a:lnTo>
                <a:lnTo>
                  <a:pt x="322226" y="368487"/>
                </a:lnTo>
                <a:lnTo>
                  <a:pt x="311799" y="361267"/>
                </a:lnTo>
                <a:lnTo>
                  <a:pt x="299466" y="357384"/>
                </a:lnTo>
                <a:lnTo>
                  <a:pt x="301397" y="357004"/>
                </a:lnTo>
                <a:lnTo>
                  <a:pt x="324135" y="347491"/>
                </a:lnTo>
                <a:lnTo>
                  <a:pt x="343662" y="328428"/>
                </a:lnTo>
                <a:lnTo>
                  <a:pt x="359473" y="303194"/>
                </a:lnTo>
                <a:lnTo>
                  <a:pt x="370324" y="280887"/>
                </a:lnTo>
                <a:lnTo>
                  <a:pt x="380058" y="256006"/>
                </a:lnTo>
                <a:lnTo>
                  <a:pt x="388620" y="228606"/>
                </a:lnTo>
                <a:lnTo>
                  <a:pt x="394768" y="201066"/>
                </a:lnTo>
                <a:lnTo>
                  <a:pt x="398661" y="177332"/>
                </a:lnTo>
                <a:lnTo>
                  <a:pt x="401580" y="152293"/>
                </a:lnTo>
                <a:lnTo>
                  <a:pt x="403527" y="125925"/>
                </a:lnTo>
                <a:lnTo>
                  <a:pt x="404500" y="98202"/>
                </a:lnTo>
                <a:lnTo>
                  <a:pt x="404621" y="82821"/>
                </a:lnTo>
                <a:lnTo>
                  <a:pt x="404484" y="68310"/>
                </a:lnTo>
                <a:lnTo>
                  <a:pt x="403477" y="40251"/>
                </a:lnTo>
                <a:lnTo>
                  <a:pt x="401482" y="13478"/>
                </a:lnTo>
                <a:lnTo>
                  <a:pt x="398482" y="-12010"/>
                </a:lnTo>
                <a:lnTo>
                  <a:pt x="394460" y="-36213"/>
                </a:lnTo>
                <a:lnTo>
                  <a:pt x="389400" y="-59132"/>
                </a:lnTo>
                <a:lnTo>
                  <a:pt x="383286" y="-80765"/>
                </a:lnTo>
                <a:lnTo>
                  <a:pt x="375397" y="-103633"/>
                </a:lnTo>
                <a:lnTo>
                  <a:pt x="363623" y="-129482"/>
                </a:lnTo>
                <a:lnTo>
                  <a:pt x="350298" y="-150704"/>
                </a:lnTo>
                <a:lnTo>
                  <a:pt x="335540" y="-167238"/>
                </a:lnTo>
                <a:lnTo>
                  <a:pt x="318495" y="-179788"/>
                </a:lnTo>
                <a:lnTo>
                  <a:pt x="297504" y="-189361"/>
                </a:lnTo>
                <a:lnTo>
                  <a:pt x="273040" y="-195531"/>
                </a:lnTo>
                <a:lnTo>
                  <a:pt x="244888" y="-198513"/>
                </a:lnTo>
                <a:lnTo>
                  <a:pt x="229362" y="-198875"/>
                </a:lnTo>
                <a:lnTo>
                  <a:pt x="0" y="-198875"/>
                </a:lnTo>
                <a:lnTo>
                  <a:pt x="0" y="0"/>
                </a:lnTo>
                <a:lnTo>
                  <a:pt x="147066" y="22866"/>
                </a:lnTo>
                <a:lnTo>
                  <a:pt x="199644" y="22866"/>
                </a:lnTo>
                <a:lnTo>
                  <a:pt x="215450" y="24279"/>
                </a:lnTo>
                <a:lnTo>
                  <a:pt x="228495" y="28481"/>
                </a:lnTo>
                <a:lnTo>
                  <a:pt x="238538" y="35400"/>
                </a:lnTo>
                <a:lnTo>
                  <a:pt x="245364" y="44964"/>
                </a:lnTo>
                <a:lnTo>
                  <a:pt x="249596" y="54198"/>
                </a:lnTo>
                <a:lnTo>
                  <a:pt x="252970" y="65073"/>
                </a:lnTo>
                <a:lnTo>
                  <a:pt x="255469" y="77621"/>
                </a:lnTo>
                <a:lnTo>
                  <a:pt x="257022" y="91770"/>
                </a:lnTo>
                <a:lnTo>
                  <a:pt x="257556" y="107448"/>
                </a:lnTo>
                <a:lnTo>
                  <a:pt x="257188" y="118264"/>
                </a:lnTo>
                <a:lnTo>
                  <a:pt x="255700" y="131335"/>
                </a:lnTo>
                <a:lnTo>
                  <a:pt x="253225" y="143421"/>
                </a:lnTo>
                <a:lnTo>
                  <a:pt x="249936" y="154692"/>
                </a:lnTo>
                <a:lnTo>
                  <a:pt x="246335" y="163611"/>
                </a:lnTo>
                <a:lnTo>
                  <a:pt x="239025" y="174697"/>
                </a:lnTo>
                <a:lnTo>
                  <a:pt x="230124" y="181362"/>
                </a:lnTo>
                <a:lnTo>
                  <a:pt x="218390" y="186668"/>
                </a:lnTo>
                <a:lnTo>
                  <a:pt x="205925" y="191261"/>
                </a:lnTo>
                <a:lnTo>
                  <a:pt x="197358" y="192792"/>
                </a:lnTo>
                <a:lnTo>
                  <a:pt x="147066" y="192792"/>
                </a:lnTo>
                <a:lnTo>
                  <a:pt x="147065" y="61201"/>
                </a:lnTo>
                <a:lnTo>
                  <a:pt x="0" y="49714"/>
                </a:lnTo>
                <a:lnTo>
                  <a:pt x="0" y="794772"/>
                </a:lnTo>
                <a:lnTo>
                  <a:pt x="147066" y="79477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0039" y="1562100"/>
            <a:ext cx="377166" cy="760476"/>
          </a:xfrm>
          <a:custGeom>
            <a:avLst/>
            <a:gdLst/>
            <a:ahLst/>
            <a:cxnLst/>
            <a:rect l="l" t="t" r="r" b="b"/>
            <a:pathLst>
              <a:path w="377166" h="760476">
                <a:moveTo>
                  <a:pt x="242123" y="512540"/>
                </a:moveTo>
                <a:lnTo>
                  <a:pt x="236053" y="528515"/>
                </a:lnTo>
                <a:lnTo>
                  <a:pt x="230408" y="541461"/>
                </a:lnTo>
                <a:lnTo>
                  <a:pt x="225330" y="551448"/>
                </a:lnTo>
                <a:lnTo>
                  <a:pt x="220956" y="558545"/>
                </a:lnTo>
                <a:lnTo>
                  <a:pt x="212691" y="566814"/>
                </a:lnTo>
                <a:lnTo>
                  <a:pt x="201774" y="573721"/>
                </a:lnTo>
                <a:lnTo>
                  <a:pt x="190476" y="576071"/>
                </a:lnTo>
                <a:lnTo>
                  <a:pt x="180559" y="574222"/>
                </a:lnTo>
                <a:lnTo>
                  <a:pt x="171150" y="568725"/>
                </a:lnTo>
                <a:lnTo>
                  <a:pt x="162252" y="559581"/>
                </a:lnTo>
                <a:lnTo>
                  <a:pt x="153938" y="546790"/>
                </a:lnTo>
                <a:lnTo>
                  <a:pt x="146280" y="530351"/>
                </a:lnTo>
                <a:lnTo>
                  <a:pt x="142229" y="515397"/>
                </a:lnTo>
                <a:lnTo>
                  <a:pt x="139996" y="503788"/>
                </a:lnTo>
                <a:lnTo>
                  <a:pt x="138130" y="490818"/>
                </a:lnTo>
                <a:lnTo>
                  <a:pt x="136660" y="476540"/>
                </a:lnTo>
                <a:lnTo>
                  <a:pt x="135612" y="461009"/>
                </a:lnTo>
                <a:lnTo>
                  <a:pt x="377166" y="461009"/>
                </a:lnTo>
                <a:lnTo>
                  <a:pt x="377060" y="396843"/>
                </a:lnTo>
                <a:lnTo>
                  <a:pt x="376836" y="382015"/>
                </a:lnTo>
                <a:lnTo>
                  <a:pt x="376487" y="367476"/>
                </a:lnTo>
                <a:lnTo>
                  <a:pt x="376014" y="353229"/>
                </a:lnTo>
                <a:lnTo>
                  <a:pt x="375414" y="339274"/>
                </a:lnTo>
                <a:lnTo>
                  <a:pt x="374688" y="325614"/>
                </a:lnTo>
                <a:lnTo>
                  <a:pt x="373835" y="312249"/>
                </a:lnTo>
                <a:lnTo>
                  <a:pt x="372853" y="299181"/>
                </a:lnTo>
                <a:lnTo>
                  <a:pt x="371743" y="286411"/>
                </a:lnTo>
                <a:lnTo>
                  <a:pt x="370503" y="273942"/>
                </a:lnTo>
                <a:lnTo>
                  <a:pt x="369133" y="261774"/>
                </a:lnTo>
                <a:lnTo>
                  <a:pt x="367632" y="249909"/>
                </a:lnTo>
                <a:lnTo>
                  <a:pt x="365999" y="238348"/>
                </a:lnTo>
                <a:lnTo>
                  <a:pt x="364233" y="227094"/>
                </a:lnTo>
                <a:lnTo>
                  <a:pt x="362334" y="216147"/>
                </a:lnTo>
                <a:lnTo>
                  <a:pt x="360301" y="205509"/>
                </a:lnTo>
                <a:lnTo>
                  <a:pt x="358134" y="195181"/>
                </a:lnTo>
                <a:lnTo>
                  <a:pt x="355830" y="185165"/>
                </a:lnTo>
                <a:lnTo>
                  <a:pt x="188952" y="185927"/>
                </a:lnTo>
                <a:lnTo>
                  <a:pt x="197231" y="187004"/>
                </a:lnTo>
                <a:lnTo>
                  <a:pt x="207710" y="192287"/>
                </a:lnTo>
                <a:lnTo>
                  <a:pt x="216828" y="202058"/>
                </a:lnTo>
                <a:lnTo>
                  <a:pt x="224766" y="216407"/>
                </a:lnTo>
                <a:lnTo>
                  <a:pt x="228951" y="227081"/>
                </a:lnTo>
                <a:lnTo>
                  <a:pt x="232177" y="237481"/>
                </a:lnTo>
                <a:lnTo>
                  <a:pt x="235018" y="248953"/>
                </a:lnTo>
                <a:lnTo>
                  <a:pt x="237463" y="261498"/>
                </a:lnTo>
                <a:lnTo>
                  <a:pt x="239499" y="275114"/>
                </a:lnTo>
                <a:lnTo>
                  <a:pt x="241113" y="289802"/>
                </a:lnTo>
                <a:lnTo>
                  <a:pt x="242292" y="305561"/>
                </a:lnTo>
                <a:lnTo>
                  <a:pt x="135612" y="305561"/>
                </a:lnTo>
                <a:lnTo>
                  <a:pt x="136334" y="294392"/>
                </a:lnTo>
                <a:lnTo>
                  <a:pt x="137530" y="281644"/>
                </a:lnTo>
                <a:lnTo>
                  <a:pt x="139114" y="269036"/>
                </a:lnTo>
                <a:lnTo>
                  <a:pt x="141085" y="256542"/>
                </a:lnTo>
                <a:lnTo>
                  <a:pt x="143445" y="244133"/>
                </a:lnTo>
                <a:lnTo>
                  <a:pt x="146193" y="231780"/>
                </a:lnTo>
                <a:lnTo>
                  <a:pt x="149328" y="219455"/>
                </a:lnTo>
                <a:lnTo>
                  <a:pt x="157566" y="204101"/>
                </a:lnTo>
                <a:lnTo>
                  <a:pt x="166710" y="194049"/>
                </a:lnTo>
                <a:lnTo>
                  <a:pt x="177217" y="187969"/>
                </a:lnTo>
                <a:lnTo>
                  <a:pt x="17917" y="200930"/>
                </a:lnTo>
                <a:lnTo>
                  <a:pt x="15063" y="214224"/>
                </a:lnTo>
                <a:lnTo>
                  <a:pt x="12454" y="227837"/>
                </a:lnTo>
                <a:lnTo>
                  <a:pt x="10091" y="241771"/>
                </a:lnTo>
                <a:lnTo>
                  <a:pt x="7974" y="256025"/>
                </a:lnTo>
                <a:lnTo>
                  <a:pt x="6105" y="270602"/>
                </a:lnTo>
                <a:lnTo>
                  <a:pt x="4482" y="285503"/>
                </a:lnTo>
                <a:lnTo>
                  <a:pt x="3108" y="300728"/>
                </a:lnTo>
                <a:lnTo>
                  <a:pt x="1982" y="316278"/>
                </a:lnTo>
                <a:lnTo>
                  <a:pt x="1105" y="332156"/>
                </a:lnTo>
                <a:lnTo>
                  <a:pt x="479" y="348362"/>
                </a:lnTo>
                <a:lnTo>
                  <a:pt x="102" y="364896"/>
                </a:lnTo>
                <a:lnTo>
                  <a:pt x="0" y="388995"/>
                </a:lnTo>
                <a:lnTo>
                  <a:pt x="184" y="403308"/>
                </a:lnTo>
                <a:lnTo>
                  <a:pt x="553" y="417386"/>
                </a:lnTo>
                <a:lnTo>
                  <a:pt x="1108" y="431229"/>
                </a:lnTo>
                <a:lnTo>
                  <a:pt x="1846" y="444836"/>
                </a:lnTo>
                <a:lnTo>
                  <a:pt x="2770" y="458209"/>
                </a:lnTo>
                <a:lnTo>
                  <a:pt x="3878" y="471346"/>
                </a:lnTo>
                <a:lnTo>
                  <a:pt x="5171" y="484248"/>
                </a:lnTo>
                <a:lnTo>
                  <a:pt x="8312" y="509347"/>
                </a:lnTo>
                <a:lnTo>
                  <a:pt x="12191" y="533506"/>
                </a:lnTo>
                <a:lnTo>
                  <a:pt x="16809" y="556724"/>
                </a:lnTo>
                <a:lnTo>
                  <a:pt x="22167" y="579001"/>
                </a:lnTo>
                <a:lnTo>
                  <a:pt x="25122" y="589787"/>
                </a:lnTo>
                <a:lnTo>
                  <a:pt x="26240" y="594076"/>
                </a:lnTo>
                <a:lnTo>
                  <a:pt x="30514" y="609283"/>
                </a:lnTo>
                <a:lnTo>
                  <a:pt x="35060" y="623708"/>
                </a:lnTo>
                <a:lnTo>
                  <a:pt x="39864" y="637355"/>
                </a:lnTo>
                <a:lnTo>
                  <a:pt x="44914" y="650232"/>
                </a:lnTo>
                <a:lnTo>
                  <a:pt x="50198" y="662344"/>
                </a:lnTo>
                <a:lnTo>
                  <a:pt x="55702" y="673699"/>
                </a:lnTo>
                <a:lnTo>
                  <a:pt x="61413" y="684302"/>
                </a:lnTo>
                <a:lnTo>
                  <a:pt x="67320" y="694160"/>
                </a:lnTo>
                <a:lnTo>
                  <a:pt x="79667" y="711666"/>
                </a:lnTo>
                <a:lnTo>
                  <a:pt x="91436" y="724973"/>
                </a:lnTo>
                <a:lnTo>
                  <a:pt x="100812" y="733294"/>
                </a:lnTo>
                <a:lnTo>
                  <a:pt x="110965" y="740506"/>
                </a:lnTo>
                <a:lnTo>
                  <a:pt x="121883" y="746608"/>
                </a:lnTo>
                <a:lnTo>
                  <a:pt x="133550" y="751600"/>
                </a:lnTo>
                <a:lnTo>
                  <a:pt x="145953" y="755483"/>
                </a:lnTo>
                <a:lnTo>
                  <a:pt x="159076" y="758257"/>
                </a:lnTo>
                <a:lnTo>
                  <a:pt x="172906" y="759921"/>
                </a:lnTo>
                <a:lnTo>
                  <a:pt x="187428" y="760475"/>
                </a:lnTo>
                <a:lnTo>
                  <a:pt x="198059" y="760221"/>
                </a:lnTo>
                <a:lnTo>
                  <a:pt x="212486" y="758992"/>
                </a:lnTo>
                <a:lnTo>
                  <a:pt x="226176" y="756744"/>
                </a:lnTo>
                <a:lnTo>
                  <a:pt x="239125" y="753476"/>
                </a:lnTo>
                <a:lnTo>
                  <a:pt x="251327" y="749189"/>
                </a:lnTo>
                <a:lnTo>
                  <a:pt x="262778" y="743884"/>
                </a:lnTo>
                <a:lnTo>
                  <a:pt x="273472" y="737559"/>
                </a:lnTo>
                <a:lnTo>
                  <a:pt x="283405" y="730215"/>
                </a:lnTo>
                <a:lnTo>
                  <a:pt x="292571" y="721852"/>
                </a:lnTo>
                <a:lnTo>
                  <a:pt x="300966" y="712469"/>
                </a:lnTo>
                <a:lnTo>
                  <a:pt x="310232" y="700153"/>
                </a:lnTo>
                <a:lnTo>
                  <a:pt x="320613" y="683287"/>
                </a:lnTo>
                <a:lnTo>
                  <a:pt x="330615" y="663575"/>
                </a:lnTo>
                <a:lnTo>
                  <a:pt x="335466" y="652641"/>
                </a:lnTo>
                <a:lnTo>
                  <a:pt x="340214" y="640983"/>
                </a:lnTo>
                <a:lnTo>
                  <a:pt x="344856" y="628596"/>
                </a:lnTo>
                <a:lnTo>
                  <a:pt x="349388" y="615476"/>
                </a:lnTo>
                <a:lnTo>
                  <a:pt x="353807" y="601619"/>
                </a:lnTo>
                <a:lnTo>
                  <a:pt x="358112" y="587021"/>
                </a:lnTo>
                <a:lnTo>
                  <a:pt x="362299" y="571676"/>
                </a:lnTo>
                <a:lnTo>
                  <a:pt x="366366" y="555582"/>
                </a:lnTo>
                <a:lnTo>
                  <a:pt x="370308" y="538733"/>
                </a:lnTo>
                <a:lnTo>
                  <a:pt x="366623" y="537946"/>
                </a:lnTo>
                <a:lnTo>
                  <a:pt x="354190" y="535313"/>
                </a:lnTo>
                <a:lnTo>
                  <a:pt x="341757" y="532712"/>
                </a:lnTo>
                <a:lnTo>
                  <a:pt x="329324" y="530135"/>
                </a:lnTo>
                <a:lnTo>
                  <a:pt x="316891" y="527574"/>
                </a:lnTo>
                <a:lnTo>
                  <a:pt x="304458" y="525020"/>
                </a:lnTo>
                <a:lnTo>
                  <a:pt x="292025" y="522465"/>
                </a:lnTo>
                <a:lnTo>
                  <a:pt x="279592" y="519900"/>
                </a:lnTo>
                <a:lnTo>
                  <a:pt x="267159" y="517317"/>
                </a:lnTo>
                <a:lnTo>
                  <a:pt x="254726" y="514708"/>
                </a:lnTo>
                <a:lnTo>
                  <a:pt x="242292" y="512063"/>
                </a:lnTo>
                <a:lnTo>
                  <a:pt x="242123" y="512540"/>
                </a:lnTo>
                <a:close/>
              </a:path>
              <a:path w="377166" h="760476">
                <a:moveTo>
                  <a:pt x="64633" y="76690"/>
                </a:moveTo>
                <a:lnTo>
                  <a:pt x="56856" y="90711"/>
                </a:lnTo>
                <a:lnTo>
                  <a:pt x="49506" y="105917"/>
                </a:lnTo>
                <a:lnTo>
                  <a:pt x="44712" y="116702"/>
                </a:lnTo>
                <a:lnTo>
                  <a:pt x="40157" y="127796"/>
                </a:lnTo>
                <a:lnTo>
                  <a:pt x="35844" y="139201"/>
                </a:lnTo>
                <a:lnTo>
                  <a:pt x="31773" y="150918"/>
                </a:lnTo>
                <a:lnTo>
                  <a:pt x="27944" y="162948"/>
                </a:lnTo>
                <a:lnTo>
                  <a:pt x="24358" y="175293"/>
                </a:lnTo>
                <a:lnTo>
                  <a:pt x="21016" y="187953"/>
                </a:lnTo>
                <a:lnTo>
                  <a:pt x="17917" y="200930"/>
                </a:lnTo>
                <a:lnTo>
                  <a:pt x="177217" y="187969"/>
                </a:lnTo>
                <a:lnTo>
                  <a:pt x="188952" y="185927"/>
                </a:lnTo>
                <a:lnTo>
                  <a:pt x="355830" y="185165"/>
                </a:lnTo>
                <a:lnTo>
                  <a:pt x="352786" y="172680"/>
                </a:lnTo>
                <a:lnTo>
                  <a:pt x="348882" y="158412"/>
                </a:lnTo>
                <a:lnTo>
                  <a:pt x="344666" y="144731"/>
                </a:lnTo>
                <a:lnTo>
                  <a:pt x="340149" y="131637"/>
                </a:lnTo>
                <a:lnTo>
                  <a:pt x="335337" y="119130"/>
                </a:lnTo>
                <a:lnTo>
                  <a:pt x="330239" y="107209"/>
                </a:lnTo>
                <a:lnTo>
                  <a:pt x="324863" y="95875"/>
                </a:lnTo>
                <a:lnTo>
                  <a:pt x="319218" y="85127"/>
                </a:lnTo>
                <a:lnTo>
                  <a:pt x="313312" y="74967"/>
                </a:lnTo>
                <a:lnTo>
                  <a:pt x="307153" y="65393"/>
                </a:lnTo>
                <a:lnTo>
                  <a:pt x="300749" y="56406"/>
                </a:lnTo>
                <a:lnTo>
                  <a:pt x="294108" y="48005"/>
                </a:lnTo>
                <a:lnTo>
                  <a:pt x="280543" y="34145"/>
                </a:lnTo>
                <a:lnTo>
                  <a:pt x="270646" y="26142"/>
                </a:lnTo>
                <a:lnTo>
                  <a:pt x="260125" y="19207"/>
                </a:lnTo>
                <a:lnTo>
                  <a:pt x="248976" y="13338"/>
                </a:lnTo>
                <a:lnTo>
                  <a:pt x="237194" y="8536"/>
                </a:lnTo>
                <a:lnTo>
                  <a:pt x="224772" y="4801"/>
                </a:lnTo>
                <a:lnTo>
                  <a:pt x="211706" y="2134"/>
                </a:lnTo>
                <a:lnTo>
                  <a:pt x="197990" y="533"/>
                </a:lnTo>
                <a:lnTo>
                  <a:pt x="183618" y="0"/>
                </a:lnTo>
                <a:lnTo>
                  <a:pt x="177848" y="120"/>
                </a:lnTo>
                <a:lnTo>
                  <a:pt x="165494" y="1232"/>
                </a:lnTo>
                <a:lnTo>
                  <a:pt x="153547" y="3508"/>
                </a:lnTo>
                <a:lnTo>
                  <a:pt x="142008" y="6950"/>
                </a:lnTo>
                <a:lnTo>
                  <a:pt x="130879" y="11560"/>
                </a:lnTo>
                <a:lnTo>
                  <a:pt x="120164" y="17339"/>
                </a:lnTo>
                <a:lnTo>
                  <a:pt x="109862" y="24291"/>
                </a:lnTo>
                <a:lnTo>
                  <a:pt x="99976" y="32416"/>
                </a:lnTo>
                <a:lnTo>
                  <a:pt x="90509" y="41716"/>
                </a:lnTo>
                <a:lnTo>
                  <a:pt x="81461" y="52194"/>
                </a:lnTo>
                <a:lnTo>
                  <a:pt x="72835" y="63852"/>
                </a:lnTo>
                <a:lnTo>
                  <a:pt x="64633" y="7669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7628" y="1562100"/>
            <a:ext cx="375639" cy="760476"/>
          </a:xfrm>
          <a:custGeom>
            <a:avLst/>
            <a:gdLst/>
            <a:ahLst/>
            <a:cxnLst/>
            <a:rect l="l" t="t" r="r" b="b"/>
            <a:pathLst>
              <a:path w="375639" h="760476">
                <a:moveTo>
                  <a:pt x="363610" y="225090"/>
                </a:moveTo>
                <a:lnTo>
                  <a:pt x="358163" y="195783"/>
                </a:lnTo>
                <a:lnTo>
                  <a:pt x="351985" y="168587"/>
                </a:lnTo>
                <a:lnTo>
                  <a:pt x="345074" y="143496"/>
                </a:lnTo>
                <a:lnTo>
                  <a:pt x="333334" y="109786"/>
                </a:lnTo>
                <a:lnTo>
                  <a:pt x="319947" y="80764"/>
                </a:lnTo>
                <a:lnTo>
                  <a:pt x="303865" y="54983"/>
                </a:lnTo>
                <a:lnTo>
                  <a:pt x="286119" y="35189"/>
                </a:lnTo>
                <a:lnTo>
                  <a:pt x="265667" y="19794"/>
                </a:lnTo>
                <a:lnTo>
                  <a:pt x="242596" y="8797"/>
                </a:lnTo>
                <a:lnTo>
                  <a:pt x="216994" y="2199"/>
                </a:lnTo>
                <a:lnTo>
                  <a:pt x="188949" y="0"/>
                </a:lnTo>
                <a:lnTo>
                  <a:pt x="177627" y="362"/>
                </a:lnTo>
                <a:lnTo>
                  <a:pt x="151113" y="4422"/>
                </a:lnTo>
                <a:lnTo>
                  <a:pt x="127111" y="12989"/>
                </a:lnTo>
                <a:lnTo>
                  <a:pt x="95985" y="34289"/>
                </a:lnTo>
                <a:lnTo>
                  <a:pt x="72637" y="61408"/>
                </a:lnTo>
                <a:lnTo>
                  <a:pt x="58136" y="84796"/>
                </a:lnTo>
                <a:lnTo>
                  <a:pt x="44638" y="112057"/>
                </a:lnTo>
                <a:lnTo>
                  <a:pt x="31070" y="146780"/>
                </a:lnTo>
                <a:lnTo>
                  <a:pt x="23366" y="171430"/>
                </a:lnTo>
                <a:lnTo>
                  <a:pt x="16737" y="197357"/>
                </a:lnTo>
                <a:lnTo>
                  <a:pt x="11052" y="226225"/>
                </a:lnTo>
                <a:lnTo>
                  <a:pt x="6146" y="261056"/>
                </a:lnTo>
                <a:lnTo>
                  <a:pt x="2690" y="298817"/>
                </a:lnTo>
                <a:lnTo>
                  <a:pt x="1173" y="325638"/>
                </a:lnTo>
                <a:lnTo>
                  <a:pt x="271" y="353790"/>
                </a:lnTo>
                <a:lnTo>
                  <a:pt x="0" y="392725"/>
                </a:lnTo>
                <a:lnTo>
                  <a:pt x="163" y="408005"/>
                </a:lnTo>
                <a:lnTo>
                  <a:pt x="935" y="437168"/>
                </a:lnTo>
                <a:lnTo>
                  <a:pt x="2300" y="464479"/>
                </a:lnTo>
                <a:lnTo>
                  <a:pt x="4257" y="489953"/>
                </a:lnTo>
                <a:lnTo>
                  <a:pt x="8306" y="524751"/>
                </a:lnTo>
                <a:lnTo>
                  <a:pt x="13689" y="555497"/>
                </a:lnTo>
                <a:lnTo>
                  <a:pt x="21680" y="588297"/>
                </a:lnTo>
                <a:lnTo>
                  <a:pt x="29407" y="613492"/>
                </a:lnTo>
                <a:lnTo>
                  <a:pt x="42719" y="648202"/>
                </a:lnTo>
                <a:lnTo>
                  <a:pt x="53894" y="671627"/>
                </a:lnTo>
                <a:lnTo>
                  <a:pt x="68724" y="696103"/>
                </a:lnTo>
                <a:lnTo>
                  <a:pt x="84968" y="716058"/>
                </a:lnTo>
                <a:lnTo>
                  <a:pt x="111987" y="738377"/>
                </a:lnTo>
                <a:lnTo>
                  <a:pt x="143980" y="753352"/>
                </a:lnTo>
                <a:lnTo>
                  <a:pt x="169192" y="758731"/>
                </a:lnTo>
                <a:lnTo>
                  <a:pt x="197331" y="760475"/>
                </a:lnTo>
                <a:lnTo>
                  <a:pt x="203957" y="760342"/>
                </a:lnTo>
                <a:lnTo>
                  <a:pt x="230790" y="756736"/>
                </a:lnTo>
                <a:lnTo>
                  <a:pt x="254890" y="748207"/>
                </a:lnTo>
                <a:lnTo>
                  <a:pt x="285723" y="726185"/>
                </a:lnTo>
                <a:lnTo>
                  <a:pt x="305956" y="703284"/>
                </a:lnTo>
                <a:lnTo>
                  <a:pt x="326247" y="671416"/>
                </a:lnTo>
                <a:lnTo>
                  <a:pt x="338184" y="646267"/>
                </a:lnTo>
                <a:lnTo>
                  <a:pt x="349331" y="615300"/>
                </a:lnTo>
                <a:lnTo>
                  <a:pt x="358198" y="582339"/>
                </a:lnTo>
                <a:lnTo>
                  <a:pt x="365796" y="545222"/>
                </a:lnTo>
                <a:lnTo>
                  <a:pt x="370156" y="518140"/>
                </a:lnTo>
                <a:lnTo>
                  <a:pt x="373952" y="489165"/>
                </a:lnTo>
                <a:lnTo>
                  <a:pt x="375639" y="473963"/>
                </a:lnTo>
                <a:lnTo>
                  <a:pt x="374072" y="473558"/>
                </a:lnTo>
                <a:lnTo>
                  <a:pt x="337163" y="464274"/>
                </a:lnTo>
                <a:lnTo>
                  <a:pt x="312357" y="458246"/>
                </a:lnTo>
                <a:lnTo>
                  <a:pt x="287556" y="452306"/>
                </a:lnTo>
                <a:lnTo>
                  <a:pt x="275201" y="449358"/>
                </a:lnTo>
                <a:lnTo>
                  <a:pt x="262900" y="446418"/>
                </a:lnTo>
                <a:lnTo>
                  <a:pt x="250671" y="443483"/>
                </a:lnTo>
                <a:lnTo>
                  <a:pt x="248028" y="459675"/>
                </a:lnTo>
                <a:lnTo>
                  <a:pt x="245113" y="474850"/>
                </a:lnTo>
                <a:lnTo>
                  <a:pt x="241984" y="488548"/>
                </a:lnTo>
                <a:lnTo>
                  <a:pt x="238626" y="500781"/>
                </a:lnTo>
                <a:lnTo>
                  <a:pt x="231172" y="520907"/>
                </a:lnTo>
                <a:lnTo>
                  <a:pt x="223230" y="534818"/>
                </a:lnTo>
                <a:lnTo>
                  <a:pt x="213837" y="544963"/>
                </a:lnTo>
                <a:lnTo>
                  <a:pt x="202918" y="551131"/>
                </a:lnTo>
                <a:lnTo>
                  <a:pt x="190473" y="553211"/>
                </a:lnTo>
                <a:lnTo>
                  <a:pt x="184191" y="552548"/>
                </a:lnTo>
                <a:lnTo>
                  <a:pt x="164580" y="540278"/>
                </a:lnTo>
                <a:lnTo>
                  <a:pt x="156074" y="528426"/>
                </a:lnTo>
                <a:lnTo>
                  <a:pt x="148563" y="512825"/>
                </a:lnTo>
                <a:lnTo>
                  <a:pt x="143405" y="497284"/>
                </a:lnTo>
                <a:lnTo>
                  <a:pt x="138448" y="475807"/>
                </a:lnTo>
                <a:lnTo>
                  <a:pt x="136458" y="463802"/>
                </a:lnTo>
                <a:lnTo>
                  <a:pt x="134807" y="450945"/>
                </a:lnTo>
                <a:lnTo>
                  <a:pt x="133506" y="437232"/>
                </a:lnTo>
                <a:lnTo>
                  <a:pt x="132564" y="422658"/>
                </a:lnTo>
                <a:lnTo>
                  <a:pt x="131992" y="407217"/>
                </a:lnTo>
                <a:lnTo>
                  <a:pt x="131799" y="390905"/>
                </a:lnTo>
                <a:lnTo>
                  <a:pt x="131903" y="377136"/>
                </a:lnTo>
                <a:lnTo>
                  <a:pt x="132309" y="361111"/>
                </a:lnTo>
                <a:lnTo>
                  <a:pt x="133014" y="345911"/>
                </a:lnTo>
                <a:lnTo>
                  <a:pt x="134012" y="331543"/>
                </a:lnTo>
                <a:lnTo>
                  <a:pt x="135294" y="318007"/>
                </a:lnTo>
                <a:lnTo>
                  <a:pt x="136853" y="305310"/>
                </a:lnTo>
                <a:lnTo>
                  <a:pt x="138683" y="293453"/>
                </a:lnTo>
                <a:lnTo>
                  <a:pt x="143125" y="272276"/>
                </a:lnTo>
                <a:lnTo>
                  <a:pt x="148563" y="254507"/>
                </a:lnTo>
                <a:lnTo>
                  <a:pt x="154495" y="241363"/>
                </a:lnTo>
                <a:lnTo>
                  <a:pt x="162677" y="228320"/>
                </a:lnTo>
                <a:lnTo>
                  <a:pt x="171655" y="219107"/>
                </a:lnTo>
                <a:lnTo>
                  <a:pt x="191997" y="211835"/>
                </a:lnTo>
                <a:lnTo>
                  <a:pt x="193631" y="211862"/>
                </a:lnTo>
                <a:lnTo>
                  <a:pt x="206397" y="214258"/>
                </a:lnTo>
                <a:lnTo>
                  <a:pt x="217282" y="220752"/>
                </a:lnTo>
                <a:lnTo>
                  <a:pt x="226287" y="231647"/>
                </a:lnTo>
                <a:lnTo>
                  <a:pt x="232913" y="246688"/>
                </a:lnTo>
                <a:lnTo>
                  <a:pt x="236477" y="257853"/>
                </a:lnTo>
                <a:lnTo>
                  <a:pt x="239768" y="270769"/>
                </a:lnTo>
                <a:lnTo>
                  <a:pt x="242737" y="285410"/>
                </a:lnTo>
                <a:lnTo>
                  <a:pt x="245337" y="301751"/>
                </a:lnTo>
                <a:lnTo>
                  <a:pt x="247501" y="301111"/>
                </a:lnTo>
                <a:lnTo>
                  <a:pt x="259657" y="297545"/>
                </a:lnTo>
                <a:lnTo>
                  <a:pt x="271846" y="294013"/>
                </a:lnTo>
                <a:lnTo>
                  <a:pt x="284061" y="290506"/>
                </a:lnTo>
                <a:lnTo>
                  <a:pt x="296292" y="287016"/>
                </a:lnTo>
                <a:lnTo>
                  <a:pt x="308532" y="283534"/>
                </a:lnTo>
                <a:lnTo>
                  <a:pt x="320770" y="280051"/>
                </a:lnTo>
                <a:lnTo>
                  <a:pt x="332999" y="276558"/>
                </a:lnTo>
                <a:lnTo>
                  <a:pt x="345210" y="273048"/>
                </a:lnTo>
                <a:lnTo>
                  <a:pt x="357394" y="269510"/>
                </a:lnTo>
                <a:lnTo>
                  <a:pt x="369543" y="265937"/>
                </a:lnTo>
                <a:lnTo>
                  <a:pt x="368324" y="256518"/>
                </a:lnTo>
                <a:lnTo>
                  <a:pt x="366058" y="240539"/>
                </a:lnTo>
                <a:lnTo>
                  <a:pt x="363610" y="22509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6618" y="1578863"/>
            <a:ext cx="345186" cy="743712"/>
          </a:xfrm>
          <a:custGeom>
            <a:avLst/>
            <a:gdLst/>
            <a:ahLst/>
            <a:cxnLst/>
            <a:rect l="l" t="t" r="r" b="b"/>
            <a:pathLst>
              <a:path w="345186" h="743712">
                <a:moveTo>
                  <a:pt x="276098" y="0"/>
                </a:moveTo>
                <a:lnTo>
                  <a:pt x="212598" y="0"/>
                </a:lnTo>
                <a:lnTo>
                  <a:pt x="212536" y="363007"/>
                </a:lnTo>
                <a:lnTo>
                  <a:pt x="212205" y="380129"/>
                </a:lnTo>
                <a:lnTo>
                  <a:pt x="210719" y="410774"/>
                </a:lnTo>
                <a:lnTo>
                  <a:pt x="208203" y="436556"/>
                </a:lnTo>
                <a:lnTo>
                  <a:pt x="204738" y="457392"/>
                </a:lnTo>
                <a:lnTo>
                  <a:pt x="195974" y="483733"/>
                </a:lnTo>
                <a:lnTo>
                  <a:pt x="178932" y="504239"/>
                </a:lnTo>
                <a:lnTo>
                  <a:pt x="169164" y="506730"/>
                </a:lnTo>
                <a:lnTo>
                  <a:pt x="160394" y="504852"/>
                </a:lnTo>
                <a:lnTo>
                  <a:pt x="143256" y="483108"/>
                </a:lnTo>
                <a:lnTo>
                  <a:pt x="137372" y="458052"/>
                </a:lnTo>
                <a:lnTo>
                  <a:pt x="134927" y="431774"/>
                </a:lnTo>
                <a:lnTo>
                  <a:pt x="134112" y="398526"/>
                </a:lnTo>
                <a:lnTo>
                  <a:pt x="134112" y="0"/>
                </a:lnTo>
                <a:lnTo>
                  <a:pt x="0" y="0"/>
                </a:lnTo>
                <a:lnTo>
                  <a:pt x="116" y="476638"/>
                </a:lnTo>
                <a:lnTo>
                  <a:pt x="1004" y="508413"/>
                </a:lnTo>
                <a:lnTo>
                  <a:pt x="2752" y="538158"/>
                </a:lnTo>
                <a:lnTo>
                  <a:pt x="5346" y="565868"/>
                </a:lnTo>
                <a:lnTo>
                  <a:pt x="8770" y="591533"/>
                </a:lnTo>
                <a:lnTo>
                  <a:pt x="15432" y="626183"/>
                </a:lnTo>
                <a:lnTo>
                  <a:pt x="23880" y="656192"/>
                </a:lnTo>
                <a:lnTo>
                  <a:pt x="34018" y="681753"/>
                </a:lnTo>
                <a:lnTo>
                  <a:pt x="49678" y="708771"/>
                </a:lnTo>
                <a:lnTo>
                  <a:pt x="68142" y="728143"/>
                </a:lnTo>
                <a:lnTo>
                  <a:pt x="100710" y="742735"/>
                </a:lnTo>
                <a:lnTo>
                  <a:pt x="112776" y="743712"/>
                </a:lnTo>
                <a:lnTo>
                  <a:pt x="122335" y="743242"/>
                </a:lnTo>
                <a:lnTo>
                  <a:pt x="147047" y="736837"/>
                </a:lnTo>
                <a:lnTo>
                  <a:pt x="168694" y="722626"/>
                </a:lnTo>
                <a:lnTo>
                  <a:pt x="186879" y="700797"/>
                </a:lnTo>
                <a:lnTo>
                  <a:pt x="203154" y="669752"/>
                </a:lnTo>
                <a:lnTo>
                  <a:pt x="212399" y="644065"/>
                </a:lnTo>
                <a:lnTo>
                  <a:pt x="220218" y="614172"/>
                </a:lnTo>
                <a:lnTo>
                  <a:pt x="220218" y="726948"/>
                </a:lnTo>
                <a:lnTo>
                  <a:pt x="345186" y="726948"/>
                </a:lnTo>
                <a:lnTo>
                  <a:pt x="345186" y="0"/>
                </a:lnTo>
                <a:lnTo>
                  <a:pt x="276098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05728" y="1562100"/>
            <a:ext cx="260604" cy="743712"/>
          </a:xfrm>
          <a:custGeom>
            <a:avLst/>
            <a:gdLst/>
            <a:ahLst/>
            <a:cxnLst/>
            <a:rect l="l" t="t" r="r" b="b"/>
            <a:pathLst>
              <a:path w="260604" h="743712">
                <a:moveTo>
                  <a:pt x="38163" y="16763"/>
                </a:moveTo>
                <a:lnTo>
                  <a:pt x="0" y="16763"/>
                </a:lnTo>
                <a:lnTo>
                  <a:pt x="0" y="743711"/>
                </a:lnTo>
                <a:lnTo>
                  <a:pt x="133350" y="743711"/>
                </a:lnTo>
                <a:lnTo>
                  <a:pt x="133415" y="477082"/>
                </a:lnTo>
                <a:lnTo>
                  <a:pt x="133592" y="460683"/>
                </a:lnTo>
                <a:lnTo>
                  <a:pt x="133879" y="444749"/>
                </a:lnTo>
                <a:lnTo>
                  <a:pt x="134275" y="429283"/>
                </a:lnTo>
                <a:lnTo>
                  <a:pt x="134779" y="414284"/>
                </a:lnTo>
                <a:lnTo>
                  <a:pt x="135389" y="399753"/>
                </a:lnTo>
                <a:lnTo>
                  <a:pt x="136104" y="385691"/>
                </a:lnTo>
                <a:lnTo>
                  <a:pt x="136923" y="372098"/>
                </a:lnTo>
                <a:lnTo>
                  <a:pt x="137844" y="358976"/>
                </a:lnTo>
                <a:lnTo>
                  <a:pt x="138867" y="346324"/>
                </a:lnTo>
                <a:lnTo>
                  <a:pt x="139989" y="334143"/>
                </a:lnTo>
                <a:lnTo>
                  <a:pt x="141209" y="322434"/>
                </a:lnTo>
                <a:lnTo>
                  <a:pt x="142527" y="311198"/>
                </a:lnTo>
                <a:lnTo>
                  <a:pt x="143941" y="300436"/>
                </a:lnTo>
                <a:lnTo>
                  <a:pt x="145449" y="290147"/>
                </a:lnTo>
                <a:lnTo>
                  <a:pt x="147050" y="280333"/>
                </a:lnTo>
                <a:lnTo>
                  <a:pt x="148743" y="270994"/>
                </a:lnTo>
                <a:lnTo>
                  <a:pt x="150527" y="262132"/>
                </a:lnTo>
                <a:lnTo>
                  <a:pt x="152400" y="253745"/>
                </a:lnTo>
                <a:lnTo>
                  <a:pt x="158831" y="245145"/>
                </a:lnTo>
                <a:lnTo>
                  <a:pt x="169472" y="238379"/>
                </a:lnTo>
                <a:lnTo>
                  <a:pt x="182880" y="236219"/>
                </a:lnTo>
                <a:lnTo>
                  <a:pt x="185085" y="236399"/>
                </a:lnTo>
                <a:lnTo>
                  <a:pt x="193906" y="239229"/>
                </a:lnTo>
                <a:lnTo>
                  <a:pt x="205700" y="245691"/>
                </a:lnTo>
                <a:lnTo>
                  <a:pt x="220218" y="256031"/>
                </a:lnTo>
                <a:lnTo>
                  <a:pt x="222211" y="245274"/>
                </a:lnTo>
                <a:lnTo>
                  <a:pt x="224537" y="232801"/>
                </a:lnTo>
                <a:lnTo>
                  <a:pt x="226877" y="220329"/>
                </a:lnTo>
                <a:lnTo>
                  <a:pt x="229230" y="207857"/>
                </a:lnTo>
                <a:lnTo>
                  <a:pt x="231596" y="195385"/>
                </a:lnTo>
                <a:lnTo>
                  <a:pt x="233973" y="182913"/>
                </a:lnTo>
                <a:lnTo>
                  <a:pt x="236360" y="170441"/>
                </a:lnTo>
                <a:lnTo>
                  <a:pt x="238758" y="157969"/>
                </a:lnTo>
                <a:lnTo>
                  <a:pt x="241163" y="145497"/>
                </a:lnTo>
                <a:lnTo>
                  <a:pt x="243577" y="133024"/>
                </a:lnTo>
                <a:lnTo>
                  <a:pt x="245997" y="120552"/>
                </a:lnTo>
                <a:lnTo>
                  <a:pt x="248422" y="108080"/>
                </a:lnTo>
                <a:lnTo>
                  <a:pt x="250853" y="95608"/>
                </a:lnTo>
                <a:lnTo>
                  <a:pt x="253287" y="83136"/>
                </a:lnTo>
                <a:lnTo>
                  <a:pt x="255724" y="70664"/>
                </a:lnTo>
                <a:lnTo>
                  <a:pt x="258163" y="58192"/>
                </a:lnTo>
                <a:lnTo>
                  <a:pt x="260604" y="45719"/>
                </a:lnTo>
                <a:lnTo>
                  <a:pt x="257227" y="41578"/>
                </a:lnTo>
                <a:lnTo>
                  <a:pt x="245881" y="28874"/>
                </a:lnTo>
                <a:lnTo>
                  <a:pt x="234905" y="18479"/>
                </a:lnTo>
                <a:lnTo>
                  <a:pt x="224318" y="10394"/>
                </a:lnTo>
                <a:lnTo>
                  <a:pt x="214138" y="4619"/>
                </a:lnTo>
                <a:lnTo>
                  <a:pt x="204383" y="1154"/>
                </a:lnTo>
                <a:lnTo>
                  <a:pt x="195072" y="0"/>
                </a:lnTo>
                <a:lnTo>
                  <a:pt x="191129" y="181"/>
                </a:lnTo>
                <a:lnTo>
                  <a:pt x="179446" y="2965"/>
                </a:lnTo>
                <a:lnTo>
                  <a:pt x="168475" y="9017"/>
                </a:lnTo>
                <a:lnTo>
                  <a:pt x="158387" y="18227"/>
                </a:lnTo>
                <a:lnTo>
                  <a:pt x="149351" y="30479"/>
                </a:lnTo>
                <a:lnTo>
                  <a:pt x="144219" y="40692"/>
                </a:lnTo>
                <a:lnTo>
                  <a:pt x="140355" y="50358"/>
                </a:lnTo>
                <a:lnTo>
                  <a:pt x="136848" y="61127"/>
                </a:lnTo>
                <a:lnTo>
                  <a:pt x="133707" y="73009"/>
                </a:lnTo>
                <a:lnTo>
                  <a:pt x="130940" y="86011"/>
                </a:lnTo>
                <a:lnTo>
                  <a:pt x="128556" y="100143"/>
                </a:lnTo>
                <a:lnTo>
                  <a:pt x="126562" y="115411"/>
                </a:lnTo>
                <a:lnTo>
                  <a:pt x="124968" y="131825"/>
                </a:lnTo>
                <a:lnTo>
                  <a:pt x="124968" y="16763"/>
                </a:lnTo>
                <a:lnTo>
                  <a:pt x="38163" y="16763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7678" y="1562100"/>
            <a:ext cx="259842" cy="743712"/>
          </a:xfrm>
          <a:custGeom>
            <a:avLst/>
            <a:gdLst/>
            <a:ahLst/>
            <a:cxnLst/>
            <a:rect l="l" t="t" r="r" b="b"/>
            <a:pathLst>
              <a:path w="259842" h="743712">
                <a:moveTo>
                  <a:pt x="37826" y="16763"/>
                </a:moveTo>
                <a:lnTo>
                  <a:pt x="0" y="16763"/>
                </a:lnTo>
                <a:lnTo>
                  <a:pt x="0" y="743711"/>
                </a:lnTo>
                <a:lnTo>
                  <a:pt x="133350" y="743711"/>
                </a:lnTo>
                <a:lnTo>
                  <a:pt x="133408" y="477154"/>
                </a:lnTo>
                <a:lnTo>
                  <a:pt x="133566" y="460749"/>
                </a:lnTo>
                <a:lnTo>
                  <a:pt x="133825" y="444810"/>
                </a:lnTo>
                <a:lnTo>
                  <a:pt x="134184" y="429339"/>
                </a:lnTo>
                <a:lnTo>
                  <a:pt x="134644" y="414334"/>
                </a:lnTo>
                <a:lnTo>
                  <a:pt x="135204" y="399798"/>
                </a:lnTo>
                <a:lnTo>
                  <a:pt x="135865" y="385731"/>
                </a:lnTo>
                <a:lnTo>
                  <a:pt x="136627" y="372134"/>
                </a:lnTo>
                <a:lnTo>
                  <a:pt x="137489" y="359007"/>
                </a:lnTo>
                <a:lnTo>
                  <a:pt x="138451" y="346351"/>
                </a:lnTo>
                <a:lnTo>
                  <a:pt x="139514" y="334166"/>
                </a:lnTo>
                <a:lnTo>
                  <a:pt x="140678" y="322454"/>
                </a:lnTo>
                <a:lnTo>
                  <a:pt x="141942" y="311214"/>
                </a:lnTo>
                <a:lnTo>
                  <a:pt x="143306" y="300448"/>
                </a:lnTo>
                <a:lnTo>
                  <a:pt x="144772" y="290157"/>
                </a:lnTo>
                <a:lnTo>
                  <a:pt x="146337" y="280340"/>
                </a:lnTo>
                <a:lnTo>
                  <a:pt x="148003" y="270999"/>
                </a:lnTo>
                <a:lnTo>
                  <a:pt x="149770" y="262134"/>
                </a:lnTo>
                <a:lnTo>
                  <a:pt x="151638" y="253745"/>
                </a:lnTo>
                <a:lnTo>
                  <a:pt x="158196" y="245145"/>
                </a:lnTo>
                <a:lnTo>
                  <a:pt x="169047" y="238379"/>
                </a:lnTo>
                <a:lnTo>
                  <a:pt x="182118" y="236219"/>
                </a:lnTo>
                <a:lnTo>
                  <a:pt x="184506" y="236399"/>
                </a:lnTo>
                <a:lnTo>
                  <a:pt x="193473" y="239229"/>
                </a:lnTo>
                <a:lnTo>
                  <a:pt x="205082" y="245691"/>
                </a:lnTo>
                <a:lnTo>
                  <a:pt x="219455" y="256031"/>
                </a:lnTo>
                <a:lnTo>
                  <a:pt x="221560" y="245274"/>
                </a:lnTo>
                <a:lnTo>
                  <a:pt x="223999" y="232801"/>
                </a:lnTo>
                <a:lnTo>
                  <a:pt x="226437" y="220329"/>
                </a:lnTo>
                <a:lnTo>
                  <a:pt x="228872" y="207857"/>
                </a:lnTo>
                <a:lnTo>
                  <a:pt x="231303" y="195385"/>
                </a:lnTo>
                <a:lnTo>
                  <a:pt x="233729" y="182913"/>
                </a:lnTo>
                <a:lnTo>
                  <a:pt x="236150" y="170441"/>
                </a:lnTo>
                <a:lnTo>
                  <a:pt x="238564" y="157969"/>
                </a:lnTo>
                <a:lnTo>
                  <a:pt x="240971" y="145497"/>
                </a:lnTo>
                <a:lnTo>
                  <a:pt x="243370" y="133024"/>
                </a:lnTo>
                <a:lnTo>
                  <a:pt x="245759" y="120552"/>
                </a:lnTo>
                <a:lnTo>
                  <a:pt x="248137" y="108080"/>
                </a:lnTo>
                <a:lnTo>
                  <a:pt x="250505" y="95608"/>
                </a:lnTo>
                <a:lnTo>
                  <a:pt x="252860" y="83136"/>
                </a:lnTo>
                <a:lnTo>
                  <a:pt x="255201" y="70664"/>
                </a:lnTo>
                <a:lnTo>
                  <a:pt x="257529" y="58192"/>
                </a:lnTo>
                <a:lnTo>
                  <a:pt x="259842" y="45719"/>
                </a:lnTo>
                <a:lnTo>
                  <a:pt x="257095" y="42235"/>
                </a:lnTo>
                <a:lnTo>
                  <a:pt x="245929" y="29330"/>
                </a:lnTo>
                <a:lnTo>
                  <a:pt x="235044" y="18771"/>
                </a:lnTo>
                <a:lnTo>
                  <a:pt x="224479" y="10558"/>
                </a:lnTo>
                <a:lnTo>
                  <a:pt x="214270" y="4692"/>
                </a:lnTo>
                <a:lnTo>
                  <a:pt x="204455" y="1173"/>
                </a:lnTo>
                <a:lnTo>
                  <a:pt x="195072" y="0"/>
                </a:lnTo>
                <a:lnTo>
                  <a:pt x="190981" y="181"/>
                </a:lnTo>
                <a:lnTo>
                  <a:pt x="179109" y="2965"/>
                </a:lnTo>
                <a:lnTo>
                  <a:pt x="168213" y="9017"/>
                </a:lnTo>
                <a:lnTo>
                  <a:pt x="158294" y="18227"/>
                </a:lnTo>
                <a:lnTo>
                  <a:pt x="149351" y="30479"/>
                </a:lnTo>
                <a:lnTo>
                  <a:pt x="143933" y="40692"/>
                </a:lnTo>
                <a:lnTo>
                  <a:pt x="139906" y="50358"/>
                </a:lnTo>
                <a:lnTo>
                  <a:pt x="136304" y="61127"/>
                </a:lnTo>
                <a:lnTo>
                  <a:pt x="133136" y="73009"/>
                </a:lnTo>
                <a:lnTo>
                  <a:pt x="130410" y="86011"/>
                </a:lnTo>
                <a:lnTo>
                  <a:pt x="128135" y="100143"/>
                </a:lnTo>
                <a:lnTo>
                  <a:pt x="126318" y="115411"/>
                </a:lnTo>
                <a:lnTo>
                  <a:pt x="124968" y="131825"/>
                </a:lnTo>
                <a:lnTo>
                  <a:pt x="124968" y="16763"/>
                </a:lnTo>
                <a:lnTo>
                  <a:pt x="37826" y="16763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93052" y="1562100"/>
            <a:ext cx="377190" cy="760476"/>
          </a:xfrm>
          <a:custGeom>
            <a:avLst/>
            <a:gdLst/>
            <a:ahLst/>
            <a:cxnLst/>
            <a:rect l="l" t="t" r="r" b="b"/>
            <a:pathLst>
              <a:path w="377190" h="760476">
                <a:moveTo>
                  <a:pt x="242146" y="512540"/>
                </a:moveTo>
                <a:lnTo>
                  <a:pt x="236076" y="528515"/>
                </a:lnTo>
                <a:lnTo>
                  <a:pt x="230431" y="541461"/>
                </a:lnTo>
                <a:lnTo>
                  <a:pt x="225353" y="551448"/>
                </a:lnTo>
                <a:lnTo>
                  <a:pt x="220979" y="558545"/>
                </a:lnTo>
                <a:lnTo>
                  <a:pt x="212714" y="566814"/>
                </a:lnTo>
                <a:lnTo>
                  <a:pt x="201797" y="573721"/>
                </a:lnTo>
                <a:lnTo>
                  <a:pt x="190500" y="576071"/>
                </a:lnTo>
                <a:lnTo>
                  <a:pt x="180582" y="574222"/>
                </a:lnTo>
                <a:lnTo>
                  <a:pt x="171173" y="568725"/>
                </a:lnTo>
                <a:lnTo>
                  <a:pt x="162275" y="559581"/>
                </a:lnTo>
                <a:lnTo>
                  <a:pt x="153961" y="546790"/>
                </a:lnTo>
                <a:lnTo>
                  <a:pt x="146303" y="530351"/>
                </a:lnTo>
                <a:lnTo>
                  <a:pt x="142252" y="515397"/>
                </a:lnTo>
                <a:lnTo>
                  <a:pt x="140019" y="503788"/>
                </a:lnTo>
                <a:lnTo>
                  <a:pt x="138153" y="490818"/>
                </a:lnTo>
                <a:lnTo>
                  <a:pt x="136683" y="476540"/>
                </a:lnTo>
                <a:lnTo>
                  <a:pt x="135636" y="461009"/>
                </a:lnTo>
                <a:lnTo>
                  <a:pt x="377190" y="461009"/>
                </a:lnTo>
                <a:lnTo>
                  <a:pt x="377083" y="396843"/>
                </a:lnTo>
                <a:lnTo>
                  <a:pt x="376859" y="382015"/>
                </a:lnTo>
                <a:lnTo>
                  <a:pt x="376510" y="367476"/>
                </a:lnTo>
                <a:lnTo>
                  <a:pt x="376037" y="353229"/>
                </a:lnTo>
                <a:lnTo>
                  <a:pt x="375437" y="339274"/>
                </a:lnTo>
                <a:lnTo>
                  <a:pt x="374711" y="325614"/>
                </a:lnTo>
                <a:lnTo>
                  <a:pt x="373858" y="312249"/>
                </a:lnTo>
                <a:lnTo>
                  <a:pt x="371766" y="286411"/>
                </a:lnTo>
                <a:lnTo>
                  <a:pt x="369156" y="261774"/>
                </a:lnTo>
                <a:lnTo>
                  <a:pt x="366022" y="238348"/>
                </a:lnTo>
                <a:lnTo>
                  <a:pt x="362357" y="216147"/>
                </a:lnTo>
                <a:lnTo>
                  <a:pt x="358157" y="195181"/>
                </a:lnTo>
                <a:lnTo>
                  <a:pt x="352809" y="172680"/>
                </a:lnTo>
                <a:lnTo>
                  <a:pt x="348905" y="158412"/>
                </a:lnTo>
                <a:lnTo>
                  <a:pt x="344689" y="144731"/>
                </a:lnTo>
                <a:lnTo>
                  <a:pt x="340172" y="131637"/>
                </a:lnTo>
                <a:lnTo>
                  <a:pt x="335360" y="119130"/>
                </a:lnTo>
                <a:lnTo>
                  <a:pt x="324886" y="95875"/>
                </a:lnTo>
                <a:lnTo>
                  <a:pt x="313335" y="74967"/>
                </a:lnTo>
                <a:lnTo>
                  <a:pt x="300772" y="56406"/>
                </a:lnTo>
                <a:lnTo>
                  <a:pt x="289846" y="43215"/>
                </a:lnTo>
                <a:lnTo>
                  <a:pt x="270669" y="26142"/>
                </a:lnTo>
                <a:lnTo>
                  <a:pt x="248999" y="13338"/>
                </a:lnTo>
                <a:lnTo>
                  <a:pt x="224795" y="4801"/>
                </a:lnTo>
                <a:lnTo>
                  <a:pt x="211729" y="2134"/>
                </a:lnTo>
                <a:lnTo>
                  <a:pt x="198013" y="533"/>
                </a:lnTo>
                <a:lnTo>
                  <a:pt x="183642" y="0"/>
                </a:lnTo>
                <a:lnTo>
                  <a:pt x="177871" y="120"/>
                </a:lnTo>
                <a:lnTo>
                  <a:pt x="153570" y="3508"/>
                </a:lnTo>
                <a:lnTo>
                  <a:pt x="130903" y="11560"/>
                </a:lnTo>
                <a:lnTo>
                  <a:pt x="109885" y="24291"/>
                </a:lnTo>
                <a:lnTo>
                  <a:pt x="90532" y="41716"/>
                </a:lnTo>
                <a:lnTo>
                  <a:pt x="81484" y="52194"/>
                </a:lnTo>
                <a:lnTo>
                  <a:pt x="72858" y="63852"/>
                </a:lnTo>
                <a:lnTo>
                  <a:pt x="64656" y="76690"/>
                </a:lnTo>
                <a:lnTo>
                  <a:pt x="56879" y="90711"/>
                </a:lnTo>
                <a:lnTo>
                  <a:pt x="49529" y="105917"/>
                </a:lnTo>
                <a:lnTo>
                  <a:pt x="40366" y="127796"/>
                </a:lnTo>
                <a:lnTo>
                  <a:pt x="32089" y="150918"/>
                </a:lnTo>
                <a:lnTo>
                  <a:pt x="24717" y="175293"/>
                </a:lnTo>
                <a:lnTo>
                  <a:pt x="18269" y="200930"/>
                </a:lnTo>
                <a:lnTo>
                  <a:pt x="177240" y="187969"/>
                </a:lnTo>
                <a:lnTo>
                  <a:pt x="188975" y="185927"/>
                </a:lnTo>
                <a:lnTo>
                  <a:pt x="197671" y="187120"/>
                </a:lnTo>
                <a:lnTo>
                  <a:pt x="208049" y="192473"/>
                </a:lnTo>
                <a:lnTo>
                  <a:pt x="217256" y="202206"/>
                </a:lnTo>
                <a:lnTo>
                  <a:pt x="225551" y="216407"/>
                </a:lnTo>
                <a:lnTo>
                  <a:pt x="229394" y="226987"/>
                </a:lnTo>
                <a:lnTo>
                  <a:pt x="232437" y="237394"/>
                </a:lnTo>
                <a:lnTo>
                  <a:pt x="235158" y="248877"/>
                </a:lnTo>
                <a:lnTo>
                  <a:pt x="237532" y="261435"/>
                </a:lnTo>
                <a:lnTo>
                  <a:pt x="239533" y="275069"/>
                </a:lnTo>
                <a:lnTo>
                  <a:pt x="241136" y="289777"/>
                </a:lnTo>
                <a:lnTo>
                  <a:pt x="242316" y="305561"/>
                </a:lnTo>
                <a:lnTo>
                  <a:pt x="135636" y="305561"/>
                </a:lnTo>
                <a:lnTo>
                  <a:pt x="136357" y="294392"/>
                </a:lnTo>
                <a:lnTo>
                  <a:pt x="137553" y="281644"/>
                </a:lnTo>
                <a:lnTo>
                  <a:pt x="139137" y="269036"/>
                </a:lnTo>
                <a:lnTo>
                  <a:pt x="141108" y="256542"/>
                </a:lnTo>
                <a:lnTo>
                  <a:pt x="143468" y="244133"/>
                </a:lnTo>
                <a:lnTo>
                  <a:pt x="146216" y="231780"/>
                </a:lnTo>
                <a:lnTo>
                  <a:pt x="149351" y="219455"/>
                </a:lnTo>
                <a:lnTo>
                  <a:pt x="149942" y="218058"/>
                </a:lnTo>
                <a:lnTo>
                  <a:pt x="12763" y="227837"/>
                </a:lnTo>
                <a:lnTo>
                  <a:pt x="10369" y="241771"/>
                </a:lnTo>
                <a:lnTo>
                  <a:pt x="8217" y="256025"/>
                </a:lnTo>
                <a:lnTo>
                  <a:pt x="6310" y="270602"/>
                </a:lnTo>
                <a:lnTo>
                  <a:pt x="4649" y="285503"/>
                </a:lnTo>
                <a:lnTo>
                  <a:pt x="3238" y="300728"/>
                </a:lnTo>
                <a:lnTo>
                  <a:pt x="2078" y="316278"/>
                </a:lnTo>
                <a:lnTo>
                  <a:pt x="1172" y="332156"/>
                </a:lnTo>
                <a:lnTo>
                  <a:pt x="522" y="348362"/>
                </a:lnTo>
                <a:lnTo>
                  <a:pt x="131" y="364896"/>
                </a:lnTo>
                <a:lnTo>
                  <a:pt x="0" y="381761"/>
                </a:lnTo>
                <a:lnTo>
                  <a:pt x="25" y="388995"/>
                </a:lnTo>
                <a:lnTo>
                  <a:pt x="224" y="403308"/>
                </a:lnTo>
                <a:lnTo>
                  <a:pt x="621" y="417386"/>
                </a:lnTo>
                <a:lnTo>
                  <a:pt x="1212" y="431229"/>
                </a:lnTo>
                <a:lnTo>
                  <a:pt x="1993" y="444836"/>
                </a:lnTo>
                <a:lnTo>
                  <a:pt x="2962" y="458209"/>
                </a:lnTo>
                <a:lnTo>
                  <a:pt x="4116" y="471346"/>
                </a:lnTo>
                <a:lnTo>
                  <a:pt x="5452" y="484248"/>
                </a:lnTo>
                <a:lnTo>
                  <a:pt x="6966" y="496915"/>
                </a:lnTo>
                <a:lnTo>
                  <a:pt x="8656" y="509347"/>
                </a:lnTo>
                <a:lnTo>
                  <a:pt x="10519" y="521544"/>
                </a:lnTo>
                <a:lnTo>
                  <a:pt x="12551" y="533506"/>
                </a:lnTo>
                <a:lnTo>
                  <a:pt x="17111" y="556724"/>
                </a:lnTo>
                <a:lnTo>
                  <a:pt x="22312" y="579001"/>
                </a:lnTo>
                <a:lnTo>
                  <a:pt x="25146" y="589787"/>
                </a:lnTo>
                <a:lnTo>
                  <a:pt x="26263" y="594076"/>
                </a:lnTo>
                <a:lnTo>
                  <a:pt x="30537" y="609283"/>
                </a:lnTo>
                <a:lnTo>
                  <a:pt x="35083" y="623708"/>
                </a:lnTo>
                <a:lnTo>
                  <a:pt x="39887" y="637355"/>
                </a:lnTo>
                <a:lnTo>
                  <a:pt x="44937" y="650232"/>
                </a:lnTo>
                <a:lnTo>
                  <a:pt x="50221" y="662344"/>
                </a:lnTo>
                <a:lnTo>
                  <a:pt x="55725" y="673699"/>
                </a:lnTo>
                <a:lnTo>
                  <a:pt x="61436" y="684302"/>
                </a:lnTo>
                <a:lnTo>
                  <a:pt x="67343" y="694160"/>
                </a:lnTo>
                <a:lnTo>
                  <a:pt x="79690" y="711666"/>
                </a:lnTo>
                <a:lnTo>
                  <a:pt x="91459" y="724973"/>
                </a:lnTo>
                <a:lnTo>
                  <a:pt x="100835" y="733294"/>
                </a:lnTo>
                <a:lnTo>
                  <a:pt x="110988" y="740506"/>
                </a:lnTo>
                <a:lnTo>
                  <a:pt x="121906" y="746608"/>
                </a:lnTo>
                <a:lnTo>
                  <a:pt x="133573" y="751600"/>
                </a:lnTo>
                <a:lnTo>
                  <a:pt x="145976" y="755483"/>
                </a:lnTo>
                <a:lnTo>
                  <a:pt x="159099" y="758257"/>
                </a:lnTo>
                <a:lnTo>
                  <a:pt x="172929" y="759921"/>
                </a:lnTo>
                <a:lnTo>
                  <a:pt x="187451" y="760475"/>
                </a:lnTo>
                <a:lnTo>
                  <a:pt x="198082" y="760221"/>
                </a:lnTo>
                <a:lnTo>
                  <a:pt x="212509" y="758992"/>
                </a:lnTo>
                <a:lnTo>
                  <a:pt x="226199" y="756744"/>
                </a:lnTo>
                <a:lnTo>
                  <a:pt x="239148" y="753476"/>
                </a:lnTo>
                <a:lnTo>
                  <a:pt x="251350" y="749189"/>
                </a:lnTo>
                <a:lnTo>
                  <a:pt x="262801" y="743884"/>
                </a:lnTo>
                <a:lnTo>
                  <a:pt x="273495" y="737559"/>
                </a:lnTo>
                <a:lnTo>
                  <a:pt x="283428" y="730215"/>
                </a:lnTo>
                <a:lnTo>
                  <a:pt x="292595" y="721852"/>
                </a:lnTo>
                <a:lnTo>
                  <a:pt x="300990" y="712469"/>
                </a:lnTo>
                <a:lnTo>
                  <a:pt x="310255" y="700153"/>
                </a:lnTo>
                <a:lnTo>
                  <a:pt x="320636" y="683287"/>
                </a:lnTo>
                <a:lnTo>
                  <a:pt x="330638" y="663575"/>
                </a:lnTo>
                <a:lnTo>
                  <a:pt x="335489" y="652641"/>
                </a:lnTo>
                <a:lnTo>
                  <a:pt x="340237" y="640983"/>
                </a:lnTo>
                <a:lnTo>
                  <a:pt x="344879" y="628596"/>
                </a:lnTo>
                <a:lnTo>
                  <a:pt x="349411" y="615476"/>
                </a:lnTo>
                <a:lnTo>
                  <a:pt x="353830" y="601619"/>
                </a:lnTo>
                <a:lnTo>
                  <a:pt x="358135" y="587021"/>
                </a:lnTo>
                <a:lnTo>
                  <a:pt x="362322" y="571676"/>
                </a:lnTo>
                <a:lnTo>
                  <a:pt x="366389" y="555582"/>
                </a:lnTo>
                <a:lnTo>
                  <a:pt x="370331" y="538733"/>
                </a:lnTo>
                <a:lnTo>
                  <a:pt x="366646" y="537946"/>
                </a:lnTo>
                <a:lnTo>
                  <a:pt x="354213" y="535313"/>
                </a:lnTo>
                <a:lnTo>
                  <a:pt x="341780" y="532712"/>
                </a:lnTo>
                <a:lnTo>
                  <a:pt x="329347" y="530135"/>
                </a:lnTo>
                <a:lnTo>
                  <a:pt x="316914" y="527574"/>
                </a:lnTo>
                <a:lnTo>
                  <a:pt x="304481" y="525020"/>
                </a:lnTo>
                <a:lnTo>
                  <a:pt x="292048" y="522465"/>
                </a:lnTo>
                <a:lnTo>
                  <a:pt x="279615" y="519900"/>
                </a:lnTo>
                <a:lnTo>
                  <a:pt x="267182" y="517317"/>
                </a:lnTo>
                <a:lnTo>
                  <a:pt x="254749" y="514708"/>
                </a:lnTo>
                <a:lnTo>
                  <a:pt x="242316" y="512063"/>
                </a:lnTo>
                <a:lnTo>
                  <a:pt x="242146" y="512540"/>
                </a:lnTo>
                <a:close/>
              </a:path>
              <a:path w="377190" h="760476">
                <a:moveTo>
                  <a:pt x="12763" y="227837"/>
                </a:moveTo>
                <a:lnTo>
                  <a:pt x="149942" y="218058"/>
                </a:lnTo>
                <a:lnTo>
                  <a:pt x="157589" y="204101"/>
                </a:lnTo>
                <a:lnTo>
                  <a:pt x="166733" y="194049"/>
                </a:lnTo>
                <a:lnTo>
                  <a:pt x="177240" y="187969"/>
                </a:lnTo>
                <a:lnTo>
                  <a:pt x="18269" y="200930"/>
                </a:lnTo>
                <a:lnTo>
                  <a:pt x="15397" y="214224"/>
                </a:lnTo>
                <a:lnTo>
                  <a:pt x="12763" y="22783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5116" y="1562099"/>
            <a:ext cx="345185" cy="743712"/>
          </a:xfrm>
          <a:custGeom>
            <a:avLst/>
            <a:gdLst/>
            <a:ahLst/>
            <a:cxnLst/>
            <a:rect l="l" t="t" r="r" b="b"/>
            <a:pathLst>
              <a:path w="345185" h="743712">
                <a:moveTo>
                  <a:pt x="184520" y="239780"/>
                </a:moveTo>
                <a:lnTo>
                  <a:pt x="201929" y="261366"/>
                </a:lnTo>
                <a:lnTo>
                  <a:pt x="207754" y="285850"/>
                </a:lnTo>
                <a:lnTo>
                  <a:pt x="210244" y="312364"/>
                </a:lnTo>
                <a:lnTo>
                  <a:pt x="211074" y="345186"/>
                </a:lnTo>
                <a:lnTo>
                  <a:pt x="211074" y="743712"/>
                </a:lnTo>
                <a:lnTo>
                  <a:pt x="345185" y="743712"/>
                </a:lnTo>
                <a:lnTo>
                  <a:pt x="345185" y="284245"/>
                </a:lnTo>
                <a:lnTo>
                  <a:pt x="344710" y="251627"/>
                </a:lnTo>
                <a:lnTo>
                  <a:pt x="343374" y="221013"/>
                </a:lnTo>
                <a:lnTo>
                  <a:pt x="341191" y="192403"/>
                </a:lnTo>
                <a:lnTo>
                  <a:pt x="338176" y="165797"/>
                </a:lnTo>
                <a:lnTo>
                  <a:pt x="334344" y="141194"/>
                </a:lnTo>
                <a:lnTo>
                  <a:pt x="327095" y="108048"/>
                </a:lnTo>
                <a:lnTo>
                  <a:pt x="318089" y="79410"/>
                </a:lnTo>
                <a:lnTo>
                  <a:pt x="302871" y="46983"/>
                </a:lnTo>
                <a:lnTo>
                  <a:pt x="285780" y="23971"/>
                </a:lnTo>
                <a:lnTo>
                  <a:pt x="266111" y="8629"/>
                </a:lnTo>
                <a:lnTo>
                  <a:pt x="231648" y="0"/>
                </a:lnTo>
                <a:lnTo>
                  <a:pt x="222048" y="535"/>
                </a:lnTo>
                <a:lnTo>
                  <a:pt x="197789" y="7299"/>
                </a:lnTo>
                <a:lnTo>
                  <a:pt x="176012" y="21828"/>
                </a:lnTo>
                <a:lnTo>
                  <a:pt x="157277" y="44144"/>
                </a:lnTo>
                <a:lnTo>
                  <a:pt x="141140" y="75442"/>
                </a:lnTo>
                <a:lnTo>
                  <a:pt x="131968" y="101243"/>
                </a:lnTo>
                <a:lnTo>
                  <a:pt x="124205" y="131064"/>
                </a:lnTo>
                <a:lnTo>
                  <a:pt x="124205" y="16764"/>
                </a:lnTo>
                <a:lnTo>
                  <a:pt x="0" y="16764"/>
                </a:lnTo>
                <a:lnTo>
                  <a:pt x="0" y="743712"/>
                </a:lnTo>
                <a:lnTo>
                  <a:pt x="132587" y="743712"/>
                </a:lnTo>
                <a:lnTo>
                  <a:pt x="132671" y="380119"/>
                </a:lnTo>
                <a:lnTo>
                  <a:pt x="133028" y="363148"/>
                </a:lnTo>
                <a:lnTo>
                  <a:pt x="133654" y="347375"/>
                </a:lnTo>
                <a:lnTo>
                  <a:pt x="134541" y="332800"/>
                </a:lnTo>
                <a:lnTo>
                  <a:pt x="135678" y="319423"/>
                </a:lnTo>
                <a:lnTo>
                  <a:pt x="137056" y="307244"/>
                </a:lnTo>
                <a:lnTo>
                  <a:pt x="138665" y="296263"/>
                </a:lnTo>
                <a:lnTo>
                  <a:pt x="140495" y="286480"/>
                </a:lnTo>
                <a:lnTo>
                  <a:pt x="142537" y="277896"/>
                </a:lnTo>
                <a:lnTo>
                  <a:pt x="144779" y="270510"/>
                </a:lnTo>
                <a:lnTo>
                  <a:pt x="148620" y="261412"/>
                </a:lnTo>
                <a:lnTo>
                  <a:pt x="156569" y="248193"/>
                </a:lnTo>
                <a:lnTo>
                  <a:pt x="165414" y="240338"/>
                </a:lnTo>
                <a:lnTo>
                  <a:pt x="175259" y="237744"/>
                </a:lnTo>
                <a:lnTo>
                  <a:pt x="184520" y="23978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6731" y="1562099"/>
            <a:ext cx="376396" cy="760476"/>
          </a:xfrm>
          <a:custGeom>
            <a:avLst/>
            <a:gdLst/>
            <a:ahLst/>
            <a:cxnLst/>
            <a:rect l="l" t="t" r="r" b="b"/>
            <a:pathLst>
              <a:path w="376396" h="760476">
                <a:moveTo>
                  <a:pt x="364320" y="225090"/>
                </a:moveTo>
                <a:lnTo>
                  <a:pt x="358794" y="195783"/>
                </a:lnTo>
                <a:lnTo>
                  <a:pt x="352525" y="168587"/>
                </a:lnTo>
                <a:lnTo>
                  <a:pt x="345535" y="143496"/>
                </a:lnTo>
                <a:lnTo>
                  <a:pt x="337851" y="120500"/>
                </a:lnTo>
                <a:lnTo>
                  <a:pt x="329494" y="99592"/>
                </a:lnTo>
                <a:lnTo>
                  <a:pt x="315754" y="72127"/>
                </a:lnTo>
                <a:lnTo>
                  <a:pt x="295829" y="44536"/>
                </a:lnTo>
                <a:lnTo>
                  <a:pt x="276645" y="26941"/>
                </a:lnTo>
                <a:lnTo>
                  <a:pt x="254947" y="13745"/>
                </a:lnTo>
                <a:lnTo>
                  <a:pt x="230736" y="4948"/>
                </a:lnTo>
                <a:lnTo>
                  <a:pt x="204011" y="549"/>
                </a:lnTo>
                <a:lnTo>
                  <a:pt x="189706" y="0"/>
                </a:lnTo>
                <a:lnTo>
                  <a:pt x="178195" y="362"/>
                </a:lnTo>
                <a:lnTo>
                  <a:pt x="151533" y="4422"/>
                </a:lnTo>
                <a:lnTo>
                  <a:pt x="127660" y="12989"/>
                </a:lnTo>
                <a:lnTo>
                  <a:pt x="106421" y="26063"/>
                </a:lnTo>
                <a:lnTo>
                  <a:pt x="88143" y="42842"/>
                </a:lnTo>
                <a:lnTo>
                  <a:pt x="73394" y="61408"/>
                </a:lnTo>
                <a:lnTo>
                  <a:pt x="58893" y="84796"/>
                </a:lnTo>
                <a:lnTo>
                  <a:pt x="45351" y="112057"/>
                </a:lnTo>
                <a:lnTo>
                  <a:pt x="35866" y="134913"/>
                </a:lnTo>
                <a:lnTo>
                  <a:pt x="27504" y="158950"/>
                </a:lnTo>
                <a:lnTo>
                  <a:pt x="20461" y="184230"/>
                </a:lnTo>
                <a:lnTo>
                  <a:pt x="13734" y="215312"/>
                </a:lnTo>
                <a:lnTo>
                  <a:pt x="9882" y="237560"/>
                </a:lnTo>
                <a:lnTo>
                  <a:pt x="6644" y="261097"/>
                </a:lnTo>
                <a:lnTo>
                  <a:pt x="4030" y="285935"/>
                </a:lnTo>
                <a:lnTo>
                  <a:pt x="2052" y="312087"/>
                </a:lnTo>
                <a:lnTo>
                  <a:pt x="722" y="339563"/>
                </a:lnTo>
                <a:lnTo>
                  <a:pt x="52" y="368375"/>
                </a:lnTo>
                <a:lnTo>
                  <a:pt x="0" y="392797"/>
                </a:lnTo>
                <a:lnTo>
                  <a:pt x="189" y="408070"/>
                </a:lnTo>
                <a:lnTo>
                  <a:pt x="1064" y="437219"/>
                </a:lnTo>
                <a:lnTo>
                  <a:pt x="2579" y="464517"/>
                </a:lnTo>
                <a:lnTo>
                  <a:pt x="4703" y="489979"/>
                </a:lnTo>
                <a:lnTo>
                  <a:pt x="7408" y="513621"/>
                </a:lnTo>
                <a:lnTo>
                  <a:pt x="12492" y="545699"/>
                </a:lnTo>
                <a:lnTo>
                  <a:pt x="18922" y="575148"/>
                </a:lnTo>
                <a:lnTo>
                  <a:pt x="25982" y="601085"/>
                </a:lnTo>
                <a:lnTo>
                  <a:pt x="34066" y="625494"/>
                </a:lnTo>
                <a:lnTo>
                  <a:pt x="43175" y="648202"/>
                </a:lnTo>
                <a:lnTo>
                  <a:pt x="53308" y="669036"/>
                </a:lnTo>
                <a:lnTo>
                  <a:pt x="54594" y="671627"/>
                </a:lnTo>
                <a:lnTo>
                  <a:pt x="61626" y="684454"/>
                </a:lnTo>
                <a:lnTo>
                  <a:pt x="69144" y="696103"/>
                </a:lnTo>
                <a:lnTo>
                  <a:pt x="77113" y="706621"/>
                </a:lnTo>
                <a:lnTo>
                  <a:pt x="85493" y="716058"/>
                </a:lnTo>
                <a:lnTo>
                  <a:pt x="94250" y="724464"/>
                </a:lnTo>
                <a:lnTo>
                  <a:pt x="103346" y="731887"/>
                </a:lnTo>
                <a:lnTo>
                  <a:pt x="112744" y="738378"/>
                </a:lnTo>
                <a:lnTo>
                  <a:pt x="122111" y="744120"/>
                </a:lnTo>
                <a:lnTo>
                  <a:pt x="132863" y="749232"/>
                </a:lnTo>
                <a:lnTo>
                  <a:pt x="144415" y="753352"/>
                </a:lnTo>
                <a:lnTo>
                  <a:pt x="156742" y="756510"/>
                </a:lnTo>
                <a:lnTo>
                  <a:pt x="169814" y="758731"/>
                </a:lnTo>
                <a:lnTo>
                  <a:pt x="183605" y="760044"/>
                </a:lnTo>
                <a:lnTo>
                  <a:pt x="198088" y="760476"/>
                </a:lnTo>
                <a:lnTo>
                  <a:pt x="204580" y="760342"/>
                </a:lnTo>
                <a:lnTo>
                  <a:pt x="218106" y="759154"/>
                </a:lnTo>
                <a:lnTo>
                  <a:pt x="231042" y="756736"/>
                </a:lnTo>
                <a:lnTo>
                  <a:pt x="243376" y="753087"/>
                </a:lnTo>
                <a:lnTo>
                  <a:pt x="255098" y="748207"/>
                </a:lnTo>
                <a:lnTo>
                  <a:pt x="266196" y="742097"/>
                </a:lnTo>
                <a:lnTo>
                  <a:pt x="276661" y="734757"/>
                </a:lnTo>
                <a:lnTo>
                  <a:pt x="286480" y="726186"/>
                </a:lnTo>
                <a:lnTo>
                  <a:pt x="299175" y="712654"/>
                </a:lnTo>
                <a:lnTo>
                  <a:pt x="306535" y="703491"/>
                </a:lnTo>
                <a:lnTo>
                  <a:pt x="313593" y="693600"/>
                </a:lnTo>
                <a:lnTo>
                  <a:pt x="320330" y="682958"/>
                </a:lnTo>
                <a:lnTo>
                  <a:pt x="326723" y="671544"/>
                </a:lnTo>
                <a:lnTo>
                  <a:pt x="332752" y="659337"/>
                </a:lnTo>
                <a:lnTo>
                  <a:pt x="338394" y="646316"/>
                </a:lnTo>
                <a:lnTo>
                  <a:pt x="343630" y="632460"/>
                </a:lnTo>
                <a:lnTo>
                  <a:pt x="349398" y="615193"/>
                </a:lnTo>
                <a:lnTo>
                  <a:pt x="352542" y="604670"/>
                </a:lnTo>
                <a:lnTo>
                  <a:pt x="355562" y="593690"/>
                </a:lnTo>
                <a:lnTo>
                  <a:pt x="358452" y="582251"/>
                </a:lnTo>
                <a:lnTo>
                  <a:pt x="361209" y="570351"/>
                </a:lnTo>
                <a:lnTo>
                  <a:pt x="363828" y="557989"/>
                </a:lnTo>
                <a:lnTo>
                  <a:pt x="366304" y="545161"/>
                </a:lnTo>
                <a:lnTo>
                  <a:pt x="368634" y="531865"/>
                </a:lnTo>
                <a:lnTo>
                  <a:pt x="370812" y="518100"/>
                </a:lnTo>
                <a:lnTo>
                  <a:pt x="372835" y="503863"/>
                </a:lnTo>
                <a:lnTo>
                  <a:pt x="374698" y="489151"/>
                </a:lnTo>
                <a:lnTo>
                  <a:pt x="376396" y="473964"/>
                </a:lnTo>
                <a:lnTo>
                  <a:pt x="374091" y="473378"/>
                </a:lnTo>
                <a:lnTo>
                  <a:pt x="361748" y="470265"/>
                </a:lnTo>
                <a:lnTo>
                  <a:pt x="349406" y="467191"/>
                </a:lnTo>
                <a:lnTo>
                  <a:pt x="337063" y="464152"/>
                </a:lnTo>
                <a:lnTo>
                  <a:pt x="324721" y="461143"/>
                </a:lnTo>
                <a:lnTo>
                  <a:pt x="312378" y="458160"/>
                </a:lnTo>
                <a:lnTo>
                  <a:pt x="300036" y="455199"/>
                </a:lnTo>
                <a:lnTo>
                  <a:pt x="287693" y="452255"/>
                </a:lnTo>
                <a:lnTo>
                  <a:pt x="275351" y="449324"/>
                </a:lnTo>
                <a:lnTo>
                  <a:pt x="263008" y="446402"/>
                </a:lnTo>
                <a:lnTo>
                  <a:pt x="250666" y="443484"/>
                </a:lnTo>
                <a:lnTo>
                  <a:pt x="248298" y="459458"/>
                </a:lnTo>
                <a:lnTo>
                  <a:pt x="245492" y="474687"/>
                </a:lnTo>
                <a:lnTo>
                  <a:pt x="242388" y="488430"/>
                </a:lnTo>
                <a:lnTo>
                  <a:pt x="239027" y="500703"/>
                </a:lnTo>
                <a:lnTo>
                  <a:pt x="235449" y="511517"/>
                </a:lnTo>
                <a:lnTo>
                  <a:pt x="227806" y="528828"/>
                </a:lnTo>
                <a:lnTo>
                  <a:pt x="214037" y="544963"/>
                </a:lnTo>
                <a:lnTo>
                  <a:pt x="203206" y="551131"/>
                </a:lnTo>
                <a:lnTo>
                  <a:pt x="191230" y="553212"/>
                </a:lnTo>
                <a:lnTo>
                  <a:pt x="184726" y="552548"/>
                </a:lnTo>
                <a:lnTo>
                  <a:pt x="165091" y="540278"/>
                </a:lnTo>
                <a:lnTo>
                  <a:pt x="156746" y="528426"/>
                </a:lnTo>
                <a:lnTo>
                  <a:pt x="149320" y="512826"/>
                </a:lnTo>
                <a:lnTo>
                  <a:pt x="143891" y="497284"/>
                </a:lnTo>
                <a:lnTo>
                  <a:pt x="138871" y="475807"/>
                </a:lnTo>
                <a:lnTo>
                  <a:pt x="136921" y="463802"/>
                </a:lnTo>
                <a:lnTo>
                  <a:pt x="135336" y="450945"/>
                </a:lnTo>
                <a:lnTo>
                  <a:pt x="134112" y="437232"/>
                </a:lnTo>
                <a:lnTo>
                  <a:pt x="133244" y="422658"/>
                </a:lnTo>
                <a:lnTo>
                  <a:pt x="132727" y="407217"/>
                </a:lnTo>
                <a:lnTo>
                  <a:pt x="132556" y="390906"/>
                </a:lnTo>
                <a:lnTo>
                  <a:pt x="132648" y="377136"/>
                </a:lnTo>
                <a:lnTo>
                  <a:pt x="133012" y="361111"/>
                </a:lnTo>
                <a:lnTo>
                  <a:pt x="133657" y="345911"/>
                </a:lnTo>
                <a:lnTo>
                  <a:pt x="134584" y="331543"/>
                </a:lnTo>
                <a:lnTo>
                  <a:pt x="135799" y="318007"/>
                </a:lnTo>
                <a:lnTo>
                  <a:pt x="137305" y="305310"/>
                </a:lnTo>
                <a:lnTo>
                  <a:pt x="139105" y="293453"/>
                </a:lnTo>
                <a:lnTo>
                  <a:pt x="143602" y="272276"/>
                </a:lnTo>
                <a:lnTo>
                  <a:pt x="149320" y="254508"/>
                </a:lnTo>
                <a:lnTo>
                  <a:pt x="154936" y="241363"/>
                </a:lnTo>
                <a:lnTo>
                  <a:pt x="162899" y="228320"/>
                </a:lnTo>
                <a:lnTo>
                  <a:pt x="171856" y="219107"/>
                </a:lnTo>
                <a:lnTo>
                  <a:pt x="192754" y="211836"/>
                </a:lnTo>
                <a:lnTo>
                  <a:pt x="193691" y="211844"/>
                </a:lnTo>
                <a:lnTo>
                  <a:pt x="206721" y="214112"/>
                </a:lnTo>
                <a:lnTo>
                  <a:pt x="217638" y="220607"/>
                </a:lnTo>
                <a:lnTo>
                  <a:pt x="226282" y="231648"/>
                </a:lnTo>
                <a:lnTo>
                  <a:pt x="233389" y="246688"/>
                </a:lnTo>
                <a:lnTo>
                  <a:pt x="237042" y="257853"/>
                </a:lnTo>
                <a:lnTo>
                  <a:pt x="240283" y="270769"/>
                </a:lnTo>
                <a:lnTo>
                  <a:pt x="243062" y="285410"/>
                </a:lnTo>
                <a:lnTo>
                  <a:pt x="245332" y="301752"/>
                </a:lnTo>
                <a:lnTo>
                  <a:pt x="248180" y="300909"/>
                </a:lnTo>
                <a:lnTo>
                  <a:pt x="260271" y="297365"/>
                </a:lnTo>
                <a:lnTo>
                  <a:pt x="272400" y="293855"/>
                </a:lnTo>
                <a:lnTo>
                  <a:pt x="284563" y="290368"/>
                </a:lnTo>
                <a:lnTo>
                  <a:pt x="296755" y="286898"/>
                </a:lnTo>
                <a:lnTo>
                  <a:pt x="308974" y="283436"/>
                </a:lnTo>
                <a:lnTo>
                  <a:pt x="321213" y="279972"/>
                </a:lnTo>
                <a:lnTo>
                  <a:pt x="333470" y="276499"/>
                </a:lnTo>
                <a:lnTo>
                  <a:pt x="345739" y="273008"/>
                </a:lnTo>
                <a:lnTo>
                  <a:pt x="358017" y="269490"/>
                </a:lnTo>
                <a:lnTo>
                  <a:pt x="370300" y="265938"/>
                </a:lnTo>
                <a:lnTo>
                  <a:pt x="369078" y="256518"/>
                </a:lnTo>
                <a:lnTo>
                  <a:pt x="366797" y="240539"/>
                </a:lnTo>
                <a:lnTo>
                  <a:pt x="364320" y="22509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784" y="1750069"/>
            <a:ext cx="176456" cy="227837"/>
          </a:xfrm>
          <a:custGeom>
            <a:avLst/>
            <a:gdLst/>
            <a:ahLst/>
            <a:cxnLst/>
            <a:rect l="l" t="t" r="r" b="b"/>
            <a:pathLst>
              <a:path w="176456" h="227837">
                <a:moveTo>
                  <a:pt x="12360" y="39868"/>
                </a:moveTo>
                <a:lnTo>
                  <a:pt x="149158" y="30088"/>
                </a:lnTo>
                <a:lnTo>
                  <a:pt x="156805" y="16132"/>
                </a:lnTo>
                <a:lnTo>
                  <a:pt x="165949" y="6080"/>
                </a:lnTo>
                <a:lnTo>
                  <a:pt x="176456" y="0"/>
                </a:lnTo>
                <a:lnTo>
                  <a:pt x="17753" y="12960"/>
                </a:lnTo>
                <a:lnTo>
                  <a:pt x="14937" y="26255"/>
                </a:lnTo>
                <a:lnTo>
                  <a:pt x="12360" y="39868"/>
                </a:lnTo>
                <a:close/>
              </a:path>
              <a:path w="176456" h="227837">
                <a:moveTo>
                  <a:pt x="376405" y="273040"/>
                </a:moveTo>
                <a:lnTo>
                  <a:pt x="376300" y="208948"/>
                </a:lnTo>
                <a:lnTo>
                  <a:pt x="375732" y="179570"/>
                </a:lnTo>
                <a:lnTo>
                  <a:pt x="374674" y="151358"/>
                </a:lnTo>
                <a:lnTo>
                  <a:pt x="373125" y="124322"/>
                </a:lnTo>
                <a:lnTo>
                  <a:pt x="371085" y="98475"/>
                </a:lnTo>
                <a:lnTo>
                  <a:pt x="368554" y="73829"/>
                </a:lnTo>
                <a:lnTo>
                  <a:pt x="365533" y="50396"/>
                </a:lnTo>
                <a:lnTo>
                  <a:pt x="362020" y="28187"/>
                </a:lnTo>
                <a:lnTo>
                  <a:pt x="358017" y="7215"/>
                </a:lnTo>
                <a:lnTo>
                  <a:pt x="352545" y="-15622"/>
                </a:lnTo>
                <a:lnTo>
                  <a:pt x="344155" y="-43488"/>
                </a:lnTo>
                <a:lnTo>
                  <a:pt x="334659" y="-69017"/>
                </a:lnTo>
                <a:lnTo>
                  <a:pt x="324101" y="-92209"/>
                </a:lnTo>
                <a:lnTo>
                  <a:pt x="312525" y="-113064"/>
                </a:lnTo>
                <a:lnTo>
                  <a:pt x="299974" y="-131581"/>
                </a:lnTo>
                <a:lnTo>
                  <a:pt x="289627" y="-144248"/>
                </a:lnTo>
                <a:lnTo>
                  <a:pt x="270638" y="-161520"/>
                </a:lnTo>
                <a:lnTo>
                  <a:pt x="248930" y="-174475"/>
                </a:lnTo>
                <a:lnTo>
                  <a:pt x="224633" y="-183111"/>
                </a:lnTo>
                <a:lnTo>
                  <a:pt x="197878" y="-187429"/>
                </a:lnTo>
                <a:lnTo>
                  <a:pt x="183619" y="-187969"/>
                </a:lnTo>
                <a:lnTo>
                  <a:pt x="177276" y="-187823"/>
                </a:lnTo>
                <a:lnTo>
                  <a:pt x="153028" y="-184350"/>
                </a:lnTo>
                <a:lnTo>
                  <a:pt x="130339" y="-176245"/>
                </a:lnTo>
                <a:lnTo>
                  <a:pt x="109256" y="-163493"/>
                </a:lnTo>
                <a:lnTo>
                  <a:pt x="89822" y="-146079"/>
                </a:lnTo>
                <a:lnTo>
                  <a:pt x="72082" y="-123989"/>
                </a:lnTo>
                <a:lnTo>
                  <a:pt x="56080" y="-97206"/>
                </a:lnTo>
                <a:lnTo>
                  <a:pt x="48745" y="-82051"/>
                </a:lnTo>
                <a:lnTo>
                  <a:pt x="39603" y="-60173"/>
                </a:lnTo>
                <a:lnTo>
                  <a:pt x="31384" y="-37050"/>
                </a:lnTo>
                <a:lnTo>
                  <a:pt x="24097" y="-12676"/>
                </a:lnTo>
                <a:lnTo>
                  <a:pt x="17753" y="12960"/>
                </a:lnTo>
                <a:lnTo>
                  <a:pt x="176456" y="0"/>
                </a:lnTo>
                <a:lnTo>
                  <a:pt x="188191" y="-2041"/>
                </a:lnTo>
                <a:lnTo>
                  <a:pt x="196960" y="-849"/>
                </a:lnTo>
                <a:lnTo>
                  <a:pt x="207530" y="4503"/>
                </a:lnTo>
                <a:lnTo>
                  <a:pt x="216799" y="14237"/>
                </a:lnTo>
                <a:lnTo>
                  <a:pt x="224767" y="28438"/>
                </a:lnTo>
                <a:lnTo>
                  <a:pt x="228609" y="39017"/>
                </a:lnTo>
                <a:lnTo>
                  <a:pt x="231653" y="49425"/>
                </a:lnTo>
                <a:lnTo>
                  <a:pt x="234374" y="60908"/>
                </a:lnTo>
                <a:lnTo>
                  <a:pt x="236748" y="73466"/>
                </a:lnTo>
                <a:lnTo>
                  <a:pt x="238748" y="87099"/>
                </a:lnTo>
                <a:lnTo>
                  <a:pt x="240351" y="101808"/>
                </a:lnTo>
                <a:lnTo>
                  <a:pt x="241531" y="117592"/>
                </a:lnTo>
                <a:lnTo>
                  <a:pt x="134851" y="117592"/>
                </a:lnTo>
                <a:lnTo>
                  <a:pt x="135605" y="106422"/>
                </a:lnTo>
                <a:lnTo>
                  <a:pt x="136891" y="93674"/>
                </a:lnTo>
                <a:lnTo>
                  <a:pt x="138584" y="81067"/>
                </a:lnTo>
                <a:lnTo>
                  <a:pt x="140641" y="68573"/>
                </a:lnTo>
                <a:lnTo>
                  <a:pt x="143018" y="56163"/>
                </a:lnTo>
                <a:lnTo>
                  <a:pt x="145674" y="43810"/>
                </a:lnTo>
                <a:lnTo>
                  <a:pt x="148567" y="31486"/>
                </a:lnTo>
                <a:lnTo>
                  <a:pt x="149158" y="30088"/>
                </a:lnTo>
                <a:lnTo>
                  <a:pt x="12360" y="39868"/>
                </a:lnTo>
                <a:lnTo>
                  <a:pt x="10022" y="53801"/>
                </a:lnTo>
                <a:lnTo>
                  <a:pt x="7926" y="68056"/>
                </a:lnTo>
                <a:lnTo>
                  <a:pt x="6073" y="82633"/>
                </a:lnTo>
                <a:lnTo>
                  <a:pt x="4462" y="97533"/>
                </a:lnTo>
                <a:lnTo>
                  <a:pt x="3097" y="112758"/>
                </a:lnTo>
                <a:lnTo>
                  <a:pt x="1977" y="128309"/>
                </a:lnTo>
                <a:lnTo>
                  <a:pt x="1104" y="144186"/>
                </a:lnTo>
                <a:lnTo>
                  <a:pt x="479" y="160392"/>
                </a:lnTo>
                <a:lnTo>
                  <a:pt x="103" y="176927"/>
                </a:lnTo>
                <a:lnTo>
                  <a:pt x="0" y="200926"/>
                </a:lnTo>
                <a:lnTo>
                  <a:pt x="182" y="215247"/>
                </a:lnTo>
                <a:lnTo>
                  <a:pt x="549" y="229332"/>
                </a:lnTo>
                <a:lnTo>
                  <a:pt x="1097" y="243182"/>
                </a:lnTo>
                <a:lnTo>
                  <a:pt x="1827" y="256797"/>
                </a:lnTo>
                <a:lnTo>
                  <a:pt x="2738" y="270176"/>
                </a:lnTo>
                <a:lnTo>
                  <a:pt x="3827" y="283320"/>
                </a:lnTo>
                <a:lnTo>
                  <a:pt x="5095" y="296229"/>
                </a:lnTo>
                <a:lnTo>
                  <a:pt x="6540" y="308903"/>
                </a:lnTo>
                <a:lnTo>
                  <a:pt x="8162" y="321341"/>
                </a:lnTo>
                <a:lnTo>
                  <a:pt x="9958" y="333543"/>
                </a:lnTo>
                <a:lnTo>
                  <a:pt x="11929" y="345511"/>
                </a:lnTo>
                <a:lnTo>
                  <a:pt x="16390" y="368740"/>
                </a:lnTo>
                <a:lnTo>
                  <a:pt x="21535" y="391027"/>
                </a:lnTo>
                <a:lnTo>
                  <a:pt x="24361" y="401818"/>
                </a:lnTo>
                <a:lnTo>
                  <a:pt x="25479" y="406106"/>
                </a:lnTo>
                <a:lnTo>
                  <a:pt x="29753" y="421314"/>
                </a:lnTo>
                <a:lnTo>
                  <a:pt x="34298" y="435738"/>
                </a:lnTo>
                <a:lnTo>
                  <a:pt x="39102" y="449385"/>
                </a:lnTo>
                <a:lnTo>
                  <a:pt x="44153" y="462262"/>
                </a:lnTo>
                <a:lnTo>
                  <a:pt x="49436" y="474374"/>
                </a:lnTo>
                <a:lnTo>
                  <a:pt x="54940" y="485729"/>
                </a:lnTo>
                <a:lnTo>
                  <a:pt x="60652" y="496332"/>
                </a:lnTo>
                <a:lnTo>
                  <a:pt x="66559" y="506190"/>
                </a:lnTo>
                <a:lnTo>
                  <a:pt x="78906" y="523697"/>
                </a:lnTo>
                <a:lnTo>
                  <a:pt x="90815" y="537004"/>
                </a:lnTo>
                <a:lnTo>
                  <a:pt x="100333" y="545325"/>
                </a:lnTo>
                <a:lnTo>
                  <a:pt x="110541" y="552536"/>
                </a:lnTo>
                <a:lnTo>
                  <a:pt x="121445" y="558638"/>
                </a:lnTo>
                <a:lnTo>
                  <a:pt x="133053" y="563630"/>
                </a:lnTo>
                <a:lnTo>
                  <a:pt x="145372" y="567513"/>
                </a:lnTo>
                <a:lnTo>
                  <a:pt x="158409" y="570287"/>
                </a:lnTo>
                <a:lnTo>
                  <a:pt x="172172" y="571951"/>
                </a:lnTo>
                <a:lnTo>
                  <a:pt x="186667" y="572506"/>
                </a:lnTo>
                <a:lnTo>
                  <a:pt x="198051" y="572214"/>
                </a:lnTo>
                <a:lnTo>
                  <a:pt x="212365" y="570942"/>
                </a:lnTo>
                <a:lnTo>
                  <a:pt x="225959" y="568664"/>
                </a:lnTo>
                <a:lnTo>
                  <a:pt x="238834" y="565377"/>
                </a:lnTo>
                <a:lnTo>
                  <a:pt x="250989" y="561083"/>
                </a:lnTo>
                <a:lnTo>
                  <a:pt x="262424" y="555782"/>
                </a:lnTo>
                <a:lnTo>
                  <a:pt x="273139" y="549473"/>
                </a:lnTo>
                <a:lnTo>
                  <a:pt x="283135" y="542156"/>
                </a:lnTo>
                <a:lnTo>
                  <a:pt x="292411" y="533832"/>
                </a:lnTo>
                <a:lnTo>
                  <a:pt x="300967" y="524500"/>
                </a:lnTo>
                <a:lnTo>
                  <a:pt x="309893" y="512335"/>
                </a:lnTo>
                <a:lnTo>
                  <a:pt x="320087" y="495468"/>
                </a:lnTo>
                <a:lnTo>
                  <a:pt x="329962" y="475748"/>
                </a:lnTo>
                <a:lnTo>
                  <a:pt x="334770" y="464807"/>
                </a:lnTo>
                <a:lnTo>
                  <a:pt x="339486" y="453140"/>
                </a:lnTo>
                <a:lnTo>
                  <a:pt x="344104" y="440741"/>
                </a:lnTo>
                <a:lnTo>
                  <a:pt x="348622" y="427608"/>
                </a:lnTo>
                <a:lnTo>
                  <a:pt x="353035" y="413735"/>
                </a:lnTo>
                <a:lnTo>
                  <a:pt x="357338" y="399119"/>
                </a:lnTo>
                <a:lnTo>
                  <a:pt x="361528" y="383754"/>
                </a:lnTo>
                <a:lnTo>
                  <a:pt x="365599" y="367637"/>
                </a:lnTo>
                <a:lnTo>
                  <a:pt x="369547" y="350764"/>
                </a:lnTo>
                <a:lnTo>
                  <a:pt x="365862" y="349976"/>
                </a:lnTo>
                <a:lnTo>
                  <a:pt x="353429" y="347343"/>
                </a:lnTo>
                <a:lnTo>
                  <a:pt x="340996" y="344742"/>
                </a:lnTo>
                <a:lnTo>
                  <a:pt x="328562" y="342166"/>
                </a:lnTo>
                <a:lnTo>
                  <a:pt x="316129" y="339605"/>
                </a:lnTo>
                <a:lnTo>
                  <a:pt x="303696" y="337050"/>
                </a:lnTo>
                <a:lnTo>
                  <a:pt x="291263" y="334495"/>
                </a:lnTo>
                <a:lnTo>
                  <a:pt x="278830" y="331930"/>
                </a:lnTo>
                <a:lnTo>
                  <a:pt x="266397" y="329347"/>
                </a:lnTo>
                <a:lnTo>
                  <a:pt x="253964" y="326738"/>
                </a:lnTo>
                <a:lnTo>
                  <a:pt x="241531" y="324094"/>
                </a:lnTo>
                <a:lnTo>
                  <a:pt x="241362" y="324571"/>
                </a:lnTo>
                <a:lnTo>
                  <a:pt x="235291" y="340546"/>
                </a:lnTo>
                <a:lnTo>
                  <a:pt x="229647" y="353491"/>
                </a:lnTo>
                <a:lnTo>
                  <a:pt x="224568" y="363478"/>
                </a:lnTo>
                <a:lnTo>
                  <a:pt x="220195" y="370576"/>
                </a:lnTo>
                <a:lnTo>
                  <a:pt x="212261" y="378845"/>
                </a:lnTo>
                <a:lnTo>
                  <a:pt x="201203" y="385752"/>
                </a:lnTo>
                <a:lnTo>
                  <a:pt x="189715" y="388102"/>
                </a:lnTo>
                <a:lnTo>
                  <a:pt x="179798" y="386252"/>
                </a:lnTo>
                <a:lnTo>
                  <a:pt x="170389" y="380756"/>
                </a:lnTo>
                <a:lnTo>
                  <a:pt x="161491" y="371612"/>
                </a:lnTo>
                <a:lnTo>
                  <a:pt x="153177" y="358821"/>
                </a:lnTo>
                <a:lnTo>
                  <a:pt x="145519" y="342382"/>
                </a:lnTo>
                <a:lnTo>
                  <a:pt x="144042" y="337622"/>
                </a:lnTo>
                <a:lnTo>
                  <a:pt x="141468" y="327428"/>
                </a:lnTo>
                <a:lnTo>
                  <a:pt x="139234" y="315818"/>
                </a:lnTo>
                <a:lnTo>
                  <a:pt x="137369" y="302848"/>
                </a:lnTo>
                <a:lnTo>
                  <a:pt x="135899" y="288570"/>
                </a:lnTo>
                <a:lnTo>
                  <a:pt x="134851" y="273040"/>
                </a:lnTo>
                <a:lnTo>
                  <a:pt x="376405" y="27304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72728" y="1562099"/>
            <a:ext cx="346710" cy="760475"/>
          </a:xfrm>
          <a:custGeom>
            <a:avLst/>
            <a:gdLst/>
            <a:ahLst/>
            <a:cxnLst/>
            <a:rect l="l" t="t" r="r" b="b"/>
            <a:pathLst>
              <a:path w="346710" h="760476">
                <a:moveTo>
                  <a:pt x="64066" y="46212"/>
                </a:moveTo>
                <a:lnTo>
                  <a:pt x="49774" y="66784"/>
                </a:lnTo>
                <a:lnTo>
                  <a:pt x="37438" y="91334"/>
                </a:lnTo>
                <a:lnTo>
                  <a:pt x="32003" y="105156"/>
                </a:lnTo>
                <a:lnTo>
                  <a:pt x="24895" y="129289"/>
                </a:lnTo>
                <a:lnTo>
                  <a:pt x="19774" y="153048"/>
                </a:lnTo>
                <a:lnTo>
                  <a:pt x="16031" y="178350"/>
                </a:lnTo>
                <a:lnTo>
                  <a:pt x="13734" y="205093"/>
                </a:lnTo>
                <a:lnTo>
                  <a:pt x="12953" y="233172"/>
                </a:lnTo>
                <a:lnTo>
                  <a:pt x="13020" y="241286"/>
                </a:lnTo>
                <a:lnTo>
                  <a:pt x="14265" y="268484"/>
                </a:lnTo>
                <a:lnTo>
                  <a:pt x="17050" y="294433"/>
                </a:lnTo>
                <a:lnTo>
                  <a:pt x="21334" y="319092"/>
                </a:lnTo>
                <a:lnTo>
                  <a:pt x="27075" y="342417"/>
                </a:lnTo>
                <a:lnTo>
                  <a:pt x="34785" y="365256"/>
                </a:lnTo>
                <a:lnTo>
                  <a:pt x="40573" y="378993"/>
                </a:lnTo>
                <a:lnTo>
                  <a:pt x="53138" y="402383"/>
                </a:lnTo>
                <a:lnTo>
                  <a:pt x="67118" y="420428"/>
                </a:lnTo>
                <a:lnTo>
                  <a:pt x="85454" y="436007"/>
                </a:lnTo>
                <a:lnTo>
                  <a:pt x="104983" y="447689"/>
                </a:lnTo>
                <a:lnTo>
                  <a:pt x="129360" y="459011"/>
                </a:lnTo>
                <a:lnTo>
                  <a:pt x="143339" y="464594"/>
                </a:lnTo>
                <a:lnTo>
                  <a:pt x="158496" y="470154"/>
                </a:lnTo>
                <a:lnTo>
                  <a:pt x="175035" y="478128"/>
                </a:lnTo>
                <a:lnTo>
                  <a:pt x="189221" y="485315"/>
                </a:lnTo>
                <a:lnTo>
                  <a:pt x="200411" y="491539"/>
                </a:lnTo>
                <a:lnTo>
                  <a:pt x="208494" y="496875"/>
                </a:lnTo>
                <a:lnTo>
                  <a:pt x="213360" y="501395"/>
                </a:lnTo>
                <a:lnTo>
                  <a:pt x="218122" y="508051"/>
                </a:lnTo>
                <a:lnTo>
                  <a:pt x="222513" y="519668"/>
                </a:lnTo>
                <a:lnTo>
                  <a:pt x="224027" y="534162"/>
                </a:lnTo>
                <a:lnTo>
                  <a:pt x="223771" y="541275"/>
                </a:lnTo>
                <a:lnTo>
                  <a:pt x="221432" y="554230"/>
                </a:lnTo>
                <a:lnTo>
                  <a:pt x="216407" y="564642"/>
                </a:lnTo>
                <a:lnTo>
                  <a:pt x="205818" y="577650"/>
                </a:lnTo>
                <a:lnTo>
                  <a:pt x="194872" y="583919"/>
                </a:lnTo>
                <a:lnTo>
                  <a:pt x="182118" y="585977"/>
                </a:lnTo>
                <a:lnTo>
                  <a:pt x="170457" y="584310"/>
                </a:lnTo>
                <a:lnTo>
                  <a:pt x="159178" y="578416"/>
                </a:lnTo>
                <a:lnTo>
                  <a:pt x="150114" y="568451"/>
                </a:lnTo>
                <a:lnTo>
                  <a:pt x="146970" y="562957"/>
                </a:lnTo>
                <a:lnTo>
                  <a:pt x="143213" y="554217"/>
                </a:lnTo>
                <a:lnTo>
                  <a:pt x="139591" y="543309"/>
                </a:lnTo>
                <a:lnTo>
                  <a:pt x="136105" y="530235"/>
                </a:lnTo>
                <a:lnTo>
                  <a:pt x="132755" y="514993"/>
                </a:lnTo>
                <a:lnTo>
                  <a:pt x="129540" y="497586"/>
                </a:lnTo>
                <a:lnTo>
                  <a:pt x="124444" y="498676"/>
                </a:lnTo>
                <a:lnTo>
                  <a:pt x="112082" y="501308"/>
                </a:lnTo>
                <a:lnTo>
                  <a:pt x="99658" y="503935"/>
                </a:lnTo>
                <a:lnTo>
                  <a:pt x="87189" y="506552"/>
                </a:lnTo>
                <a:lnTo>
                  <a:pt x="74691" y="509154"/>
                </a:lnTo>
                <a:lnTo>
                  <a:pt x="62180" y="511740"/>
                </a:lnTo>
                <a:lnTo>
                  <a:pt x="49672" y="514303"/>
                </a:lnTo>
                <a:lnTo>
                  <a:pt x="37184" y="516840"/>
                </a:lnTo>
                <a:lnTo>
                  <a:pt x="24732" y="519347"/>
                </a:lnTo>
                <a:lnTo>
                  <a:pt x="12332" y="521820"/>
                </a:lnTo>
                <a:lnTo>
                  <a:pt x="0" y="524256"/>
                </a:lnTo>
                <a:lnTo>
                  <a:pt x="916" y="534316"/>
                </a:lnTo>
                <a:lnTo>
                  <a:pt x="4621" y="565549"/>
                </a:lnTo>
                <a:lnTo>
                  <a:pt x="9409" y="594400"/>
                </a:lnTo>
                <a:lnTo>
                  <a:pt x="15256" y="620880"/>
                </a:lnTo>
                <a:lnTo>
                  <a:pt x="22139" y="645000"/>
                </a:lnTo>
                <a:lnTo>
                  <a:pt x="30034" y="666774"/>
                </a:lnTo>
                <a:lnTo>
                  <a:pt x="38918" y="686212"/>
                </a:lnTo>
                <a:lnTo>
                  <a:pt x="48768" y="703326"/>
                </a:lnTo>
                <a:lnTo>
                  <a:pt x="63715" y="721722"/>
                </a:lnTo>
                <a:lnTo>
                  <a:pt x="82615" y="737032"/>
                </a:lnTo>
                <a:lnTo>
                  <a:pt x="104926" y="748515"/>
                </a:lnTo>
                <a:lnTo>
                  <a:pt x="130592" y="756170"/>
                </a:lnTo>
                <a:lnTo>
                  <a:pt x="159557" y="759997"/>
                </a:lnTo>
                <a:lnTo>
                  <a:pt x="175260" y="760476"/>
                </a:lnTo>
                <a:lnTo>
                  <a:pt x="180493" y="760411"/>
                </a:lnTo>
                <a:lnTo>
                  <a:pt x="208641" y="757594"/>
                </a:lnTo>
                <a:lnTo>
                  <a:pt x="233830" y="750655"/>
                </a:lnTo>
                <a:lnTo>
                  <a:pt x="255998" y="739657"/>
                </a:lnTo>
                <a:lnTo>
                  <a:pt x="275081" y="724662"/>
                </a:lnTo>
                <a:lnTo>
                  <a:pt x="289037" y="709407"/>
                </a:lnTo>
                <a:lnTo>
                  <a:pt x="303109" y="689555"/>
                </a:lnTo>
                <a:lnTo>
                  <a:pt x="315273" y="666979"/>
                </a:lnTo>
                <a:lnTo>
                  <a:pt x="325532" y="641624"/>
                </a:lnTo>
                <a:lnTo>
                  <a:pt x="332823" y="617204"/>
                </a:lnTo>
                <a:lnTo>
                  <a:pt x="338387" y="592457"/>
                </a:lnTo>
                <a:lnTo>
                  <a:pt x="342503" y="567467"/>
                </a:lnTo>
                <a:lnTo>
                  <a:pt x="345209" y="542196"/>
                </a:lnTo>
                <a:lnTo>
                  <a:pt x="346544" y="516607"/>
                </a:lnTo>
                <a:lnTo>
                  <a:pt x="346710" y="503681"/>
                </a:lnTo>
                <a:lnTo>
                  <a:pt x="346690" y="499299"/>
                </a:lnTo>
                <a:lnTo>
                  <a:pt x="345714" y="472671"/>
                </a:lnTo>
                <a:lnTo>
                  <a:pt x="343267" y="446727"/>
                </a:lnTo>
                <a:lnTo>
                  <a:pt x="339347" y="421691"/>
                </a:lnTo>
                <a:lnTo>
                  <a:pt x="333955" y="397789"/>
                </a:lnTo>
                <a:lnTo>
                  <a:pt x="328586" y="379941"/>
                </a:lnTo>
                <a:lnTo>
                  <a:pt x="317947" y="353911"/>
                </a:lnTo>
                <a:lnTo>
                  <a:pt x="305331" y="331619"/>
                </a:lnTo>
                <a:lnTo>
                  <a:pt x="290739" y="312886"/>
                </a:lnTo>
                <a:lnTo>
                  <a:pt x="274795" y="297887"/>
                </a:lnTo>
                <a:lnTo>
                  <a:pt x="255933" y="285268"/>
                </a:lnTo>
                <a:lnTo>
                  <a:pt x="233067" y="274258"/>
                </a:lnTo>
                <a:lnTo>
                  <a:pt x="206198" y="264786"/>
                </a:lnTo>
                <a:lnTo>
                  <a:pt x="186448" y="259300"/>
                </a:lnTo>
                <a:lnTo>
                  <a:pt x="170586" y="254442"/>
                </a:lnTo>
                <a:lnTo>
                  <a:pt x="157806" y="249436"/>
                </a:lnTo>
                <a:lnTo>
                  <a:pt x="148169" y="244163"/>
                </a:lnTo>
                <a:lnTo>
                  <a:pt x="141731" y="238506"/>
                </a:lnTo>
                <a:lnTo>
                  <a:pt x="135165" y="225926"/>
                </a:lnTo>
                <a:lnTo>
                  <a:pt x="133350" y="211836"/>
                </a:lnTo>
                <a:lnTo>
                  <a:pt x="133556" y="206070"/>
                </a:lnTo>
                <a:lnTo>
                  <a:pt x="135858" y="193310"/>
                </a:lnTo>
                <a:lnTo>
                  <a:pt x="140970" y="182118"/>
                </a:lnTo>
                <a:lnTo>
                  <a:pt x="142488" y="179483"/>
                </a:lnTo>
                <a:lnTo>
                  <a:pt x="151998" y="171605"/>
                </a:lnTo>
                <a:lnTo>
                  <a:pt x="166116" y="169163"/>
                </a:lnTo>
                <a:lnTo>
                  <a:pt x="167050" y="169178"/>
                </a:lnTo>
                <a:lnTo>
                  <a:pt x="178585" y="171905"/>
                </a:lnTo>
                <a:lnTo>
                  <a:pt x="189300" y="179116"/>
                </a:lnTo>
                <a:lnTo>
                  <a:pt x="198881" y="190500"/>
                </a:lnTo>
                <a:lnTo>
                  <a:pt x="202328" y="197920"/>
                </a:lnTo>
                <a:lnTo>
                  <a:pt x="205575" y="208507"/>
                </a:lnTo>
                <a:lnTo>
                  <a:pt x="208537" y="222497"/>
                </a:lnTo>
                <a:lnTo>
                  <a:pt x="211074" y="240030"/>
                </a:lnTo>
                <a:lnTo>
                  <a:pt x="212417" y="239737"/>
                </a:lnTo>
                <a:lnTo>
                  <a:pt x="224856" y="237049"/>
                </a:lnTo>
                <a:lnTo>
                  <a:pt x="237294" y="234401"/>
                </a:lnTo>
                <a:lnTo>
                  <a:pt x="249733" y="231789"/>
                </a:lnTo>
                <a:lnTo>
                  <a:pt x="262172" y="229207"/>
                </a:lnTo>
                <a:lnTo>
                  <a:pt x="274610" y="226652"/>
                </a:lnTo>
                <a:lnTo>
                  <a:pt x="287049" y="224120"/>
                </a:lnTo>
                <a:lnTo>
                  <a:pt x="299488" y="221605"/>
                </a:lnTo>
                <a:lnTo>
                  <a:pt x="311926" y="219103"/>
                </a:lnTo>
                <a:lnTo>
                  <a:pt x="324365" y="216610"/>
                </a:lnTo>
                <a:lnTo>
                  <a:pt x="336803" y="214122"/>
                </a:lnTo>
                <a:lnTo>
                  <a:pt x="335178" y="203826"/>
                </a:lnTo>
                <a:lnTo>
                  <a:pt x="332505" y="187994"/>
                </a:lnTo>
                <a:lnTo>
                  <a:pt x="329751" y="173007"/>
                </a:lnTo>
                <a:lnTo>
                  <a:pt x="326916" y="158861"/>
                </a:lnTo>
                <a:lnTo>
                  <a:pt x="323999" y="145551"/>
                </a:lnTo>
                <a:lnTo>
                  <a:pt x="321002" y="133075"/>
                </a:lnTo>
                <a:lnTo>
                  <a:pt x="317923" y="121428"/>
                </a:lnTo>
                <a:lnTo>
                  <a:pt x="314764" y="110607"/>
                </a:lnTo>
                <a:lnTo>
                  <a:pt x="311523" y="100607"/>
                </a:lnTo>
                <a:lnTo>
                  <a:pt x="308202" y="91425"/>
                </a:lnTo>
                <a:lnTo>
                  <a:pt x="304800" y="83057"/>
                </a:lnTo>
                <a:lnTo>
                  <a:pt x="297468" y="68206"/>
                </a:lnTo>
                <a:lnTo>
                  <a:pt x="290564" y="56640"/>
                </a:lnTo>
                <a:lnTo>
                  <a:pt x="283101" y="46113"/>
                </a:lnTo>
                <a:lnTo>
                  <a:pt x="275099" y="36606"/>
                </a:lnTo>
                <a:lnTo>
                  <a:pt x="266577" y="28099"/>
                </a:lnTo>
                <a:lnTo>
                  <a:pt x="257555" y="20574"/>
                </a:lnTo>
                <a:lnTo>
                  <a:pt x="249531" y="15500"/>
                </a:lnTo>
                <a:lnTo>
                  <a:pt x="239628" y="10764"/>
                </a:lnTo>
                <a:lnTo>
                  <a:pt x="228549" y="6889"/>
                </a:lnTo>
                <a:lnTo>
                  <a:pt x="216282" y="3875"/>
                </a:lnTo>
                <a:lnTo>
                  <a:pt x="202813" y="1722"/>
                </a:lnTo>
                <a:lnTo>
                  <a:pt x="188127" y="430"/>
                </a:lnTo>
                <a:lnTo>
                  <a:pt x="172212" y="0"/>
                </a:lnTo>
                <a:lnTo>
                  <a:pt x="169251" y="20"/>
                </a:lnTo>
                <a:lnTo>
                  <a:pt x="154611" y="749"/>
                </a:lnTo>
                <a:lnTo>
                  <a:pt x="140840" y="2510"/>
                </a:lnTo>
                <a:lnTo>
                  <a:pt x="127925" y="5276"/>
                </a:lnTo>
                <a:lnTo>
                  <a:pt x="115854" y="9023"/>
                </a:lnTo>
                <a:lnTo>
                  <a:pt x="104615" y="13727"/>
                </a:lnTo>
                <a:lnTo>
                  <a:pt x="94195" y="19364"/>
                </a:lnTo>
                <a:lnTo>
                  <a:pt x="84581" y="25908"/>
                </a:lnTo>
                <a:lnTo>
                  <a:pt x="71946" y="37364"/>
                </a:lnTo>
                <a:lnTo>
                  <a:pt x="64066" y="4621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438" y="1218437"/>
            <a:ext cx="408431" cy="102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5410" y="1485137"/>
            <a:ext cx="375666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0522" y="1235202"/>
            <a:ext cx="134874" cy="995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8548" y="1501901"/>
            <a:ext cx="385571" cy="728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3086" y="1235202"/>
            <a:ext cx="134874" cy="9951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36926" y="1485137"/>
            <a:ext cx="346709" cy="7452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8509" y="1485137"/>
            <a:ext cx="361187" cy="10294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88129" y="1235202"/>
            <a:ext cx="441197" cy="995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23053" y="1485137"/>
            <a:ext cx="378713" cy="762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20640" y="1485137"/>
            <a:ext cx="377189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29655" y="1501901"/>
            <a:ext cx="346709" cy="7452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8766" y="1485137"/>
            <a:ext cx="262127" cy="7452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90715" y="1485137"/>
            <a:ext cx="262127" cy="7452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16851" y="1485137"/>
            <a:ext cx="377951" cy="762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8153" y="1485137"/>
            <a:ext cx="346709" cy="7452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09738" y="1485137"/>
            <a:ext cx="377951" cy="762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5800" y="1485137"/>
            <a:ext cx="377951" cy="762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95765" y="1485137"/>
            <a:ext cx="348996" cy="762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0027" y="3212289"/>
            <a:ext cx="7570786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b="1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Intelligent Guess Work Technique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70048" y="1578864"/>
            <a:ext cx="133350" cy="726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3360" y="695330"/>
            <a:ext cx="4795587" cy="119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163" marR="2796">
              <a:lnSpc>
                <a:spcPts val="4590"/>
              </a:lnSpc>
              <a:spcBef>
                <a:spcPts val="229"/>
              </a:spcBef>
            </a:pPr>
            <a:r>
              <a:rPr sz="4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Intelligent Guess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92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Stages of Intelligent Guess Work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7116" y="695330"/>
            <a:ext cx="1525762" cy="1593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021">
              <a:lnSpc>
                <a:spcPts val="4590"/>
              </a:lnSpc>
              <a:spcBef>
                <a:spcPts val="229"/>
              </a:spcBef>
            </a:pPr>
            <a:r>
              <a:rPr sz="4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Work</a:t>
            </a:r>
            <a:endParaRPr sz="4400">
              <a:latin typeface="Times New Roman"/>
              <a:cs typeface="Times New Roman"/>
            </a:endParaRPr>
          </a:p>
          <a:p>
            <a:pPr marL="14467" marR="83781">
              <a:lnSpc>
                <a:spcPct val="95825"/>
              </a:lnSpc>
              <a:spcBef>
                <a:spcPts val="1292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are:-</a:t>
            </a:r>
            <a:endParaRPr sz="2800">
              <a:latin typeface="Times New Roman"/>
              <a:cs typeface="Times New Roman"/>
            </a:endParaRPr>
          </a:p>
          <a:p>
            <a:pPr marL="12700" marR="83781">
              <a:lnSpc>
                <a:spcPct val="95825"/>
              </a:lnSpc>
              <a:spcBef>
                <a:spcPts val="405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recurrence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702" y="1504607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7708" y="1958693"/>
            <a:ext cx="223520" cy="1534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27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0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0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27" y="1958693"/>
            <a:ext cx="4399036" cy="113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Calculate the first few values of the</a:t>
            </a:r>
            <a:endParaRPr sz="2400">
              <a:latin typeface="Times New Roman"/>
              <a:cs typeface="Times New Roman"/>
            </a:endParaRPr>
          </a:p>
          <a:p>
            <a:pPr marL="12730" marR="45720">
              <a:lnSpc>
                <a:spcPct val="95825"/>
              </a:lnSpc>
              <a:spcBef>
                <a:spcPts val="27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Look for regularity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40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Guess a suitable general form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3458" y="3163415"/>
            <a:ext cx="58207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rove by mathematical induction that this form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9130" y="3163415"/>
            <a:ext cx="11951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is correct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702" y="3581057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3360" y="3581057"/>
            <a:ext cx="3648420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Conside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r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thi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recurrence: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3396" y="4050464"/>
            <a:ext cx="1000546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T(n) 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9877" y="4050464"/>
            <a:ext cx="3291782" cy="857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23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 if n = 0</a:t>
            </a:r>
            <a:endParaRPr sz="2800" dirty="0">
              <a:latin typeface="Times New Roman"/>
              <a:cs typeface="Times New Roman"/>
            </a:endParaRPr>
          </a:p>
          <a:p>
            <a:pPr marL="13696">
              <a:lnSpc>
                <a:spcPts val="3670"/>
              </a:lnSpc>
              <a:spcBef>
                <a:spcPts val="155"/>
              </a:spcBef>
            </a:pPr>
            <a:r>
              <a:rPr sz="4200" spc="0" baseline="-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3T(</a:t>
            </a:r>
            <a:r>
              <a:rPr sz="4200" spc="-4" baseline="-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lang="en-US" sz="4200" baseline="-1790" dirty="0">
                <a:solidFill>
                  <a:srgbClr val="FFFF00"/>
                </a:solidFill>
                <a:latin typeface="Segoe UI Symbol"/>
                <a:cs typeface="Times New Roman"/>
              </a:rPr>
              <a:t>/</a:t>
            </a:r>
            <a:r>
              <a:rPr sz="4200" spc="0" baseline="-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4200" spc="0" baseline="-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sz="4200" spc="32" baseline="-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200" spc="0" baseline="-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 n otherwise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325" y="4991174"/>
            <a:ext cx="7576505" cy="161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086">
              <a:lnSpc>
                <a:spcPts val="3100"/>
              </a:lnSpc>
              <a:spcBef>
                <a:spcPts val="155"/>
              </a:spcBef>
            </a:pPr>
            <a:r>
              <a:rPr lang="en-US" sz="4200" baseline="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Where</a:t>
            </a:r>
            <a:r>
              <a:rPr lang="en-US" sz="4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200" spc="0" baseline="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 is</a:t>
            </a:r>
            <a:r>
              <a:rPr lang="en-US" sz="4200" spc="0" baseline="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200" spc="0" baseline="1035" dirty="0" smtClean="0">
                <a:solidFill>
                  <a:srgbClr val="FFFF00"/>
                </a:solidFill>
                <a:latin typeface="Times New Roman"/>
                <a:cs typeface="Times New Roman"/>
              </a:rPr>
              <a:t>restricted </a:t>
            </a:r>
            <a:r>
              <a:rPr sz="4200" spc="0" baseline="1035" dirty="0" smtClean="0">
                <a:solidFill>
                  <a:srgbClr val="FFFF00"/>
                </a:solidFill>
                <a:latin typeface="Times New Roman"/>
                <a:cs typeface="Times New Roman"/>
              </a:rPr>
              <a:t>to an exact power of 2</a:t>
            </a:r>
            <a:endParaRPr sz="2800" dirty="0">
              <a:latin typeface="Times New Roman"/>
              <a:cs typeface="Times New Roman"/>
            </a:endParaRPr>
          </a:p>
          <a:p>
            <a:pPr marL="12735" indent="-35">
              <a:lnSpc>
                <a:spcPts val="3030"/>
              </a:lnSpc>
              <a:spcBef>
                <a:spcPts val="673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Values of the recurrence on the first few powers of 2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are: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666" y="4996858"/>
            <a:ext cx="20332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7666" y="5844217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3352800" y="4104142"/>
            <a:ext cx="176033" cy="75013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74824" y="695330"/>
            <a:ext cx="5668055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Intelligent Guess Work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7702" y="1504607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3360" y="1504607"/>
            <a:ext cx="5296458" cy="765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Values</a:t>
            </a:r>
            <a:endParaRPr sz="2800" dirty="0">
              <a:latin typeface="Times New Roman"/>
              <a:cs typeface="Times New Roman"/>
            </a:endParaRPr>
          </a:p>
          <a:p>
            <a:pPr marL="12735" marR="53378">
              <a:lnSpc>
                <a:spcPts val="3025"/>
              </a:lnSpc>
              <a:spcBef>
                <a:spcPts val="3"/>
              </a:spcBef>
            </a:pP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are:</a:t>
            </a:r>
            <a:r>
              <a:rPr lang="en-US"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T(n) = 3T(n / 2) + n </a:t>
            </a:r>
            <a:r>
              <a:rPr lang="en-US" sz="2800" spc="0" baseline="-20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89463" y="1504607"/>
            <a:ext cx="374848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4497" y="1504607"/>
            <a:ext cx="51309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7780" y="1504607"/>
            <a:ext cx="1578346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recurrence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6313" y="1504607"/>
            <a:ext cx="957559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on 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54058" y="1504607"/>
            <a:ext cx="2388626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first few powers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52869" y="1504607"/>
            <a:ext cx="374848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37903" y="1504607"/>
            <a:ext cx="256705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396" y="2828206"/>
            <a:ext cx="711664" cy="85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31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(n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6506" y="2828206"/>
            <a:ext cx="256705" cy="85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31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0909" y="2828206"/>
            <a:ext cx="256705" cy="85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31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5311" y="2828206"/>
            <a:ext cx="435023" cy="85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31"/>
              </a:spcBef>
            </a:pP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9714" y="2828206"/>
            <a:ext cx="435023" cy="85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31"/>
              </a:spcBef>
            </a:pP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4116" y="2828206"/>
            <a:ext cx="612559" cy="85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2960"/>
              </a:lnSpc>
              <a:spcBef>
                <a:spcPts val="148"/>
              </a:spcBef>
            </a:pP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31"/>
              </a:spcBef>
            </a:pP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8519" y="2828206"/>
            <a:ext cx="612559" cy="85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78">
              <a:lnSpc>
                <a:spcPts val="2960"/>
              </a:lnSpc>
              <a:spcBef>
                <a:spcPts val="148"/>
              </a:spcBef>
            </a:pP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31"/>
              </a:spcBef>
            </a:pP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702" y="3767767"/>
            <a:ext cx="601883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i.e.,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3396" y="4237922"/>
            <a:ext cx="710561" cy="1320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T(2)</a:t>
            </a:r>
            <a:endParaRPr sz="2800">
              <a:latin typeface="Times New Roman"/>
              <a:cs typeface="Times New Roman"/>
            </a:endParaRPr>
          </a:p>
          <a:p>
            <a:pPr marL="12720" marR="4579" indent="-10">
              <a:lnSpc>
                <a:spcPct val="110119"/>
              </a:lnSpc>
              <a:spcBef>
                <a:spcPts val="584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T(4) T(8)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4285" y="4237922"/>
            <a:ext cx="279678" cy="1320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10" marR="188">
              <a:lnSpc>
                <a:spcPct val="95825"/>
              </a:lnSpc>
              <a:spcBef>
                <a:spcPts val="331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898">
              <a:lnSpc>
                <a:spcPct val="95825"/>
              </a:lnSpc>
              <a:spcBef>
                <a:spcPts val="475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3950" y="4237922"/>
            <a:ext cx="256975" cy="1320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12710" marR="259">
              <a:lnSpc>
                <a:spcPct val="95825"/>
              </a:lnSpc>
              <a:spcBef>
                <a:spcPts val="331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12970">
              <a:lnSpc>
                <a:spcPct val="95825"/>
              </a:lnSpc>
              <a:spcBef>
                <a:spcPts val="475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0841" y="4237922"/>
            <a:ext cx="256705" cy="1320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3041" marR="4401" indent="-330">
              <a:lnSpc>
                <a:spcPct val="110119"/>
              </a:lnSpc>
              <a:spcBef>
                <a:spcPts val="584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 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7731" y="4237922"/>
            <a:ext cx="427761" cy="91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">
              <a:lnSpc>
                <a:spcPts val="3465"/>
              </a:lnSpc>
              <a:spcBef>
                <a:spcPts val="173"/>
              </a:spcBef>
            </a:pPr>
            <a:r>
              <a:rPr sz="4200" spc="4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50" spc="0" baseline="-9154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10">
              <a:lnSpc>
                <a:spcPts val="3700"/>
              </a:lnSpc>
              <a:spcBef>
                <a:spcPts val="11"/>
              </a:spcBef>
            </a:pPr>
            <a:r>
              <a:rPr sz="4200" spc="4" baseline="7246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50" spc="0" baseline="-10679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270" y="4237901"/>
            <a:ext cx="2508752" cy="851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55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+ 2 = 3 x 1 + 2 =</a:t>
            </a:r>
            <a:endParaRPr sz="2800">
              <a:latin typeface="Times New Roman"/>
              <a:cs typeface="Times New Roman"/>
            </a:endParaRPr>
          </a:p>
          <a:p>
            <a:pPr marL="12700" marR="28101">
              <a:lnSpc>
                <a:spcPct val="95825"/>
              </a:lnSpc>
              <a:spcBef>
                <a:spcPts val="331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+ 4 = 3 x 5 + 4 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5816" y="4237901"/>
            <a:ext cx="110175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 + 2 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7361" y="4237901"/>
            <a:ext cx="256705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7820" y="4708055"/>
            <a:ext cx="1723997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15 + 4 = 19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8144" y="5177447"/>
            <a:ext cx="4829621" cy="448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200" spc="4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50" spc="0" baseline="-9154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r>
              <a:rPr sz="2850" spc="229" baseline="-915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200" spc="0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+ 8 = 3 x 19 + 8 = 57 + 8 = 65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407" y="5647601"/>
            <a:ext cx="6527036" cy="851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200" spc="0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T(16) = 3 x </a:t>
            </a:r>
            <a:r>
              <a:rPr sz="4200" spc="-4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50" spc="0" baseline="-9154" dirty="0" smtClean="0">
                <a:solidFill>
                  <a:srgbClr val="FFFF00"/>
                </a:solidFill>
                <a:latin typeface="Times New Roman"/>
                <a:cs typeface="Times New Roman"/>
              </a:rPr>
              <a:t>8</a:t>
            </a:r>
            <a:r>
              <a:rPr sz="2850" spc="219" baseline="-915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200" spc="0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+ </a:t>
            </a:r>
            <a:r>
              <a:rPr sz="4200" spc="-4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4200" spc="0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6 = 3 x </a:t>
            </a:r>
            <a:r>
              <a:rPr sz="4200" spc="-4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4200" spc="0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5 + </a:t>
            </a:r>
            <a:r>
              <a:rPr sz="4200" spc="-4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4200" spc="0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6 = </a:t>
            </a:r>
            <a:r>
              <a:rPr sz="4200" spc="-4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19</a:t>
            </a:r>
            <a:r>
              <a:rPr sz="4200" spc="0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5 + </a:t>
            </a:r>
            <a:r>
              <a:rPr sz="4200" spc="-4" baseline="8282" dirty="0" smtClean="0">
                <a:solidFill>
                  <a:srgbClr val="FFFF00"/>
                </a:solidFill>
                <a:latin typeface="Times New Roman"/>
                <a:cs typeface="Times New Roman"/>
              </a:rPr>
              <a:t>16</a:t>
            </a:r>
            <a:endParaRPr sz="2800">
              <a:latin typeface="Times New Roman"/>
              <a:cs typeface="Times New Roman"/>
            </a:endParaRPr>
          </a:p>
          <a:p>
            <a:pPr marL="12716" marR="63402">
              <a:lnSpc>
                <a:spcPts val="3195"/>
              </a:lnSpc>
            </a:pPr>
            <a:r>
              <a:rPr sz="4200" spc="0" baseline="-1035" dirty="0" smtClean="0">
                <a:solidFill>
                  <a:srgbClr val="FFFF00"/>
                </a:solidFill>
                <a:latin typeface="Times New Roman"/>
                <a:cs typeface="Times New Roman"/>
              </a:rPr>
              <a:t>and so 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40604" y="5647601"/>
            <a:ext cx="900943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=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211</a:t>
            </a:r>
            <a:endParaRPr sz="2800">
              <a:latin typeface="Times New Roman"/>
              <a:cs typeface="Times New Roman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613360" y="3253910"/>
            <a:ext cx="65272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74124" y="2828206"/>
            <a:ext cx="0" cy="939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74824" y="695330"/>
            <a:ext cx="5668055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Intelligent Guess Work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7702" y="152968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13377" y="1529687"/>
            <a:ext cx="5453857" cy="768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Instead of writing T(2) = 5, it is more useful</a:t>
            </a:r>
            <a:endParaRPr sz="2400">
              <a:latin typeface="Times New Roman"/>
              <a:cs typeface="Times New Roman"/>
            </a:endParaRPr>
          </a:p>
          <a:p>
            <a:pPr marL="12730" marR="45720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T(2) = 3 x 1 + 2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2132" y="1529687"/>
            <a:ext cx="308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85161" y="1529687"/>
            <a:ext cx="6971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write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13408" y="2405987"/>
            <a:ext cx="21830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T(4) = 3 x T(2) 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01079" y="2405987"/>
            <a:ext cx="223824" cy="768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04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 marR="304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29557" y="2405987"/>
            <a:ext cx="471688" cy="768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43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= 3</a:t>
            </a:r>
            <a:endParaRPr sz="2400">
              <a:latin typeface="Times New Roman"/>
              <a:cs typeface="Times New Roman"/>
            </a:endParaRPr>
          </a:p>
          <a:p>
            <a:pPr marL="12700" marR="182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 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06020" y="2405987"/>
            <a:ext cx="223641" cy="768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1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 marR="121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34559" y="2405987"/>
            <a:ext cx="325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(3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64475" y="2405987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92892" y="2405987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21309" y="2405987"/>
            <a:ext cx="243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69234" y="2405987"/>
            <a:ext cx="325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99149" y="2405987"/>
            <a:ext cx="243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47073" y="2405987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36952" y="2836533"/>
            <a:ext cx="32638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89302" y="2844137"/>
            <a:ext cx="243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67660" y="2844137"/>
            <a:ext cx="9284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 1 + 3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3408" y="3282287"/>
            <a:ext cx="14581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Resultantly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3408" y="3720437"/>
            <a:ext cx="326387" cy="2959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86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46860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46860">
              <a:lnSpc>
                <a:spcPct val="95825"/>
              </a:lnSpc>
              <a:spcBef>
                <a:spcPts val="69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688"/>
              </a:spcBef>
            </a:pPr>
            <a:r>
              <a:rPr sz="3600" spc="0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1390"/>
              </a:spcBef>
            </a:pPr>
            <a:r>
              <a:rPr sz="3600" spc="0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1390"/>
              </a:spcBef>
            </a:pPr>
            <a:r>
              <a:rPr sz="3600" spc="0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1390"/>
              </a:spcBef>
            </a:pPr>
            <a:r>
              <a:rPr sz="3600" spc="0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6502" y="3720437"/>
            <a:ext cx="1157701" cy="120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T(n)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9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 x 1 + 2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6502" y="5027283"/>
            <a:ext cx="326387" cy="1652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559"/>
              </a:spcBef>
            </a:pPr>
            <a:r>
              <a:rPr sz="3600" spc="0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1390"/>
              </a:spcBef>
            </a:pPr>
            <a:r>
              <a:rPr sz="3600" spc="0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1390"/>
              </a:spcBef>
            </a:pPr>
            <a:r>
              <a:rPr sz="3600" spc="0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15570" y="5027283"/>
            <a:ext cx="325564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77210" y="5034887"/>
            <a:ext cx="217673" cy="164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 algn="just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3450"/>
              </a:lnSpc>
              <a:spcBef>
                <a:spcPts val="215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 x 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05657" y="5034887"/>
            <a:ext cx="223550" cy="164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30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30">
              <a:lnSpc>
                <a:spcPct val="95825"/>
              </a:lnSpc>
              <a:spcBef>
                <a:spcPts val="69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30">
              <a:lnSpc>
                <a:spcPct val="95825"/>
              </a:lnSpc>
              <a:spcBef>
                <a:spcPts val="69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34105" y="5034887"/>
            <a:ext cx="243088" cy="164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6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 marR="60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 marR="60">
              <a:lnSpc>
                <a:spcPct val="95825"/>
              </a:lnSpc>
              <a:spcBef>
                <a:spcPts val="69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 marR="60">
              <a:lnSpc>
                <a:spcPct val="95825"/>
              </a:lnSpc>
              <a:spcBef>
                <a:spcPts val="69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82151" y="5034887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10629" y="5034887"/>
            <a:ext cx="6999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 2 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82060" y="5465433"/>
            <a:ext cx="325625" cy="1214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610"/>
              </a:lnSpc>
              <a:spcBef>
                <a:spcPts val="130"/>
              </a:spcBef>
            </a:pPr>
            <a:r>
              <a:rPr sz="24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559"/>
              </a:spcBef>
            </a:pPr>
            <a:r>
              <a:rPr sz="3600" spc="-4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1390"/>
              </a:spcBef>
            </a:pPr>
            <a:r>
              <a:rPr sz="3600" spc="-4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3294" y="5465433"/>
            <a:ext cx="32638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1652" y="5465433"/>
            <a:ext cx="325625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1244" y="5473037"/>
            <a:ext cx="223520" cy="1206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 marR="5846">
              <a:lnSpc>
                <a:spcPct val="119791"/>
              </a:lnSpc>
              <a:spcBef>
                <a:spcPts val="50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 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9691" y="5473037"/>
            <a:ext cx="223580" cy="1206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6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 marR="60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 marR="60">
              <a:lnSpc>
                <a:spcPct val="95825"/>
              </a:lnSpc>
              <a:spcBef>
                <a:spcPts val="69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68139" y="5473037"/>
            <a:ext cx="243149" cy="1206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1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 marR="121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 marR="121">
              <a:lnSpc>
                <a:spcPct val="95825"/>
              </a:lnSpc>
              <a:spcBef>
                <a:spcPts val="69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6276" y="5473037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4785" y="5473037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3240" y="5473037"/>
            <a:ext cx="243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6094" y="5903583"/>
            <a:ext cx="326387" cy="77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559"/>
              </a:spcBef>
            </a:pPr>
            <a:r>
              <a:rPr sz="3600" spc="0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5402" y="5903583"/>
            <a:ext cx="325625" cy="77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59"/>
              </a:lnSpc>
              <a:spcBef>
                <a:spcPts val="559"/>
              </a:spcBef>
            </a:pPr>
            <a:r>
              <a:rPr sz="3600" spc="-4" baseline="-16909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16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9436" y="5903583"/>
            <a:ext cx="32638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7032" y="5903583"/>
            <a:ext cx="32638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6802" y="5911187"/>
            <a:ext cx="223520" cy="768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62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4586" y="5911187"/>
            <a:ext cx="6999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+ 3 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9382" y="5911187"/>
            <a:ext cx="243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2998" y="6341732"/>
            <a:ext cx="884933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      </a:t>
            </a: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6340" y="6341732"/>
            <a:ext cx="32638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4698" y="6341732"/>
            <a:ext cx="32638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4586" y="6349336"/>
            <a:ext cx="243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2944" y="6349336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1490" y="6349336"/>
            <a:ext cx="6999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+ 3 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6285" y="6349336"/>
            <a:ext cx="243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613377" y="4038600"/>
            <a:ext cx="71496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274824" y="3720437"/>
            <a:ext cx="0" cy="29590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613377" y="695330"/>
            <a:ext cx="6329501" cy="1136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146">
              <a:lnSpc>
                <a:spcPts val="4590"/>
              </a:lnSpc>
              <a:spcBef>
                <a:spcPts val="229"/>
              </a:spcBef>
            </a:pPr>
            <a:r>
              <a:rPr sz="4400" b="1" spc="0" dirty="0" smtClean="0">
                <a:latin typeface="Times New Roman"/>
                <a:cs typeface="Times New Roman"/>
              </a:rPr>
              <a:t>Intelligent Guess Work</a:t>
            </a:r>
            <a:endParaRPr sz="4400">
              <a:latin typeface="Times New Roman"/>
              <a:cs typeface="Times New Roman"/>
            </a:endParaRPr>
          </a:p>
          <a:p>
            <a:pPr marL="12700" marR="83781">
              <a:lnSpc>
                <a:spcPct val="95825"/>
              </a:lnSpc>
              <a:spcBef>
                <a:spcPts val="1318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The pattern is now obvious.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7702" y="150149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13408" y="1895463"/>
            <a:ext cx="963739" cy="81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T(2</a:t>
            </a:r>
            <a:r>
              <a:rPr sz="2400" spc="4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k</a:t>
            </a: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) =</a:t>
            </a:r>
            <a:endParaRPr sz="2400">
              <a:latin typeface="Times New Roman"/>
              <a:cs typeface="Times New Roman"/>
            </a:endParaRPr>
          </a:p>
          <a:p>
            <a:pPr marR="194004" algn="r">
              <a:lnSpc>
                <a:spcPct val="95825"/>
              </a:lnSpc>
              <a:spcBef>
                <a:spcPts val="1112"/>
              </a:spcBef>
            </a:pPr>
            <a:r>
              <a:rPr sz="2200" i="1" spc="0" dirty="0" smtClean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81178" y="1895463"/>
            <a:ext cx="580103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4" dirty="0" smtClean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r>
              <a:rPr sz="2400" spc="4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k</a:t>
            </a: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13252" y="1895463"/>
            <a:ext cx="494858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4" dirty="0" smtClean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r>
              <a:rPr sz="2400" spc="0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k-1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87216" y="1895463"/>
            <a:ext cx="54896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1 </a:t>
            </a: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40428" y="1895463"/>
            <a:ext cx="495713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4" dirty="0" smtClean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r>
              <a:rPr sz="2400" spc="0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k-2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40300" y="1895463"/>
            <a:ext cx="32638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75065" y="1895463"/>
            <a:ext cx="648966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12</a:t>
            </a:r>
            <a:r>
              <a:rPr sz="2400" spc="0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k-1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75840" y="1895463"/>
            <a:ext cx="325564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4" dirty="0" smtClean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r>
              <a:rPr sz="2400" spc="0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05726" y="1895463"/>
            <a:ext cx="325624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4" dirty="0" smtClean="0">
                <a:solidFill>
                  <a:srgbClr val="7F00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7F0000"/>
                </a:solidFill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4840" y="1903067"/>
            <a:ext cx="243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70246" y="1903067"/>
            <a:ext cx="3953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+ 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70509" y="1903067"/>
            <a:ext cx="147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22787" y="1903067"/>
            <a:ext cx="147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7368" y="1903067"/>
            <a:ext cx="243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7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22596" y="2405853"/>
            <a:ext cx="596582" cy="986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016" marR="239513" algn="ctr">
              <a:lnSpc>
                <a:spcPts val="2155"/>
              </a:lnSpc>
              <a:spcBef>
                <a:spcPts val="107"/>
              </a:spcBef>
            </a:pPr>
            <a:r>
              <a:rPr sz="3300" i="1" spc="0" baseline="-3952" dirty="0" smtClean="0">
                <a:latin typeface="Times New Roman"/>
                <a:cs typeface="Times New Roman"/>
              </a:rPr>
              <a:t>k</a:t>
            </a:r>
            <a:endParaRPr sz="2200" dirty="0">
              <a:latin typeface="Times New Roman"/>
              <a:cs typeface="Times New Roman"/>
            </a:endParaRPr>
          </a:p>
          <a:p>
            <a:pPr algn="ctr">
              <a:lnSpc>
                <a:spcPts val="5610"/>
              </a:lnSpc>
              <a:spcBef>
                <a:spcPts val="172"/>
              </a:spcBef>
            </a:pPr>
            <a:r>
              <a:rPr sz="5700" spc="0" dirty="0" smtClean="0">
                <a:latin typeface="Segoe UI Symbol"/>
                <a:cs typeface="Segoe UI Symbol"/>
              </a:rPr>
              <a:t>∑</a:t>
            </a:r>
            <a:endParaRPr sz="5700" dirty="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23524" y="2606310"/>
            <a:ext cx="472246" cy="31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300" i="1" baseline="1317" dirty="0" smtClean="0">
                <a:latin typeface="Times New Roman"/>
                <a:cs typeface="Times New Roman"/>
              </a:rPr>
              <a:t>k</a:t>
            </a:r>
            <a:r>
              <a:rPr sz="3300" i="1" spc="-254" baseline="1317" dirty="0" smtClean="0">
                <a:latin typeface="Times New Roman"/>
                <a:cs typeface="Times New Roman"/>
              </a:rPr>
              <a:t> </a:t>
            </a:r>
            <a:r>
              <a:rPr sz="3300" spc="59" baseline="1139" dirty="0" smtClean="0">
                <a:latin typeface="Segoe UI Symbol"/>
                <a:cs typeface="Segoe UI Symbol"/>
              </a:rPr>
              <a:t>−</a:t>
            </a:r>
            <a:r>
              <a:rPr sz="3300" i="1" spc="0" baseline="1317" dirty="0" smtClean="0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9922" y="2640866"/>
            <a:ext cx="651015" cy="751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915"/>
              </a:lnSpc>
              <a:spcBef>
                <a:spcPts val="295"/>
              </a:spcBef>
            </a:pPr>
            <a:r>
              <a:rPr sz="5700" spc="0" dirty="0" smtClean="0">
                <a:latin typeface="Segoe UI Symbol"/>
                <a:cs typeface="Segoe UI Symbol"/>
              </a:rPr>
              <a:t>∑</a:t>
            </a:r>
            <a:endParaRPr sz="5700">
              <a:latin typeface="Segoe UI Symbol"/>
              <a:cs typeface="Segoe UI 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05777" y="2680165"/>
            <a:ext cx="436879" cy="563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10"/>
              </a:lnSpc>
              <a:spcBef>
                <a:spcPts val="220"/>
              </a:spcBef>
            </a:pPr>
            <a:r>
              <a:rPr sz="3800" spc="79" dirty="0" smtClean="0">
                <a:latin typeface="Times New Roman"/>
                <a:cs typeface="Times New Roman"/>
              </a:rPr>
              <a:t>2</a:t>
            </a:r>
            <a:r>
              <a:rPr sz="3300" i="1" spc="0" baseline="43481" dirty="0" smtClean="0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9103" y="2680165"/>
            <a:ext cx="476902" cy="563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10"/>
              </a:lnSpc>
              <a:spcBef>
                <a:spcPts val="220"/>
              </a:spcBef>
            </a:pPr>
            <a:r>
              <a:rPr sz="3800" spc="29" dirty="0" smtClean="0">
                <a:latin typeface="Times New Roman"/>
                <a:cs typeface="Times New Roman"/>
              </a:rPr>
              <a:t>3</a:t>
            </a:r>
            <a:r>
              <a:rPr sz="3300" i="1" spc="0" baseline="43481" dirty="0" smtClean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19554" y="2680165"/>
            <a:ext cx="1275849" cy="563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15"/>
              </a:lnSpc>
              <a:spcBef>
                <a:spcPts val="220"/>
              </a:spcBef>
            </a:pPr>
            <a:r>
              <a:rPr sz="3800" spc="100" dirty="0" smtClean="0">
                <a:latin typeface="Times New Roman"/>
                <a:cs typeface="Times New Roman"/>
              </a:rPr>
              <a:t>(</a:t>
            </a:r>
            <a:r>
              <a:rPr sz="3800" spc="0" dirty="0" smtClean="0">
                <a:latin typeface="Times New Roman"/>
                <a:cs typeface="Times New Roman"/>
              </a:rPr>
              <a:t>2</a:t>
            </a:r>
            <a:r>
              <a:rPr sz="3800" spc="-414" dirty="0" smtClean="0">
                <a:latin typeface="Times New Roman"/>
                <a:cs typeface="Times New Roman"/>
              </a:rPr>
              <a:t> </a:t>
            </a:r>
            <a:r>
              <a:rPr sz="3800" spc="0" dirty="0" smtClean="0">
                <a:latin typeface="Times New Roman"/>
                <a:cs typeface="Times New Roman"/>
              </a:rPr>
              <a:t>/</a:t>
            </a:r>
            <a:r>
              <a:rPr sz="3800" spc="-400" dirty="0" smtClean="0">
                <a:latin typeface="Times New Roman"/>
                <a:cs typeface="Times New Roman"/>
              </a:rPr>
              <a:t> </a:t>
            </a:r>
            <a:r>
              <a:rPr sz="3800" spc="-125" dirty="0" smtClean="0">
                <a:latin typeface="Times New Roman"/>
                <a:cs typeface="Times New Roman"/>
              </a:rPr>
              <a:t>3</a:t>
            </a:r>
            <a:r>
              <a:rPr sz="3800" spc="125" dirty="0" smtClean="0">
                <a:latin typeface="Times New Roman"/>
                <a:cs typeface="Times New Roman"/>
              </a:rPr>
              <a:t>)</a:t>
            </a:r>
            <a:r>
              <a:rPr sz="3300" i="1" spc="0" baseline="43481" dirty="0" smtClean="0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1282" y="2691320"/>
            <a:ext cx="497151" cy="751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915"/>
              </a:lnSpc>
              <a:spcBef>
                <a:spcPts val="295"/>
              </a:spcBef>
            </a:pPr>
            <a:r>
              <a:rPr sz="5700" spc="0" dirty="0" smtClean="0">
                <a:latin typeface="Times New Roman"/>
                <a:cs typeface="Times New Roman"/>
              </a:rPr>
              <a:t>3</a:t>
            </a:r>
            <a:endParaRPr sz="5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5795" y="2726602"/>
            <a:ext cx="363124" cy="509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10"/>
              </a:lnSpc>
              <a:spcBef>
                <a:spcPts val="200"/>
              </a:spcBef>
            </a:pPr>
            <a:r>
              <a:rPr sz="3800" spc="0" dirty="0" smtClean="0">
                <a:latin typeface="Segoe UI Symbol"/>
                <a:cs typeface="Segoe UI Symbol"/>
              </a:rPr>
              <a:t>=</a:t>
            </a:r>
            <a:endParaRPr sz="380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6486" y="2726602"/>
            <a:ext cx="363124" cy="509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10"/>
              </a:lnSpc>
              <a:spcBef>
                <a:spcPts val="200"/>
              </a:spcBef>
            </a:pPr>
            <a:r>
              <a:rPr sz="3800" spc="0" dirty="0" smtClean="0">
                <a:latin typeface="Segoe UI Symbol"/>
                <a:cs typeface="Segoe UI Symbol"/>
              </a:rPr>
              <a:t>=</a:t>
            </a:r>
            <a:endParaRPr sz="380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11767" y="3354594"/>
            <a:ext cx="476231" cy="31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300" i="1" baseline="1317" dirty="0" smtClean="0">
                <a:latin typeface="Times New Roman"/>
                <a:cs typeface="Times New Roman"/>
              </a:rPr>
              <a:t>i</a:t>
            </a:r>
            <a:r>
              <a:rPr sz="3300" i="1" spc="-375" baseline="1317" dirty="0" smtClean="0">
                <a:latin typeface="Times New Roman"/>
                <a:cs typeface="Times New Roman"/>
              </a:rPr>
              <a:t> </a:t>
            </a:r>
            <a:r>
              <a:rPr sz="3300" spc="89" baseline="1139" dirty="0" smtClean="0">
                <a:latin typeface="Segoe UI Symbol"/>
                <a:cs typeface="Segoe UI Symbol"/>
              </a:rPr>
              <a:t>=</a:t>
            </a:r>
            <a:r>
              <a:rPr sz="3300" spc="0" baseline="1317" dirty="0" smtClean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3820" y="3354594"/>
            <a:ext cx="1245728" cy="1029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00" marR="73736">
              <a:lnSpc>
                <a:spcPts val="2475"/>
              </a:lnSpc>
              <a:spcBef>
                <a:spcPts val="123"/>
              </a:spcBef>
            </a:pPr>
            <a:r>
              <a:rPr sz="3300" i="1" baseline="1317" dirty="0" smtClean="0">
                <a:latin typeface="Times New Roman"/>
                <a:cs typeface="Times New Roman"/>
              </a:rPr>
              <a:t>i</a:t>
            </a:r>
            <a:r>
              <a:rPr sz="3300" i="1" spc="-375" baseline="1317" dirty="0" smtClean="0">
                <a:latin typeface="Times New Roman"/>
                <a:cs typeface="Times New Roman"/>
              </a:rPr>
              <a:t> </a:t>
            </a:r>
            <a:r>
              <a:rPr sz="3300" spc="89" baseline="1139" dirty="0" smtClean="0">
                <a:latin typeface="Segoe UI Symbol"/>
                <a:cs typeface="Segoe UI Symbol"/>
              </a:rPr>
              <a:t>=</a:t>
            </a:r>
            <a:r>
              <a:rPr sz="3300" spc="0" baseline="1317" dirty="0" smtClean="0">
                <a:latin typeface="Times New Roman"/>
                <a:cs typeface="Times New Roman"/>
              </a:rPr>
              <a:t>0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4945"/>
              </a:lnSpc>
              <a:spcBef>
                <a:spcPts val="810"/>
              </a:spcBef>
            </a:pPr>
            <a:r>
              <a:rPr sz="5700" baseline="-2288" dirty="0" smtClean="0">
                <a:latin typeface="Times New Roman"/>
                <a:cs typeface="Times New Roman"/>
              </a:rPr>
              <a:t>/</a:t>
            </a:r>
            <a:r>
              <a:rPr sz="5700" spc="-304" baseline="-2288" dirty="0" smtClean="0">
                <a:latin typeface="Times New Roman"/>
                <a:cs typeface="Times New Roman"/>
              </a:rPr>
              <a:t>(</a:t>
            </a:r>
            <a:r>
              <a:rPr sz="5700" spc="0" baseline="-2288" dirty="0" smtClean="0">
                <a:latin typeface="Times New Roman"/>
                <a:cs typeface="Times New Roman"/>
              </a:rPr>
              <a:t>1</a:t>
            </a:r>
            <a:r>
              <a:rPr sz="5700" spc="-654" baseline="-2288" dirty="0" smtClean="0">
                <a:latin typeface="Times New Roman"/>
                <a:cs typeface="Times New Roman"/>
              </a:rPr>
              <a:t> </a:t>
            </a:r>
            <a:r>
              <a:rPr sz="5700" spc="0" baseline="-1978" dirty="0" smtClean="0">
                <a:latin typeface="Segoe UI Symbol"/>
                <a:cs typeface="Segoe UI Symbol"/>
              </a:rPr>
              <a:t>−</a:t>
            </a:r>
            <a:endParaRPr sz="3800" dirty="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6846" y="3816373"/>
            <a:ext cx="1160932" cy="567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45"/>
              </a:lnSpc>
              <a:spcBef>
                <a:spcPts val="222"/>
              </a:spcBef>
            </a:pPr>
            <a:r>
              <a:rPr sz="3800" spc="-125" dirty="0" smtClean="0">
                <a:latin typeface="Times New Roman"/>
                <a:cs typeface="Times New Roman"/>
              </a:rPr>
              <a:t>3</a:t>
            </a:r>
            <a:r>
              <a:rPr sz="3800" spc="189" dirty="0" smtClean="0">
                <a:latin typeface="Times New Roman"/>
                <a:cs typeface="Times New Roman"/>
              </a:rPr>
              <a:t>)</a:t>
            </a:r>
            <a:r>
              <a:rPr sz="3300" i="1" spc="0" baseline="43481" dirty="0" smtClean="0">
                <a:latin typeface="Times New Roman"/>
                <a:cs typeface="Times New Roman"/>
              </a:rPr>
              <a:t>k</a:t>
            </a:r>
            <a:r>
              <a:rPr sz="3300" i="1" spc="-259" baseline="43481" dirty="0" smtClean="0">
                <a:latin typeface="Times New Roman"/>
                <a:cs typeface="Times New Roman"/>
              </a:rPr>
              <a:t> </a:t>
            </a:r>
            <a:r>
              <a:rPr sz="3300" spc="-69" baseline="37591" dirty="0" smtClean="0">
                <a:latin typeface="Segoe UI Symbol"/>
                <a:cs typeface="Segoe UI Symbol"/>
              </a:rPr>
              <a:t>+</a:t>
            </a:r>
            <a:r>
              <a:rPr sz="3300" spc="0" baseline="43481" dirty="0" smtClean="0">
                <a:latin typeface="Times New Roman"/>
                <a:cs typeface="Times New Roman"/>
              </a:rPr>
              <a:t>1</a:t>
            </a:r>
            <a:r>
              <a:rPr sz="3300" spc="-294" baseline="43481" dirty="0" smtClean="0">
                <a:latin typeface="Times New Roman"/>
                <a:cs typeface="Times New Roman"/>
              </a:rPr>
              <a:t> </a:t>
            </a:r>
            <a:r>
              <a:rPr sz="3800" spc="0" dirty="0" smtClean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8459" y="3820881"/>
            <a:ext cx="476828" cy="563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10"/>
              </a:lnSpc>
              <a:spcBef>
                <a:spcPts val="220"/>
              </a:spcBef>
            </a:pPr>
            <a:r>
              <a:rPr sz="3800" spc="25" dirty="0" smtClean="0">
                <a:latin typeface="Times New Roman"/>
                <a:cs typeface="Times New Roman"/>
              </a:rPr>
              <a:t>3</a:t>
            </a:r>
            <a:r>
              <a:rPr sz="3300" i="1" spc="0" baseline="43481" dirty="0" smtClean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5795" y="3867317"/>
            <a:ext cx="363124" cy="1296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4180"/>
              </a:lnSpc>
              <a:spcBef>
                <a:spcPts val="209"/>
              </a:spcBef>
            </a:pPr>
            <a:r>
              <a:rPr sz="5700" spc="0" baseline="1319" dirty="0" smtClean="0">
                <a:latin typeface="Segoe UI Symbol"/>
                <a:cs typeface="Segoe UI Symbol"/>
              </a:rPr>
              <a:t>=</a:t>
            </a:r>
            <a:endParaRPr sz="3800">
              <a:latin typeface="Segoe UI Symbol"/>
              <a:cs typeface="Segoe UI Symbol"/>
            </a:endParaRPr>
          </a:p>
          <a:p>
            <a:pPr marL="12700">
              <a:lnSpc>
                <a:spcPts val="4885"/>
              </a:lnSpc>
              <a:spcBef>
                <a:spcPts val="1179"/>
              </a:spcBef>
            </a:pPr>
            <a:r>
              <a:rPr sz="5700" spc="0" baseline="-2638" dirty="0" smtClean="0">
                <a:latin typeface="Segoe UI Symbol"/>
                <a:cs typeface="Segoe UI Symbol"/>
              </a:rPr>
              <a:t>=</a:t>
            </a:r>
            <a:endParaRPr sz="38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8049" y="3867317"/>
            <a:ext cx="1458210" cy="516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70"/>
              </a:lnSpc>
              <a:spcBef>
                <a:spcPts val="203"/>
              </a:spcBef>
            </a:pPr>
            <a:r>
              <a:rPr sz="3800" spc="-314" dirty="0" smtClean="0">
                <a:latin typeface="Times New Roman"/>
                <a:cs typeface="Times New Roman"/>
              </a:rPr>
              <a:t>(</a:t>
            </a:r>
            <a:r>
              <a:rPr sz="3800" spc="0" dirty="0" smtClean="0">
                <a:latin typeface="Times New Roman"/>
                <a:cs typeface="Times New Roman"/>
              </a:rPr>
              <a:t>1</a:t>
            </a:r>
            <a:r>
              <a:rPr sz="3800" spc="-654" dirty="0" smtClean="0">
                <a:latin typeface="Times New Roman"/>
                <a:cs typeface="Times New Roman"/>
              </a:rPr>
              <a:t> </a:t>
            </a:r>
            <a:r>
              <a:rPr sz="3800" spc="0" dirty="0" smtClean="0">
                <a:latin typeface="Segoe UI Symbol"/>
                <a:cs typeface="Segoe UI Symbol"/>
              </a:rPr>
              <a:t>−</a:t>
            </a:r>
            <a:r>
              <a:rPr sz="3800" spc="-450" dirty="0" smtClean="0">
                <a:latin typeface="Segoe UI Symbol"/>
                <a:cs typeface="Segoe UI Symbol"/>
              </a:rPr>
              <a:t> </a:t>
            </a:r>
            <a:r>
              <a:rPr sz="3800" spc="100" dirty="0" smtClean="0">
                <a:latin typeface="Times New Roman"/>
                <a:cs typeface="Times New Roman"/>
              </a:rPr>
              <a:t>(</a:t>
            </a:r>
            <a:r>
              <a:rPr sz="3800" spc="0" dirty="0" smtClean="0">
                <a:latin typeface="Times New Roman"/>
                <a:cs typeface="Times New Roman"/>
              </a:rPr>
              <a:t>2</a:t>
            </a:r>
            <a:r>
              <a:rPr sz="3800" spc="-414" dirty="0" smtClean="0">
                <a:latin typeface="Times New Roman"/>
                <a:cs typeface="Times New Roman"/>
              </a:rPr>
              <a:t> </a:t>
            </a:r>
            <a:r>
              <a:rPr sz="3800" spc="0" dirty="0" smtClean="0">
                <a:latin typeface="Times New Roman"/>
                <a:cs typeface="Times New Roman"/>
              </a:rPr>
              <a:t>/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8483" y="3875045"/>
            <a:ext cx="339899" cy="509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0"/>
              </a:lnSpc>
              <a:spcBef>
                <a:spcPts val="199"/>
              </a:spcBef>
            </a:pPr>
            <a:r>
              <a:rPr sz="3800" spc="0" dirty="0" smtClean="0">
                <a:latin typeface="Times New Roman"/>
                <a:cs typeface="Times New Roman"/>
              </a:rPr>
              <a:t>2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7854" y="3875045"/>
            <a:ext cx="232486" cy="509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0"/>
              </a:lnSpc>
              <a:spcBef>
                <a:spcPts val="199"/>
              </a:spcBef>
            </a:pPr>
            <a:r>
              <a:rPr sz="3800" spc="0" dirty="0" smtClean="0">
                <a:latin typeface="Times New Roman"/>
                <a:cs typeface="Times New Roman"/>
              </a:rPr>
              <a:t>/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2086" y="3875045"/>
            <a:ext cx="486166" cy="509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0"/>
              </a:lnSpc>
              <a:spcBef>
                <a:spcPts val="199"/>
              </a:spcBef>
            </a:pPr>
            <a:r>
              <a:rPr sz="3800" spc="-114" dirty="0" smtClean="0">
                <a:latin typeface="Times New Roman"/>
                <a:cs typeface="Times New Roman"/>
              </a:rPr>
              <a:t>3</a:t>
            </a:r>
            <a:r>
              <a:rPr sz="3800" spc="0" dirty="0" smtClean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8508" y="4603522"/>
            <a:ext cx="801112" cy="567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45"/>
              </a:lnSpc>
              <a:spcBef>
                <a:spcPts val="222"/>
              </a:spcBef>
            </a:pPr>
            <a:r>
              <a:rPr sz="3800" spc="25" dirty="0" smtClean="0">
                <a:latin typeface="Times New Roman"/>
                <a:cs typeface="Times New Roman"/>
              </a:rPr>
              <a:t>3</a:t>
            </a:r>
            <a:r>
              <a:rPr sz="3300" i="1" spc="0" baseline="43481" dirty="0" smtClean="0">
                <a:latin typeface="Times New Roman"/>
                <a:cs typeface="Times New Roman"/>
              </a:rPr>
              <a:t>k</a:t>
            </a:r>
            <a:r>
              <a:rPr sz="3300" i="1" spc="-254" baseline="43481" dirty="0" smtClean="0">
                <a:latin typeface="Times New Roman"/>
                <a:cs typeface="Times New Roman"/>
              </a:rPr>
              <a:t> </a:t>
            </a:r>
            <a:r>
              <a:rPr sz="3300" spc="-79" baseline="37591" dirty="0" smtClean="0">
                <a:latin typeface="Segoe UI Symbol"/>
                <a:cs typeface="Segoe UI Symbol"/>
              </a:rPr>
              <a:t>+</a:t>
            </a:r>
            <a:r>
              <a:rPr sz="3300" spc="0" baseline="43481" dirty="0" smtClean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8368" y="4603522"/>
            <a:ext cx="816354" cy="567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45"/>
              </a:lnSpc>
              <a:spcBef>
                <a:spcPts val="222"/>
              </a:spcBef>
            </a:pPr>
            <a:r>
              <a:rPr sz="3800" spc="144" dirty="0" smtClean="0">
                <a:latin typeface="Times New Roman"/>
                <a:cs typeface="Times New Roman"/>
              </a:rPr>
              <a:t>2</a:t>
            </a:r>
            <a:r>
              <a:rPr sz="3300" i="1" spc="0" baseline="43481" dirty="0" smtClean="0">
                <a:latin typeface="Times New Roman"/>
                <a:cs typeface="Times New Roman"/>
              </a:rPr>
              <a:t>k</a:t>
            </a:r>
            <a:r>
              <a:rPr sz="3300" i="1" spc="-254" baseline="43481" dirty="0" smtClean="0">
                <a:latin typeface="Times New Roman"/>
                <a:cs typeface="Times New Roman"/>
              </a:rPr>
              <a:t> </a:t>
            </a:r>
            <a:r>
              <a:rPr sz="3300" spc="-79" baseline="37591" dirty="0" smtClean="0">
                <a:latin typeface="Segoe UI Symbol"/>
                <a:cs typeface="Segoe UI Symbol"/>
              </a:rPr>
              <a:t>+</a:t>
            </a:r>
            <a:r>
              <a:rPr sz="3300" spc="0" baseline="43481" dirty="0" smtClean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0896" y="4654485"/>
            <a:ext cx="363124" cy="509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10"/>
              </a:lnSpc>
              <a:spcBef>
                <a:spcPts val="200"/>
              </a:spcBef>
            </a:pPr>
            <a:r>
              <a:rPr sz="3800" spc="0" dirty="0" smtClean="0">
                <a:latin typeface="Segoe UI Symbol"/>
                <a:cs typeface="Segoe UI Symbol"/>
              </a:rPr>
              <a:t>−</a:t>
            </a:r>
            <a:endParaRPr sz="3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702" y="5919569"/>
            <a:ext cx="177800" cy="1133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9900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2"/>
              </a:spcBef>
            </a:pPr>
            <a:r>
              <a:rPr sz="2400" spc="0" dirty="0" smtClean="0">
                <a:solidFill>
                  <a:srgbClr val="9900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00"/>
              </a:spcBef>
            </a:pPr>
            <a:r>
              <a:rPr sz="2400" spc="0" dirty="0" smtClean="0">
                <a:solidFill>
                  <a:srgbClr val="9900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3377" y="5919569"/>
            <a:ext cx="33943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990000"/>
                </a:solidFill>
                <a:latin typeface="Times New Roman"/>
                <a:cs typeface="Times New Roman"/>
              </a:rPr>
              <a:t>Regularity can be observed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1862" y="6313539"/>
            <a:ext cx="1316536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9" dirty="0" smtClean="0">
                <a:solidFill>
                  <a:srgbClr val="990000"/>
                </a:solidFill>
                <a:latin typeface="Times New Roman"/>
                <a:cs typeface="Times New Roman"/>
              </a:rPr>
              <a:t>3</a:t>
            </a:r>
            <a:r>
              <a:rPr sz="2400" spc="0" baseline="25364" dirty="0" smtClean="0">
                <a:solidFill>
                  <a:srgbClr val="990000"/>
                </a:solidFill>
                <a:latin typeface="Times New Roman"/>
                <a:cs typeface="Times New Roman"/>
              </a:rPr>
              <a:t>k+1      </a:t>
            </a:r>
            <a:r>
              <a:rPr sz="2400" spc="-4" dirty="0" smtClean="0">
                <a:solidFill>
                  <a:srgbClr val="990000"/>
                </a:solidFill>
                <a:latin typeface="Times New Roman"/>
                <a:cs typeface="Times New Roman"/>
              </a:rPr>
              <a:t>2</a:t>
            </a:r>
            <a:r>
              <a:rPr sz="2400" spc="0" baseline="25364" dirty="0" smtClean="0">
                <a:solidFill>
                  <a:srgbClr val="990000"/>
                </a:solidFill>
                <a:latin typeface="Times New Roman"/>
                <a:cs typeface="Times New Roman"/>
              </a:rPr>
              <a:t>k+1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377" y="6321143"/>
            <a:ext cx="1983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990000"/>
                </a:solidFill>
                <a:latin typeface="Times New Roman"/>
                <a:cs typeface="Times New Roman"/>
              </a:rPr>
              <a:t>General form 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7820" y="6321142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990000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13377" y="6722717"/>
            <a:ext cx="53612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990000"/>
                </a:solidFill>
                <a:latin typeface="Times New Roman"/>
                <a:cs typeface="Times New Roman"/>
              </a:rPr>
              <a:t>It can be proved by mathematical induction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2026" y="3821811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7162800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2026" y="3856100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7162800" y="0"/>
                </a:moveTo>
                <a:lnTo>
                  <a:pt x="0" y="0"/>
                </a:lnTo>
              </a:path>
            </a:pathLst>
          </a:custGeom>
          <a:ln w="3555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000" y="3352800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3360" y="695330"/>
            <a:ext cx="7651911" cy="2079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163" marR="48635">
              <a:lnSpc>
                <a:spcPts val="4590"/>
              </a:lnSpc>
              <a:spcBef>
                <a:spcPts val="229"/>
              </a:spcBef>
            </a:pPr>
            <a:r>
              <a:rPr sz="4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Intelligent Guess Work</a:t>
            </a:r>
            <a:endParaRPr sz="4400" dirty="0">
              <a:latin typeface="Times New Roman"/>
              <a:cs typeface="Times New Roman"/>
            </a:endParaRPr>
          </a:p>
          <a:p>
            <a:pPr marL="12735" indent="-35">
              <a:lnSpc>
                <a:spcPct val="100041"/>
              </a:lnSpc>
              <a:spcBef>
                <a:spcPts val="156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Equation can further be guessed with a little more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intuitio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an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d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value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ca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e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tabulate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d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2800" spc="-1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T(n) </a:t>
            </a:r>
            <a:r>
              <a:rPr lang="en-US"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±</a:t>
            </a:r>
            <a:r>
              <a:rPr sz="28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n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for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smal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l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value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f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i.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702" y="1539659"/>
            <a:ext cx="203327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2026" y="3352800"/>
            <a:ext cx="1696973" cy="491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7180">
              <a:lnSpc>
                <a:spcPct val="95825"/>
              </a:lnSpc>
              <a:spcBef>
                <a:spcPts val="265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000" y="3352800"/>
            <a:ext cx="5465826" cy="491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609">
              <a:lnSpc>
                <a:spcPct val="95825"/>
              </a:lnSpc>
              <a:spcBef>
                <a:spcPts val="265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4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8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6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2026" y="3844671"/>
            <a:ext cx="1696973" cy="2632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778" marR="332990">
              <a:lnSpc>
                <a:spcPts val="3219"/>
              </a:lnSpc>
              <a:spcBef>
                <a:spcPts val="425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T(n)-2n </a:t>
            </a:r>
            <a:endParaRPr sz="2800">
              <a:latin typeface="Times New Roman"/>
              <a:cs typeface="Times New Roman"/>
            </a:endParaRPr>
          </a:p>
          <a:p>
            <a:pPr marL="112778" marR="332990">
              <a:lnSpc>
                <a:spcPts val="3219"/>
              </a:lnSpc>
              <a:spcBef>
                <a:spcPts val="817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(n)</a:t>
            </a:r>
            <a:r>
              <a:rPr sz="2800" spc="9" dirty="0" smtClean="0">
                <a:solidFill>
                  <a:srgbClr val="FFFF00"/>
                </a:solidFill>
                <a:latin typeface="Times New Roman"/>
                <a:cs typeface="Times New Roman"/>
              </a:rPr>
              <a:t>-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 </a:t>
            </a:r>
            <a:endParaRPr sz="2800">
              <a:latin typeface="Times New Roman"/>
              <a:cs typeface="Times New Roman"/>
            </a:endParaRPr>
          </a:p>
          <a:p>
            <a:pPr marL="112778" marR="332990">
              <a:lnSpc>
                <a:spcPts val="3219"/>
              </a:lnSpc>
              <a:spcBef>
                <a:spcPts val="817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(n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) </a:t>
            </a:r>
            <a:endParaRPr sz="2800">
              <a:latin typeface="Times New Roman"/>
              <a:cs typeface="Times New Roman"/>
            </a:endParaRPr>
          </a:p>
          <a:p>
            <a:pPr marL="112778" marR="332990">
              <a:lnSpc>
                <a:spcPts val="3219"/>
              </a:lnSpc>
              <a:spcBef>
                <a:spcPts val="817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(n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) + n</a:t>
            </a:r>
            <a:endParaRPr sz="2800">
              <a:latin typeface="Times New Roman"/>
              <a:cs typeface="Times New Roman"/>
            </a:endParaRPr>
          </a:p>
          <a:p>
            <a:pPr marL="112778">
              <a:lnSpc>
                <a:spcPct val="95825"/>
              </a:lnSpc>
              <a:spcBef>
                <a:spcPts val="847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(n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) + 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29000" y="3844671"/>
            <a:ext cx="5465826" cy="2632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506">
              <a:lnSpc>
                <a:spcPct val="95825"/>
              </a:lnSpc>
              <a:spcBef>
                <a:spcPts val="425"/>
              </a:spcBef>
            </a:pP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-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     </a:t>
            </a:r>
            <a:r>
              <a:rPr sz="2800" spc="665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11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49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179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01</a:t>
            </a:r>
            <a:endParaRPr sz="2800">
              <a:latin typeface="Times New Roman"/>
              <a:cs typeface="Times New Roman"/>
            </a:endParaRPr>
          </a:p>
          <a:p>
            <a:pPr marL="244644">
              <a:lnSpc>
                <a:spcPct val="95825"/>
              </a:lnSpc>
              <a:spcBef>
                <a:spcPts val="81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0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7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244644">
              <a:lnSpc>
                <a:spcPct val="95825"/>
              </a:lnSpc>
              <a:spcBef>
                <a:spcPts val="81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9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244609">
              <a:lnSpc>
                <a:spcPct val="95825"/>
              </a:lnSpc>
              <a:spcBef>
                <a:spcPts val="81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7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7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7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 marL="244609">
              <a:lnSpc>
                <a:spcPct val="95825"/>
              </a:lnSpc>
              <a:spcBef>
                <a:spcPts val="818"/>
              </a:spcBef>
            </a:pP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9       </a:t>
            </a:r>
            <a:r>
              <a:rPr sz="2800" spc="2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7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8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1  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   </a:t>
            </a:r>
            <a:r>
              <a:rPr sz="2800" spc="194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7</a:t>
            </a:r>
            <a:r>
              <a:rPr sz="28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28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5676" y="455676"/>
            <a:ext cx="9147047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3348" y="695330"/>
            <a:ext cx="7471284" cy="3816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175" marR="57398">
              <a:lnSpc>
                <a:spcPts val="4590"/>
              </a:lnSpc>
              <a:spcBef>
                <a:spcPts val="229"/>
              </a:spcBef>
            </a:pPr>
            <a:r>
              <a:rPr sz="4400" b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Intelligent Guess Work</a:t>
            </a:r>
            <a:endParaRPr sz="4400">
              <a:latin typeface="Times New Roman"/>
              <a:cs typeface="Times New Roman"/>
            </a:endParaRPr>
          </a:p>
          <a:p>
            <a:pPr marL="12700" marR="57398">
              <a:lnSpc>
                <a:spcPct val="95825"/>
              </a:lnSpc>
              <a:spcBef>
                <a:spcPts val="1567"/>
              </a:spcBef>
            </a:pPr>
            <a:r>
              <a:rPr sz="32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(n)</a:t>
            </a:r>
            <a:r>
              <a:rPr sz="3200" spc="-37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+ 2n</a:t>
            </a:r>
            <a:r>
              <a:rPr sz="3200" spc="-31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is an exact power</a:t>
            </a:r>
            <a:r>
              <a:rPr sz="3200" spc="-79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3200" spc="-26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3.</a:t>
            </a:r>
            <a:endParaRPr sz="3200">
              <a:latin typeface="Times New Roman"/>
              <a:cs typeface="Times New Roman"/>
            </a:endParaRPr>
          </a:p>
          <a:p>
            <a:pPr marL="12740" indent="-40">
              <a:lnSpc>
                <a:spcPct val="99945"/>
              </a:lnSpc>
              <a:spcBef>
                <a:spcPts val="922"/>
              </a:spcBef>
            </a:pPr>
            <a:r>
              <a:rPr sz="3200" spc="-4" dirty="0" smtClean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is difficult to solve recurrence if n</a:t>
            </a:r>
            <a:r>
              <a:rPr sz="3200" spc="-15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is not a power</a:t>
            </a:r>
            <a:r>
              <a:rPr sz="3200" spc="-79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3200" spc="-26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2.</a:t>
            </a:r>
            <a:r>
              <a:rPr sz="3200" spc="-23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Recurrences for</a:t>
            </a:r>
            <a:r>
              <a:rPr sz="3200" spc="-37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which automatic techniques become powerless, intelligent </a:t>
            </a:r>
            <a:r>
              <a:rPr sz="32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gues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3200" spc="-7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wor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k</a:t>
            </a:r>
            <a:r>
              <a:rPr sz="3200" spc="-65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approac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h </a:t>
            </a:r>
            <a:r>
              <a:rPr sz="32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ca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n </a:t>
            </a:r>
            <a:r>
              <a:rPr sz="32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alway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 </a:t>
            </a:r>
            <a:r>
              <a:rPr sz="32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e </a:t>
            </a:r>
            <a:r>
              <a:rPr sz="32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use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sz="3200" spc="-58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4" dirty="0" smtClean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s a last resort even though</a:t>
            </a:r>
            <a:r>
              <a:rPr sz="3200" spc="-88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it takes more time.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7702" y="1546434"/>
            <a:ext cx="228472" cy="1015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3"/>
              </a:spcBef>
            </a:pPr>
            <a:r>
              <a:rPr sz="3200" spc="0" dirty="0" smtClean="0">
                <a:solidFill>
                  <a:srgbClr val="FFFF00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5676" y="455676"/>
            <a:ext cx="9147048" cy="686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8600" y="2514600"/>
            <a:ext cx="304800" cy="2285999"/>
          </a:xfrm>
          <a:custGeom>
            <a:avLst/>
            <a:gdLst/>
            <a:ahLst/>
            <a:cxnLst/>
            <a:rect l="l" t="t" r="r" b="b"/>
            <a:pathLst>
              <a:path w="304800" h="2286000">
                <a:moveTo>
                  <a:pt x="152400" y="0"/>
                </a:moveTo>
                <a:lnTo>
                  <a:pt x="109671" y="6134"/>
                </a:lnTo>
                <a:lnTo>
                  <a:pt x="71567" y="23360"/>
                </a:lnTo>
                <a:lnTo>
                  <a:pt x="39857" y="49908"/>
                </a:lnTo>
                <a:lnTo>
                  <a:pt x="16309" y="84011"/>
                </a:lnTo>
                <a:lnTo>
                  <a:pt x="2690" y="123901"/>
                </a:lnTo>
                <a:lnTo>
                  <a:pt x="0" y="152399"/>
                </a:lnTo>
                <a:lnTo>
                  <a:pt x="0" y="2133599"/>
                </a:lnTo>
                <a:lnTo>
                  <a:pt x="6134" y="2176328"/>
                </a:lnTo>
                <a:lnTo>
                  <a:pt x="23360" y="2214432"/>
                </a:lnTo>
                <a:lnTo>
                  <a:pt x="49908" y="2246142"/>
                </a:lnTo>
                <a:lnTo>
                  <a:pt x="84011" y="2269690"/>
                </a:lnTo>
                <a:lnTo>
                  <a:pt x="123901" y="2283309"/>
                </a:lnTo>
                <a:lnTo>
                  <a:pt x="152400" y="2285999"/>
                </a:lnTo>
                <a:lnTo>
                  <a:pt x="167047" y="2285296"/>
                </a:lnTo>
                <a:lnTo>
                  <a:pt x="208431" y="2275268"/>
                </a:lnTo>
                <a:lnTo>
                  <a:pt x="244599" y="2254738"/>
                </a:lnTo>
                <a:lnTo>
                  <a:pt x="273785" y="2225476"/>
                </a:lnTo>
                <a:lnTo>
                  <a:pt x="294220" y="2189247"/>
                </a:lnTo>
                <a:lnTo>
                  <a:pt x="304137" y="2147821"/>
                </a:lnTo>
                <a:lnTo>
                  <a:pt x="304800" y="2133599"/>
                </a:lnTo>
                <a:lnTo>
                  <a:pt x="304800" y="152399"/>
                </a:lnTo>
                <a:lnTo>
                  <a:pt x="298665" y="109671"/>
                </a:lnTo>
                <a:lnTo>
                  <a:pt x="281439" y="71567"/>
                </a:lnTo>
                <a:lnTo>
                  <a:pt x="254891" y="39857"/>
                </a:lnTo>
                <a:lnTo>
                  <a:pt x="220788" y="16309"/>
                </a:lnTo>
                <a:lnTo>
                  <a:pt x="180898" y="2690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2514600"/>
            <a:ext cx="304800" cy="2286000"/>
          </a:xfrm>
          <a:custGeom>
            <a:avLst/>
            <a:gdLst/>
            <a:ahLst/>
            <a:cxnLst/>
            <a:rect l="l" t="t" r="r" b="b"/>
            <a:pathLst>
              <a:path w="304800" h="2286000">
                <a:moveTo>
                  <a:pt x="152400" y="0"/>
                </a:moveTo>
                <a:lnTo>
                  <a:pt x="109671" y="6134"/>
                </a:lnTo>
                <a:lnTo>
                  <a:pt x="71567" y="23360"/>
                </a:lnTo>
                <a:lnTo>
                  <a:pt x="39857" y="49908"/>
                </a:lnTo>
                <a:lnTo>
                  <a:pt x="16309" y="84011"/>
                </a:lnTo>
                <a:lnTo>
                  <a:pt x="2690" y="123901"/>
                </a:lnTo>
                <a:lnTo>
                  <a:pt x="0" y="152399"/>
                </a:lnTo>
                <a:lnTo>
                  <a:pt x="0" y="2133600"/>
                </a:lnTo>
                <a:lnTo>
                  <a:pt x="6134" y="2176328"/>
                </a:lnTo>
                <a:lnTo>
                  <a:pt x="23360" y="2214432"/>
                </a:lnTo>
                <a:lnTo>
                  <a:pt x="49908" y="2246142"/>
                </a:lnTo>
                <a:lnTo>
                  <a:pt x="84011" y="2269690"/>
                </a:lnTo>
                <a:lnTo>
                  <a:pt x="123901" y="2283309"/>
                </a:lnTo>
                <a:lnTo>
                  <a:pt x="152400" y="2286000"/>
                </a:lnTo>
                <a:lnTo>
                  <a:pt x="167047" y="2285296"/>
                </a:lnTo>
                <a:lnTo>
                  <a:pt x="208431" y="2275268"/>
                </a:lnTo>
                <a:lnTo>
                  <a:pt x="244599" y="2254738"/>
                </a:lnTo>
                <a:lnTo>
                  <a:pt x="273785" y="2225476"/>
                </a:lnTo>
                <a:lnTo>
                  <a:pt x="294220" y="2189247"/>
                </a:lnTo>
                <a:lnTo>
                  <a:pt x="304137" y="2147821"/>
                </a:lnTo>
                <a:lnTo>
                  <a:pt x="304800" y="2133600"/>
                </a:lnTo>
                <a:lnTo>
                  <a:pt x="304800" y="152399"/>
                </a:lnTo>
                <a:lnTo>
                  <a:pt x="298665" y="109671"/>
                </a:lnTo>
                <a:lnTo>
                  <a:pt x="281439" y="71567"/>
                </a:lnTo>
                <a:lnTo>
                  <a:pt x="254891" y="39857"/>
                </a:lnTo>
                <a:lnTo>
                  <a:pt x="220788" y="16309"/>
                </a:lnTo>
                <a:lnTo>
                  <a:pt x="180898" y="2690"/>
                </a:lnTo>
                <a:lnTo>
                  <a:pt x="152400" y="0"/>
                </a:lnTo>
                <a:close/>
              </a:path>
            </a:pathLst>
          </a:custGeom>
          <a:ln w="9524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4648199"/>
            <a:ext cx="8229600" cy="228600"/>
          </a:xfrm>
          <a:custGeom>
            <a:avLst/>
            <a:gdLst/>
            <a:ahLst/>
            <a:cxnLst/>
            <a:rect l="l" t="t" r="r" b="b"/>
            <a:pathLst>
              <a:path w="8229600" h="228600">
                <a:moveTo>
                  <a:pt x="0" y="0"/>
                </a:moveTo>
                <a:lnTo>
                  <a:pt x="0" y="228600"/>
                </a:lnTo>
                <a:lnTo>
                  <a:pt x="8229600" y="2286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4648199"/>
            <a:ext cx="8229600" cy="228600"/>
          </a:xfrm>
          <a:custGeom>
            <a:avLst/>
            <a:gdLst/>
            <a:ahLst/>
            <a:cxnLst/>
            <a:rect l="l" t="t" r="r" b="b"/>
            <a:pathLst>
              <a:path w="8229600" h="228600">
                <a:moveTo>
                  <a:pt x="0" y="0"/>
                </a:moveTo>
                <a:lnTo>
                  <a:pt x="0" y="228600"/>
                </a:lnTo>
                <a:lnTo>
                  <a:pt x="8229600" y="2286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2050" y="4343400"/>
            <a:ext cx="2519172" cy="304800"/>
          </a:xfrm>
          <a:custGeom>
            <a:avLst/>
            <a:gdLst/>
            <a:ahLst/>
            <a:cxnLst/>
            <a:rect l="l" t="t" r="r" b="b"/>
            <a:pathLst>
              <a:path w="2519172" h="304800">
                <a:moveTo>
                  <a:pt x="152399" y="0"/>
                </a:moveTo>
                <a:lnTo>
                  <a:pt x="109671" y="6134"/>
                </a:lnTo>
                <a:lnTo>
                  <a:pt x="71567" y="23360"/>
                </a:lnTo>
                <a:lnTo>
                  <a:pt x="39857" y="49908"/>
                </a:lnTo>
                <a:lnTo>
                  <a:pt x="16309" y="84011"/>
                </a:lnTo>
                <a:lnTo>
                  <a:pt x="2690" y="123901"/>
                </a:lnTo>
                <a:lnTo>
                  <a:pt x="0" y="152400"/>
                </a:lnTo>
                <a:lnTo>
                  <a:pt x="703" y="167047"/>
                </a:lnTo>
                <a:lnTo>
                  <a:pt x="10731" y="208431"/>
                </a:lnTo>
                <a:lnTo>
                  <a:pt x="31261" y="244599"/>
                </a:lnTo>
                <a:lnTo>
                  <a:pt x="60523" y="273785"/>
                </a:lnTo>
                <a:lnTo>
                  <a:pt x="96752" y="294220"/>
                </a:lnTo>
                <a:lnTo>
                  <a:pt x="138178" y="304137"/>
                </a:lnTo>
                <a:lnTo>
                  <a:pt x="152400" y="304800"/>
                </a:lnTo>
                <a:lnTo>
                  <a:pt x="2366772" y="304800"/>
                </a:lnTo>
                <a:lnTo>
                  <a:pt x="2409774" y="298665"/>
                </a:lnTo>
                <a:lnTo>
                  <a:pt x="2447941" y="281439"/>
                </a:lnTo>
                <a:lnTo>
                  <a:pt x="2479581" y="254891"/>
                </a:lnTo>
                <a:lnTo>
                  <a:pt x="2503001" y="220788"/>
                </a:lnTo>
                <a:lnTo>
                  <a:pt x="2516508" y="180898"/>
                </a:lnTo>
                <a:lnTo>
                  <a:pt x="2519172" y="152400"/>
                </a:lnTo>
                <a:lnTo>
                  <a:pt x="2518476" y="137752"/>
                </a:lnTo>
                <a:lnTo>
                  <a:pt x="2508537" y="96368"/>
                </a:lnTo>
                <a:lnTo>
                  <a:pt x="2488139" y="60200"/>
                </a:lnTo>
                <a:lnTo>
                  <a:pt x="2458974" y="31014"/>
                </a:lnTo>
                <a:lnTo>
                  <a:pt x="2422733" y="10579"/>
                </a:lnTo>
                <a:lnTo>
                  <a:pt x="2381109" y="662"/>
                </a:lnTo>
                <a:lnTo>
                  <a:pt x="2366772" y="0"/>
                </a:lnTo>
                <a:lnTo>
                  <a:pt x="152399" y="0"/>
                </a:lnTo>
                <a:close/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3500" y="4038600"/>
            <a:ext cx="2158746" cy="304800"/>
          </a:xfrm>
          <a:custGeom>
            <a:avLst/>
            <a:gdLst/>
            <a:ahLst/>
            <a:cxnLst/>
            <a:rect l="l" t="t" r="r" b="b"/>
            <a:pathLst>
              <a:path w="2158746" h="304800">
                <a:moveTo>
                  <a:pt x="152400" y="0"/>
                </a:moveTo>
                <a:lnTo>
                  <a:pt x="109671" y="6134"/>
                </a:lnTo>
                <a:lnTo>
                  <a:pt x="71567" y="23360"/>
                </a:lnTo>
                <a:lnTo>
                  <a:pt x="39857" y="49908"/>
                </a:lnTo>
                <a:lnTo>
                  <a:pt x="16309" y="84011"/>
                </a:lnTo>
                <a:lnTo>
                  <a:pt x="2690" y="123901"/>
                </a:lnTo>
                <a:lnTo>
                  <a:pt x="0" y="152400"/>
                </a:lnTo>
                <a:lnTo>
                  <a:pt x="703" y="167047"/>
                </a:lnTo>
                <a:lnTo>
                  <a:pt x="10731" y="208431"/>
                </a:lnTo>
                <a:lnTo>
                  <a:pt x="31261" y="244599"/>
                </a:lnTo>
                <a:lnTo>
                  <a:pt x="60523" y="273785"/>
                </a:lnTo>
                <a:lnTo>
                  <a:pt x="96752" y="294220"/>
                </a:lnTo>
                <a:lnTo>
                  <a:pt x="138178" y="304137"/>
                </a:lnTo>
                <a:lnTo>
                  <a:pt x="152400" y="304800"/>
                </a:lnTo>
                <a:lnTo>
                  <a:pt x="2006346" y="304800"/>
                </a:lnTo>
                <a:lnTo>
                  <a:pt x="2049348" y="298665"/>
                </a:lnTo>
                <a:lnTo>
                  <a:pt x="2087515" y="281439"/>
                </a:lnTo>
                <a:lnTo>
                  <a:pt x="2119155" y="254891"/>
                </a:lnTo>
                <a:lnTo>
                  <a:pt x="2142575" y="220788"/>
                </a:lnTo>
                <a:lnTo>
                  <a:pt x="2156082" y="180898"/>
                </a:lnTo>
                <a:lnTo>
                  <a:pt x="2158746" y="152400"/>
                </a:lnTo>
                <a:lnTo>
                  <a:pt x="2158050" y="137752"/>
                </a:lnTo>
                <a:lnTo>
                  <a:pt x="2148111" y="96368"/>
                </a:lnTo>
                <a:lnTo>
                  <a:pt x="2127713" y="60200"/>
                </a:lnTo>
                <a:lnTo>
                  <a:pt x="2098548" y="31014"/>
                </a:lnTo>
                <a:lnTo>
                  <a:pt x="2062307" y="10579"/>
                </a:lnTo>
                <a:lnTo>
                  <a:pt x="2020683" y="662"/>
                </a:lnTo>
                <a:lnTo>
                  <a:pt x="2006346" y="0"/>
                </a:lnTo>
                <a:lnTo>
                  <a:pt x="152400" y="0"/>
                </a:lnTo>
                <a:close/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4094" y="3733800"/>
            <a:ext cx="1800605" cy="304800"/>
          </a:xfrm>
          <a:custGeom>
            <a:avLst/>
            <a:gdLst/>
            <a:ahLst/>
            <a:cxnLst/>
            <a:rect l="l" t="t" r="r" b="b"/>
            <a:pathLst>
              <a:path w="1800605" h="304800">
                <a:moveTo>
                  <a:pt x="152400" y="0"/>
                </a:moveTo>
                <a:lnTo>
                  <a:pt x="109671" y="6134"/>
                </a:lnTo>
                <a:lnTo>
                  <a:pt x="71567" y="23360"/>
                </a:lnTo>
                <a:lnTo>
                  <a:pt x="39857" y="49908"/>
                </a:lnTo>
                <a:lnTo>
                  <a:pt x="16309" y="84011"/>
                </a:lnTo>
                <a:lnTo>
                  <a:pt x="2690" y="123901"/>
                </a:lnTo>
                <a:lnTo>
                  <a:pt x="0" y="152400"/>
                </a:lnTo>
                <a:lnTo>
                  <a:pt x="703" y="167047"/>
                </a:lnTo>
                <a:lnTo>
                  <a:pt x="10731" y="208431"/>
                </a:lnTo>
                <a:lnTo>
                  <a:pt x="31261" y="244599"/>
                </a:lnTo>
                <a:lnTo>
                  <a:pt x="60523" y="273785"/>
                </a:lnTo>
                <a:lnTo>
                  <a:pt x="96752" y="294220"/>
                </a:lnTo>
                <a:lnTo>
                  <a:pt x="138178" y="304137"/>
                </a:lnTo>
                <a:lnTo>
                  <a:pt x="152400" y="304800"/>
                </a:lnTo>
                <a:lnTo>
                  <a:pt x="1648206" y="304800"/>
                </a:lnTo>
                <a:lnTo>
                  <a:pt x="1690934" y="298665"/>
                </a:lnTo>
                <a:lnTo>
                  <a:pt x="1729038" y="281439"/>
                </a:lnTo>
                <a:lnTo>
                  <a:pt x="1760748" y="254891"/>
                </a:lnTo>
                <a:lnTo>
                  <a:pt x="1784296" y="220788"/>
                </a:lnTo>
                <a:lnTo>
                  <a:pt x="1797915" y="180898"/>
                </a:lnTo>
                <a:lnTo>
                  <a:pt x="1800605" y="152400"/>
                </a:lnTo>
                <a:lnTo>
                  <a:pt x="1799902" y="137752"/>
                </a:lnTo>
                <a:lnTo>
                  <a:pt x="1789874" y="96368"/>
                </a:lnTo>
                <a:lnTo>
                  <a:pt x="1769344" y="60200"/>
                </a:lnTo>
                <a:lnTo>
                  <a:pt x="1740082" y="31014"/>
                </a:lnTo>
                <a:lnTo>
                  <a:pt x="1703853" y="10579"/>
                </a:lnTo>
                <a:lnTo>
                  <a:pt x="1662427" y="662"/>
                </a:lnTo>
                <a:lnTo>
                  <a:pt x="1648206" y="0"/>
                </a:lnTo>
                <a:lnTo>
                  <a:pt x="152400" y="0"/>
                </a:lnTo>
                <a:close/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3070" y="3429000"/>
            <a:ext cx="1440180" cy="304800"/>
          </a:xfrm>
          <a:custGeom>
            <a:avLst/>
            <a:gdLst/>
            <a:ahLst/>
            <a:cxnLst/>
            <a:rect l="l" t="t" r="r" b="b"/>
            <a:pathLst>
              <a:path w="1440180" h="304800">
                <a:moveTo>
                  <a:pt x="152400" y="0"/>
                </a:moveTo>
                <a:lnTo>
                  <a:pt x="109671" y="6134"/>
                </a:lnTo>
                <a:lnTo>
                  <a:pt x="71567" y="23360"/>
                </a:lnTo>
                <a:lnTo>
                  <a:pt x="39857" y="49908"/>
                </a:lnTo>
                <a:lnTo>
                  <a:pt x="16309" y="84011"/>
                </a:lnTo>
                <a:lnTo>
                  <a:pt x="2690" y="123901"/>
                </a:lnTo>
                <a:lnTo>
                  <a:pt x="0" y="152400"/>
                </a:lnTo>
                <a:lnTo>
                  <a:pt x="703" y="167047"/>
                </a:lnTo>
                <a:lnTo>
                  <a:pt x="10731" y="208431"/>
                </a:lnTo>
                <a:lnTo>
                  <a:pt x="31261" y="244599"/>
                </a:lnTo>
                <a:lnTo>
                  <a:pt x="60523" y="273785"/>
                </a:lnTo>
                <a:lnTo>
                  <a:pt x="96752" y="294220"/>
                </a:lnTo>
                <a:lnTo>
                  <a:pt x="138178" y="304137"/>
                </a:lnTo>
                <a:lnTo>
                  <a:pt x="152400" y="304800"/>
                </a:lnTo>
                <a:lnTo>
                  <a:pt x="1287780" y="304800"/>
                </a:lnTo>
                <a:lnTo>
                  <a:pt x="1330508" y="298665"/>
                </a:lnTo>
                <a:lnTo>
                  <a:pt x="1368612" y="281439"/>
                </a:lnTo>
                <a:lnTo>
                  <a:pt x="1400322" y="254891"/>
                </a:lnTo>
                <a:lnTo>
                  <a:pt x="1423870" y="220788"/>
                </a:lnTo>
                <a:lnTo>
                  <a:pt x="1437489" y="180898"/>
                </a:lnTo>
                <a:lnTo>
                  <a:pt x="1440180" y="152400"/>
                </a:lnTo>
                <a:lnTo>
                  <a:pt x="1439476" y="137752"/>
                </a:lnTo>
                <a:lnTo>
                  <a:pt x="1429448" y="96368"/>
                </a:lnTo>
                <a:lnTo>
                  <a:pt x="1408918" y="60200"/>
                </a:lnTo>
                <a:lnTo>
                  <a:pt x="1379656" y="31014"/>
                </a:lnTo>
                <a:lnTo>
                  <a:pt x="1343427" y="10579"/>
                </a:lnTo>
                <a:lnTo>
                  <a:pt x="1302001" y="662"/>
                </a:lnTo>
                <a:lnTo>
                  <a:pt x="1287780" y="0"/>
                </a:lnTo>
                <a:lnTo>
                  <a:pt x="152400" y="0"/>
                </a:lnTo>
                <a:close/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2996" y="3124200"/>
            <a:ext cx="1079754" cy="304800"/>
          </a:xfrm>
          <a:custGeom>
            <a:avLst/>
            <a:gdLst/>
            <a:ahLst/>
            <a:cxnLst/>
            <a:rect l="l" t="t" r="r" b="b"/>
            <a:pathLst>
              <a:path w="1079754" h="304800">
                <a:moveTo>
                  <a:pt x="152400" y="0"/>
                </a:moveTo>
                <a:lnTo>
                  <a:pt x="109671" y="6134"/>
                </a:lnTo>
                <a:lnTo>
                  <a:pt x="71567" y="23360"/>
                </a:lnTo>
                <a:lnTo>
                  <a:pt x="39857" y="49908"/>
                </a:lnTo>
                <a:lnTo>
                  <a:pt x="16309" y="84011"/>
                </a:lnTo>
                <a:lnTo>
                  <a:pt x="2690" y="123901"/>
                </a:lnTo>
                <a:lnTo>
                  <a:pt x="0" y="152400"/>
                </a:lnTo>
                <a:lnTo>
                  <a:pt x="703" y="167047"/>
                </a:lnTo>
                <a:lnTo>
                  <a:pt x="10731" y="208431"/>
                </a:lnTo>
                <a:lnTo>
                  <a:pt x="31261" y="244599"/>
                </a:lnTo>
                <a:lnTo>
                  <a:pt x="60523" y="273785"/>
                </a:lnTo>
                <a:lnTo>
                  <a:pt x="96752" y="294220"/>
                </a:lnTo>
                <a:lnTo>
                  <a:pt x="138178" y="304137"/>
                </a:lnTo>
                <a:lnTo>
                  <a:pt x="152400" y="304800"/>
                </a:lnTo>
                <a:lnTo>
                  <a:pt x="927354" y="304800"/>
                </a:lnTo>
                <a:lnTo>
                  <a:pt x="970082" y="298665"/>
                </a:lnTo>
                <a:lnTo>
                  <a:pt x="1008186" y="281439"/>
                </a:lnTo>
                <a:lnTo>
                  <a:pt x="1039896" y="254891"/>
                </a:lnTo>
                <a:lnTo>
                  <a:pt x="1063444" y="220788"/>
                </a:lnTo>
                <a:lnTo>
                  <a:pt x="1077063" y="180898"/>
                </a:lnTo>
                <a:lnTo>
                  <a:pt x="1079754" y="152400"/>
                </a:lnTo>
                <a:lnTo>
                  <a:pt x="1079050" y="137752"/>
                </a:lnTo>
                <a:lnTo>
                  <a:pt x="1069022" y="96368"/>
                </a:lnTo>
                <a:lnTo>
                  <a:pt x="1048492" y="60200"/>
                </a:lnTo>
                <a:lnTo>
                  <a:pt x="1019230" y="31014"/>
                </a:lnTo>
                <a:lnTo>
                  <a:pt x="983001" y="10579"/>
                </a:lnTo>
                <a:lnTo>
                  <a:pt x="941575" y="662"/>
                </a:lnTo>
                <a:lnTo>
                  <a:pt x="927354" y="0"/>
                </a:lnTo>
                <a:lnTo>
                  <a:pt x="152400" y="0"/>
                </a:lnTo>
                <a:close/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8350" y="2819400"/>
            <a:ext cx="719327" cy="304800"/>
          </a:xfrm>
          <a:custGeom>
            <a:avLst/>
            <a:gdLst/>
            <a:ahLst/>
            <a:cxnLst/>
            <a:rect l="l" t="t" r="r" b="b"/>
            <a:pathLst>
              <a:path w="719327" h="304800">
                <a:moveTo>
                  <a:pt x="152399" y="0"/>
                </a:moveTo>
                <a:lnTo>
                  <a:pt x="123487" y="2770"/>
                </a:lnTo>
                <a:lnTo>
                  <a:pt x="96368" y="10731"/>
                </a:lnTo>
                <a:lnTo>
                  <a:pt x="71567" y="23360"/>
                </a:lnTo>
                <a:lnTo>
                  <a:pt x="49608" y="40132"/>
                </a:lnTo>
                <a:lnTo>
                  <a:pt x="31014" y="60523"/>
                </a:lnTo>
                <a:lnTo>
                  <a:pt x="16309" y="84011"/>
                </a:lnTo>
                <a:lnTo>
                  <a:pt x="6017" y="110070"/>
                </a:lnTo>
                <a:lnTo>
                  <a:pt x="662" y="138178"/>
                </a:lnTo>
                <a:lnTo>
                  <a:pt x="0" y="152400"/>
                </a:lnTo>
                <a:lnTo>
                  <a:pt x="703" y="167047"/>
                </a:lnTo>
                <a:lnTo>
                  <a:pt x="6134" y="195128"/>
                </a:lnTo>
                <a:lnTo>
                  <a:pt x="16495" y="221154"/>
                </a:lnTo>
                <a:lnTo>
                  <a:pt x="31261" y="244599"/>
                </a:lnTo>
                <a:lnTo>
                  <a:pt x="49908" y="264942"/>
                </a:lnTo>
                <a:lnTo>
                  <a:pt x="71913" y="281657"/>
                </a:lnTo>
                <a:lnTo>
                  <a:pt x="96752" y="294220"/>
                </a:lnTo>
                <a:lnTo>
                  <a:pt x="123901" y="302109"/>
                </a:lnTo>
                <a:lnTo>
                  <a:pt x="152400" y="304800"/>
                </a:lnTo>
                <a:lnTo>
                  <a:pt x="566927" y="304800"/>
                </a:lnTo>
                <a:lnTo>
                  <a:pt x="595840" y="302029"/>
                </a:lnTo>
                <a:lnTo>
                  <a:pt x="622959" y="294068"/>
                </a:lnTo>
                <a:lnTo>
                  <a:pt x="647760" y="281439"/>
                </a:lnTo>
                <a:lnTo>
                  <a:pt x="669719" y="264667"/>
                </a:lnTo>
                <a:lnTo>
                  <a:pt x="688313" y="244276"/>
                </a:lnTo>
                <a:lnTo>
                  <a:pt x="703018" y="220788"/>
                </a:lnTo>
                <a:lnTo>
                  <a:pt x="713310" y="194729"/>
                </a:lnTo>
                <a:lnTo>
                  <a:pt x="718665" y="166621"/>
                </a:lnTo>
                <a:lnTo>
                  <a:pt x="719327" y="152400"/>
                </a:lnTo>
                <a:lnTo>
                  <a:pt x="718624" y="137752"/>
                </a:lnTo>
                <a:lnTo>
                  <a:pt x="713193" y="109671"/>
                </a:lnTo>
                <a:lnTo>
                  <a:pt x="702832" y="83645"/>
                </a:lnTo>
                <a:lnTo>
                  <a:pt x="688066" y="60200"/>
                </a:lnTo>
                <a:lnTo>
                  <a:pt x="669419" y="39857"/>
                </a:lnTo>
                <a:lnTo>
                  <a:pt x="647414" y="23142"/>
                </a:lnTo>
                <a:lnTo>
                  <a:pt x="622575" y="10579"/>
                </a:lnTo>
                <a:lnTo>
                  <a:pt x="595426" y="2690"/>
                </a:lnTo>
                <a:lnTo>
                  <a:pt x="566927" y="0"/>
                </a:lnTo>
                <a:lnTo>
                  <a:pt x="152399" y="0"/>
                </a:lnTo>
                <a:close/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0374" y="2514600"/>
            <a:ext cx="360425" cy="304800"/>
          </a:xfrm>
          <a:custGeom>
            <a:avLst/>
            <a:gdLst/>
            <a:ahLst/>
            <a:cxnLst/>
            <a:rect l="l" t="t" r="r" b="b"/>
            <a:pathLst>
              <a:path w="360425" h="304800">
                <a:moveTo>
                  <a:pt x="152400" y="0"/>
                </a:moveTo>
                <a:lnTo>
                  <a:pt x="137752" y="703"/>
                </a:lnTo>
                <a:lnTo>
                  <a:pt x="123487" y="2770"/>
                </a:lnTo>
                <a:lnTo>
                  <a:pt x="109671" y="6134"/>
                </a:lnTo>
                <a:lnTo>
                  <a:pt x="96368" y="10731"/>
                </a:lnTo>
                <a:lnTo>
                  <a:pt x="83645" y="16495"/>
                </a:lnTo>
                <a:lnTo>
                  <a:pt x="71567" y="23360"/>
                </a:lnTo>
                <a:lnTo>
                  <a:pt x="60200" y="31261"/>
                </a:lnTo>
                <a:lnTo>
                  <a:pt x="49608" y="40132"/>
                </a:lnTo>
                <a:lnTo>
                  <a:pt x="39857" y="49908"/>
                </a:lnTo>
                <a:lnTo>
                  <a:pt x="31014" y="60523"/>
                </a:lnTo>
                <a:lnTo>
                  <a:pt x="23142" y="71913"/>
                </a:lnTo>
                <a:lnTo>
                  <a:pt x="16309" y="84011"/>
                </a:lnTo>
                <a:lnTo>
                  <a:pt x="10579" y="96752"/>
                </a:lnTo>
                <a:lnTo>
                  <a:pt x="6017" y="110070"/>
                </a:lnTo>
                <a:lnTo>
                  <a:pt x="2690" y="123901"/>
                </a:lnTo>
                <a:lnTo>
                  <a:pt x="662" y="138178"/>
                </a:lnTo>
                <a:lnTo>
                  <a:pt x="0" y="152400"/>
                </a:lnTo>
                <a:lnTo>
                  <a:pt x="703" y="167047"/>
                </a:lnTo>
                <a:lnTo>
                  <a:pt x="2770" y="181312"/>
                </a:lnTo>
                <a:lnTo>
                  <a:pt x="6134" y="195128"/>
                </a:lnTo>
                <a:lnTo>
                  <a:pt x="10731" y="208431"/>
                </a:lnTo>
                <a:lnTo>
                  <a:pt x="16495" y="221154"/>
                </a:lnTo>
                <a:lnTo>
                  <a:pt x="23360" y="233232"/>
                </a:lnTo>
                <a:lnTo>
                  <a:pt x="31261" y="244599"/>
                </a:lnTo>
                <a:lnTo>
                  <a:pt x="40132" y="255191"/>
                </a:lnTo>
                <a:lnTo>
                  <a:pt x="49908" y="264942"/>
                </a:lnTo>
                <a:lnTo>
                  <a:pt x="60523" y="273785"/>
                </a:lnTo>
                <a:lnTo>
                  <a:pt x="71913" y="281657"/>
                </a:lnTo>
                <a:lnTo>
                  <a:pt x="84011" y="288490"/>
                </a:lnTo>
                <a:lnTo>
                  <a:pt x="96752" y="294220"/>
                </a:lnTo>
                <a:lnTo>
                  <a:pt x="110070" y="298782"/>
                </a:lnTo>
                <a:lnTo>
                  <a:pt x="123901" y="302109"/>
                </a:lnTo>
                <a:lnTo>
                  <a:pt x="138178" y="304137"/>
                </a:lnTo>
                <a:lnTo>
                  <a:pt x="152400" y="304800"/>
                </a:lnTo>
                <a:lnTo>
                  <a:pt x="208025" y="304800"/>
                </a:lnTo>
                <a:lnTo>
                  <a:pt x="222673" y="304096"/>
                </a:lnTo>
                <a:lnTo>
                  <a:pt x="236938" y="302029"/>
                </a:lnTo>
                <a:lnTo>
                  <a:pt x="250754" y="298665"/>
                </a:lnTo>
                <a:lnTo>
                  <a:pt x="264057" y="294068"/>
                </a:lnTo>
                <a:lnTo>
                  <a:pt x="276780" y="288304"/>
                </a:lnTo>
                <a:lnTo>
                  <a:pt x="288858" y="281439"/>
                </a:lnTo>
                <a:lnTo>
                  <a:pt x="300225" y="273538"/>
                </a:lnTo>
                <a:lnTo>
                  <a:pt x="310817" y="264667"/>
                </a:lnTo>
                <a:lnTo>
                  <a:pt x="320568" y="254891"/>
                </a:lnTo>
                <a:lnTo>
                  <a:pt x="329411" y="244276"/>
                </a:lnTo>
                <a:lnTo>
                  <a:pt x="337283" y="232886"/>
                </a:lnTo>
                <a:lnTo>
                  <a:pt x="344116" y="220788"/>
                </a:lnTo>
                <a:lnTo>
                  <a:pt x="349846" y="208047"/>
                </a:lnTo>
                <a:lnTo>
                  <a:pt x="354408" y="194729"/>
                </a:lnTo>
                <a:lnTo>
                  <a:pt x="357735" y="180898"/>
                </a:lnTo>
                <a:lnTo>
                  <a:pt x="359763" y="166621"/>
                </a:lnTo>
                <a:lnTo>
                  <a:pt x="360425" y="152400"/>
                </a:lnTo>
                <a:lnTo>
                  <a:pt x="359722" y="137752"/>
                </a:lnTo>
                <a:lnTo>
                  <a:pt x="357655" y="123487"/>
                </a:lnTo>
                <a:lnTo>
                  <a:pt x="354291" y="109671"/>
                </a:lnTo>
                <a:lnTo>
                  <a:pt x="349694" y="96368"/>
                </a:lnTo>
                <a:lnTo>
                  <a:pt x="343930" y="83645"/>
                </a:lnTo>
                <a:lnTo>
                  <a:pt x="337065" y="71567"/>
                </a:lnTo>
                <a:lnTo>
                  <a:pt x="329164" y="60200"/>
                </a:lnTo>
                <a:lnTo>
                  <a:pt x="320293" y="49608"/>
                </a:lnTo>
                <a:lnTo>
                  <a:pt x="310517" y="39857"/>
                </a:lnTo>
                <a:lnTo>
                  <a:pt x="299902" y="31014"/>
                </a:lnTo>
                <a:lnTo>
                  <a:pt x="288512" y="23142"/>
                </a:lnTo>
                <a:lnTo>
                  <a:pt x="276414" y="16309"/>
                </a:lnTo>
                <a:lnTo>
                  <a:pt x="263673" y="10579"/>
                </a:lnTo>
                <a:lnTo>
                  <a:pt x="250355" y="6017"/>
                </a:lnTo>
                <a:lnTo>
                  <a:pt x="236524" y="2690"/>
                </a:lnTo>
                <a:lnTo>
                  <a:pt x="222247" y="662"/>
                </a:lnTo>
                <a:lnTo>
                  <a:pt x="208025" y="0"/>
                </a:lnTo>
                <a:lnTo>
                  <a:pt x="152400" y="0"/>
                </a:lnTo>
                <a:close/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9302" y="2139287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8641" y="2139287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1841" y="2139287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5872" y="5082114"/>
            <a:ext cx="108105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i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Initial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856" y="5082114"/>
            <a:ext cx="307917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i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setup of Towers of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5958" y="5082114"/>
            <a:ext cx="258489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i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Hanoi</a:t>
            </a:r>
            <a:r>
              <a:rPr sz="3200" i="1" spc="-7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with n</a:t>
            </a:r>
            <a:r>
              <a:rPr sz="3200" i="1" spc="-1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6023" y="5082114"/>
            <a:ext cx="28939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i="1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4648200"/>
            <a:ext cx="82296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762000"/>
            <a:ext cx="8915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9143999" cy="65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6" y="152400"/>
            <a:ext cx="9488733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549640" cy="75692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Gray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9220200" cy="5232400"/>
          </a:xfrm>
        </p:spPr>
        <p:txBody>
          <a:bodyPr/>
          <a:lstStyle/>
          <a:p>
            <a:pPr algn="just"/>
            <a:r>
              <a:rPr lang="en-US" sz="3100" dirty="0"/>
              <a:t>An n-bit Gray code is a 1-1 onto mapping from [0..2</a:t>
            </a:r>
            <a:r>
              <a:rPr lang="en-US" sz="3100" baseline="30000" dirty="0"/>
              <a:t>n</a:t>
            </a:r>
            <a:r>
              <a:rPr lang="en-US" sz="3100" dirty="0"/>
              <a:t>-1] such that the binary representation of consecutive numbers differ by exactly one bit.</a:t>
            </a:r>
          </a:p>
          <a:p>
            <a:pPr algn="just"/>
            <a:r>
              <a:rPr lang="en-US" sz="3100" dirty="0"/>
              <a:t>Invented by Frank Gray for a shaft encoder - a wheel with concentric strips and a conducting brush which can read the number of strips at a given angle.  The idea is to encode 2</a:t>
            </a:r>
            <a:r>
              <a:rPr lang="en-US" sz="3100" baseline="30000" dirty="0"/>
              <a:t>n</a:t>
            </a:r>
            <a:r>
              <a:rPr lang="en-US" sz="3100" dirty="0"/>
              <a:t> different angles, each with a different number of strips, corresponding to the n-bit binary numbers.</a:t>
            </a:r>
          </a:p>
        </p:txBody>
      </p:sp>
    </p:spTree>
    <p:extLst>
      <p:ext uri="{BB962C8B-B14F-4D97-AF65-F5344CB8AC3E}">
        <p14:creationId xmlns:p14="http://schemas.microsoft.com/office/powerpoint/2010/main" val="37792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Shaft Encoder (Counting Order)</a:t>
            </a:r>
          </a:p>
        </p:txBody>
      </p:sp>
      <p:grpSp>
        <p:nvGrpSpPr>
          <p:cNvPr id="16427" name="Group 43"/>
          <p:cNvGrpSpPr>
            <a:grpSpLocks/>
          </p:cNvGrpSpPr>
          <p:nvPr/>
        </p:nvGrpSpPr>
        <p:grpSpPr bwMode="auto">
          <a:xfrm>
            <a:off x="2263140" y="1986280"/>
            <a:ext cx="5397659" cy="4600469"/>
            <a:chOff x="1296" y="864"/>
            <a:chExt cx="3091" cy="2557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1824" y="1134"/>
              <a:ext cx="2112" cy="206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880" y="1152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rot="-5400000">
              <a:off x="2880" y="1152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 rot="16200000" flipV="1">
              <a:off x="2112" y="1488"/>
              <a:ext cx="1536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rot="10800000" flipV="1">
              <a:off x="2124" y="1464"/>
              <a:ext cx="1527" cy="1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2016" y="1344"/>
              <a:ext cx="1728" cy="165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2277" y="1590"/>
              <a:ext cx="1200" cy="117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Freeform 23"/>
            <p:cNvSpPr>
              <a:spLocks/>
            </p:cNvSpPr>
            <p:nvPr/>
          </p:nvSpPr>
          <p:spPr bwMode="auto">
            <a:xfrm>
              <a:off x="3267" y="1426"/>
              <a:ext cx="812" cy="736"/>
            </a:xfrm>
            <a:custGeom>
              <a:avLst/>
              <a:gdLst>
                <a:gd name="T0" fmla="*/ 151 w 812"/>
                <a:gd name="T1" fmla="*/ 736 h 736"/>
                <a:gd name="T2" fmla="*/ 406 w 812"/>
                <a:gd name="T3" fmla="*/ 708 h 736"/>
                <a:gd name="T4" fmla="*/ 812 w 812"/>
                <a:gd name="T5" fmla="*/ 689 h 736"/>
                <a:gd name="T6" fmla="*/ 727 w 812"/>
                <a:gd name="T7" fmla="*/ 293 h 736"/>
                <a:gd name="T8" fmla="*/ 510 w 812"/>
                <a:gd name="T9" fmla="*/ 0 h 736"/>
                <a:gd name="T10" fmla="*/ 397 w 812"/>
                <a:gd name="T11" fmla="*/ 38 h 736"/>
                <a:gd name="T12" fmla="*/ 321 w 812"/>
                <a:gd name="T13" fmla="*/ 104 h 736"/>
                <a:gd name="T14" fmla="*/ 302 w 812"/>
                <a:gd name="T15" fmla="*/ 141 h 736"/>
                <a:gd name="T16" fmla="*/ 217 w 812"/>
                <a:gd name="T17" fmla="*/ 226 h 736"/>
                <a:gd name="T18" fmla="*/ 142 w 812"/>
                <a:gd name="T19" fmla="*/ 302 h 736"/>
                <a:gd name="T20" fmla="*/ 0 w 812"/>
                <a:gd name="T21" fmla="*/ 453 h 736"/>
                <a:gd name="T22" fmla="*/ 10 w 812"/>
                <a:gd name="T23" fmla="*/ 510 h 736"/>
                <a:gd name="T24" fmla="*/ 47 w 812"/>
                <a:gd name="T25" fmla="*/ 566 h 736"/>
                <a:gd name="T26" fmla="*/ 76 w 812"/>
                <a:gd name="T27" fmla="*/ 642 h 736"/>
                <a:gd name="T28" fmla="*/ 85 w 812"/>
                <a:gd name="T29" fmla="*/ 670 h 736"/>
                <a:gd name="T30" fmla="*/ 113 w 812"/>
                <a:gd name="T31" fmla="*/ 680 h 736"/>
                <a:gd name="T32" fmla="*/ 170 w 812"/>
                <a:gd name="T33" fmla="*/ 717 h 736"/>
                <a:gd name="T34" fmla="*/ 198 w 812"/>
                <a:gd name="T35" fmla="*/ 736 h 736"/>
                <a:gd name="T36" fmla="*/ 151 w 812"/>
                <a:gd name="T37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2" h="736">
                  <a:moveTo>
                    <a:pt x="151" y="736"/>
                  </a:moveTo>
                  <a:cubicBezTo>
                    <a:pt x="238" y="724"/>
                    <a:pt x="318" y="714"/>
                    <a:pt x="406" y="708"/>
                  </a:cubicBezTo>
                  <a:cubicBezTo>
                    <a:pt x="547" y="716"/>
                    <a:pt x="673" y="701"/>
                    <a:pt x="812" y="689"/>
                  </a:cubicBezTo>
                  <a:cubicBezTo>
                    <a:pt x="804" y="555"/>
                    <a:pt x="790" y="415"/>
                    <a:pt x="727" y="293"/>
                  </a:cubicBezTo>
                  <a:cubicBezTo>
                    <a:pt x="702" y="186"/>
                    <a:pt x="628" y="28"/>
                    <a:pt x="510" y="0"/>
                  </a:cubicBezTo>
                  <a:cubicBezTo>
                    <a:pt x="470" y="10"/>
                    <a:pt x="436" y="22"/>
                    <a:pt x="397" y="38"/>
                  </a:cubicBezTo>
                  <a:cubicBezTo>
                    <a:pt x="373" y="61"/>
                    <a:pt x="343" y="79"/>
                    <a:pt x="321" y="104"/>
                  </a:cubicBezTo>
                  <a:cubicBezTo>
                    <a:pt x="312" y="114"/>
                    <a:pt x="310" y="130"/>
                    <a:pt x="302" y="141"/>
                  </a:cubicBezTo>
                  <a:cubicBezTo>
                    <a:pt x="278" y="175"/>
                    <a:pt x="248" y="199"/>
                    <a:pt x="217" y="226"/>
                  </a:cubicBezTo>
                  <a:cubicBezTo>
                    <a:pt x="187" y="252"/>
                    <a:pt x="175" y="280"/>
                    <a:pt x="142" y="302"/>
                  </a:cubicBezTo>
                  <a:cubicBezTo>
                    <a:pt x="102" y="360"/>
                    <a:pt x="40" y="394"/>
                    <a:pt x="0" y="453"/>
                  </a:cubicBezTo>
                  <a:cubicBezTo>
                    <a:pt x="3" y="472"/>
                    <a:pt x="3" y="492"/>
                    <a:pt x="10" y="510"/>
                  </a:cubicBezTo>
                  <a:cubicBezTo>
                    <a:pt x="19" y="531"/>
                    <a:pt x="40" y="545"/>
                    <a:pt x="47" y="566"/>
                  </a:cubicBezTo>
                  <a:cubicBezTo>
                    <a:pt x="75" y="648"/>
                    <a:pt x="32" y="524"/>
                    <a:pt x="76" y="642"/>
                  </a:cubicBezTo>
                  <a:cubicBezTo>
                    <a:pt x="79" y="651"/>
                    <a:pt x="78" y="663"/>
                    <a:pt x="85" y="670"/>
                  </a:cubicBezTo>
                  <a:cubicBezTo>
                    <a:pt x="92" y="677"/>
                    <a:pt x="104" y="675"/>
                    <a:pt x="113" y="680"/>
                  </a:cubicBezTo>
                  <a:cubicBezTo>
                    <a:pt x="133" y="691"/>
                    <a:pt x="151" y="705"/>
                    <a:pt x="170" y="717"/>
                  </a:cubicBezTo>
                  <a:cubicBezTo>
                    <a:pt x="179" y="723"/>
                    <a:pt x="209" y="736"/>
                    <a:pt x="198" y="736"/>
                  </a:cubicBezTo>
                  <a:cubicBezTo>
                    <a:pt x="182" y="736"/>
                    <a:pt x="167" y="736"/>
                    <a:pt x="151" y="7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Freeform 25"/>
            <p:cNvSpPr>
              <a:spLocks/>
            </p:cNvSpPr>
            <p:nvPr/>
          </p:nvSpPr>
          <p:spPr bwMode="auto">
            <a:xfrm>
              <a:off x="2899" y="1048"/>
              <a:ext cx="812" cy="586"/>
            </a:xfrm>
            <a:custGeom>
              <a:avLst/>
              <a:gdLst>
                <a:gd name="T0" fmla="*/ 9 w 812"/>
                <a:gd name="T1" fmla="*/ 368 h 586"/>
                <a:gd name="T2" fmla="*/ 0 w 812"/>
                <a:gd name="T3" fmla="*/ 208 h 586"/>
                <a:gd name="T4" fmla="*/ 19 w 812"/>
                <a:gd name="T5" fmla="*/ 151 h 586"/>
                <a:gd name="T6" fmla="*/ 28 w 812"/>
                <a:gd name="T7" fmla="*/ 123 h 586"/>
                <a:gd name="T8" fmla="*/ 85 w 812"/>
                <a:gd name="T9" fmla="*/ 0 h 586"/>
                <a:gd name="T10" fmla="*/ 359 w 812"/>
                <a:gd name="T11" fmla="*/ 19 h 586"/>
                <a:gd name="T12" fmla="*/ 746 w 812"/>
                <a:gd name="T13" fmla="*/ 57 h 586"/>
                <a:gd name="T14" fmla="*/ 793 w 812"/>
                <a:gd name="T15" fmla="*/ 123 h 586"/>
                <a:gd name="T16" fmla="*/ 803 w 812"/>
                <a:gd name="T17" fmla="*/ 151 h 586"/>
                <a:gd name="T18" fmla="*/ 793 w 812"/>
                <a:gd name="T19" fmla="*/ 302 h 586"/>
                <a:gd name="T20" fmla="*/ 746 w 812"/>
                <a:gd name="T21" fmla="*/ 359 h 586"/>
                <a:gd name="T22" fmla="*/ 680 w 812"/>
                <a:gd name="T23" fmla="*/ 406 h 586"/>
                <a:gd name="T24" fmla="*/ 633 w 812"/>
                <a:gd name="T25" fmla="*/ 444 h 586"/>
                <a:gd name="T26" fmla="*/ 576 w 812"/>
                <a:gd name="T27" fmla="*/ 501 h 586"/>
                <a:gd name="T28" fmla="*/ 557 w 812"/>
                <a:gd name="T29" fmla="*/ 529 h 586"/>
                <a:gd name="T30" fmla="*/ 491 w 812"/>
                <a:gd name="T31" fmla="*/ 586 h 586"/>
                <a:gd name="T32" fmla="*/ 387 w 812"/>
                <a:gd name="T33" fmla="*/ 567 h 586"/>
                <a:gd name="T34" fmla="*/ 359 w 812"/>
                <a:gd name="T35" fmla="*/ 538 h 586"/>
                <a:gd name="T36" fmla="*/ 264 w 812"/>
                <a:gd name="T37" fmla="*/ 501 h 586"/>
                <a:gd name="T38" fmla="*/ 85 w 812"/>
                <a:gd name="T39" fmla="*/ 397 h 586"/>
                <a:gd name="T40" fmla="*/ 9 w 812"/>
                <a:gd name="T41" fmla="*/ 36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2" h="586">
                  <a:moveTo>
                    <a:pt x="9" y="368"/>
                  </a:moveTo>
                  <a:cubicBezTo>
                    <a:pt x="28" y="315"/>
                    <a:pt x="17" y="261"/>
                    <a:pt x="0" y="208"/>
                  </a:cubicBezTo>
                  <a:cubicBezTo>
                    <a:pt x="6" y="189"/>
                    <a:pt x="13" y="170"/>
                    <a:pt x="19" y="151"/>
                  </a:cubicBezTo>
                  <a:cubicBezTo>
                    <a:pt x="22" y="142"/>
                    <a:pt x="28" y="123"/>
                    <a:pt x="28" y="123"/>
                  </a:cubicBezTo>
                  <a:cubicBezTo>
                    <a:pt x="12" y="73"/>
                    <a:pt x="35" y="18"/>
                    <a:pt x="85" y="0"/>
                  </a:cubicBezTo>
                  <a:cubicBezTo>
                    <a:pt x="226" y="25"/>
                    <a:pt x="76" y="1"/>
                    <a:pt x="359" y="19"/>
                  </a:cubicBezTo>
                  <a:cubicBezTo>
                    <a:pt x="488" y="27"/>
                    <a:pt x="617" y="48"/>
                    <a:pt x="746" y="57"/>
                  </a:cubicBezTo>
                  <a:cubicBezTo>
                    <a:pt x="793" y="72"/>
                    <a:pt x="770" y="57"/>
                    <a:pt x="793" y="123"/>
                  </a:cubicBezTo>
                  <a:cubicBezTo>
                    <a:pt x="796" y="132"/>
                    <a:pt x="803" y="151"/>
                    <a:pt x="803" y="151"/>
                  </a:cubicBezTo>
                  <a:cubicBezTo>
                    <a:pt x="785" y="203"/>
                    <a:pt x="812" y="247"/>
                    <a:pt x="793" y="302"/>
                  </a:cubicBezTo>
                  <a:cubicBezTo>
                    <a:pt x="787" y="319"/>
                    <a:pt x="759" y="349"/>
                    <a:pt x="746" y="359"/>
                  </a:cubicBezTo>
                  <a:cubicBezTo>
                    <a:pt x="725" y="376"/>
                    <a:pt x="680" y="406"/>
                    <a:pt x="680" y="406"/>
                  </a:cubicBezTo>
                  <a:cubicBezTo>
                    <a:pt x="628" y="483"/>
                    <a:pt x="696" y="394"/>
                    <a:pt x="633" y="444"/>
                  </a:cubicBezTo>
                  <a:cubicBezTo>
                    <a:pt x="612" y="461"/>
                    <a:pt x="595" y="482"/>
                    <a:pt x="576" y="501"/>
                  </a:cubicBezTo>
                  <a:cubicBezTo>
                    <a:pt x="568" y="509"/>
                    <a:pt x="565" y="521"/>
                    <a:pt x="557" y="529"/>
                  </a:cubicBezTo>
                  <a:cubicBezTo>
                    <a:pt x="536" y="550"/>
                    <a:pt x="512" y="565"/>
                    <a:pt x="491" y="586"/>
                  </a:cubicBezTo>
                  <a:cubicBezTo>
                    <a:pt x="456" y="581"/>
                    <a:pt x="418" y="585"/>
                    <a:pt x="387" y="567"/>
                  </a:cubicBezTo>
                  <a:cubicBezTo>
                    <a:pt x="375" y="560"/>
                    <a:pt x="370" y="545"/>
                    <a:pt x="359" y="538"/>
                  </a:cubicBezTo>
                  <a:cubicBezTo>
                    <a:pt x="334" y="522"/>
                    <a:pt x="293" y="510"/>
                    <a:pt x="264" y="501"/>
                  </a:cubicBezTo>
                  <a:cubicBezTo>
                    <a:pt x="206" y="462"/>
                    <a:pt x="152" y="419"/>
                    <a:pt x="85" y="397"/>
                  </a:cubicBezTo>
                  <a:cubicBezTo>
                    <a:pt x="59" y="379"/>
                    <a:pt x="41" y="368"/>
                    <a:pt x="9" y="368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Freeform 26"/>
            <p:cNvSpPr>
              <a:spLocks/>
            </p:cNvSpPr>
            <p:nvPr/>
          </p:nvSpPr>
          <p:spPr bwMode="auto">
            <a:xfrm>
              <a:off x="2871" y="1067"/>
              <a:ext cx="812" cy="571"/>
            </a:xfrm>
            <a:custGeom>
              <a:avLst/>
              <a:gdLst>
                <a:gd name="T0" fmla="*/ 28 w 812"/>
                <a:gd name="T1" fmla="*/ 331 h 571"/>
                <a:gd name="T2" fmla="*/ 18 w 812"/>
                <a:gd name="T3" fmla="*/ 274 h 571"/>
                <a:gd name="T4" fmla="*/ 0 w 812"/>
                <a:gd name="T5" fmla="*/ 246 h 571"/>
                <a:gd name="T6" fmla="*/ 18 w 812"/>
                <a:gd name="T7" fmla="*/ 189 h 571"/>
                <a:gd name="T8" fmla="*/ 47 w 812"/>
                <a:gd name="T9" fmla="*/ 76 h 571"/>
                <a:gd name="T10" fmla="*/ 66 w 812"/>
                <a:gd name="T11" fmla="*/ 9 h 571"/>
                <a:gd name="T12" fmla="*/ 94 w 812"/>
                <a:gd name="T13" fmla="*/ 0 h 571"/>
                <a:gd name="T14" fmla="*/ 245 w 812"/>
                <a:gd name="T15" fmla="*/ 9 h 571"/>
                <a:gd name="T16" fmla="*/ 330 w 812"/>
                <a:gd name="T17" fmla="*/ 19 h 571"/>
                <a:gd name="T18" fmla="*/ 462 w 812"/>
                <a:gd name="T19" fmla="*/ 28 h 571"/>
                <a:gd name="T20" fmla="*/ 613 w 812"/>
                <a:gd name="T21" fmla="*/ 47 h 571"/>
                <a:gd name="T22" fmla="*/ 698 w 812"/>
                <a:gd name="T23" fmla="*/ 104 h 571"/>
                <a:gd name="T24" fmla="*/ 736 w 812"/>
                <a:gd name="T25" fmla="*/ 132 h 571"/>
                <a:gd name="T26" fmla="*/ 764 w 812"/>
                <a:gd name="T27" fmla="*/ 151 h 571"/>
                <a:gd name="T28" fmla="*/ 802 w 812"/>
                <a:gd name="T29" fmla="*/ 236 h 571"/>
                <a:gd name="T30" fmla="*/ 812 w 812"/>
                <a:gd name="T31" fmla="*/ 264 h 571"/>
                <a:gd name="T32" fmla="*/ 679 w 812"/>
                <a:gd name="T33" fmla="*/ 444 h 571"/>
                <a:gd name="T34" fmla="*/ 632 w 812"/>
                <a:gd name="T35" fmla="*/ 491 h 571"/>
                <a:gd name="T36" fmla="*/ 585 w 812"/>
                <a:gd name="T37" fmla="*/ 538 h 571"/>
                <a:gd name="T38" fmla="*/ 566 w 812"/>
                <a:gd name="T39" fmla="*/ 567 h 571"/>
                <a:gd name="T40" fmla="*/ 538 w 812"/>
                <a:gd name="T41" fmla="*/ 557 h 571"/>
                <a:gd name="T42" fmla="*/ 472 w 812"/>
                <a:gd name="T43" fmla="*/ 548 h 571"/>
                <a:gd name="T44" fmla="*/ 226 w 812"/>
                <a:gd name="T45" fmla="*/ 434 h 571"/>
                <a:gd name="T46" fmla="*/ 179 w 812"/>
                <a:gd name="T47" fmla="*/ 415 h 571"/>
                <a:gd name="T48" fmla="*/ 56 w 812"/>
                <a:gd name="T49" fmla="*/ 340 h 571"/>
                <a:gd name="T50" fmla="*/ 28 w 812"/>
                <a:gd name="T51" fmla="*/ 33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2" h="571">
                  <a:moveTo>
                    <a:pt x="28" y="331"/>
                  </a:moveTo>
                  <a:cubicBezTo>
                    <a:pt x="25" y="312"/>
                    <a:pt x="24" y="292"/>
                    <a:pt x="18" y="274"/>
                  </a:cubicBezTo>
                  <a:cubicBezTo>
                    <a:pt x="15" y="263"/>
                    <a:pt x="0" y="257"/>
                    <a:pt x="0" y="246"/>
                  </a:cubicBezTo>
                  <a:cubicBezTo>
                    <a:pt x="0" y="226"/>
                    <a:pt x="12" y="208"/>
                    <a:pt x="18" y="189"/>
                  </a:cubicBezTo>
                  <a:cubicBezTo>
                    <a:pt x="30" y="152"/>
                    <a:pt x="36" y="114"/>
                    <a:pt x="47" y="76"/>
                  </a:cubicBezTo>
                  <a:cubicBezTo>
                    <a:pt x="53" y="54"/>
                    <a:pt x="51" y="27"/>
                    <a:pt x="66" y="9"/>
                  </a:cubicBezTo>
                  <a:cubicBezTo>
                    <a:pt x="72" y="1"/>
                    <a:pt x="85" y="3"/>
                    <a:pt x="94" y="0"/>
                  </a:cubicBezTo>
                  <a:cubicBezTo>
                    <a:pt x="146" y="12"/>
                    <a:pt x="192" y="23"/>
                    <a:pt x="245" y="9"/>
                  </a:cubicBezTo>
                  <a:cubicBezTo>
                    <a:pt x="273" y="12"/>
                    <a:pt x="302" y="17"/>
                    <a:pt x="330" y="19"/>
                  </a:cubicBezTo>
                  <a:cubicBezTo>
                    <a:pt x="374" y="23"/>
                    <a:pt x="418" y="24"/>
                    <a:pt x="462" y="28"/>
                  </a:cubicBezTo>
                  <a:cubicBezTo>
                    <a:pt x="512" y="33"/>
                    <a:pt x="613" y="47"/>
                    <a:pt x="613" y="47"/>
                  </a:cubicBezTo>
                  <a:cubicBezTo>
                    <a:pt x="641" y="66"/>
                    <a:pt x="670" y="84"/>
                    <a:pt x="698" y="104"/>
                  </a:cubicBezTo>
                  <a:cubicBezTo>
                    <a:pt x="711" y="113"/>
                    <a:pt x="723" y="123"/>
                    <a:pt x="736" y="132"/>
                  </a:cubicBezTo>
                  <a:cubicBezTo>
                    <a:pt x="745" y="139"/>
                    <a:pt x="764" y="151"/>
                    <a:pt x="764" y="151"/>
                  </a:cubicBezTo>
                  <a:cubicBezTo>
                    <a:pt x="795" y="196"/>
                    <a:pt x="778" y="167"/>
                    <a:pt x="802" y="236"/>
                  </a:cubicBezTo>
                  <a:cubicBezTo>
                    <a:pt x="805" y="245"/>
                    <a:pt x="812" y="264"/>
                    <a:pt x="812" y="264"/>
                  </a:cubicBezTo>
                  <a:cubicBezTo>
                    <a:pt x="791" y="343"/>
                    <a:pt x="742" y="396"/>
                    <a:pt x="679" y="444"/>
                  </a:cubicBezTo>
                  <a:cubicBezTo>
                    <a:pt x="634" y="514"/>
                    <a:pt x="692" y="432"/>
                    <a:pt x="632" y="491"/>
                  </a:cubicBezTo>
                  <a:cubicBezTo>
                    <a:pt x="565" y="557"/>
                    <a:pt x="664" y="484"/>
                    <a:pt x="585" y="538"/>
                  </a:cubicBezTo>
                  <a:cubicBezTo>
                    <a:pt x="579" y="548"/>
                    <a:pt x="577" y="563"/>
                    <a:pt x="566" y="567"/>
                  </a:cubicBezTo>
                  <a:cubicBezTo>
                    <a:pt x="557" y="571"/>
                    <a:pt x="548" y="559"/>
                    <a:pt x="538" y="557"/>
                  </a:cubicBezTo>
                  <a:cubicBezTo>
                    <a:pt x="516" y="553"/>
                    <a:pt x="494" y="551"/>
                    <a:pt x="472" y="548"/>
                  </a:cubicBezTo>
                  <a:cubicBezTo>
                    <a:pt x="383" y="518"/>
                    <a:pt x="305" y="486"/>
                    <a:pt x="226" y="434"/>
                  </a:cubicBezTo>
                  <a:cubicBezTo>
                    <a:pt x="212" y="425"/>
                    <a:pt x="194" y="424"/>
                    <a:pt x="179" y="415"/>
                  </a:cubicBezTo>
                  <a:cubicBezTo>
                    <a:pt x="132" y="387"/>
                    <a:pt x="106" y="356"/>
                    <a:pt x="56" y="340"/>
                  </a:cubicBezTo>
                  <a:cubicBezTo>
                    <a:pt x="33" y="306"/>
                    <a:pt x="42" y="302"/>
                    <a:pt x="28" y="3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Freeform 27"/>
            <p:cNvSpPr>
              <a:spLocks/>
            </p:cNvSpPr>
            <p:nvPr/>
          </p:nvSpPr>
          <p:spPr bwMode="auto">
            <a:xfrm>
              <a:off x="2474" y="1539"/>
              <a:ext cx="387" cy="236"/>
            </a:xfrm>
            <a:custGeom>
              <a:avLst/>
              <a:gdLst>
                <a:gd name="T0" fmla="*/ 66 w 387"/>
                <a:gd name="T1" fmla="*/ 236 h 236"/>
                <a:gd name="T2" fmla="*/ 0 w 387"/>
                <a:gd name="T3" fmla="*/ 180 h 236"/>
                <a:gd name="T4" fmla="*/ 57 w 387"/>
                <a:gd name="T5" fmla="*/ 104 h 236"/>
                <a:gd name="T6" fmla="*/ 132 w 387"/>
                <a:gd name="T7" fmla="*/ 38 h 236"/>
                <a:gd name="T8" fmla="*/ 217 w 387"/>
                <a:gd name="T9" fmla="*/ 0 h 236"/>
                <a:gd name="T10" fmla="*/ 330 w 387"/>
                <a:gd name="T11" fmla="*/ 10 h 236"/>
                <a:gd name="T12" fmla="*/ 387 w 387"/>
                <a:gd name="T13" fmla="*/ 28 h 236"/>
                <a:gd name="T14" fmla="*/ 368 w 387"/>
                <a:gd name="T15" fmla="*/ 132 h 236"/>
                <a:gd name="T16" fmla="*/ 236 w 387"/>
                <a:gd name="T17" fmla="*/ 161 h 236"/>
                <a:gd name="T18" fmla="*/ 132 w 387"/>
                <a:gd name="T19" fmla="*/ 208 h 236"/>
                <a:gd name="T20" fmla="*/ 66 w 387"/>
                <a:gd name="T21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7" h="236">
                  <a:moveTo>
                    <a:pt x="66" y="236"/>
                  </a:moveTo>
                  <a:cubicBezTo>
                    <a:pt x="29" y="224"/>
                    <a:pt x="12" y="218"/>
                    <a:pt x="0" y="180"/>
                  </a:cubicBezTo>
                  <a:cubicBezTo>
                    <a:pt x="12" y="141"/>
                    <a:pt x="23" y="126"/>
                    <a:pt x="57" y="104"/>
                  </a:cubicBezTo>
                  <a:cubicBezTo>
                    <a:pt x="79" y="71"/>
                    <a:pt x="94" y="50"/>
                    <a:pt x="132" y="38"/>
                  </a:cubicBezTo>
                  <a:cubicBezTo>
                    <a:pt x="160" y="19"/>
                    <a:pt x="185" y="11"/>
                    <a:pt x="217" y="0"/>
                  </a:cubicBezTo>
                  <a:cubicBezTo>
                    <a:pt x="255" y="3"/>
                    <a:pt x="293" y="4"/>
                    <a:pt x="330" y="10"/>
                  </a:cubicBezTo>
                  <a:cubicBezTo>
                    <a:pt x="350" y="13"/>
                    <a:pt x="387" y="28"/>
                    <a:pt x="387" y="28"/>
                  </a:cubicBezTo>
                  <a:cubicBezTo>
                    <a:pt x="387" y="32"/>
                    <a:pt x="381" y="123"/>
                    <a:pt x="368" y="132"/>
                  </a:cubicBezTo>
                  <a:cubicBezTo>
                    <a:pt x="339" y="152"/>
                    <a:pt x="265" y="157"/>
                    <a:pt x="236" y="161"/>
                  </a:cubicBezTo>
                  <a:cubicBezTo>
                    <a:pt x="181" y="179"/>
                    <a:pt x="217" y="166"/>
                    <a:pt x="132" y="208"/>
                  </a:cubicBezTo>
                  <a:cubicBezTo>
                    <a:pt x="109" y="219"/>
                    <a:pt x="85" y="218"/>
                    <a:pt x="66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Freeform 29"/>
            <p:cNvSpPr>
              <a:spLocks/>
            </p:cNvSpPr>
            <p:nvPr/>
          </p:nvSpPr>
          <p:spPr bwMode="auto">
            <a:xfrm>
              <a:off x="2143" y="1018"/>
              <a:ext cx="738" cy="408"/>
            </a:xfrm>
            <a:custGeom>
              <a:avLst/>
              <a:gdLst>
                <a:gd name="T0" fmla="*/ 85 w 738"/>
                <a:gd name="T1" fmla="*/ 408 h 408"/>
                <a:gd name="T2" fmla="*/ 0 w 738"/>
                <a:gd name="T3" fmla="*/ 313 h 408"/>
                <a:gd name="T4" fmla="*/ 170 w 738"/>
                <a:gd name="T5" fmla="*/ 238 h 408"/>
                <a:gd name="T6" fmla="*/ 265 w 738"/>
                <a:gd name="T7" fmla="*/ 172 h 408"/>
                <a:gd name="T8" fmla="*/ 331 w 738"/>
                <a:gd name="T9" fmla="*/ 115 h 408"/>
                <a:gd name="T10" fmla="*/ 595 w 738"/>
                <a:gd name="T11" fmla="*/ 21 h 408"/>
                <a:gd name="T12" fmla="*/ 718 w 738"/>
                <a:gd name="T13" fmla="*/ 172 h 408"/>
                <a:gd name="T14" fmla="*/ 416 w 738"/>
                <a:gd name="T15" fmla="*/ 276 h 408"/>
                <a:gd name="T16" fmla="*/ 359 w 738"/>
                <a:gd name="T17" fmla="*/ 295 h 408"/>
                <a:gd name="T18" fmla="*/ 331 w 738"/>
                <a:gd name="T19" fmla="*/ 304 h 408"/>
                <a:gd name="T20" fmla="*/ 57 w 738"/>
                <a:gd name="T21" fmla="*/ 398 h 408"/>
                <a:gd name="T22" fmla="*/ 85 w 738"/>
                <a:gd name="T2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8" h="408">
                  <a:moveTo>
                    <a:pt x="85" y="408"/>
                  </a:moveTo>
                  <a:cubicBezTo>
                    <a:pt x="34" y="373"/>
                    <a:pt x="19" y="369"/>
                    <a:pt x="0" y="313"/>
                  </a:cubicBezTo>
                  <a:cubicBezTo>
                    <a:pt x="58" y="291"/>
                    <a:pt x="112" y="257"/>
                    <a:pt x="170" y="238"/>
                  </a:cubicBezTo>
                  <a:cubicBezTo>
                    <a:pt x="194" y="222"/>
                    <a:pt x="254" y="184"/>
                    <a:pt x="265" y="172"/>
                  </a:cubicBezTo>
                  <a:cubicBezTo>
                    <a:pt x="288" y="148"/>
                    <a:pt x="300" y="132"/>
                    <a:pt x="331" y="115"/>
                  </a:cubicBezTo>
                  <a:cubicBezTo>
                    <a:pt x="411" y="70"/>
                    <a:pt x="505" y="43"/>
                    <a:pt x="595" y="21"/>
                  </a:cubicBezTo>
                  <a:cubicBezTo>
                    <a:pt x="738" y="40"/>
                    <a:pt x="706" y="0"/>
                    <a:pt x="718" y="172"/>
                  </a:cubicBezTo>
                  <a:cubicBezTo>
                    <a:pt x="637" y="232"/>
                    <a:pt x="512" y="249"/>
                    <a:pt x="416" y="276"/>
                  </a:cubicBezTo>
                  <a:cubicBezTo>
                    <a:pt x="397" y="281"/>
                    <a:pt x="378" y="289"/>
                    <a:pt x="359" y="295"/>
                  </a:cubicBezTo>
                  <a:cubicBezTo>
                    <a:pt x="350" y="298"/>
                    <a:pt x="331" y="304"/>
                    <a:pt x="331" y="304"/>
                  </a:cubicBezTo>
                  <a:cubicBezTo>
                    <a:pt x="256" y="355"/>
                    <a:pt x="143" y="371"/>
                    <a:pt x="57" y="398"/>
                  </a:cubicBezTo>
                  <a:cubicBezTo>
                    <a:pt x="48" y="401"/>
                    <a:pt x="76" y="405"/>
                    <a:pt x="85" y="4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Freeform 30"/>
            <p:cNvSpPr>
              <a:spLocks/>
            </p:cNvSpPr>
            <p:nvPr/>
          </p:nvSpPr>
          <p:spPr bwMode="auto">
            <a:xfrm>
              <a:off x="1737" y="1415"/>
              <a:ext cx="428" cy="751"/>
            </a:xfrm>
            <a:custGeom>
              <a:avLst/>
              <a:gdLst>
                <a:gd name="T0" fmla="*/ 142 w 428"/>
                <a:gd name="T1" fmla="*/ 747 h 751"/>
                <a:gd name="T2" fmla="*/ 38 w 428"/>
                <a:gd name="T3" fmla="*/ 738 h 751"/>
                <a:gd name="T4" fmla="*/ 0 w 428"/>
                <a:gd name="T5" fmla="*/ 681 h 751"/>
                <a:gd name="T6" fmla="*/ 38 w 428"/>
                <a:gd name="T7" fmla="*/ 615 h 751"/>
                <a:gd name="T8" fmla="*/ 123 w 428"/>
                <a:gd name="T9" fmla="*/ 407 h 751"/>
                <a:gd name="T10" fmla="*/ 180 w 428"/>
                <a:gd name="T11" fmla="*/ 228 h 751"/>
                <a:gd name="T12" fmla="*/ 218 w 428"/>
                <a:gd name="T13" fmla="*/ 171 h 751"/>
                <a:gd name="T14" fmla="*/ 369 w 428"/>
                <a:gd name="T15" fmla="*/ 1 h 751"/>
                <a:gd name="T16" fmla="*/ 425 w 428"/>
                <a:gd name="T17" fmla="*/ 20 h 751"/>
                <a:gd name="T18" fmla="*/ 293 w 428"/>
                <a:gd name="T19" fmla="*/ 304 h 751"/>
                <a:gd name="T20" fmla="*/ 246 w 428"/>
                <a:gd name="T21" fmla="*/ 417 h 751"/>
                <a:gd name="T22" fmla="*/ 142 w 428"/>
                <a:gd name="T23" fmla="*/ 672 h 751"/>
                <a:gd name="T24" fmla="*/ 142 w 428"/>
                <a:gd name="T25" fmla="*/ 74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8" h="751">
                  <a:moveTo>
                    <a:pt x="142" y="747"/>
                  </a:moveTo>
                  <a:cubicBezTo>
                    <a:pt x="98" y="736"/>
                    <a:pt x="79" y="751"/>
                    <a:pt x="38" y="738"/>
                  </a:cubicBezTo>
                  <a:cubicBezTo>
                    <a:pt x="10" y="719"/>
                    <a:pt x="0" y="721"/>
                    <a:pt x="0" y="681"/>
                  </a:cubicBezTo>
                  <a:cubicBezTo>
                    <a:pt x="0" y="657"/>
                    <a:pt x="28" y="631"/>
                    <a:pt x="38" y="615"/>
                  </a:cubicBezTo>
                  <a:cubicBezTo>
                    <a:pt x="77" y="552"/>
                    <a:pt x="101" y="478"/>
                    <a:pt x="123" y="407"/>
                  </a:cubicBezTo>
                  <a:cubicBezTo>
                    <a:pt x="133" y="334"/>
                    <a:pt x="137" y="287"/>
                    <a:pt x="180" y="228"/>
                  </a:cubicBezTo>
                  <a:cubicBezTo>
                    <a:pt x="197" y="174"/>
                    <a:pt x="176" y="225"/>
                    <a:pt x="218" y="171"/>
                  </a:cubicBezTo>
                  <a:cubicBezTo>
                    <a:pt x="268" y="107"/>
                    <a:pt x="288" y="29"/>
                    <a:pt x="369" y="1"/>
                  </a:cubicBezTo>
                  <a:cubicBezTo>
                    <a:pt x="388" y="7"/>
                    <a:pt x="428" y="0"/>
                    <a:pt x="425" y="20"/>
                  </a:cubicBezTo>
                  <a:cubicBezTo>
                    <a:pt x="411" y="123"/>
                    <a:pt x="350" y="217"/>
                    <a:pt x="293" y="304"/>
                  </a:cubicBezTo>
                  <a:cubicBezTo>
                    <a:pt x="279" y="345"/>
                    <a:pt x="270" y="381"/>
                    <a:pt x="246" y="417"/>
                  </a:cubicBezTo>
                  <a:cubicBezTo>
                    <a:pt x="218" y="505"/>
                    <a:pt x="171" y="584"/>
                    <a:pt x="142" y="672"/>
                  </a:cubicBezTo>
                  <a:cubicBezTo>
                    <a:pt x="129" y="711"/>
                    <a:pt x="113" y="718"/>
                    <a:pt x="142" y="7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Freeform 31"/>
            <p:cNvSpPr>
              <a:spLocks/>
            </p:cNvSpPr>
            <p:nvPr/>
          </p:nvSpPr>
          <p:spPr bwMode="auto">
            <a:xfrm>
              <a:off x="2238" y="2186"/>
              <a:ext cx="255" cy="488"/>
            </a:xfrm>
            <a:custGeom>
              <a:avLst/>
              <a:gdLst>
                <a:gd name="T0" fmla="*/ 0 w 255"/>
                <a:gd name="T1" fmla="*/ 24 h 488"/>
                <a:gd name="T2" fmla="*/ 160 w 255"/>
                <a:gd name="T3" fmla="*/ 42 h 488"/>
                <a:gd name="T4" fmla="*/ 208 w 255"/>
                <a:gd name="T5" fmla="*/ 127 h 488"/>
                <a:gd name="T6" fmla="*/ 255 w 255"/>
                <a:gd name="T7" fmla="*/ 212 h 488"/>
                <a:gd name="T8" fmla="*/ 255 w 255"/>
                <a:gd name="T9" fmla="*/ 354 h 488"/>
                <a:gd name="T10" fmla="*/ 132 w 255"/>
                <a:gd name="T11" fmla="*/ 467 h 488"/>
                <a:gd name="T12" fmla="*/ 104 w 255"/>
                <a:gd name="T13" fmla="*/ 486 h 488"/>
                <a:gd name="T14" fmla="*/ 85 w 255"/>
                <a:gd name="T15" fmla="*/ 458 h 488"/>
                <a:gd name="T16" fmla="*/ 57 w 255"/>
                <a:gd name="T17" fmla="*/ 439 h 488"/>
                <a:gd name="T18" fmla="*/ 0 w 255"/>
                <a:gd name="T19" fmla="*/ 297 h 488"/>
                <a:gd name="T20" fmla="*/ 0 w 255"/>
                <a:gd name="T21" fmla="*/ 165 h 488"/>
                <a:gd name="T22" fmla="*/ 0 w 255"/>
                <a:gd name="T23" fmla="*/ 2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488">
                  <a:moveTo>
                    <a:pt x="0" y="24"/>
                  </a:moveTo>
                  <a:cubicBezTo>
                    <a:pt x="47" y="7"/>
                    <a:pt x="110" y="34"/>
                    <a:pt x="160" y="42"/>
                  </a:cubicBezTo>
                  <a:cubicBezTo>
                    <a:pt x="203" y="85"/>
                    <a:pt x="185" y="58"/>
                    <a:pt x="208" y="127"/>
                  </a:cubicBezTo>
                  <a:cubicBezTo>
                    <a:pt x="218" y="158"/>
                    <a:pt x="244" y="182"/>
                    <a:pt x="255" y="212"/>
                  </a:cubicBezTo>
                  <a:cubicBezTo>
                    <a:pt x="236" y="266"/>
                    <a:pt x="236" y="300"/>
                    <a:pt x="255" y="354"/>
                  </a:cubicBezTo>
                  <a:cubicBezTo>
                    <a:pt x="235" y="411"/>
                    <a:pt x="188" y="449"/>
                    <a:pt x="132" y="467"/>
                  </a:cubicBezTo>
                  <a:cubicBezTo>
                    <a:pt x="123" y="473"/>
                    <a:pt x="115" y="488"/>
                    <a:pt x="104" y="486"/>
                  </a:cubicBezTo>
                  <a:cubicBezTo>
                    <a:pt x="93" y="484"/>
                    <a:pt x="93" y="466"/>
                    <a:pt x="85" y="458"/>
                  </a:cubicBezTo>
                  <a:cubicBezTo>
                    <a:pt x="77" y="450"/>
                    <a:pt x="66" y="445"/>
                    <a:pt x="57" y="439"/>
                  </a:cubicBezTo>
                  <a:cubicBezTo>
                    <a:pt x="28" y="396"/>
                    <a:pt x="15" y="346"/>
                    <a:pt x="0" y="297"/>
                  </a:cubicBezTo>
                  <a:cubicBezTo>
                    <a:pt x="21" y="164"/>
                    <a:pt x="0" y="330"/>
                    <a:pt x="0" y="165"/>
                  </a:cubicBezTo>
                  <a:cubicBezTo>
                    <a:pt x="0" y="0"/>
                    <a:pt x="20" y="130"/>
                    <a:pt x="0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Freeform 32"/>
            <p:cNvSpPr>
              <a:spLocks/>
            </p:cNvSpPr>
            <p:nvPr/>
          </p:nvSpPr>
          <p:spPr bwMode="auto">
            <a:xfrm>
              <a:off x="1944" y="2210"/>
              <a:ext cx="388" cy="609"/>
            </a:xfrm>
            <a:custGeom>
              <a:avLst/>
              <a:gdLst>
                <a:gd name="T0" fmla="*/ 11 w 388"/>
                <a:gd name="T1" fmla="*/ 0 h 609"/>
                <a:gd name="T2" fmla="*/ 171 w 388"/>
                <a:gd name="T3" fmla="*/ 37 h 609"/>
                <a:gd name="T4" fmla="*/ 228 w 388"/>
                <a:gd name="T5" fmla="*/ 179 h 609"/>
                <a:gd name="T6" fmla="*/ 266 w 388"/>
                <a:gd name="T7" fmla="*/ 264 h 609"/>
                <a:gd name="T8" fmla="*/ 294 w 388"/>
                <a:gd name="T9" fmla="*/ 349 h 609"/>
                <a:gd name="T10" fmla="*/ 332 w 388"/>
                <a:gd name="T11" fmla="*/ 406 h 609"/>
                <a:gd name="T12" fmla="*/ 351 w 388"/>
                <a:gd name="T13" fmla="*/ 434 h 609"/>
                <a:gd name="T14" fmla="*/ 388 w 388"/>
                <a:gd name="T15" fmla="*/ 528 h 609"/>
                <a:gd name="T16" fmla="*/ 322 w 388"/>
                <a:gd name="T17" fmla="*/ 547 h 609"/>
                <a:gd name="T18" fmla="*/ 237 w 388"/>
                <a:gd name="T19" fmla="*/ 594 h 609"/>
                <a:gd name="T20" fmla="*/ 218 w 388"/>
                <a:gd name="T21" fmla="*/ 566 h 609"/>
                <a:gd name="T22" fmla="*/ 209 w 388"/>
                <a:gd name="T23" fmla="*/ 538 h 609"/>
                <a:gd name="T24" fmla="*/ 105 w 388"/>
                <a:gd name="T25" fmla="*/ 396 h 609"/>
                <a:gd name="T26" fmla="*/ 67 w 388"/>
                <a:gd name="T27" fmla="*/ 330 h 609"/>
                <a:gd name="T28" fmla="*/ 20 w 388"/>
                <a:gd name="T29" fmla="*/ 217 h 609"/>
                <a:gd name="T30" fmla="*/ 11 w 388"/>
                <a:gd name="T31" fmla="*/ 85 h 609"/>
                <a:gd name="T32" fmla="*/ 20 w 388"/>
                <a:gd name="T33" fmla="*/ 37 h 609"/>
                <a:gd name="T34" fmla="*/ 30 w 388"/>
                <a:gd name="T35" fmla="*/ 9 h 609"/>
                <a:gd name="T36" fmla="*/ 11 w 388"/>
                <a:gd name="T37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" h="609">
                  <a:moveTo>
                    <a:pt x="11" y="0"/>
                  </a:moveTo>
                  <a:cubicBezTo>
                    <a:pt x="67" y="14"/>
                    <a:pt x="122" y="4"/>
                    <a:pt x="171" y="37"/>
                  </a:cubicBezTo>
                  <a:cubicBezTo>
                    <a:pt x="184" y="88"/>
                    <a:pt x="198" y="135"/>
                    <a:pt x="228" y="179"/>
                  </a:cubicBezTo>
                  <a:cubicBezTo>
                    <a:pt x="238" y="210"/>
                    <a:pt x="256" y="233"/>
                    <a:pt x="266" y="264"/>
                  </a:cubicBezTo>
                  <a:cubicBezTo>
                    <a:pt x="275" y="292"/>
                    <a:pt x="279" y="323"/>
                    <a:pt x="294" y="349"/>
                  </a:cubicBezTo>
                  <a:cubicBezTo>
                    <a:pt x="305" y="369"/>
                    <a:pt x="319" y="387"/>
                    <a:pt x="332" y="406"/>
                  </a:cubicBezTo>
                  <a:cubicBezTo>
                    <a:pt x="338" y="415"/>
                    <a:pt x="351" y="434"/>
                    <a:pt x="351" y="434"/>
                  </a:cubicBezTo>
                  <a:cubicBezTo>
                    <a:pt x="360" y="470"/>
                    <a:pt x="377" y="493"/>
                    <a:pt x="388" y="528"/>
                  </a:cubicBezTo>
                  <a:cubicBezTo>
                    <a:pt x="366" y="536"/>
                    <a:pt x="342" y="537"/>
                    <a:pt x="322" y="547"/>
                  </a:cubicBezTo>
                  <a:cubicBezTo>
                    <a:pt x="197" y="609"/>
                    <a:pt x="315" y="570"/>
                    <a:pt x="237" y="594"/>
                  </a:cubicBezTo>
                  <a:cubicBezTo>
                    <a:pt x="231" y="585"/>
                    <a:pt x="223" y="576"/>
                    <a:pt x="218" y="566"/>
                  </a:cubicBezTo>
                  <a:cubicBezTo>
                    <a:pt x="214" y="557"/>
                    <a:pt x="214" y="547"/>
                    <a:pt x="209" y="538"/>
                  </a:cubicBezTo>
                  <a:cubicBezTo>
                    <a:pt x="179" y="484"/>
                    <a:pt x="139" y="446"/>
                    <a:pt x="105" y="396"/>
                  </a:cubicBezTo>
                  <a:cubicBezTo>
                    <a:pt x="78" y="313"/>
                    <a:pt x="123" y="440"/>
                    <a:pt x="67" y="330"/>
                  </a:cubicBezTo>
                  <a:cubicBezTo>
                    <a:pt x="46" y="288"/>
                    <a:pt x="46" y="255"/>
                    <a:pt x="20" y="217"/>
                  </a:cubicBezTo>
                  <a:cubicBezTo>
                    <a:pt x="2" y="160"/>
                    <a:pt x="0" y="155"/>
                    <a:pt x="11" y="85"/>
                  </a:cubicBezTo>
                  <a:cubicBezTo>
                    <a:pt x="13" y="69"/>
                    <a:pt x="16" y="53"/>
                    <a:pt x="20" y="37"/>
                  </a:cubicBezTo>
                  <a:cubicBezTo>
                    <a:pt x="22" y="27"/>
                    <a:pt x="32" y="19"/>
                    <a:pt x="30" y="9"/>
                  </a:cubicBezTo>
                  <a:cubicBezTo>
                    <a:pt x="28" y="2"/>
                    <a:pt x="17" y="3"/>
                    <a:pt x="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Freeform 33"/>
            <p:cNvSpPr>
              <a:spLocks/>
            </p:cNvSpPr>
            <p:nvPr/>
          </p:nvSpPr>
          <p:spPr bwMode="auto">
            <a:xfrm>
              <a:off x="2257" y="2776"/>
              <a:ext cx="631" cy="321"/>
            </a:xfrm>
            <a:custGeom>
              <a:avLst/>
              <a:gdLst>
                <a:gd name="T0" fmla="*/ 0 w 631"/>
                <a:gd name="T1" fmla="*/ 85 h 321"/>
                <a:gd name="T2" fmla="*/ 113 w 631"/>
                <a:gd name="T3" fmla="*/ 0 h 321"/>
                <a:gd name="T4" fmla="*/ 141 w 631"/>
                <a:gd name="T5" fmla="*/ 10 h 321"/>
                <a:gd name="T6" fmla="*/ 170 w 631"/>
                <a:gd name="T7" fmla="*/ 28 h 321"/>
                <a:gd name="T8" fmla="*/ 340 w 631"/>
                <a:gd name="T9" fmla="*/ 76 h 321"/>
                <a:gd name="T10" fmla="*/ 547 w 631"/>
                <a:gd name="T11" fmla="*/ 142 h 321"/>
                <a:gd name="T12" fmla="*/ 576 w 631"/>
                <a:gd name="T13" fmla="*/ 161 h 321"/>
                <a:gd name="T14" fmla="*/ 604 w 631"/>
                <a:gd name="T15" fmla="*/ 170 h 321"/>
                <a:gd name="T16" fmla="*/ 595 w 631"/>
                <a:gd name="T17" fmla="*/ 198 h 321"/>
                <a:gd name="T18" fmla="*/ 566 w 631"/>
                <a:gd name="T19" fmla="*/ 321 h 321"/>
                <a:gd name="T20" fmla="*/ 264 w 631"/>
                <a:gd name="T21" fmla="*/ 274 h 321"/>
                <a:gd name="T22" fmla="*/ 236 w 631"/>
                <a:gd name="T23" fmla="*/ 255 h 321"/>
                <a:gd name="T24" fmla="*/ 208 w 631"/>
                <a:gd name="T25" fmla="*/ 246 h 321"/>
                <a:gd name="T26" fmla="*/ 189 w 631"/>
                <a:gd name="T27" fmla="*/ 217 h 321"/>
                <a:gd name="T28" fmla="*/ 160 w 631"/>
                <a:gd name="T29" fmla="*/ 198 h 321"/>
                <a:gd name="T30" fmla="*/ 85 w 631"/>
                <a:gd name="T31" fmla="*/ 142 h 321"/>
                <a:gd name="T32" fmla="*/ 0 w 631"/>
                <a:gd name="T33" fmla="*/ 8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1" h="321">
                  <a:moveTo>
                    <a:pt x="0" y="85"/>
                  </a:moveTo>
                  <a:cubicBezTo>
                    <a:pt x="40" y="58"/>
                    <a:pt x="73" y="27"/>
                    <a:pt x="113" y="0"/>
                  </a:cubicBezTo>
                  <a:cubicBezTo>
                    <a:pt x="122" y="3"/>
                    <a:pt x="132" y="6"/>
                    <a:pt x="141" y="10"/>
                  </a:cubicBezTo>
                  <a:cubicBezTo>
                    <a:pt x="151" y="15"/>
                    <a:pt x="160" y="23"/>
                    <a:pt x="170" y="28"/>
                  </a:cubicBezTo>
                  <a:cubicBezTo>
                    <a:pt x="224" y="52"/>
                    <a:pt x="284" y="59"/>
                    <a:pt x="340" y="76"/>
                  </a:cubicBezTo>
                  <a:cubicBezTo>
                    <a:pt x="409" y="97"/>
                    <a:pt x="477" y="123"/>
                    <a:pt x="547" y="142"/>
                  </a:cubicBezTo>
                  <a:cubicBezTo>
                    <a:pt x="557" y="148"/>
                    <a:pt x="566" y="156"/>
                    <a:pt x="576" y="161"/>
                  </a:cubicBezTo>
                  <a:cubicBezTo>
                    <a:pt x="585" y="165"/>
                    <a:pt x="600" y="161"/>
                    <a:pt x="604" y="170"/>
                  </a:cubicBezTo>
                  <a:cubicBezTo>
                    <a:pt x="608" y="179"/>
                    <a:pt x="598" y="189"/>
                    <a:pt x="595" y="198"/>
                  </a:cubicBezTo>
                  <a:cubicBezTo>
                    <a:pt x="607" y="249"/>
                    <a:pt x="631" y="301"/>
                    <a:pt x="566" y="321"/>
                  </a:cubicBezTo>
                  <a:cubicBezTo>
                    <a:pt x="445" y="315"/>
                    <a:pt x="372" y="307"/>
                    <a:pt x="264" y="274"/>
                  </a:cubicBezTo>
                  <a:cubicBezTo>
                    <a:pt x="255" y="268"/>
                    <a:pt x="246" y="260"/>
                    <a:pt x="236" y="255"/>
                  </a:cubicBezTo>
                  <a:cubicBezTo>
                    <a:pt x="227" y="251"/>
                    <a:pt x="216" y="252"/>
                    <a:pt x="208" y="246"/>
                  </a:cubicBezTo>
                  <a:cubicBezTo>
                    <a:pt x="199" y="239"/>
                    <a:pt x="197" y="225"/>
                    <a:pt x="189" y="217"/>
                  </a:cubicBezTo>
                  <a:cubicBezTo>
                    <a:pt x="181" y="209"/>
                    <a:pt x="170" y="204"/>
                    <a:pt x="160" y="198"/>
                  </a:cubicBezTo>
                  <a:cubicBezTo>
                    <a:pt x="138" y="166"/>
                    <a:pt x="122" y="154"/>
                    <a:pt x="85" y="142"/>
                  </a:cubicBezTo>
                  <a:cubicBezTo>
                    <a:pt x="19" y="98"/>
                    <a:pt x="47" y="117"/>
                    <a:pt x="0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Freeform 34"/>
            <p:cNvSpPr>
              <a:spLocks/>
            </p:cNvSpPr>
            <p:nvPr/>
          </p:nvSpPr>
          <p:spPr bwMode="auto">
            <a:xfrm>
              <a:off x="2898" y="2587"/>
              <a:ext cx="388" cy="236"/>
            </a:xfrm>
            <a:custGeom>
              <a:avLst/>
              <a:gdLst>
                <a:gd name="T0" fmla="*/ 10 w 388"/>
                <a:gd name="T1" fmla="*/ 227 h 236"/>
                <a:gd name="T2" fmla="*/ 1 w 388"/>
                <a:gd name="T3" fmla="*/ 189 h 236"/>
                <a:gd name="T4" fmla="*/ 180 w 388"/>
                <a:gd name="T5" fmla="*/ 57 h 236"/>
                <a:gd name="T6" fmla="*/ 303 w 388"/>
                <a:gd name="T7" fmla="*/ 0 h 236"/>
                <a:gd name="T8" fmla="*/ 388 w 388"/>
                <a:gd name="T9" fmla="*/ 132 h 236"/>
                <a:gd name="T10" fmla="*/ 209 w 388"/>
                <a:gd name="T11" fmla="*/ 236 h 236"/>
                <a:gd name="T12" fmla="*/ 114 w 388"/>
                <a:gd name="T13" fmla="*/ 227 h 236"/>
                <a:gd name="T14" fmla="*/ 48 w 388"/>
                <a:gd name="T15" fmla="*/ 236 h 236"/>
                <a:gd name="T16" fmla="*/ 10 w 388"/>
                <a:gd name="T17" fmla="*/ 22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236">
                  <a:moveTo>
                    <a:pt x="10" y="227"/>
                  </a:moveTo>
                  <a:cubicBezTo>
                    <a:pt x="7" y="214"/>
                    <a:pt x="0" y="202"/>
                    <a:pt x="1" y="189"/>
                  </a:cubicBezTo>
                  <a:cubicBezTo>
                    <a:pt x="13" y="74"/>
                    <a:pt x="83" y="76"/>
                    <a:pt x="180" y="57"/>
                  </a:cubicBezTo>
                  <a:cubicBezTo>
                    <a:pt x="218" y="32"/>
                    <a:pt x="260" y="11"/>
                    <a:pt x="303" y="0"/>
                  </a:cubicBezTo>
                  <a:cubicBezTo>
                    <a:pt x="366" y="22"/>
                    <a:pt x="354" y="81"/>
                    <a:pt x="388" y="132"/>
                  </a:cubicBezTo>
                  <a:cubicBezTo>
                    <a:pt x="335" y="175"/>
                    <a:pt x="276" y="220"/>
                    <a:pt x="209" y="236"/>
                  </a:cubicBezTo>
                  <a:cubicBezTo>
                    <a:pt x="177" y="233"/>
                    <a:pt x="146" y="227"/>
                    <a:pt x="114" y="227"/>
                  </a:cubicBezTo>
                  <a:cubicBezTo>
                    <a:pt x="92" y="227"/>
                    <a:pt x="70" y="236"/>
                    <a:pt x="48" y="236"/>
                  </a:cubicBezTo>
                  <a:cubicBezTo>
                    <a:pt x="35" y="236"/>
                    <a:pt x="23" y="227"/>
                    <a:pt x="10" y="2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Text Box 35"/>
            <p:cNvSpPr txBox="1">
              <a:spLocks noChangeArrowheads="1"/>
            </p:cNvSpPr>
            <p:nvPr/>
          </p:nvSpPr>
          <p:spPr bwMode="auto">
            <a:xfrm>
              <a:off x="4080" y="1514"/>
              <a:ext cx="307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000</a:t>
              </a:r>
            </a:p>
          </p:txBody>
        </p:sp>
        <p:sp>
          <p:nvSpPr>
            <p:cNvPr id="16420" name="Text Box 36"/>
            <p:cNvSpPr txBox="1">
              <a:spLocks noChangeArrowheads="1"/>
            </p:cNvSpPr>
            <p:nvPr/>
          </p:nvSpPr>
          <p:spPr bwMode="auto">
            <a:xfrm>
              <a:off x="3168" y="864"/>
              <a:ext cx="307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001</a:t>
              </a:r>
            </a:p>
          </p:txBody>
        </p:sp>
        <p:sp>
          <p:nvSpPr>
            <p:cNvPr id="16421" name="Text Box 37"/>
            <p:cNvSpPr txBox="1">
              <a:spLocks noChangeArrowheads="1"/>
            </p:cNvSpPr>
            <p:nvPr/>
          </p:nvSpPr>
          <p:spPr bwMode="auto">
            <a:xfrm>
              <a:off x="2208" y="864"/>
              <a:ext cx="307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010</a:t>
              </a:r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1344" y="1584"/>
              <a:ext cx="307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011</a:t>
              </a: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1296" y="2448"/>
              <a:ext cx="307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100</a:t>
              </a:r>
            </a:p>
          </p:txBody>
        </p:sp>
        <p:sp>
          <p:nvSpPr>
            <p:cNvPr id="16424" name="Text Box 40"/>
            <p:cNvSpPr txBox="1">
              <a:spLocks noChangeArrowheads="1"/>
            </p:cNvSpPr>
            <p:nvPr/>
          </p:nvSpPr>
          <p:spPr bwMode="auto">
            <a:xfrm>
              <a:off x="2236" y="3216"/>
              <a:ext cx="307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101</a:t>
              </a:r>
            </a:p>
          </p:txBody>
        </p:sp>
        <p:sp>
          <p:nvSpPr>
            <p:cNvPr id="16425" name="Text Box 41"/>
            <p:cNvSpPr txBox="1">
              <a:spLocks noChangeArrowheads="1"/>
            </p:cNvSpPr>
            <p:nvPr/>
          </p:nvSpPr>
          <p:spPr bwMode="auto">
            <a:xfrm>
              <a:off x="3148" y="3216"/>
              <a:ext cx="307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110</a:t>
              </a:r>
            </a:p>
          </p:txBody>
        </p:sp>
        <p:sp>
          <p:nvSpPr>
            <p:cNvPr id="16426" name="Text Box 42"/>
            <p:cNvSpPr txBox="1">
              <a:spLocks noChangeArrowheads="1"/>
            </p:cNvSpPr>
            <p:nvPr/>
          </p:nvSpPr>
          <p:spPr bwMode="auto">
            <a:xfrm>
              <a:off x="4012" y="2448"/>
              <a:ext cx="307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111</a:t>
              </a:r>
            </a:p>
          </p:txBody>
        </p:sp>
      </p:grp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70560" y="6649720"/>
            <a:ext cx="8376762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/>
          <a:p>
            <a:r>
              <a:rPr lang="en-US"/>
              <a:t>Consecutive angles can have an abrupt change in the number of strips (bits) leading to potential detection errors.</a:t>
            </a:r>
          </a:p>
        </p:txBody>
      </p:sp>
    </p:spTree>
    <p:extLst>
      <p:ext uri="{BB962C8B-B14F-4D97-AF65-F5344CB8AC3E}">
        <p14:creationId xmlns:p14="http://schemas.microsoft.com/office/powerpoint/2010/main" val="38996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1853</Words>
  <Application>Microsoft Office PowerPoint</Application>
  <PresentationFormat>Custom</PresentationFormat>
  <Paragraphs>650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Gray Code</vt:lpstr>
      <vt:lpstr>Shaft Encoder (Counting Order)</vt:lpstr>
      <vt:lpstr>Shaft Encoder (Gray Code)</vt:lpstr>
      <vt:lpstr>Binary-Reflected Gray Code</vt:lpstr>
      <vt:lpstr>Gray Code &amp; 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Hypercube</vt:lpstr>
      <vt:lpstr>Hypercube, Gray Code and Tower of Hanoi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AQIB PERWAIZ</dc:creator>
  <cp:lastModifiedBy>Shahid Saleem</cp:lastModifiedBy>
  <cp:revision>12</cp:revision>
  <dcterms:modified xsi:type="dcterms:W3CDTF">2018-12-02T02:48:33Z</dcterms:modified>
</cp:coreProperties>
</file>