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24" y="661287"/>
            <a:ext cx="10058400" cy="2679707"/>
          </a:xfrm>
        </p:spPr>
        <p:txBody>
          <a:bodyPr/>
          <a:lstStyle/>
          <a:p>
            <a:pPr algn="ctr"/>
            <a:r>
              <a:rPr lang="en-US" dirty="0"/>
              <a:t>Software Requirements Engineering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244699" y="5743977"/>
            <a:ext cx="15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Week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918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Categorization of Quality 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The following </a:t>
            </a:r>
            <a:r>
              <a:rPr lang="en-US" sz="3200" dirty="0"/>
              <a:t>categories are typical for quality requirements: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Requirements that define the </a:t>
            </a:r>
            <a:r>
              <a:rPr lang="en-US" sz="3200" b="1" i="1" dirty="0"/>
              <a:t>performance of the system</a:t>
            </a:r>
            <a:r>
              <a:rPr lang="en-US" sz="3200" dirty="0"/>
              <a:t>, in particular response time behavior and resource utilization.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Requirements that define the </a:t>
            </a:r>
            <a:r>
              <a:rPr lang="en-US" sz="3200" b="1" i="1" dirty="0"/>
              <a:t>security of the system</a:t>
            </a:r>
            <a:r>
              <a:rPr lang="en-US" sz="3200" dirty="0"/>
              <a:t>, in particular with regard to accountability, authenticity, confidentiality, and integrity.</a:t>
            </a:r>
          </a:p>
        </p:txBody>
      </p:sp>
    </p:spTree>
    <p:extLst>
      <p:ext uri="{BB962C8B-B14F-4D97-AF65-F5344CB8AC3E}">
        <p14:creationId xmlns:p14="http://schemas.microsoft.com/office/powerpoint/2010/main" val="419209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Categorization of Quality Requirements</a:t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 err="1"/>
              <a:t>Cont</a:t>
            </a:r>
            <a:r>
              <a:rPr lang="en-US" b="1" dirty="0"/>
              <a:t>…)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Requirements that define the </a:t>
            </a:r>
            <a:r>
              <a:rPr lang="en-US" sz="2800" b="1" i="1" dirty="0"/>
              <a:t>reliability of functionalities</a:t>
            </a:r>
            <a:r>
              <a:rPr lang="en-US" sz="2800" dirty="0"/>
              <a:t>, in particular with regard to availability, fault tolerance, and recoverability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Requirements that define the </a:t>
            </a:r>
            <a:r>
              <a:rPr lang="en-US" sz="2800" b="1" i="1" dirty="0"/>
              <a:t>usability of a system</a:t>
            </a:r>
            <a:r>
              <a:rPr lang="en-US" sz="2800" dirty="0"/>
              <a:t>, in particular with regard to accessibility, learnability, and ease of use.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Requirements that define the </a:t>
            </a:r>
            <a:r>
              <a:rPr lang="en-US" sz="2800" b="1" i="1" dirty="0"/>
              <a:t>maintainability of a system</a:t>
            </a:r>
            <a:r>
              <a:rPr lang="en-US" sz="2800" dirty="0"/>
              <a:t>, in particular with regard to reusability, analyzability, changeability, and testability.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Requirements that define the </a:t>
            </a:r>
            <a:r>
              <a:rPr lang="en-US" sz="2800" b="1" i="1" dirty="0"/>
              <a:t>portability of a system</a:t>
            </a:r>
            <a:r>
              <a:rPr lang="en-US" sz="2800" dirty="0"/>
              <a:t>, in particular with regard to </a:t>
            </a:r>
            <a:r>
              <a:rPr lang="en-AU" sz="2800" dirty="0"/>
              <a:t>adaptability, </a:t>
            </a:r>
            <a:r>
              <a:rPr lang="en-AU" sz="2800" dirty="0" err="1"/>
              <a:t>installability</a:t>
            </a:r>
            <a:r>
              <a:rPr lang="en-AU" sz="2800" dirty="0"/>
              <a:t>, and </a:t>
            </a:r>
            <a:r>
              <a:rPr lang="en-AU" sz="2800" dirty="0" err="1"/>
              <a:t>replaceability</a:t>
            </a:r>
            <a:r>
              <a:rPr lang="en-AU" sz="2800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347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Requirements engineering can not be avoided, especially when systems are to be developed that </a:t>
            </a:r>
            <a:r>
              <a:rPr lang="en-US" b="1" i="1" dirty="0"/>
              <a:t>satisfy customers and meet budget constraints and schedules</a:t>
            </a:r>
            <a:r>
              <a:rPr lang="en-US" dirty="0"/>
              <a:t>. </a:t>
            </a:r>
          </a:p>
          <a:p>
            <a:r>
              <a:rPr lang="en-US" dirty="0"/>
              <a:t>The goal of requirements engineering is to </a:t>
            </a:r>
            <a:r>
              <a:rPr lang="en-US" b="1" i="1" dirty="0"/>
              <a:t>document customer requirements </a:t>
            </a:r>
            <a:r>
              <a:rPr lang="en-US" dirty="0"/>
              <a:t>as completely as possible in good quality and to identify and resolve problems in the requirements as early as possible. </a:t>
            </a:r>
          </a:p>
          <a:p>
            <a:r>
              <a:rPr lang="en-US" dirty="0"/>
              <a:t>Successful requirements engineering is based on including </a:t>
            </a:r>
            <a:r>
              <a:rPr lang="en-US" b="1" i="1" dirty="0"/>
              <a:t>the right stakeholders as well as embedding the four core activities of requirements engineering </a:t>
            </a:r>
            <a:r>
              <a:rPr lang="en-US" dirty="0"/>
              <a:t>(</a:t>
            </a:r>
            <a:r>
              <a:rPr lang="en-US" i="1" dirty="0"/>
              <a:t>elicitation, documentation, validation and negotiation</a:t>
            </a:r>
            <a:r>
              <a:rPr lang="en-US" dirty="0"/>
              <a:t>, and </a:t>
            </a:r>
            <a:r>
              <a:rPr lang="en-US" i="1" dirty="0"/>
              <a:t>management</a:t>
            </a:r>
            <a:r>
              <a:rPr lang="en-US" dirty="0"/>
              <a:t>) into the system development process. </a:t>
            </a:r>
          </a:p>
          <a:p>
            <a:r>
              <a:rPr lang="en-US" dirty="0"/>
              <a:t>In Requirements Engineering, the center of attention is the </a:t>
            </a:r>
            <a:r>
              <a:rPr lang="en-US" b="1" i="1" dirty="0"/>
              <a:t>requirements engineer</a:t>
            </a:r>
            <a:r>
              <a:rPr lang="en-US" dirty="0"/>
              <a:t>, who is the primary contact point in requirements engineering and possesses a great deal of domain knowledge and process knowledge as well as a multitude of soft</a:t>
            </a:r>
            <a:r>
              <a:rPr lang="en-AU" dirty="0"/>
              <a:t>skills.</a:t>
            </a:r>
          </a:p>
        </p:txBody>
      </p:sp>
    </p:spTree>
    <p:extLst>
      <p:ext uri="{BB962C8B-B14F-4D97-AF65-F5344CB8AC3E}">
        <p14:creationId xmlns:p14="http://schemas.microsoft.com/office/powerpoint/2010/main" val="400601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sz="3100" b="1" i="1" u="sng" dirty="0"/>
              <a:t>Requirement?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A condition or capability needed by a user to solve a problem or achieve </a:t>
            </a:r>
            <a:r>
              <a:rPr lang="en-AU" sz="4000" dirty="0"/>
              <a:t>an objective.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A condition or capability that must be met or possessed by a system or system component to satisfy a contract, standard, specification, or other </a:t>
            </a:r>
            <a:r>
              <a:rPr lang="en-AU" sz="4000" dirty="0"/>
              <a:t>formally imposed documents.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A documented representation of a condition or capability as in 1 or 2.</a:t>
            </a:r>
          </a:p>
          <a:p>
            <a:pPr marL="0" indent="0" algn="r">
              <a:buNone/>
            </a:pPr>
            <a:r>
              <a:rPr lang="en-AU" dirty="0"/>
              <a:t>[IEEE 610.12-1990]</a:t>
            </a:r>
            <a:endParaRPr lang="en-AU" b="1" u="sng" dirty="0"/>
          </a:p>
        </p:txBody>
      </p:sp>
    </p:spTree>
    <p:extLst>
      <p:ext uri="{BB962C8B-B14F-4D97-AF65-F5344CB8AC3E}">
        <p14:creationId xmlns:p14="http://schemas.microsoft.com/office/powerpoint/2010/main" val="131044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/>
              <a:t>Stakeholder</a:t>
            </a:r>
            <a:br>
              <a:rPr lang="en-AU" i="1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Definition:</a:t>
            </a:r>
          </a:p>
          <a:p>
            <a:r>
              <a:rPr lang="en-US" sz="3200" dirty="0"/>
              <a:t>“A stakeholder of a system is a person or an organization that has an (direct or indirect) influence on the </a:t>
            </a:r>
            <a:r>
              <a:rPr lang="en-AU" sz="3200" dirty="0"/>
              <a:t>requirements of the system”</a:t>
            </a:r>
          </a:p>
          <a:p>
            <a:endParaRPr lang="en-AU" sz="3200" dirty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182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i="1" dirty="0"/>
              <a:t>Goal of requirements engineering</a:t>
            </a:r>
            <a:endParaRPr lang="en-A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During the development process, requirements engineering must: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600" dirty="0"/>
              <a:t>elicit the stakeholders’ requirements,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600" dirty="0"/>
              <a:t>document the requirements in a suitable manner, 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600" dirty="0"/>
              <a:t>Validate and verify the requirements, and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600" dirty="0"/>
              <a:t>manage the requirements over the course of the entire life cycle of the system</a:t>
            </a:r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365340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/>
              <a:t>Requirements Engineering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i="1" dirty="0"/>
              <a:t>Requirements engineering is a systematic and disciplined approach to the specification and management of requirements with the following goals: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Knowing the </a:t>
            </a:r>
            <a:r>
              <a:rPr lang="en-US" sz="2800" b="1" dirty="0"/>
              <a:t>relevant requirements</a:t>
            </a:r>
            <a:r>
              <a:rPr lang="en-US" sz="2800" dirty="0"/>
              <a:t>, achieving a </a:t>
            </a:r>
            <a:r>
              <a:rPr lang="en-US" sz="2800" b="1" dirty="0"/>
              <a:t>consensus </a:t>
            </a:r>
            <a:r>
              <a:rPr lang="en-US" sz="2800" dirty="0"/>
              <a:t>among the stakeholders about these requirements, </a:t>
            </a:r>
            <a:r>
              <a:rPr lang="en-US" sz="2800" b="1" dirty="0"/>
              <a:t>documenting</a:t>
            </a:r>
            <a:r>
              <a:rPr lang="en-US" sz="2800" dirty="0"/>
              <a:t> them according to given standards, and </a:t>
            </a:r>
            <a:r>
              <a:rPr lang="en-US" sz="2800" b="1" dirty="0"/>
              <a:t>managing</a:t>
            </a:r>
            <a:r>
              <a:rPr lang="en-US" sz="2800" dirty="0"/>
              <a:t> them systematically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Understanding and documenting the stakeholders’ desires and needs, they specifying and managing requirements to minimize the risk of delivering a system that does not meet the stakeholders’ </a:t>
            </a:r>
            <a:r>
              <a:rPr lang="en-AU" sz="2800" dirty="0"/>
              <a:t>desires and needs</a:t>
            </a:r>
          </a:p>
        </p:txBody>
      </p:sp>
    </p:spTree>
    <p:extLst>
      <p:ext uri="{BB962C8B-B14F-4D97-AF65-F5344CB8AC3E}">
        <p14:creationId xmlns:p14="http://schemas.microsoft.com/office/powerpoint/2010/main" val="393781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Core activities of requirements engineering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Elicitation: </a:t>
            </a:r>
            <a:r>
              <a:rPr lang="en-US" sz="2400" dirty="0"/>
              <a:t>During requirements elicitation, different techniques are used to obtain requirements from stakeholders and other sources and to refine the </a:t>
            </a:r>
            <a:r>
              <a:rPr lang="en-AU" sz="2400" dirty="0"/>
              <a:t>requirements in greater detail.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Documentation: </a:t>
            </a:r>
            <a:r>
              <a:rPr lang="en-US" sz="2400" dirty="0"/>
              <a:t>During documentation, the elicited requirements are described adequately. Different techniques are used to document the requirements by using </a:t>
            </a:r>
            <a:r>
              <a:rPr lang="en-AU" sz="2400" dirty="0"/>
              <a:t>natural language or conceptual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Validation and negotiation: </a:t>
            </a:r>
            <a:r>
              <a:rPr lang="en-US" sz="2400" dirty="0"/>
              <a:t>In order to guarantee that the predefined quality criteria are met, documented requirements must be validated and negotiated early </a:t>
            </a:r>
            <a:r>
              <a:rPr lang="en-AU" sz="2400" dirty="0"/>
              <a:t>on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69708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a Requirements Engineer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b="1" i="1" u="sng" dirty="0"/>
              <a:t>Seven necessary capabilities of a requirements engineer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i="1" dirty="0"/>
              <a:t>Analytic thinking</a:t>
            </a:r>
            <a:r>
              <a:rPr lang="en-US" sz="2400" i="1" dirty="0"/>
              <a:t>: </a:t>
            </a:r>
            <a:r>
              <a:rPr lang="en-US" sz="2400" dirty="0"/>
              <a:t>The requirements engineer must be able to become familiar with domains that are unknown to her and must understand and analyze </a:t>
            </a:r>
            <a:r>
              <a:rPr lang="en-AU" sz="2400" dirty="0"/>
              <a:t>complicated problems and relationships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i="1" dirty="0"/>
              <a:t>Empathy</a:t>
            </a:r>
            <a:r>
              <a:rPr lang="en-US" sz="2400" i="1" dirty="0"/>
              <a:t>: </a:t>
            </a:r>
            <a:r>
              <a:rPr lang="en-US" sz="2400" dirty="0"/>
              <a:t>The requirements engineer has the challenging task of identifying the actual needs of a stakeholder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i="1" dirty="0"/>
              <a:t>Communication skills</a:t>
            </a:r>
            <a:r>
              <a:rPr lang="en-US" sz="2400" i="1" dirty="0"/>
              <a:t>: </a:t>
            </a:r>
            <a:r>
              <a:rPr lang="en-US" sz="2400" dirty="0"/>
              <a:t>To elicit the requirements from stakeholders and to interpret them correctly and communicate them in a suitable manner, a requirements engineer must have good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52741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a Requirements Engineer (Cont..)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b="1" i="1" dirty="0"/>
              <a:t>Conflict resolution skills</a:t>
            </a:r>
            <a:r>
              <a:rPr lang="en-US" sz="2400" i="1" dirty="0"/>
              <a:t>: </a:t>
            </a:r>
            <a:r>
              <a:rPr lang="en-US" sz="2400" dirty="0"/>
              <a:t>Different opinions of different stakeholders can be the cause of conflicts during requirements engineering.</a:t>
            </a:r>
            <a:endParaRPr lang="en-US" sz="2400" b="1" i="1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400" b="1" i="1" dirty="0"/>
              <a:t>Moderation skills</a:t>
            </a:r>
            <a:r>
              <a:rPr lang="en-US" sz="2400" i="1" dirty="0"/>
              <a:t>: </a:t>
            </a:r>
            <a:r>
              <a:rPr lang="en-US" sz="2400" dirty="0"/>
              <a:t>The requirements engineer must be able to mediate between different opinions and lead discussions.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b="1" i="1" dirty="0"/>
              <a:t>Self-confidence:</a:t>
            </a:r>
            <a:r>
              <a:rPr lang="en-US" sz="2400" i="1" dirty="0"/>
              <a:t> </a:t>
            </a:r>
            <a:r>
              <a:rPr lang="en-US" sz="2400" dirty="0"/>
              <a:t>Since the requirements engineer is frequently at the center of attention, she or he occasionally is exposed to criticism as well.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b="1" i="1" dirty="0"/>
              <a:t>Persuasiveness</a:t>
            </a:r>
            <a:r>
              <a:rPr lang="en-US" sz="2400" i="1" dirty="0"/>
              <a:t>: </a:t>
            </a:r>
            <a:r>
              <a:rPr lang="en-US" sz="2400" dirty="0"/>
              <a:t>Among other things, the requirements engineer is, in a matter of speaking, a kind of attorney for the requirements of the stakeholders. She or he must be able to represent the requirements in team meetings and presentations.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6511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Requirement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b="1" i="1" dirty="0"/>
              <a:t>Functional Requirement</a:t>
            </a:r>
            <a:r>
              <a:rPr lang="en-AU" sz="2800" i="1" dirty="0"/>
              <a:t>:  </a:t>
            </a:r>
            <a:r>
              <a:rPr lang="en-US" sz="2800" dirty="0"/>
              <a:t>A functional requirement is a requirement concerning a result of behavior that shall be provided by a function of </a:t>
            </a:r>
            <a:r>
              <a:rPr lang="en-AU" sz="2800" dirty="0"/>
              <a:t>the system.</a:t>
            </a:r>
          </a:p>
          <a:p>
            <a:r>
              <a:rPr lang="en-AU" sz="2800" b="1" i="1" dirty="0"/>
              <a:t>Quality Requirement</a:t>
            </a:r>
            <a:r>
              <a:rPr lang="en-AU" sz="2800" i="1" dirty="0"/>
              <a:t>: </a:t>
            </a:r>
            <a:r>
              <a:rPr lang="en-US" sz="2800" dirty="0"/>
              <a:t>A quality requirement is a requirement that pertains to a quality concern that is not covered by functional </a:t>
            </a:r>
            <a:r>
              <a:rPr lang="en-AU" sz="2800" dirty="0"/>
              <a:t>requirements.</a:t>
            </a:r>
          </a:p>
          <a:p>
            <a:r>
              <a:rPr lang="en-AU" sz="2800" b="1" i="1" dirty="0"/>
              <a:t>Constraint</a:t>
            </a:r>
            <a:r>
              <a:rPr lang="en-AU" sz="2800" i="1" dirty="0"/>
              <a:t>: </a:t>
            </a:r>
            <a:r>
              <a:rPr lang="en-US" sz="2800" dirty="0"/>
              <a:t>A constraint is a requirement that limits the solution space beyond what is necessary for meeting the given functional requirements and quality requirements.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1360007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877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Software Requirements Engineering</vt:lpstr>
      <vt:lpstr>Introduction</vt:lpstr>
      <vt:lpstr>Stakeholder </vt:lpstr>
      <vt:lpstr>Goal of requirements engineering</vt:lpstr>
      <vt:lpstr>Requirements Engineering</vt:lpstr>
      <vt:lpstr>Core activities of requirements engineering</vt:lpstr>
      <vt:lpstr>Characteristics of a Requirements Engineer</vt:lpstr>
      <vt:lpstr>Characteristics of a Requirements Engineer (Cont..)</vt:lpstr>
      <vt:lpstr>Requirement Types</vt:lpstr>
      <vt:lpstr>Categorization of Quality Requirements</vt:lpstr>
      <vt:lpstr>Categorization of Quality Requirements (Cont…)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Engineering</dc:title>
  <dc:creator>Fazal Wahab</dc:creator>
  <cp:lastModifiedBy>qasim ali</cp:lastModifiedBy>
  <cp:revision>11</cp:revision>
  <dcterms:created xsi:type="dcterms:W3CDTF">2015-09-09T14:05:49Z</dcterms:created>
  <dcterms:modified xsi:type="dcterms:W3CDTF">2019-10-23T12:10:29Z</dcterms:modified>
</cp:coreProperties>
</file>