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48" autoAdjust="0"/>
    <p:restoredTop sz="94660"/>
  </p:normalViewPr>
  <p:slideViewPr>
    <p:cSldViewPr snapToGrid="0">
      <p:cViewPr varScale="1">
        <p:scale>
          <a:sx n="57" d="100"/>
          <a:sy n="57" d="100"/>
        </p:scale>
        <p:origin x="168" y="1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1104" y="569847"/>
            <a:ext cx="10058400" cy="2679707"/>
          </a:xfrm>
        </p:spPr>
        <p:txBody>
          <a:bodyPr/>
          <a:lstStyle/>
          <a:p>
            <a:pPr algn="ctr"/>
            <a:r>
              <a:rPr lang="en-US" dirty="0"/>
              <a:t>System and Context Boundary</a:t>
            </a:r>
            <a:endParaRPr lang="en-AU" dirty="0"/>
          </a:p>
        </p:txBody>
      </p:sp>
    </p:spTree>
    <p:extLst>
      <p:ext uri="{BB962C8B-B14F-4D97-AF65-F5344CB8AC3E}">
        <p14:creationId xmlns:p14="http://schemas.microsoft.com/office/powerpoint/2010/main" val="72918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System and Context Boundaries</a:t>
            </a:r>
            <a:endParaRPr lang="en-AU" dirty="0"/>
          </a:p>
        </p:txBody>
      </p:sp>
      <p:sp>
        <p:nvSpPr>
          <p:cNvPr id="3" name="Content Placeholder 2"/>
          <p:cNvSpPr>
            <a:spLocks noGrp="1"/>
          </p:cNvSpPr>
          <p:nvPr>
            <p:ph idx="1"/>
          </p:nvPr>
        </p:nvSpPr>
        <p:spPr/>
        <p:txBody>
          <a:bodyPr>
            <a:normAutofit/>
          </a:bodyPr>
          <a:lstStyle/>
          <a:p>
            <a:r>
              <a:rPr lang="en-AU" b="1" i="1" dirty="0"/>
              <a:t>System Context:</a:t>
            </a:r>
            <a:endParaRPr lang="en-AU" dirty="0"/>
          </a:p>
          <a:p>
            <a:r>
              <a:rPr lang="en-US" dirty="0"/>
              <a:t>The system context is the part of the system environment that is relevant for the definition as well as the understanding of the requirements of a system to be developed.</a:t>
            </a:r>
          </a:p>
          <a:p>
            <a:r>
              <a:rPr lang="en-US" b="1" i="1" dirty="0"/>
              <a:t>Context aspects in the system context</a:t>
            </a:r>
          </a:p>
          <a:p>
            <a:r>
              <a:rPr lang="en-US" dirty="0"/>
              <a:t>The following possible aspects of reality influence the context of a </a:t>
            </a:r>
            <a:r>
              <a:rPr lang="en-AU" dirty="0"/>
              <a:t>system:</a:t>
            </a:r>
          </a:p>
          <a:p>
            <a:pPr marL="749808" lvl="1" indent="-457200">
              <a:buFont typeface="+mj-lt"/>
              <a:buAutoNum type="arabicPeriod"/>
            </a:pPr>
            <a:r>
              <a:rPr lang="en-US" dirty="0"/>
              <a:t>People (stakeholders or groups of stakeholders)</a:t>
            </a:r>
          </a:p>
          <a:p>
            <a:pPr marL="749808" lvl="1" indent="-457200">
              <a:buFont typeface="+mj-lt"/>
              <a:buAutoNum type="arabicPeriod"/>
            </a:pPr>
            <a:r>
              <a:rPr lang="en-US" dirty="0"/>
              <a:t>Systems in operation (other technical systems or hardware)</a:t>
            </a:r>
          </a:p>
          <a:p>
            <a:pPr marL="749808" lvl="1" indent="-457200">
              <a:buFont typeface="+mj-lt"/>
              <a:buAutoNum type="arabicPeriod"/>
            </a:pPr>
            <a:r>
              <a:rPr lang="en-US" dirty="0"/>
              <a:t>Processes (technical or physical processes, business processes)</a:t>
            </a:r>
          </a:p>
          <a:p>
            <a:pPr marL="749808" lvl="1" indent="-457200">
              <a:buFont typeface="+mj-lt"/>
              <a:buAutoNum type="arabicPeriod"/>
            </a:pPr>
            <a:r>
              <a:rPr lang="en-AU" dirty="0"/>
              <a:t>Events (technical or physical)</a:t>
            </a:r>
          </a:p>
          <a:p>
            <a:pPr marL="749808" lvl="1" indent="-457200">
              <a:buFont typeface="+mj-lt"/>
              <a:buAutoNum type="arabicPeriod"/>
            </a:pPr>
            <a:r>
              <a:rPr lang="en-AU" dirty="0"/>
              <a:t>Documents (e.g., laws, standards, system documentation)</a:t>
            </a:r>
            <a:endParaRPr lang="en-AU" b="1" i="1" dirty="0"/>
          </a:p>
        </p:txBody>
      </p:sp>
    </p:spTree>
    <p:extLst>
      <p:ext uri="{BB962C8B-B14F-4D97-AF65-F5344CB8AC3E}">
        <p14:creationId xmlns:p14="http://schemas.microsoft.com/office/powerpoint/2010/main" val="30017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System and Context Boundaries (Contd..)</a:t>
            </a:r>
            <a:endParaRPr lang="en-AU" dirty="0"/>
          </a:p>
        </p:txBody>
      </p:sp>
      <p:sp>
        <p:nvSpPr>
          <p:cNvPr id="3" name="Content Placeholder 2"/>
          <p:cNvSpPr>
            <a:spLocks noGrp="1"/>
          </p:cNvSpPr>
          <p:nvPr>
            <p:ph idx="1"/>
          </p:nvPr>
        </p:nvSpPr>
        <p:spPr/>
        <p:txBody>
          <a:bodyPr>
            <a:noAutofit/>
          </a:bodyPr>
          <a:lstStyle/>
          <a:p>
            <a:r>
              <a:rPr lang="en-US" sz="2800" b="1" i="1" dirty="0"/>
              <a:t>Consequence of erroneous or incomplete context consideration</a:t>
            </a:r>
            <a:endParaRPr lang="en-AU" sz="2800" b="1" i="1" dirty="0"/>
          </a:p>
          <a:p>
            <a:r>
              <a:rPr lang="en-US" sz="2800" dirty="0"/>
              <a:t>If the system context is incorrectly or incompletely considered during requirements engineering, it may result in incomplete or erroneous requirements. </a:t>
            </a:r>
          </a:p>
          <a:p>
            <a:r>
              <a:rPr lang="en-US" sz="2800" dirty="0"/>
              <a:t>This leads to the system operating on the basis of incomplete or erroneous requirements which is often the reason for system failure during operation. </a:t>
            </a:r>
          </a:p>
          <a:p>
            <a:r>
              <a:rPr lang="en-US" sz="2800" dirty="0"/>
              <a:t>Such errors often remain undetected during the validation procedures.</a:t>
            </a:r>
          </a:p>
        </p:txBody>
      </p:sp>
    </p:spTree>
    <p:extLst>
      <p:ext uri="{BB962C8B-B14F-4D97-AF65-F5344CB8AC3E}">
        <p14:creationId xmlns:p14="http://schemas.microsoft.com/office/powerpoint/2010/main" val="384381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System and Context Boundaries (Contd..)</a:t>
            </a:r>
            <a:endParaRPr lang="en-AU" dirty="0"/>
          </a:p>
        </p:txBody>
      </p:sp>
      <p:sp>
        <p:nvSpPr>
          <p:cNvPr id="3" name="Content Placeholder 2"/>
          <p:cNvSpPr>
            <a:spLocks noGrp="1"/>
          </p:cNvSpPr>
          <p:nvPr>
            <p:ph idx="1"/>
          </p:nvPr>
        </p:nvSpPr>
        <p:spPr/>
        <p:txBody>
          <a:bodyPr>
            <a:noAutofit/>
          </a:bodyPr>
          <a:lstStyle/>
          <a:p>
            <a:r>
              <a:rPr lang="en-US" b="1" i="1" dirty="0"/>
              <a:t>System context and requirement context</a:t>
            </a:r>
          </a:p>
          <a:p>
            <a:r>
              <a:rPr lang="en-US" dirty="0"/>
              <a:t>The origin of the system’s requirements lies within the context of the system to be developed. </a:t>
            </a:r>
          </a:p>
          <a:p>
            <a:r>
              <a:rPr lang="en-US" dirty="0"/>
              <a:t>For example, stakeholders, pertinent standards, and legal guidelines demand particular functional properties that the system to be developed must possess at its interfaces.</a:t>
            </a:r>
          </a:p>
          <a:p>
            <a:r>
              <a:rPr lang="en-US" dirty="0"/>
              <a:t>A requirement is therefore defined for a specific context and can only be interpreted correctly in regard to this specific context. </a:t>
            </a:r>
          </a:p>
          <a:p>
            <a:r>
              <a:rPr lang="en-US" dirty="0"/>
              <a:t>The better the context of a requirement is understood, the lower the likelihood of incorrect interpretation of the requirement. </a:t>
            </a:r>
          </a:p>
          <a:p>
            <a:r>
              <a:rPr lang="en-US" dirty="0"/>
              <a:t>A purpose-driven documentation of the system context is of particular importance.</a:t>
            </a:r>
            <a:endParaRPr lang="en-AU" b="1" dirty="0"/>
          </a:p>
          <a:p>
            <a:endParaRPr lang="en-AU" dirty="0"/>
          </a:p>
        </p:txBody>
      </p:sp>
    </p:spTree>
    <p:extLst>
      <p:ext uri="{BB962C8B-B14F-4D97-AF65-F5344CB8AC3E}">
        <p14:creationId xmlns:p14="http://schemas.microsoft.com/office/powerpoint/2010/main" val="54255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System and Context Boundaries</a:t>
            </a:r>
            <a:endParaRPr lang="en-AU" dirty="0"/>
          </a:p>
        </p:txBody>
      </p:sp>
      <p:sp>
        <p:nvSpPr>
          <p:cNvPr id="5" name="Content Placeholder 4"/>
          <p:cNvSpPr>
            <a:spLocks noGrp="1"/>
          </p:cNvSpPr>
          <p:nvPr>
            <p:ph idx="1"/>
          </p:nvPr>
        </p:nvSpPr>
        <p:spPr/>
        <p:txBody>
          <a:bodyPr>
            <a:noAutofit/>
          </a:bodyPr>
          <a:lstStyle/>
          <a:p>
            <a:r>
              <a:rPr lang="en-US" sz="2800" b="1" i="1" dirty="0"/>
              <a:t>Defining the system boundary</a:t>
            </a:r>
            <a:r>
              <a:rPr lang="en-US" sz="2800" i="1" dirty="0"/>
              <a:t>: </a:t>
            </a:r>
          </a:p>
          <a:p>
            <a:r>
              <a:rPr lang="en-US" sz="2800" dirty="0"/>
              <a:t>When defining the system boundary, a decision has to be made: Which aspects pertain to the system to be developed and which aspects belong in the system context?</a:t>
            </a:r>
          </a:p>
          <a:p>
            <a:r>
              <a:rPr lang="en-US" sz="2800" b="1" i="1" dirty="0"/>
              <a:t>Defining the context boundary</a:t>
            </a:r>
            <a:r>
              <a:rPr lang="en-US" sz="2800" i="1" dirty="0"/>
              <a:t>: </a:t>
            </a:r>
          </a:p>
          <a:p>
            <a:r>
              <a:rPr lang="en-US" sz="2800" dirty="0"/>
              <a:t>When defining the context boundary, the question to be answered is: Which aspects pertain to the system context (i.e., have a relation to the system to be developed) and which aspects are part of the </a:t>
            </a:r>
            <a:r>
              <a:rPr lang="en-AU" sz="2800" dirty="0"/>
              <a:t>irrelevant environment?</a:t>
            </a:r>
          </a:p>
        </p:txBody>
      </p:sp>
    </p:spTree>
    <p:extLst>
      <p:ext uri="{BB962C8B-B14F-4D97-AF65-F5344CB8AC3E}">
        <p14:creationId xmlns:p14="http://schemas.microsoft.com/office/powerpoint/2010/main" val="395529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Defining the System Boundary</a:t>
            </a:r>
            <a:endParaRPr lang="en-AU" dirty="0"/>
          </a:p>
        </p:txBody>
      </p:sp>
      <p:sp>
        <p:nvSpPr>
          <p:cNvPr id="3" name="Content Placeholder 2"/>
          <p:cNvSpPr>
            <a:spLocks noGrp="1"/>
          </p:cNvSpPr>
          <p:nvPr>
            <p:ph idx="1"/>
          </p:nvPr>
        </p:nvSpPr>
        <p:spPr/>
        <p:txBody>
          <a:bodyPr>
            <a:normAutofit lnSpcReduction="10000"/>
          </a:bodyPr>
          <a:lstStyle/>
          <a:p>
            <a:pPr algn="just"/>
            <a:r>
              <a:rPr lang="en-US" sz="2400" b="1" i="1" dirty="0"/>
              <a:t>System Boundary:</a:t>
            </a:r>
          </a:p>
          <a:p>
            <a:pPr algn="just"/>
            <a:r>
              <a:rPr lang="en-US" sz="2400" dirty="0"/>
              <a:t>The system boundary separates the system to be developed from its environment; i.e., it separates the part of the reality that can be modified or altered by the development process from aspects of the environment that cannot be changed or modified by the development process.</a:t>
            </a:r>
          </a:p>
          <a:p>
            <a:r>
              <a:rPr lang="en-US" sz="2400" b="1" dirty="0"/>
              <a:t>For example</a:t>
            </a:r>
            <a:r>
              <a:rPr lang="en-US" sz="2400" dirty="0"/>
              <a:t>: an existing system that consists of hardware and software components and is supposed to be replaced by the new system can be within the </a:t>
            </a:r>
            <a:r>
              <a:rPr lang="en-US" sz="2400" b="1" i="1" dirty="0"/>
              <a:t>system boundary</a:t>
            </a:r>
            <a:r>
              <a:rPr lang="en-US" sz="2400" dirty="0"/>
              <a:t>. </a:t>
            </a:r>
          </a:p>
          <a:p>
            <a:r>
              <a:rPr lang="en-US" sz="2400" b="1" i="1" dirty="0"/>
              <a:t>Aspects within the system context </a:t>
            </a:r>
            <a:r>
              <a:rPr lang="en-US" sz="2400" dirty="0"/>
              <a:t>can be business processes, technical processes, people and roles, organizational structures, and components of </a:t>
            </a:r>
            <a:r>
              <a:rPr lang="en-AU" sz="2400" dirty="0"/>
              <a:t>the IT infrastructure.</a:t>
            </a:r>
          </a:p>
        </p:txBody>
      </p:sp>
    </p:spTree>
    <p:extLst>
      <p:ext uri="{BB962C8B-B14F-4D97-AF65-F5344CB8AC3E}">
        <p14:creationId xmlns:p14="http://schemas.microsoft.com/office/powerpoint/2010/main" val="376494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Defining the System Boundary (Contd..)</a:t>
            </a:r>
            <a:endParaRPr lang="en-AU" dirty="0"/>
          </a:p>
        </p:txBody>
      </p:sp>
      <p:sp>
        <p:nvSpPr>
          <p:cNvPr id="3" name="Content Placeholder 2"/>
          <p:cNvSpPr>
            <a:spLocks noGrp="1"/>
          </p:cNvSpPr>
          <p:nvPr>
            <p:ph idx="1"/>
          </p:nvPr>
        </p:nvSpPr>
        <p:spPr>
          <a:xfrm>
            <a:off x="1032885" y="1845734"/>
            <a:ext cx="10058400" cy="4023360"/>
          </a:xfrm>
        </p:spPr>
        <p:txBody>
          <a:bodyPr>
            <a:normAutofit/>
          </a:bodyPr>
          <a:lstStyle/>
          <a:p>
            <a:r>
              <a:rPr lang="en-US" sz="3200" b="1" i="1" dirty="0"/>
              <a:t>Sources and sinks as the starting point</a:t>
            </a:r>
          </a:p>
          <a:p>
            <a:pPr lvl="1">
              <a:buFont typeface="Wingdings" panose="05000000000000000000" pitchFamily="2" charset="2"/>
              <a:buChar char="§"/>
            </a:pPr>
            <a:r>
              <a:rPr lang="en-US" sz="2800" b="1" i="1" dirty="0"/>
              <a:t>sources and sinks </a:t>
            </a:r>
            <a:r>
              <a:rPr lang="en-US" sz="2800" dirty="0"/>
              <a:t>can be used to identify the interfaces the system has with its environment. </a:t>
            </a:r>
          </a:p>
          <a:p>
            <a:pPr lvl="1">
              <a:buFont typeface="Wingdings" panose="05000000000000000000" pitchFamily="2" charset="2"/>
              <a:buChar char="§"/>
            </a:pPr>
            <a:r>
              <a:rPr lang="en-US" sz="2800" dirty="0"/>
              <a:t>Sources provide inputs for the system.</a:t>
            </a:r>
          </a:p>
          <a:p>
            <a:pPr lvl="1">
              <a:buFont typeface="Wingdings" panose="05000000000000000000" pitchFamily="2" charset="2"/>
              <a:buChar char="§"/>
            </a:pPr>
            <a:r>
              <a:rPr lang="en-US" sz="2800" dirty="0"/>
              <a:t>Sinks receive outputs from the system. </a:t>
            </a:r>
          </a:p>
          <a:p>
            <a:pPr marL="0" indent="0">
              <a:buNone/>
            </a:pPr>
            <a:r>
              <a:rPr lang="en-US" sz="3200" b="1" i="1" dirty="0"/>
              <a:t>Possible sources and sinks of a </a:t>
            </a:r>
            <a:r>
              <a:rPr lang="en-AU" sz="3200" b="1" i="1" dirty="0"/>
              <a:t>system:</a:t>
            </a:r>
          </a:p>
          <a:p>
            <a:pPr marL="635508" lvl="1" indent="-342900">
              <a:buFont typeface="Wingdings" panose="05000000000000000000" pitchFamily="2" charset="2"/>
              <a:buChar char="§"/>
            </a:pPr>
            <a:r>
              <a:rPr lang="en-AU" sz="2800" dirty="0"/>
              <a:t>(Groups of) stakeholders</a:t>
            </a:r>
          </a:p>
          <a:p>
            <a:pPr marL="635508" lvl="1" indent="-342900">
              <a:buFont typeface="Wingdings" panose="05000000000000000000" pitchFamily="2" charset="2"/>
              <a:buChar char="§"/>
            </a:pPr>
            <a:r>
              <a:rPr lang="en-US" sz="2800" dirty="0"/>
              <a:t>Existing systems (both technical and nontechnical systems)</a:t>
            </a:r>
            <a:endParaRPr lang="en-AU" sz="2800" b="1" dirty="0"/>
          </a:p>
        </p:txBody>
      </p:sp>
    </p:spTree>
    <p:extLst>
      <p:ext uri="{BB962C8B-B14F-4D97-AF65-F5344CB8AC3E}">
        <p14:creationId xmlns:p14="http://schemas.microsoft.com/office/powerpoint/2010/main" val="199499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Defining the Context Boundary</a:t>
            </a:r>
            <a:endParaRPr lang="en-AU" dirty="0"/>
          </a:p>
        </p:txBody>
      </p:sp>
      <p:sp>
        <p:nvSpPr>
          <p:cNvPr id="3" name="Content Placeholder 2"/>
          <p:cNvSpPr>
            <a:spLocks noGrp="1"/>
          </p:cNvSpPr>
          <p:nvPr>
            <p:ph idx="1"/>
          </p:nvPr>
        </p:nvSpPr>
        <p:spPr/>
        <p:txBody>
          <a:bodyPr>
            <a:normAutofit/>
          </a:bodyPr>
          <a:lstStyle/>
          <a:p>
            <a:r>
              <a:rPr lang="en-AU" sz="3200" b="1" i="1" dirty="0"/>
              <a:t>Context Boundary</a:t>
            </a:r>
            <a:endParaRPr lang="en-US" sz="3200" b="1" dirty="0"/>
          </a:p>
          <a:p>
            <a:r>
              <a:rPr lang="en-US" sz="3200" dirty="0"/>
              <a:t>The context boundary separates the relevant part of the environment of a system to be developed from the irrelevant part.</a:t>
            </a:r>
          </a:p>
          <a:p>
            <a:r>
              <a:rPr lang="en-US" sz="3200" dirty="0"/>
              <a:t>For example the part that does not influence the system to be developed and, thus, does not have to be </a:t>
            </a:r>
            <a:r>
              <a:rPr lang="en-AU" sz="3200" dirty="0"/>
              <a:t>considered during requirements engineering.</a:t>
            </a:r>
          </a:p>
        </p:txBody>
      </p:sp>
    </p:spTree>
    <p:extLst>
      <p:ext uri="{BB962C8B-B14F-4D97-AF65-F5344CB8AC3E}">
        <p14:creationId xmlns:p14="http://schemas.microsoft.com/office/powerpoint/2010/main" val="324633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Documenting the System Context</a:t>
            </a:r>
            <a:endParaRPr lang="en-AU"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dirty="0"/>
              <a:t>In order to document the system context “use case” diagrams or “data flow” diagrams are often used. </a:t>
            </a:r>
          </a:p>
          <a:p>
            <a:pPr>
              <a:buFont typeface="Wingdings" panose="05000000000000000000" pitchFamily="2" charset="2"/>
              <a:buChar char="§"/>
            </a:pPr>
            <a:r>
              <a:rPr lang="en-US" sz="2800" dirty="0"/>
              <a:t>When the context is modeled with data flow diagrams, sources and sinks in the environment of the system that represent the source or destination of data flows are modeled. </a:t>
            </a:r>
          </a:p>
          <a:p>
            <a:pPr>
              <a:buFont typeface="Wingdings" panose="05000000000000000000" pitchFamily="2" charset="2"/>
              <a:buChar char="§"/>
            </a:pPr>
            <a:r>
              <a:rPr lang="en-US" sz="2800" dirty="0"/>
              <a:t>In use case diagrams, actors in the system environment and their usage relationships to the system are modeled. </a:t>
            </a:r>
          </a:p>
          <a:p>
            <a:pPr>
              <a:buFont typeface="Wingdings" panose="05000000000000000000" pitchFamily="2" charset="2"/>
              <a:buChar char="§"/>
            </a:pPr>
            <a:r>
              <a:rPr lang="en-US" sz="2800" dirty="0"/>
              <a:t>To model the system context, UML class diagrams may also be used.</a:t>
            </a:r>
            <a:endParaRPr lang="en-AU" sz="2800" dirty="0"/>
          </a:p>
        </p:txBody>
      </p:sp>
    </p:spTree>
    <p:extLst>
      <p:ext uri="{BB962C8B-B14F-4D97-AF65-F5344CB8AC3E}">
        <p14:creationId xmlns:p14="http://schemas.microsoft.com/office/powerpoint/2010/main" val="6734353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422</TotalTime>
  <Words>707</Words>
  <Application>Microsoft Macintosh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System and Context Boundary</vt:lpstr>
      <vt:lpstr>System and Context Boundaries</vt:lpstr>
      <vt:lpstr>System and Context Boundaries (Contd..)</vt:lpstr>
      <vt:lpstr>System and Context Boundaries (Contd..)</vt:lpstr>
      <vt:lpstr>Defining System and Context Boundaries</vt:lpstr>
      <vt:lpstr>Defining the System Boundary</vt:lpstr>
      <vt:lpstr>Defining the System Boundary (Contd..)</vt:lpstr>
      <vt:lpstr>Defining the Context Boundary</vt:lpstr>
      <vt:lpstr>Documenting the System Context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Fazal Wahab</dc:creator>
  <cp:lastModifiedBy>qasim ali</cp:lastModifiedBy>
  <cp:revision>21</cp:revision>
  <dcterms:created xsi:type="dcterms:W3CDTF">2015-09-09T14:05:49Z</dcterms:created>
  <dcterms:modified xsi:type="dcterms:W3CDTF">2019-11-02T15:48:12Z</dcterms:modified>
</cp:coreProperties>
</file>