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4" d="100"/>
          <a:sy n="114" d="100"/>
        </p:scale>
        <p:origin x="4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6824" y="127887"/>
            <a:ext cx="10058400" cy="2679707"/>
          </a:xfrm>
        </p:spPr>
        <p:txBody>
          <a:bodyPr/>
          <a:lstStyle/>
          <a:p>
            <a:pPr algn="ctr"/>
            <a:r>
              <a:rPr lang="en-US" dirty="0"/>
              <a:t>Software Requirements Engineering</a:t>
            </a:r>
            <a:endParaRPr lang="en-AU" dirty="0"/>
          </a:p>
        </p:txBody>
      </p:sp>
      <p:sp>
        <p:nvSpPr>
          <p:cNvPr id="3" name="TextBox 2"/>
          <p:cNvSpPr txBox="1"/>
          <p:nvPr/>
        </p:nvSpPr>
        <p:spPr>
          <a:xfrm>
            <a:off x="321972" y="5859887"/>
            <a:ext cx="2034862" cy="373488"/>
          </a:xfrm>
          <a:prstGeom prst="rect">
            <a:avLst/>
          </a:prstGeom>
          <a:noFill/>
        </p:spPr>
        <p:txBody>
          <a:bodyPr wrap="square" rtlCol="0">
            <a:spAutoFit/>
          </a:bodyPr>
          <a:lstStyle/>
          <a:p>
            <a:r>
              <a:rPr lang="en-US" dirty="0"/>
              <a:t>2</a:t>
            </a:r>
            <a:r>
              <a:rPr lang="en-US" baseline="30000" dirty="0"/>
              <a:t>nd</a:t>
            </a:r>
            <a:r>
              <a:rPr lang="en-US" dirty="0"/>
              <a:t> Week</a:t>
            </a:r>
            <a:endParaRPr lang="en-AU" dirty="0"/>
          </a:p>
        </p:txBody>
      </p:sp>
    </p:spTree>
    <p:extLst>
      <p:ext uri="{BB962C8B-B14F-4D97-AF65-F5344CB8AC3E}">
        <p14:creationId xmlns:p14="http://schemas.microsoft.com/office/powerpoint/2010/main" val="72918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Categorization According to the Kano Model (Cont..)</a:t>
            </a:r>
            <a:endParaRPr lang="en-AU" dirty="0"/>
          </a:p>
        </p:txBody>
      </p:sp>
      <p:sp>
        <p:nvSpPr>
          <p:cNvPr id="3" name="Content Placeholder 2"/>
          <p:cNvSpPr>
            <a:spLocks noGrp="1"/>
          </p:cNvSpPr>
          <p:nvPr>
            <p:ph idx="1"/>
          </p:nvPr>
        </p:nvSpPr>
        <p:spPr/>
        <p:txBody>
          <a:bodyPr>
            <a:normAutofit/>
          </a:bodyPr>
          <a:lstStyle/>
          <a:p>
            <a:r>
              <a:rPr lang="en-AU" sz="2800" b="1" i="1" u="sng" dirty="0"/>
              <a:t>Satisfiers</a:t>
            </a:r>
          </a:p>
          <a:p>
            <a:r>
              <a:rPr lang="en-US" sz="2800" i="1" dirty="0"/>
              <a:t>Satisfiers </a:t>
            </a:r>
            <a:r>
              <a:rPr lang="en-US" sz="2800" dirty="0"/>
              <a:t>(conscious requirements) are properties that are consciously known to the stakeholders and explicitly demanded. When these properties are fulfilled, stakeholders are content and satisfied, which is desirable. </a:t>
            </a:r>
          </a:p>
          <a:p>
            <a:r>
              <a:rPr lang="en-US" sz="2800" dirty="0"/>
              <a:t>If some demanded properties are missing, the stakeholders probably will not accept the product. Their satisfaction decreases with each missing satisfier. Satisfiers can be elicited well using </a:t>
            </a:r>
            <a:r>
              <a:rPr lang="en-AU" sz="2800" dirty="0"/>
              <a:t>survey techniques.</a:t>
            </a:r>
          </a:p>
        </p:txBody>
      </p:sp>
    </p:spTree>
    <p:extLst>
      <p:ext uri="{BB962C8B-B14F-4D97-AF65-F5344CB8AC3E}">
        <p14:creationId xmlns:p14="http://schemas.microsoft.com/office/powerpoint/2010/main" val="144723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Categorization According to the Kano Model (Cont..)</a:t>
            </a:r>
            <a:endParaRPr lang="en-AU" dirty="0"/>
          </a:p>
        </p:txBody>
      </p:sp>
      <p:sp>
        <p:nvSpPr>
          <p:cNvPr id="3" name="Content Placeholder 2"/>
          <p:cNvSpPr>
            <a:spLocks noGrp="1"/>
          </p:cNvSpPr>
          <p:nvPr>
            <p:ph idx="1"/>
          </p:nvPr>
        </p:nvSpPr>
        <p:spPr/>
        <p:txBody>
          <a:bodyPr>
            <a:normAutofit/>
          </a:bodyPr>
          <a:lstStyle/>
          <a:p>
            <a:r>
              <a:rPr lang="en-AU" sz="3200" b="1" i="1" u="sng" dirty="0"/>
              <a:t>Delighters</a:t>
            </a:r>
          </a:p>
          <a:p>
            <a:r>
              <a:rPr lang="en-US" sz="3200" i="1" dirty="0"/>
              <a:t>Delighters </a:t>
            </a:r>
            <a:r>
              <a:rPr lang="en-US" sz="3200" dirty="0"/>
              <a:t>(unconscious requirements) are properties of a system whose value is recognized only when the stakeholder can try out the system for herself or the requirements engineer proposes them. </a:t>
            </a:r>
          </a:p>
          <a:p>
            <a:r>
              <a:rPr lang="en-US" sz="3200" dirty="0"/>
              <a:t>Creativity techniques are best suited to elicit </a:t>
            </a:r>
            <a:r>
              <a:rPr lang="en-AU" sz="3200" dirty="0"/>
              <a:t>delighters.</a:t>
            </a:r>
          </a:p>
        </p:txBody>
      </p:sp>
    </p:spTree>
    <p:extLst>
      <p:ext uri="{BB962C8B-B14F-4D97-AF65-F5344CB8AC3E}">
        <p14:creationId xmlns:p14="http://schemas.microsoft.com/office/powerpoint/2010/main" val="42007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Elicitation Techniques</a:t>
            </a:r>
            <a:endParaRPr lang="en-AU" dirty="0"/>
          </a:p>
        </p:txBody>
      </p:sp>
      <p:sp>
        <p:nvSpPr>
          <p:cNvPr id="3" name="Content Placeholder 2"/>
          <p:cNvSpPr>
            <a:spLocks noGrp="1"/>
          </p:cNvSpPr>
          <p:nvPr>
            <p:ph idx="1"/>
          </p:nvPr>
        </p:nvSpPr>
        <p:spPr/>
        <p:txBody>
          <a:bodyPr>
            <a:normAutofit/>
          </a:bodyPr>
          <a:lstStyle/>
          <a:p>
            <a:r>
              <a:rPr lang="en-US" sz="2800" b="1" i="1" u="sng" dirty="0"/>
              <a:t>Requirements elicitation: no universal method</a:t>
            </a:r>
          </a:p>
          <a:p>
            <a:r>
              <a:rPr lang="en-US" sz="2800" dirty="0"/>
              <a:t>The main goal of all elicitation techniques is in supporting the requirements engineer in ascertaining the knowledge and requirements of the stakeholders. </a:t>
            </a:r>
          </a:p>
          <a:p>
            <a:r>
              <a:rPr lang="en-US" sz="2800" dirty="0"/>
              <a:t>Applying the technique </a:t>
            </a:r>
            <a:r>
              <a:rPr lang="en-US" sz="2800" b="1" i="1" dirty="0"/>
              <a:t>consciously and in a fashion appropriate to the situation</a:t>
            </a:r>
            <a:r>
              <a:rPr lang="en-US" sz="2800" dirty="0"/>
              <a:t> at hand allows for tailoring the requirements elicitation process which takes into account project constraints so that requirements may be elicited as completely and comprehensibly as possible.</a:t>
            </a:r>
            <a:endParaRPr lang="en-AU" sz="2800" b="1" u="sng" dirty="0"/>
          </a:p>
        </p:txBody>
      </p:sp>
    </p:spTree>
    <p:extLst>
      <p:ext uri="{BB962C8B-B14F-4D97-AF65-F5344CB8AC3E}">
        <p14:creationId xmlns:p14="http://schemas.microsoft.com/office/powerpoint/2010/main" val="245222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Types of Elicitation Techniques</a:t>
            </a:r>
            <a:endParaRPr lang="en-AU" dirty="0"/>
          </a:p>
        </p:txBody>
      </p:sp>
      <p:sp>
        <p:nvSpPr>
          <p:cNvPr id="3" name="Content Placeholder 2"/>
          <p:cNvSpPr>
            <a:spLocks noGrp="1"/>
          </p:cNvSpPr>
          <p:nvPr>
            <p:ph idx="1"/>
          </p:nvPr>
        </p:nvSpPr>
        <p:spPr/>
        <p:txBody>
          <a:bodyPr>
            <a:normAutofit/>
          </a:bodyPr>
          <a:lstStyle/>
          <a:p>
            <a:r>
              <a:rPr lang="en-US" sz="2800" b="1" i="1" u="sng" dirty="0"/>
              <a:t>Influencing factors regarding the choice of elicitation techniques</a:t>
            </a:r>
          </a:p>
          <a:p>
            <a:r>
              <a:rPr lang="en-AU" sz="2800" dirty="0"/>
              <a:t>The following are the most important </a:t>
            </a:r>
            <a:r>
              <a:rPr lang="en-US" sz="2800" dirty="0"/>
              <a:t>influencing factors when choosing the appropriate elicitation techniques:</a:t>
            </a:r>
          </a:p>
          <a:p>
            <a:pPr marL="749808" lvl="1" indent="-457200"/>
            <a:r>
              <a:rPr lang="en-US" sz="2400" dirty="0"/>
              <a:t>the distinction between conscious, unconscious, and subconscious requirements that are to be elicited</a:t>
            </a:r>
          </a:p>
          <a:p>
            <a:pPr marL="749808" lvl="1" indent="-457200"/>
            <a:r>
              <a:rPr lang="en-US" sz="2400" dirty="0"/>
              <a:t>the time and budget constraints, as well as the availability of the stakeholders</a:t>
            </a:r>
          </a:p>
          <a:p>
            <a:pPr marL="749808" lvl="1" indent="-457200"/>
            <a:r>
              <a:rPr lang="en-US" sz="2400" dirty="0"/>
              <a:t>the experience of the requirements engineer with a particular elicitation technique</a:t>
            </a:r>
          </a:p>
          <a:p>
            <a:pPr marL="749808" lvl="1" indent="-457200"/>
            <a:r>
              <a:rPr lang="en-US" sz="2400" dirty="0"/>
              <a:t>the chances and risks of the project</a:t>
            </a:r>
            <a:endParaRPr lang="en-AU" sz="2400" b="1" i="1" u="sng" dirty="0"/>
          </a:p>
        </p:txBody>
      </p:sp>
    </p:spTree>
    <p:extLst>
      <p:ext uri="{BB962C8B-B14F-4D97-AF65-F5344CB8AC3E}">
        <p14:creationId xmlns:p14="http://schemas.microsoft.com/office/powerpoint/2010/main" val="2719568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Types of Elicitation Techniques (Cont..)</a:t>
            </a:r>
            <a:endParaRPr lang="en-AU" dirty="0"/>
          </a:p>
        </p:txBody>
      </p:sp>
      <p:sp>
        <p:nvSpPr>
          <p:cNvPr id="3" name="Content Placeholder 2"/>
          <p:cNvSpPr>
            <a:spLocks noGrp="1"/>
          </p:cNvSpPr>
          <p:nvPr>
            <p:ph idx="1"/>
          </p:nvPr>
        </p:nvSpPr>
        <p:spPr/>
        <p:txBody>
          <a:bodyPr>
            <a:normAutofit/>
          </a:bodyPr>
          <a:lstStyle/>
          <a:p>
            <a:r>
              <a:rPr lang="en-AU" sz="3200" b="1" i="1" u="sng" dirty="0"/>
              <a:t>Risk factors</a:t>
            </a:r>
          </a:p>
          <a:p>
            <a:pPr lvl="1"/>
            <a:r>
              <a:rPr lang="en-US" sz="3600" dirty="0"/>
              <a:t>The first important step when choosing a suitable elicitation technique is to perform an analysis of constraints critical to the project, i.e., identifying so-called risk factors.</a:t>
            </a:r>
          </a:p>
          <a:p>
            <a:pPr lvl="1"/>
            <a:r>
              <a:rPr lang="en-US" sz="3600" dirty="0"/>
              <a:t>Mostly, these risk factors from human, organizational, and professional influences.</a:t>
            </a:r>
          </a:p>
          <a:p>
            <a:endParaRPr lang="en-US" sz="3200" dirty="0"/>
          </a:p>
          <a:p>
            <a:endParaRPr lang="en-AU" sz="3200" b="1" u="sng" dirty="0"/>
          </a:p>
        </p:txBody>
      </p:sp>
    </p:spTree>
    <p:extLst>
      <p:ext uri="{BB962C8B-B14F-4D97-AF65-F5344CB8AC3E}">
        <p14:creationId xmlns:p14="http://schemas.microsoft.com/office/powerpoint/2010/main" val="70710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Types of Elicitation Techniques (Cont..)</a:t>
            </a:r>
            <a:endParaRPr lang="en-AU" dirty="0"/>
          </a:p>
        </p:txBody>
      </p:sp>
      <p:sp>
        <p:nvSpPr>
          <p:cNvPr id="3" name="Content Placeholder 2"/>
          <p:cNvSpPr>
            <a:spLocks noGrp="1"/>
          </p:cNvSpPr>
          <p:nvPr>
            <p:ph idx="1"/>
          </p:nvPr>
        </p:nvSpPr>
        <p:spPr/>
        <p:txBody>
          <a:bodyPr>
            <a:noAutofit/>
          </a:bodyPr>
          <a:lstStyle/>
          <a:p>
            <a:r>
              <a:rPr lang="en-AU" sz="2800" b="1" i="1" u="sng" dirty="0"/>
              <a:t>Human influences</a:t>
            </a:r>
          </a:p>
          <a:p>
            <a:pPr lvl="1"/>
            <a:r>
              <a:rPr lang="en-US" sz="2800" dirty="0"/>
              <a:t>During the requirements elicitation phase, which is heavily influenced by the stakeholders, good communication is essential.</a:t>
            </a:r>
          </a:p>
          <a:p>
            <a:pPr lvl="1"/>
            <a:r>
              <a:rPr lang="en-US" sz="2800" dirty="0"/>
              <a:t>Social, group-dynamic, and cognitive capabilities of the stakeholders also influence the choice of suitable elicitation techniques significantly. </a:t>
            </a:r>
          </a:p>
          <a:p>
            <a:pPr lvl="1"/>
            <a:r>
              <a:rPr lang="en-US" sz="2800" dirty="0"/>
              <a:t>Another influence factor is whether the elicited knowledge is explicit (consciously known) by each individual stakeholder or if it is implicit or unconscious</a:t>
            </a:r>
            <a:endParaRPr lang="en-AU" sz="2800" b="1" u="sng" dirty="0"/>
          </a:p>
        </p:txBody>
      </p:sp>
    </p:spTree>
    <p:extLst>
      <p:ext uri="{BB962C8B-B14F-4D97-AF65-F5344CB8AC3E}">
        <p14:creationId xmlns:p14="http://schemas.microsoft.com/office/powerpoint/2010/main" val="3373878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Types of Elicitation Techniques (Cont..)</a:t>
            </a:r>
            <a:endParaRPr lang="en-AU" dirty="0"/>
          </a:p>
        </p:txBody>
      </p:sp>
      <p:sp>
        <p:nvSpPr>
          <p:cNvPr id="3" name="Content Placeholder 2"/>
          <p:cNvSpPr>
            <a:spLocks noGrp="1"/>
          </p:cNvSpPr>
          <p:nvPr>
            <p:ph idx="1"/>
          </p:nvPr>
        </p:nvSpPr>
        <p:spPr/>
        <p:txBody>
          <a:bodyPr>
            <a:normAutofit/>
          </a:bodyPr>
          <a:lstStyle/>
          <a:p>
            <a:r>
              <a:rPr lang="en-AU" sz="3200" b="1" i="1" u="sng" dirty="0"/>
              <a:t>Organizational influences</a:t>
            </a:r>
          </a:p>
          <a:p>
            <a:pPr marL="292608" lvl="1" indent="0">
              <a:buNone/>
            </a:pPr>
            <a:r>
              <a:rPr lang="en-US" sz="3600" dirty="0"/>
              <a:t>Organizational risk factors the project faces need to be investigated.</a:t>
            </a:r>
          </a:p>
          <a:p>
            <a:pPr marL="292608" lvl="1" indent="0">
              <a:buNone/>
            </a:pPr>
            <a:r>
              <a:rPr lang="en-US" sz="3600" dirty="0"/>
              <a:t>This comprises the distinction between fixed price contracts and service contracts, whether the system to be built is a new development or an extension of a legacy system.</a:t>
            </a:r>
            <a:endParaRPr lang="en-AU" sz="3600" b="1" u="sng" dirty="0"/>
          </a:p>
        </p:txBody>
      </p:sp>
    </p:spTree>
    <p:extLst>
      <p:ext uri="{BB962C8B-B14F-4D97-AF65-F5344CB8AC3E}">
        <p14:creationId xmlns:p14="http://schemas.microsoft.com/office/powerpoint/2010/main" val="421868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Types of Elicitation Techniques (Cont..)</a:t>
            </a:r>
            <a:endParaRPr lang="en-AU" dirty="0"/>
          </a:p>
        </p:txBody>
      </p:sp>
      <p:sp>
        <p:nvSpPr>
          <p:cNvPr id="3" name="Content Placeholder 2"/>
          <p:cNvSpPr>
            <a:spLocks noGrp="1"/>
          </p:cNvSpPr>
          <p:nvPr>
            <p:ph idx="1"/>
          </p:nvPr>
        </p:nvSpPr>
        <p:spPr/>
        <p:txBody>
          <a:bodyPr>
            <a:normAutofit/>
          </a:bodyPr>
          <a:lstStyle/>
          <a:p>
            <a:r>
              <a:rPr lang="en-US" sz="3200" b="1" i="1" u="sng" dirty="0"/>
              <a:t>Operational influences of the content</a:t>
            </a:r>
          </a:p>
          <a:p>
            <a:pPr lvl="1"/>
            <a:r>
              <a:rPr lang="en-US" sz="3600" dirty="0"/>
              <a:t>It is necessary to consider the operational content of the requirements.</a:t>
            </a:r>
          </a:p>
          <a:p>
            <a:pPr lvl="1"/>
            <a:r>
              <a:rPr lang="en-US" sz="3600" dirty="0"/>
              <a:t>If the system is very complex, it is advisable to employ a structuring approach during elicitation in order to deconstruct the operational contents into understandable parts.</a:t>
            </a:r>
            <a:endParaRPr lang="en-AU" sz="3600" b="1" u="sng" dirty="0"/>
          </a:p>
        </p:txBody>
      </p:sp>
    </p:spTree>
    <p:extLst>
      <p:ext uri="{BB962C8B-B14F-4D97-AF65-F5344CB8AC3E}">
        <p14:creationId xmlns:p14="http://schemas.microsoft.com/office/powerpoint/2010/main" val="2951285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Types of Elicitation Techniques (Cont..)</a:t>
            </a:r>
            <a:endParaRPr lang="en-AU" dirty="0"/>
          </a:p>
        </p:txBody>
      </p:sp>
      <p:sp>
        <p:nvSpPr>
          <p:cNvPr id="3" name="Content Placeholder 2"/>
          <p:cNvSpPr>
            <a:spLocks noGrp="1"/>
          </p:cNvSpPr>
          <p:nvPr>
            <p:ph idx="1"/>
          </p:nvPr>
        </p:nvSpPr>
        <p:spPr/>
        <p:txBody>
          <a:bodyPr>
            <a:noAutofit/>
          </a:bodyPr>
          <a:lstStyle/>
          <a:p>
            <a:r>
              <a:rPr lang="en-US" sz="2400" b="1" i="1" u="sng" dirty="0"/>
              <a:t>Combine techniques with regard to your particular situation to lower </a:t>
            </a:r>
            <a:r>
              <a:rPr lang="en-AU" sz="2400" b="1" i="1" u="sng" dirty="0"/>
              <a:t>risks</a:t>
            </a:r>
          </a:p>
          <a:p>
            <a:pPr lvl="1"/>
            <a:r>
              <a:rPr lang="en-US" sz="2400" dirty="0"/>
              <a:t>Another influencing factor on the choice of elicitation techniques is the desired level of detail of the requirements. </a:t>
            </a:r>
          </a:p>
          <a:p>
            <a:pPr lvl="1"/>
            <a:r>
              <a:rPr lang="en-US" sz="2400" dirty="0"/>
              <a:t>Abstract requirements can be elicited rather well using creativity techniques. </a:t>
            </a:r>
          </a:p>
          <a:p>
            <a:pPr lvl="1"/>
            <a:r>
              <a:rPr lang="en-US" sz="2400" dirty="0"/>
              <a:t>Survey techniques or observational techniques can aid in eliciting requirements of a medium level of detail and detailed requirements can be elicited well by making use of </a:t>
            </a:r>
            <a:r>
              <a:rPr lang="en-AU" sz="2400" dirty="0"/>
              <a:t>document-centric techniques</a:t>
            </a:r>
          </a:p>
          <a:p>
            <a:pPr lvl="1"/>
            <a:r>
              <a:rPr lang="en-US" sz="2400" dirty="0"/>
              <a:t>It is advisable to combine different techniques because this minimizes many of the risks inherent to the project. </a:t>
            </a:r>
            <a:endParaRPr lang="en-AU" sz="2400" b="1" u="sng" dirty="0"/>
          </a:p>
        </p:txBody>
      </p:sp>
    </p:spTree>
    <p:extLst>
      <p:ext uri="{BB962C8B-B14F-4D97-AF65-F5344CB8AC3E}">
        <p14:creationId xmlns:p14="http://schemas.microsoft.com/office/powerpoint/2010/main" val="381361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Survey Techniques</a:t>
            </a:r>
            <a:endParaRPr lang="en-AU" dirty="0"/>
          </a:p>
        </p:txBody>
      </p:sp>
      <p:sp>
        <p:nvSpPr>
          <p:cNvPr id="3" name="Content Placeholder 2"/>
          <p:cNvSpPr>
            <a:spLocks noGrp="1"/>
          </p:cNvSpPr>
          <p:nvPr>
            <p:ph idx="1"/>
          </p:nvPr>
        </p:nvSpPr>
        <p:spPr/>
        <p:txBody>
          <a:bodyPr>
            <a:noAutofit/>
          </a:bodyPr>
          <a:lstStyle/>
          <a:p>
            <a:r>
              <a:rPr lang="en-AU" sz="2800" b="1" i="1" u="sng" dirty="0"/>
              <a:t>Eliciting explicit knowledge</a:t>
            </a:r>
          </a:p>
          <a:p>
            <a:pPr lvl="1"/>
            <a:r>
              <a:rPr lang="en-US" sz="2800" dirty="0"/>
              <a:t>Survey techniques aim at eliciting as precise and unbiased statements as possible from stakeholders regarding their requirements. </a:t>
            </a:r>
          </a:p>
          <a:p>
            <a:pPr lvl="1"/>
            <a:r>
              <a:rPr lang="en-US" sz="2800" dirty="0"/>
              <a:t>All survey techniques assume that the respondent is capable of explicitly expressing his or her knowledge and that he or she is committed to investing time and effort for the elicitation. </a:t>
            </a:r>
          </a:p>
          <a:p>
            <a:pPr lvl="1"/>
            <a:r>
              <a:rPr lang="en-US" sz="2800" dirty="0"/>
              <a:t>Survey techniques are usually driven by the requirements engineer because she asks the questions. </a:t>
            </a:r>
            <a:endParaRPr lang="en-AU" sz="2800" b="1" u="sng" dirty="0"/>
          </a:p>
        </p:txBody>
      </p:sp>
    </p:spTree>
    <p:extLst>
      <p:ext uri="{BB962C8B-B14F-4D97-AF65-F5344CB8AC3E}">
        <p14:creationId xmlns:p14="http://schemas.microsoft.com/office/powerpoint/2010/main" val="263481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Eliciting Requirements</a:t>
            </a:r>
            <a:endParaRPr lang="en-AU" dirty="0"/>
          </a:p>
        </p:txBody>
      </p:sp>
      <p:sp>
        <p:nvSpPr>
          <p:cNvPr id="3" name="Content Placeholder 2"/>
          <p:cNvSpPr>
            <a:spLocks noGrp="1"/>
          </p:cNvSpPr>
          <p:nvPr>
            <p:ph idx="1"/>
          </p:nvPr>
        </p:nvSpPr>
        <p:spPr/>
        <p:txBody>
          <a:bodyPr>
            <a:noAutofit/>
          </a:bodyPr>
          <a:lstStyle/>
          <a:p>
            <a:pPr>
              <a:lnSpc>
                <a:spcPct val="100000"/>
              </a:lnSpc>
            </a:pPr>
            <a:r>
              <a:rPr lang="en-US" sz="2800" dirty="0"/>
              <a:t>A </a:t>
            </a:r>
            <a:r>
              <a:rPr lang="en-US" sz="2800" b="1" i="1" dirty="0"/>
              <a:t>core activity of requirements engineering </a:t>
            </a:r>
            <a:r>
              <a:rPr lang="en-US" sz="2800" dirty="0"/>
              <a:t>is the elicitation of requirements for the 	</a:t>
            </a:r>
            <a:r>
              <a:rPr lang="en-AU" sz="2800" dirty="0"/>
              <a:t>system to be developed.</a:t>
            </a:r>
          </a:p>
          <a:p>
            <a:pPr>
              <a:lnSpc>
                <a:spcPct val="100000"/>
              </a:lnSpc>
            </a:pPr>
            <a:r>
              <a:rPr lang="en-AU" sz="3200" b="1" u="sng" dirty="0"/>
              <a:t>Requirements Sources</a:t>
            </a:r>
            <a:endParaRPr lang="en-AU" sz="3200" u="sng" dirty="0"/>
          </a:p>
          <a:p>
            <a:pPr>
              <a:lnSpc>
                <a:spcPct val="100000"/>
              </a:lnSpc>
            </a:pPr>
            <a:r>
              <a:rPr lang="en-US" sz="2800" i="1" dirty="0"/>
              <a:t>Three types of requirements sources:</a:t>
            </a:r>
          </a:p>
          <a:p>
            <a:pPr lvl="1">
              <a:lnSpc>
                <a:spcPct val="100000"/>
              </a:lnSpc>
              <a:buFont typeface="Wingdings" panose="05000000000000000000" pitchFamily="2" charset="2"/>
              <a:buChar char="§"/>
            </a:pPr>
            <a:r>
              <a:rPr lang="en-AU" sz="2400" i="1" dirty="0"/>
              <a:t>Stakeholders</a:t>
            </a:r>
          </a:p>
          <a:p>
            <a:pPr lvl="1">
              <a:lnSpc>
                <a:spcPct val="100000"/>
              </a:lnSpc>
              <a:buFont typeface="Wingdings" panose="05000000000000000000" pitchFamily="2" charset="2"/>
              <a:buChar char="§"/>
            </a:pPr>
            <a:r>
              <a:rPr lang="en-AU" sz="2400" i="1" dirty="0"/>
              <a:t>Documents</a:t>
            </a:r>
          </a:p>
          <a:p>
            <a:pPr lvl="1">
              <a:lnSpc>
                <a:spcPct val="100000"/>
              </a:lnSpc>
              <a:buFont typeface="Wingdings" panose="05000000000000000000" pitchFamily="2" charset="2"/>
              <a:buChar char="§"/>
            </a:pPr>
            <a:r>
              <a:rPr lang="en-AU" sz="2400" i="1" dirty="0"/>
              <a:t>Systems in operation</a:t>
            </a:r>
          </a:p>
          <a:p>
            <a:pPr marL="201168" lvl="1" indent="0">
              <a:lnSpc>
                <a:spcPct val="100000"/>
              </a:lnSpc>
              <a:buNone/>
            </a:pPr>
            <a:endParaRPr lang="en-US" sz="2400" i="1" dirty="0"/>
          </a:p>
        </p:txBody>
      </p:sp>
    </p:spTree>
    <p:extLst>
      <p:ext uri="{BB962C8B-B14F-4D97-AF65-F5344CB8AC3E}">
        <p14:creationId xmlns:p14="http://schemas.microsoft.com/office/powerpoint/2010/main" val="3702516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Survey Techniques (Cont..)</a:t>
            </a:r>
            <a:endParaRPr lang="en-AU" dirty="0"/>
          </a:p>
        </p:txBody>
      </p:sp>
      <p:sp>
        <p:nvSpPr>
          <p:cNvPr id="3" name="Content Placeholder 2"/>
          <p:cNvSpPr>
            <a:spLocks noGrp="1"/>
          </p:cNvSpPr>
          <p:nvPr>
            <p:ph idx="1"/>
          </p:nvPr>
        </p:nvSpPr>
        <p:spPr/>
        <p:txBody>
          <a:bodyPr>
            <a:noAutofit/>
          </a:bodyPr>
          <a:lstStyle/>
          <a:p>
            <a:r>
              <a:rPr lang="en-AU" sz="2400" b="1" i="1" u="sng" dirty="0"/>
              <a:t>Interview</a:t>
            </a:r>
          </a:p>
          <a:p>
            <a:pPr lvl="1"/>
            <a:r>
              <a:rPr lang="en-US" sz="2400" dirty="0"/>
              <a:t>During an </a:t>
            </a:r>
            <a:r>
              <a:rPr lang="en-US" sz="2400" i="1" dirty="0"/>
              <a:t>interview</a:t>
            </a:r>
            <a:r>
              <a:rPr lang="en-US" sz="2400" dirty="0"/>
              <a:t>, the requirements engineer asks predetermined questions to one or more stakeholders and documents the answers. </a:t>
            </a:r>
          </a:p>
          <a:p>
            <a:pPr lvl="1"/>
            <a:r>
              <a:rPr lang="en-US" sz="2400" dirty="0"/>
              <a:t>Questions that arise during the conversation can be discussed immediately, and the requirements engineer may uncover subconscious requirements through clever questions. </a:t>
            </a:r>
          </a:p>
          <a:p>
            <a:pPr lvl="1"/>
            <a:r>
              <a:rPr lang="en-US" sz="2400" dirty="0"/>
              <a:t>An experienced interviewer individually controls the course of the conversation, completely commits herself to each stakeholder, inquires about specific aspects</a:t>
            </a:r>
          </a:p>
          <a:p>
            <a:pPr lvl="1"/>
            <a:r>
              <a:rPr lang="en-US" sz="2400" dirty="0"/>
              <a:t>The most prominent disadvantage of this elicitation technique is that it is very time-consuming.</a:t>
            </a:r>
            <a:endParaRPr lang="en-AU" sz="2400" b="1" u="sng" dirty="0"/>
          </a:p>
        </p:txBody>
      </p:sp>
    </p:spTree>
    <p:extLst>
      <p:ext uri="{BB962C8B-B14F-4D97-AF65-F5344CB8AC3E}">
        <p14:creationId xmlns:p14="http://schemas.microsoft.com/office/powerpoint/2010/main" val="3101540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Survey Techniques (Cont..)</a:t>
            </a:r>
            <a:endParaRPr lang="en-AU" dirty="0"/>
          </a:p>
        </p:txBody>
      </p:sp>
      <p:sp>
        <p:nvSpPr>
          <p:cNvPr id="3" name="Content Placeholder 2"/>
          <p:cNvSpPr>
            <a:spLocks noGrp="1"/>
          </p:cNvSpPr>
          <p:nvPr>
            <p:ph idx="1"/>
          </p:nvPr>
        </p:nvSpPr>
        <p:spPr/>
        <p:txBody>
          <a:bodyPr>
            <a:noAutofit/>
          </a:bodyPr>
          <a:lstStyle/>
          <a:p>
            <a:r>
              <a:rPr lang="en-AU" sz="1800" b="1" i="1" u="sng" dirty="0"/>
              <a:t>Questionnaire</a:t>
            </a:r>
          </a:p>
          <a:p>
            <a:pPr lvl="1"/>
            <a:r>
              <a:rPr lang="en-US" sz="2000" dirty="0"/>
              <a:t>Multiple choice questions technique is another way of eliciting requirements from stakeholders. </a:t>
            </a:r>
          </a:p>
          <a:p>
            <a:pPr lvl="1"/>
            <a:r>
              <a:rPr lang="en-US" sz="2000" dirty="0"/>
              <a:t>If there are a large number of participants that must be surveyed, an online </a:t>
            </a:r>
            <a:r>
              <a:rPr lang="fr-FR" sz="2000" dirty="0"/>
              <a:t>questionnaire </a:t>
            </a:r>
            <a:r>
              <a:rPr lang="fr-FR" sz="2000" dirty="0" err="1"/>
              <a:t>is</a:t>
            </a:r>
            <a:r>
              <a:rPr lang="fr-FR" sz="2000" dirty="0"/>
              <a:t> a viable option.</a:t>
            </a:r>
          </a:p>
          <a:p>
            <a:pPr lvl="1"/>
            <a:r>
              <a:rPr lang="fr-FR" sz="2000" dirty="0"/>
              <a:t>Questionnaires can elicit a magnitude of </a:t>
            </a:r>
            <a:r>
              <a:rPr lang="en-US" sz="2000" dirty="0"/>
              <a:t>information in a short amount of time and at low costs. </a:t>
            </a:r>
          </a:p>
          <a:p>
            <a:pPr lvl="1"/>
            <a:r>
              <a:rPr lang="en-US" sz="2000" dirty="0"/>
              <a:t>A disadvantage of using a questionnaire is that it can be only employed to gather requirements the requirements engineer already knows or conjectures. </a:t>
            </a:r>
          </a:p>
          <a:p>
            <a:pPr lvl="1"/>
            <a:r>
              <a:rPr lang="en-US" sz="2000" dirty="0"/>
              <a:t>Creating a proper  questionnaire is often tricky and time-consuming and requires thorough knowledge of the domain in question and the psychological guidelines for creating questionnaires. </a:t>
            </a:r>
          </a:p>
          <a:p>
            <a:pPr lvl="1"/>
            <a:r>
              <a:rPr lang="en-US" sz="2000" dirty="0"/>
              <a:t>Questionnaires do not provide immediate feedback</a:t>
            </a:r>
            <a:endParaRPr lang="en-AU" sz="2000" b="1" u="sng" dirty="0"/>
          </a:p>
        </p:txBody>
      </p:sp>
    </p:spTree>
    <p:extLst>
      <p:ext uri="{BB962C8B-B14F-4D97-AF65-F5344CB8AC3E}">
        <p14:creationId xmlns:p14="http://schemas.microsoft.com/office/powerpoint/2010/main" val="506104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Creativity Techniques</a:t>
            </a:r>
            <a:endParaRPr lang="en-AU" dirty="0"/>
          </a:p>
        </p:txBody>
      </p:sp>
      <p:sp>
        <p:nvSpPr>
          <p:cNvPr id="3" name="Content Placeholder 2"/>
          <p:cNvSpPr>
            <a:spLocks noGrp="1"/>
          </p:cNvSpPr>
          <p:nvPr>
            <p:ph idx="1"/>
          </p:nvPr>
        </p:nvSpPr>
        <p:spPr/>
        <p:txBody>
          <a:bodyPr>
            <a:noAutofit/>
          </a:bodyPr>
          <a:lstStyle/>
          <a:p>
            <a:r>
              <a:rPr lang="en-AU" sz="2400" b="1" i="1" u="sng" dirty="0"/>
              <a:t>Establishing innovations</a:t>
            </a:r>
          </a:p>
          <a:p>
            <a:r>
              <a:rPr lang="en-US" sz="2400" dirty="0"/>
              <a:t>Creativity techniques serve the purpose of developing innovative requirements, and eliciting excitement factors. </a:t>
            </a:r>
          </a:p>
          <a:p>
            <a:r>
              <a:rPr lang="en-US" sz="2400" dirty="0"/>
              <a:t>Creativity techniques are usually not well suited for establishing fine-grained requirements about the system behavior. The following creativity techniques are commonly used:</a:t>
            </a:r>
          </a:p>
          <a:p>
            <a:pPr lvl="1"/>
            <a:r>
              <a:rPr lang="en-AU" sz="2200" i="1" dirty="0"/>
              <a:t>Brainstorming</a:t>
            </a:r>
          </a:p>
          <a:p>
            <a:pPr lvl="1"/>
            <a:r>
              <a:rPr lang="en-AU" sz="2200" i="1" dirty="0"/>
              <a:t>Brainstorming paradox</a:t>
            </a:r>
          </a:p>
          <a:p>
            <a:pPr lvl="1"/>
            <a:r>
              <a:rPr lang="en-AU" sz="2200" i="1" dirty="0"/>
              <a:t>Change of perspective</a:t>
            </a:r>
          </a:p>
          <a:p>
            <a:pPr lvl="1"/>
            <a:r>
              <a:rPr lang="en-AU" sz="2200" i="1" dirty="0"/>
              <a:t>Analogy technique</a:t>
            </a:r>
            <a:endParaRPr lang="en-AU" sz="2200" b="1" u="sng" dirty="0"/>
          </a:p>
        </p:txBody>
      </p:sp>
    </p:spTree>
    <p:extLst>
      <p:ext uri="{BB962C8B-B14F-4D97-AF65-F5344CB8AC3E}">
        <p14:creationId xmlns:p14="http://schemas.microsoft.com/office/powerpoint/2010/main" val="264341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Creativity Techniques (Contd..)</a:t>
            </a:r>
            <a:endParaRPr lang="en-AU" dirty="0"/>
          </a:p>
        </p:txBody>
      </p:sp>
      <p:sp>
        <p:nvSpPr>
          <p:cNvPr id="3" name="Content Placeholder 2"/>
          <p:cNvSpPr>
            <a:spLocks noGrp="1"/>
          </p:cNvSpPr>
          <p:nvPr>
            <p:ph idx="1"/>
          </p:nvPr>
        </p:nvSpPr>
        <p:spPr/>
        <p:txBody>
          <a:bodyPr>
            <a:normAutofit fontScale="92500" lnSpcReduction="10000"/>
          </a:bodyPr>
          <a:lstStyle/>
          <a:p>
            <a:r>
              <a:rPr lang="en-AU" b="1" i="1" u="sng" dirty="0"/>
              <a:t>Brainstorming</a:t>
            </a:r>
          </a:p>
          <a:p>
            <a:pPr lvl="1"/>
            <a:r>
              <a:rPr lang="en-US" sz="2000" dirty="0"/>
              <a:t>During </a:t>
            </a:r>
            <a:r>
              <a:rPr lang="en-US" sz="2000" i="1" dirty="0"/>
              <a:t>brainstorming</a:t>
            </a:r>
            <a:r>
              <a:rPr lang="en-US" sz="2000" dirty="0"/>
              <a:t>, ideas are collected within a certain time frame, usually in groups of 5 to 10 people. </a:t>
            </a:r>
          </a:p>
          <a:p>
            <a:pPr lvl="1"/>
            <a:r>
              <a:rPr lang="en-US" sz="2000" dirty="0"/>
              <a:t>The ideas are documented by a moderator without discussing, judging, or commenting on them at first.</a:t>
            </a:r>
          </a:p>
          <a:p>
            <a:pPr lvl="1"/>
            <a:r>
              <a:rPr lang="en-US" sz="2000" dirty="0"/>
              <a:t>Participants use ideas of other participants to develop new original ideas or to modify existing ideas.</a:t>
            </a:r>
          </a:p>
          <a:p>
            <a:pPr lvl="1"/>
            <a:r>
              <a:rPr lang="en-US" sz="2000" dirty="0"/>
              <a:t> After that, the collected ideas are subjected to a thorough analysis. </a:t>
            </a:r>
          </a:p>
          <a:p>
            <a:pPr lvl="1"/>
            <a:r>
              <a:rPr lang="en-US" sz="2000" dirty="0"/>
              <a:t>This technique is especially effective when a large number of people of different stakeholder groups are involved. </a:t>
            </a:r>
          </a:p>
          <a:p>
            <a:pPr lvl="1"/>
            <a:r>
              <a:rPr lang="en-US" sz="2000" dirty="0"/>
              <a:t>Among the advantages of this technique is that a large number of ideas can be collected in a short amount of time and multiple people can expand on these ideas collaboratively. </a:t>
            </a:r>
          </a:p>
          <a:p>
            <a:pPr lvl="1"/>
            <a:r>
              <a:rPr lang="en-US" sz="2000" dirty="0"/>
              <a:t>The unbiased collection of these ideas allows new solutions to pop up. </a:t>
            </a:r>
          </a:p>
          <a:p>
            <a:pPr lvl="1"/>
            <a:r>
              <a:rPr lang="en-US" sz="2000" dirty="0"/>
              <a:t>Brainstorming is usually less effective when the dynamics of the group are muddled</a:t>
            </a:r>
            <a:endParaRPr lang="en-AU" sz="2000" b="1" u="sng" dirty="0"/>
          </a:p>
        </p:txBody>
      </p:sp>
    </p:spTree>
    <p:extLst>
      <p:ext uri="{BB962C8B-B14F-4D97-AF65-F5344CB8AC3E}">
        <p14:creationId xmlns:p14="http://schemas.microsoft.com/office/powerpoint/2010/main" val="146862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Creativity Techniques (Contd..)</a:t>
            </a:r>
            <a:endParaRPr lang="en-AU" dirty="0"/>
          </a:p>
        </p:txBody>
      </p:sp>
      <p:sp>
        <p:nvSpPr>
          <p:cNvPr id="3" name="Content Placeholder 2"/>
          <p:cNvSpPr>
            <a:spLocks noGrp="1"/>
          </p:cNvSpPr>
          <p:nvPr>
            <p:ph idx="1"/>
          </p:nvPr>
        </p:nvSpPr>
        <p:spPr/>
        <p:txBody>
          <a:bodyPr>
            <a:noAutofit/>
          </a:bodyPr>
          <a:lstStyle/>
          <a:p>
            <a:r>
              <a:rPr lang="en-AU" sz="2400" b="1" i="1" u="sng" dirty="0"/>
              <a:t>Brainstorming paradox</a:t>
            </a:r>
          </a:p>
          <a:p>
            <a:pPr lvl="1"/>
            <a:r>
              <a:rPr lang="en-US" sz="2400" i="1" dirty="0"/>
              <a:t>Brainstorming paradox </a:t>
            </a:r>
            <a:r>
              <a:rPr lang="en-US" sz="2400" dirty="0"/>
              <a:t>is a modification of regular brainstorming in that events that must not occur are collected. </a:t>
            </a:r>
          </a:p>
          <a:p>
            <a:pPr lvl="1"/>
            <a:r>
              <a:rPr lang="en-US" sz="2400" dirty="0"/>
              <a:t>Afterward, the group develops measures to prevent the events collected earlier from happening. </a:t>
            </a:r>
          </a:p>
          <a:p>
            <a:pPr lvl="1"/>
            <a:r>
              <a:rPr lang="en-US" sz="2400" dirty="0"/>
              <a:t>This process, participants often realize which actions may entail negative results.</a:t>
            </a:r>
          </a:p>
          <a:p>
            <a:pPr lvl="1"/>
            <a:r>
              <a:rPr lang="en-US" sz="2400" dirty="0"/>
              <a:t>With this method, risks can be identified early on and countermeasures can be developed.</a:t>
            </a:r>
          </a:p>
          <a:p>
            <a:pPr lvl="1"/>
            <a:r>
              <a:rPr lang="en-US" sz="2400" dirty="0"/>
              <a:t>Advantages and disadvantages of this technique are identical to those of classic </a:t>
            </a:r>
            <a:r>
              <a:rPr lang="en-AU" sz="2400" dirty="0"/>
              <a:t>brainstorming.</a:t>
            </a:r>
            <a:endParaRPr lang="en-AU" sz="2400" b="1" u="sng" dirty="0"/>
          </a:p>
        </p:txBody>
      </p:sp>
    </p:spTree>
    <p:extLst>
      <p:ext uri="{BB962C8B-B14F-4D97-AF65-F5344CB8AC3E}">
        <p14:creationId xmlns:p14="http://schemas.microsoft.com/office/powerpoint/2010/main" val="2336104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Creativity Techniques (Contd..)</a:t>
            </a:r>
            <a:endParaRPr lang="en-AU" dirty="0"/>
          </a:p>
        </p:txBody>
      </p:sp>
      <p:sp>
        <p:nvSpPr>
          <p:cNvPr id="3" name="Content Placeholder 2"/>
          <p:cNvSpPr>
            <a:spLocks noGrp="1"/>
          </p:cNvSpPr>
          <p:nvPr>
            <p:ph idx="1"/>
          </p:nvPr>
        </p:nvSpPr>
        <p:spPr/>
        <p:txBody>
          <a:bodyPr>
            <a:normAutofit fontScale="85000" lnSpcReduction="10000"/>
          </a:bodyPr>
          <a:lstStyle/>
          <a:p>
            <a:r>
              <a:rPr lang="en-AU" sz="2800" b="1" i="1" u="sng" dirty="0"/>
              <a:t>Change of perspective</a:t>
            </a:r>
          </a:p>
          <a:p>
            <a:pPr lvl="1"/>
            <a:r>
              <a:rPr lang="en-US" sz="2600" dirty="0"/>
              <a:t>Among the techniques that employ a change of perspective (adopting different extreme standpoints), the most common technique is the so-called Six Thinking Hats. </a:t>
            </a:r>
          </a:p>
          <a:p>
            <a:pPr lvl="1"/>
            <a:r>
              <a:rPr lang="en-US" sz="2600" dirty="0"/>
              <a:t>Each of the six hats represents a particular perspective that is in turn adopted by each of the participants. </a:t>
            </a:r>
          </a:p>
          <a:p>
            <a:pPr lvl="1"/>
            <a:r>
              <a:rPr lang="en-US" sz="2600" dirty="0"/>
              <a:t>The resulting solutions approach the problem from different standpoints. That way, even stakeholders that are very convinced of their own opinion are persuaded to adopt a different standpoint. </a:t>
            </a:r>
          </a:p>
          <a:p>
            <a:pPr lvl="1"/>
            <a:r>
              <a:rPr lang="en-US" sz="2600" dirty="0"/>
              <a:t>This technique is extraordinarily beneficial when stakeholders can only express their knowledge in a biased manner or are harshly constricted to their opinions. </a:t>
            </a:r>
          </a:p>
          <a:p>
            <a:pPr lvl="1"/>
            <a:r>
              <a:rPr lang="en-US" sz="2600" dirty="0"/>
              <a:t>On the other hand, this technique cannot be applied if the requirements require a fine-grained level of detail.</a:t>
            </a:r>
            <a:endParaRPr lang="en-AU" sz="2600" b="1" u="sng" dirty="0"/>
          </a:p>
        </p:txBody>
      </p:sp>
    </p:spTree>
    <p:extLst>
      <p:ext uri="{BB962C8B-B14F-4D97-AF65-F5344CB8AC3E}">
        <p14:creationId xmlns:p14="http://schemas.microsoft.com/office/powerpoint/2010/main" val="4211669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Document-centric Techniques</a:t>
            </a:r>
            <a:endParaRPr lang="en-AU" dirty="0"/>
          </a:p>
        </p:txBody>
      </p:sp>
      <p:sp>
        <p:nvSpPr>
          <p:cNvPr id="3" name="Content Placeholder 2"/>
          <p:cNvSpPr>
            <a:spLocks noGrp="1"/>
          </p:cNvSpPr>
          <p:nvPr>
            <p:ph idx="1"/>
          </p:nvPr>
        </p:nvSpPr>
        <p:spPr/>
        <p:txBody>
          <a:bodyPr>
            <a:normAutofit/>
          </a:bodyPr>
          <a:lstStyle/>
          <a:p>
            <a:pPr algn="just"/>
            <a:r>
              <a:rPr lang="en-AU" sz="3200" dirty="0"/>
              <a:t>Document-centric techniques reuse solutions and experiences made with existing </a:t>
            </a:r>
            <a:r>
              <a:rPr lang="en-US" sz="3200" dirty="0"/>
              <a:t>systems. When a legacy system is replaced, this technique ensures that the entire functionality of the legacy system can be identified. </a:t>
            </a:r>
          </a:p>
          <a:p>
            <a:pPr algn="just"/>
            <a:r>
              <a:rPr lang="en-US" sz="3200" dirty="0"/>
              <a:t>Document-centric techniques should be combined with other elicitation techniques so that the validity of the elicited requirements can be determined and new requirements for the new system can be </a:t>
            </a:r>
            <a:r>
              <a:rPr lang="en-AU" sz="3200" dirty="0"/>
              <a:t>identified.</a:t>
            </a:r>
            <a:endParaRPr lang="en-AU" sz="3200" b="1" u="sng" dirty="0"/>
          </a:p>
        </p:txBody>
      </p:sp>
    </p:spTree>
    <p:extLst>
      <p:ext uri="{BB962C8B-B14F-4D97-AF65-F5344CB8AC3E}">
        <p14:creationId xmlns:p14="http://schemas.microsoft.com/office/powerpoint/2010/main" val="1594331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Document-centric Techniques (contd..)</a:t>
            </a:r>
            <a:endParaRPr lang="en-AU" dirty="0"/>
          </a:p>
        </p:txBody>
      </p:sp>
      <p:sp>
        <p:nvSpPr>
          <p:cNvPr id="3" name="Content Placeholder 2"/>
          <p:cNvSpPr>
            <a:spLocks noGrp="1"/>
          </p:cNvSpPr>
          <p:nvPr>
            <p:ph idx="1"/>
          </p:nvPr>
        </p:nvSpPr>
        <p:spPr/>
        <p:txBody>
          <a:bodyPr>
            <a:noAutofit/>
          </a:bodyPr>
          <a:lstStyle/>
          <a:p>
            <a:r>
              <a:rPr lang="en-AU" sz="1800" b="1" i="1" u="sng" dirty="0"/>
              <a:t>System archaeology</a:t>
            </a:r>
          </a:p>
          <a:p>
            <a:r>
              <a:rPr lang="en-US" sz="1800" i="1" dirty="0"/>
              <a:t>System archaeology </a:t>
            </a:r>
            <a:r>
              <a:rPr lang="en-US" sz="1800" dirty="0"/>
              <a:t>is a technique that extracts information required to build a new system from the documentation or implementation (code) of a legacy system or a competitor’s system. </a:t>
            </a:r>
          </a:p>
          <a:p>
            <a:r>
              <a:rPr lang="en-US" sz="1800" dirty="0"/>
              <a:t>The technique is often applied when explicit knowledge about the system logic has been lost partially or entirely. </a:t>
            </a:r>
          </a:p>
          <a:p>
            <a:r>
              <a:rPr lang="en-US" sz="1800" dirty="0"/>
              <a:t>By analyzing existing code, the requirements engineer ensures that none of the functionalities of the legacy system will be overlooked and the system logic of the legacy system is elicited a new. </a:t>
            </a:r>
          </a:p>
          <a:p>
            <a:r>
              <a:rPr lang="en-US" sz="1800" dirty="0"/>
              <a:t>System archaeology is the only technique that can ensure that all functionalities of the legacy system will be implemented in the new system. </a:t>
            </a:r>
          </a:p>
          <a:p>
            <a:r>
              <a:rPr lang="en-US" sz="1800" dirty="0"/>
              <a:t>When it becomes obviously apparent that the legacy system and the new system differ in functionality, additional elicitation techniques, e.g., creativity techniques, must be applied early on.</a:t>
            </a:r>
            <a:endParaRPr lang="en-AU" sz="1800" b="1" u="sng" dirty="0"/>
          </a:p>
        </p:txBody>
      </p:sp>
    </p:spTree>
    <p:extLst>
      <p:ext uri="{BB962C8B-B14F-4D97-AF65-F5344CB8AC3E}">
        <p14:creationId xmlns:p14="http://schemas.microsoft.com/office/powerpoint/2010/main" val="2225220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Document-centric Techniques (contd..)</a:t>
            </a:r>
            <a:endParaRPr lang="en-AU" dirty="0"/>
          </a:p>
        </p:txBody>
      </p:sp>
      <p:sp>
        <p:nvSpPr>
          <p:cNvPr id="3" name="Content Placeholder 2"/>
          <p:cNvSpPr>
            <a:spLocks noGrp="1"/>
          </p:cNvSpPr>
          <p:nvPr>
            <p:ph idx="1"/>
          </p:nvPr>
        </p:nvSpPr>
        <p:spPr/>
        <p:txBody>
          <a:bodyPr>
            <a:noAutofit/>
          </a:bodyPr>
          <a:lstStyle/>
          <a:p>
            <a:r>
              <a:rPr lang="en-US" sz="2800" b="1" i="1" u="sng" dirty="0"/>
              <a:t>Perspective-based reading </a:t>
            </a:r>
          </a:p>
          <a:p>
            <a:r>
              <a:rPr lang="en-US" sz="2400" dirty="0"/>
              <a:t>This technique is applied when documents need to be read with a particular perspective in mind, e.g., the perspective of the implementer or the tester. </a:t>
            </a:r>
          </a:p>
          <a:p>
            <a:r>
              <a:rPr lang="en-US" sz="2400" dirty="0"/>
              <a:t>Aspects that are contained in the document but do not pertain to the current perspective are ignored. This allows for an analysis that is strictly focused on particular parts of the existing documentation.</a:t>
            </a:r>
          </a:p>
          <a:p>
            <a:r>
              <a:rPr lang="en-US" sz="2400" dirty="0"/>
              <a:t>This way, detailed, technology-related or implementation-related aspects can be separated from essential operational aspects that are relevant for the successor system.</a:t>
            </a:r>
            <a:endParaRPr lang="en-AU" sz="2400" dirty="0"/>
          </a:p>
        </p:txBody>
      </p:sp>
    </p:spTree>
    <p:extLst>
      <p:ext uri="{BB962C8B-B14F-4D97-AF65-F5344CB8AC3E}">
        <p14:creationId xmlns:p14="http://schemas.microsoft.com/office/powerpoint/2010/main" val="1824151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Document-centric Techniques (contd..)</a:t>
            </a:r>
            <a:endParaRPr lang="en-AU" dirty="0"/>
          </a:p>
        </p:txBody>
      </p:sp>
      <p:sp>
        <p:nvSpPr>
          <p:cNvPr id="3" name="Content Placeholder 2"/>
          <p:cNvSpPr>
            <a:spLocks noGrp="1"/>
          </p:cNvSpPr>
          <p:nvPr>
            <p:ph idx="1"/>
          </p:nvPr>
        </p:nvSpPr>
        <p:spPr/>
        <p:txBody>
          <a:bodyPr>
            <a:normAutofit/>
          </a:bodyPr>
          <a:lstStyle/>
          <a:p>
            <a:r>
              <a:rPr lang="en-AU" sz="4400" b="1" i="1" u="sng" dirty="0"/>
              <a:t>Reuse</a:t>
            </a:r>
          </a:p>
          <a:p>
            <a:r>
              <a:rPr lang="en-US" sz="3200" dirty="0"/>
              <a:t>Requirements that have been previously compiled and brought up to a certain quality standard can be reused. In order to do that, the requirements are stored in a database.</a:t>
            </a:r>
          </a:p>
          <a:p>
            <a:r>
              <a:rPr lang="en-US" sz="3200" dirty="0"/>
              <a:t>Using this technique, the costs involved with the elicitation procedures </a:t>
            </a:r>
            <a:r>
              <a:rPr lang="en-AU" sz="3200" dirty="0"/>
              <a:t>can be significantly reduced.</a:t>
            </a:r>
          </a:p>
        </p:txBody>
      </p:sp>
    </p:spTree>
    <p:extLst>
      <p:ext uri="{BB962C8B-B14F-4D97-AF65-F5344CB8AC3E}">
        <p14:creationId xmlns:p14="http://schemas.microsoft.com/office/powerpoint/2010/main" val="15699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Stakeholders and Their Significance</a:t>
            </a:r>
            <a:endParaRPr lang="en-AU" dirty="0"/>
          </a:p>
        </p:txBody>
      </p:sp>
      <p:sp>
        <p:nvSpPr>
          <p:cNvPr id="3" name="Content Placeholder 2"/>
          <p:cNvSpPr>
            <a:spLocks noGrp="1"/>
          </p:cNvSpPr>
          <p:nvPr>
            <p:ph idx="1"/>
          </p:nvPr>
        </p:nvSpPr>
        <p:spPr/>
        <p:txBody>
          <a:bodyPr>
            <a:noAutofit/>
          </a:bodyPr>
          <a:lstStyle/>
          <a:p>
            <a:r>
              <a:rPr lang="en-AU" sz="2400" b="1" i="1" u="sng" dirty="0"/>
              <a:t>Significance of stakeholders</a:t>
            </a:r>
            <a:endParaRPr lang="en-AU" sz="2400" dirty="0"/>
          </a:p>
          <a:p>
            <a:r>
              <a:rPr lang="en-US" sz="2400" dirty="0"/>
              <a:t>Identifying the relevant stakeholders is a </a:t>
            </a:r>
            <a:r>
              <a:rPr lang="en-US" sz="2400" b="1" i="1" dirty="0"/>
              <a:t>central task </a:t>
            </a:r>
            <a:r>
              <a:rPr lang="en-US" sz="2400" dirty="0"/>
              <a:t>of requirements engineering</a:t>
            </a:r>
          </a:p>
          <a:p>
            <a:r>
              <a:rPr lang="en-AU" sz="2400" b="1" i="1" u="sng" dirty="0"/>
              <a:t>Consequences of unconsidered stakeholders</a:t>
            </a:r>
          </a:p>
          <a:p>
            <a:pPr lvl="1">
              <a:buFont typeface="Wingdings" panose="05000000000000000000" pitchFamily="2" charset="2"/>
              <a:buChar char="§"/>
            </a:pPr>
            <a:r>
              <a:rPr lang="en-US" sz="2000" dirty="0"/>
              <a:t>If stakeholders are not identified or not considered, it may result in significant negative repercussions for the project progress because requirements may remain </a:t>
            </a:r>
            <a:r>
              <a:rPr lang="en-AU" sz="2000" dirty="0"/>
              <a:t>undetected.</a:t>
            </a:r>
          </a:p>
          <a:p>
            <a:pPr lvl="1">
              <a:buFont typeface="Wingdings" panose="05000000000000000000" pitchFamily="2" charset="2"/>
              <a:buChar char="§"/>
            </a:pPr>
            <a:r>
              <a:rPr lang="en-US" sz="2000" dirty="0"/>
              <a:t>It is essential to identify all stakeholders and integrate them into the elicitation procedures</a:t>
            </a:r>
          </a:p>
          <a:p>
            <a:r>
              <a:rPr lang="en-AU" sz="2400" b="1" i="1" u="sng" dirty="0"/>
              <a:t>Stakeholder lists provide overview</a:t>
            </a:r>
          </a:p>
          <a:p>
            <a:pPr lvl="1"/>
            <a:r>
              <a:rPr lang="en-US" sz="2000" dirty="0"/>
              <a:t>This allows for systematic and targeted elicitation of relevant stakeholders</a:t>
            </a:r>
            <a:endParaRPr lang="en-AU" sz="2000" b="1" i="1" u="sng" dirty="0"/>
          </a:p>
        </p:txBody>
      </p:sp>
    </p:spTree>
    <p:extLst>
      <p:ext uri="{BB962C8B-B14F-4D97-AF65-F5344CB8AC3E}">
        <p14:creationId xmlns:p14="http://schemas.microsoft.com/office/powerpoint/2010/main" val="3829166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Observation Techniques</a:t>
            </a:r>
            <a:endParaRPr lang="en-AU" dirty="0"/>
          </a:p>
        </p:txBody>
      </p:sp>
      <p:sp>
        <p:nvSpPr>
          <p:cNvPr id="3" name="Content Placeholder 2"/>
          <p:cNvSpPr>
            <a:spLocks noGrp="1"/>
          </p:cNvSpPr>
          <p:nvPr>
            <p:ph idx="1"/>
          </p:nvPr>
        </p:nvSpPr>
        <p:spPr/>
        <p:txBody>
          <a:bodyPr>
            <a:noAutofit/>
          </a:bodyPr>
          <a:lstStyle/>
          <a:p>
            <a:r>
              <a:rPr lang="en-AU" b="1" i="1" u="sng" dirty="0"/>
              <a:t>Question observations and optimize processes</a:t>
            </a:r>
          </a:p>
          <a:p>
            <a:r>
              <a:rPr lang="en-US" dirty="0"/>
              <a:t>When domain specialists are unable to share their expertise with the requirements engineer, </a:t>
            </a:r>
            <a:r>
              <a:rPr lang="en-AU" dirty="0"/>
              <a:t>observation techniques are helpful.</a:t>
            </a:r>
          </a:p>
          <a:p>
            <a:r>
              <a:rPr lang="en-US" dirty="0"/>
              <a:t>The requirements engineer observes the stakeholders while they go about their work.</a:t>
            </a:r>
          </a:p>
          <a:p>
            <a:r>
              <a:rPr lang="en-AU" dirty="0"/>
              <a:t>The requirements engineer </a:t>
            </a:r>
            <a:r>
              <a:rPr lang="en-US" dirty="0"/>
              <a:t>documents all steps of  the processes the system must support as well as potential mistakes, risks, and open questions.</a:t>
            </a:r>
          </a:p>
          <a:p>
            <a:r>
              <a:rPr lang="en-US" dirty="0"/>
              <a:t>The stakeholders can actively demonstrate their knowledge in </a:t>
            </a:r>
            <a:r>
              <a:rPr lang="en-AU" dirty="0"/>
              <a:t>using the application</a:t>
            </a:r>
          </a:p>
          <a:p>
            <a:r>
              <a:rPr lang="en-US" dirty="0"/>
              <a:t>The requirements engineer ought to question the observed processes.</a:t>
            </a:r>
          </a:p>
          <a:p>
            <a:r>
              <a:rPr lang="en-US" dirty="0"/>
              <a:t>Observation techniques are well suited to elicit detailed requirements and </a:t>
            </a:r>
            <a:r>
              <a:rPr lang="en-AU" dirty="0" err="1"/>
              <a:t>dissatisfiers</a:t>
            </a:r>
            <a:r>
              <a:rPr lang="en-AU" dirty="0"/>
              <a:t>.</a:t>
            </a:r>
          </a:p>
          <a:p>
            <a:endParaRPr lang="en-AU" b="1" u="sng" dirty="0"/>
          </a:p>
        </p:txBody>
      </p:sp>
    </p:spTree>
    <p:extLst>
      <p:ext uri="{BB962C8B-B14F-4D97-AF65-F5344CB8AC3E}">
        <p14:creationId xmlns:p14="http://schemas.microsoft.com/office/powerpoint/2010/main" val="1535212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Observation Techniques (contd..)</a:t>
            </a:r>
            <a:endParaRPr lang="en-AU" dirty="0"/>
          </a:p>
        </p:txBody>
      </p:sp>
      <p:sp>
        <p:nvSpPr>
          <p:cNvPr id="3" name="Content Placeholder 2"/>
          <p:cNvSpPr>
            <a:spLocks noGrp="1"/>
          </p:cNvSpPr>
          <p:nvPr>
            <p:ph idx="1"/>
          </p:nvPr>
        </p:nvSpPr>
        <p:spPr/>
        <p:txBody>
          <a:bodyPr>
            <a:normAutofit/>
          </a:bodyPr>
          <a:lstStyle/>
          <a:p>
            <a:r>
              <a:rPr lang="en-AU" sz="2400" b="1" i="1" u="sng" dirty="0"/>
              <a:t>Field observation</a:t>
            </a:r>
          </a:p>
          <a:p>
            <a:pPr algn="just"/>
            <a:r>
              <a:rPr lang="en-US" sz="2400" dirty="0"/>
              <a:t>The requirements engineer is on location with the specialist or the users of the system and observes and documents the processes and operational procedures that they carry out. </a:t>
            </a:r>
          </a:p>
          <a:p>
            <a:pPr algn="just"/>
            <a:r>
              <a:rPr lang="en-US" sz="2400" dirty="0"/>
              <a:t>Using these observations, she formulates the requirements. </a:t>
            </a:r>
          </a:p>
          <a:p>
            <a:pPr algn="just"/>
            <a:r>
              <a:rPr lang="en-US" sz="2400" dirty="0"/>
              <a:t>This can be further aided by audio and video recordings. </a:t>
            </a:r>
          </a:p>
          <a:p>
            <a:pPr algn="just"/>
            <a:r>
              <a:rPr lang="en-US" sz="2400" dirty="0"/>
              <a:t>This technique is well suited for operational procedures that are difficult to express verbally, but it can only be applied if the procedures are </a:t>
            </a:r>
            <a:r>
              <a:rPr lang="en-AU" sz="2400" dirty="0"/>
              <a:t>visible physically.</a:t>
            </a:r>
            <a:endParaRPr lang="en-AU" sz="2400" b="1" u="sng" dirty="0"/>
          </a:p>
        </p:txBody>
      </p:sp>
    </p:spTree>
    <p:extLst>
      <p:ext uri="{BB962C8B-B14F-4D97-AF65-F5344CB8AC3E}">
        <p14:creationId xmlns:p14="http://schemas.microsoft.com/office/powerpoint/2010/main" val="3979400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Observation Techniques (contd..)</a:t>
            </a:r>
            <a:endParaRPr lang="en-AU" dirty="0"/>
          </a:p>
        </p:txBody>
      </p:sp>
      <p:sp>
        <p:nvSpPr>
          <p:cNvPr id="3" name="Content Placeholder 2"/>
          <p:cNvSpPr>
            <a:spLocks noGrp="1"/>
          </p:cNvSpPr>
          <p:nvPr>
            <p:ph idx="1"/>
          </p:nvPr>
        </p:nvSpPr>
        <p:spPr/>
        <p:txBody>
          <a:bodyPr>
            <a:normAutofit/>
          </a:bodyPr>
          <a:lstStyle/>
          <a:p>
            <a:r>
              <a:rPr lang="en-AU" sz="2800" b="1" i="1" u="sng" dirty="0"/>
              <a:t>Apprenticing</a:t>
            </a:r>
          </a:p>
          <a:p>
            <a:r>
              <a:rPr lang="en-US" sz="2800" dirty="0"/>
              <a:t>With </a:t>
            </a:r>
            <a:r>
              <a:rPr lang="en-US" sz="2800" i="1" dirty="0"/>
              <a:t>apprenticing</a:t>
            </a:r>
            <a:r>
              <a:rPr lang="en-US" sz="2800" dirty="0"/>
              <a:t>, the requirements engineer must actively learn and perform the procedures of the stakeholders. </a:t>
            </a:r>
          </a:p>
          <a:p>
            <a:r>
              <a:rPr lang="en-US" sz="2800" dirty="0"/>
              <a:t>In this technique, the requirements engineer is encouraged to question unclear and complex operational procedures so that she may gather domain experience. </a:t>
            </a:r>
          </a:p>
          <a:p>
            <a:r>
              <a:rPr lang="en-US" sz="2800" dirty="0"/>
              <a:t>Requirements Engineer can experience requirements that the stakeholders take for granted.</a:t>
            </a:r>
          </a:p>
        </p:txBody>
      </p:sp>
    </p:spTree>
    <p:extLst>
      <p:ext uri="{BB962C8B-B14F-4D97-AF65-F5344CB8AC3E}">
        <p14:creationId xmlns:p14="http://schemas.microsoft.com/office/powerpoint/2010/main" val="1108219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Support Techniques</a:t>
            </a:r>
            <a:endParaRPr lang="en-AU" dirty="0"/>
          </a:p>
        </p:txBody>
      </p:sp>
      <p:sp>
        <p:nvSpPr>
          <p:cNvPr id="3" name="Content Placeholder 2"/>
          <p:cNvSpPr>
            <a:spLocks noGrp="1"/>
          </p:cNvSpPr>
          <p:nvPr>
            <p:ph idx="1"/>
          </p:nvPr>
        </p:nvSpPr>
        <p:spPr/>
        <p:txBody>
          <a:bodyPr>
            <a:noAutofit/>
          </a:bodyPr>
          <a:lstStyle/>
          <a:p>
            <a:r>
              <a:rPr lang="en-US" sz="2400" dirty="0"/>
              <a:t>Support techniques serve as an addition to the elicitation techniques and try to balance out the weaknesses and pitfalls of the chosen elicitation technique. </a:t>
            </a:r>
          </a:p>
          <a:p>
            <a:r>
              <a:rPr lang="en-US" sz="2400" dirty="0"/>
              <a:t>The following supporting techniques are useful in elicitation:</a:t>
            </a:r>
          </a:p>
          <a:p>
            <a:pPr marL="749808" lvl="1" indent="-457200">
              <a:buFont typeface="+mj-lt"/>
              <a:buAutoNum type="arabicPeriod"/>
            </a:pPr>
            <a:r>
              <a:rPr lang="en-AU" sz="2000" i="1" dirty="0"/>
              <a:t>Mind mapping</a:t>
            </a:r>
          </a:p>
          <a:p>
            <a:pPr marL="749808" lvl="1" indent="-457200">
              <a:buFont typeface="+mj-lt"/>
              <a:buAutoNum type="arabicPeriod"/>
            </a:pPr>
            <a:r>
              <a:rPr lang="en-AU" sz="2000" i="1" dirty="0"/>
              <a:t>Workshops</a:t>
            </a:r>
          </a:p>
          <a:p>
            <a:pPr marL="749808" lvl="1" indent="-457200">
              <a:buFont typeface="+mj-lt"/>
              <a:buAutoNum type="arabicPeriod"/>
            </a:pPr>
            <a:r>
              <a:rPr lang="en-AU" sz="2000" i="1" dirty="0"/>
              <a:t>CRC cards</a:t>
            </a:r>
          </a:p>
          <a:p>
            <a:pPr marL="749808" lvl="1" indent="-457200">
              <a:buFont typeface="+mj-lt"/>
              <a:buAutoNum type="arabicPeriod"/>
            </a:pPr>
            <a:r>
              <a:rPr lang="en-AU" sz="2000" i="1" dirty="0"/>
              <a:t>Audio and video recordings</a:t>
            </a:r>
          </a:p>
          <a:p>
            <a:pPr marL="749808" lvl="1" indent="-457200">
              <a:buFont typeface="+mj-lt"/>
              <a:buAutoNum type="arabicPeriod"/>
            </a:pPr>
            <a:r>
              <a:rPr lang="en-AU" sz="2000" i="1" dirty="0"/>
              <a:t>Modelling action sequences</a:t>
            </a:r>
          </a:p>
          <a:p>
            <a:pPr marL="749808" lvl="1" indent="-457200">
              <a:buFont typeface="+mj-lt"/>
              <a:buAutoNum type="arabicPeriod"/>
            </a:pPr>
            <a:r>
              <a:rPr lang="en-AU" sz="2000" i="1" dirty="0"/>
              <a:t>Prototypes for illustration</a:t>
            </a:r>
            <a:endParaRPr lang="en-US" sz="2000" dirty="0"/>
          </a:p>
          <a:p>
            <a:endParaRPr lang="en-AU" sz="2400" dirty="0"/>
          </a:p>
        </p:txBody>
      </p:sp>
    </p:spTree>
    <p:extLst>
      <p:ext uri="{BB962C8B-B14F-4D97-AF65-F5344CB8AC3E}">
        <p14:creationId xmlns:p14="http://schemas.microsoft.com/office/powerpoint/2010/main" val="2153831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Support Techniques (</a:t>
            </a:r>
            <a:r>
              <a:rPr lang="en-AU" b="1" dirty="0" err="1"/>
              <a:t>Cont</a:t>
            </a:r>
            <a:r>
              <a:rPr lang="en-AU" b="1" dirty="0"/>
              <a:t>…)</a:t>
            </a:r>
            <a:endParaRPr lang="en-AU" dirty="0"/>
          </a:p>
        </p:txBody>
      </p:sp>
      <p:sp>
        <p:nvSpPr>
          <p:cNvPr id="3" name="Content Placeholder 2"/>
          <p:cNvSpPr>
            <a:spLocks noGrp="1"/>
          </p:cNvSpPr>
          <p:nvPr>
            <p:ph idx="1"/>
          </p:nvPr>
        </p:nvSpPr>
        <p:spPr/>
        <p:txBody>
          <a:bodyPr/>
          <a:lstStyle/>
          <a:p>
            <a:r>
              <a:rPr lang="en-AU" sz="3600" b="1" i="1" u="sng" dirty="0"/>
              <a:t>Mind mapping</a:t>
            </a:r>
          </a:p>
          <a:p>
            <a:r>
              <a:rPr lang="en-US" sz="3600" dirty="0"/>
              <a:t>In </a:t>
            </a:r>
            <a:r>
              <a:rPr lang="en-US" sz="3600" i="1" dirty="0"/>
              <a:t>mind mapping</a:t>
            </a:r>
            <a:r>
              <a:rPr lang="en-US" sz="3600" dirty="0"/>
              <a:t>, a graphical representation of the refined relationships and interdependencies between terms is created. </a:t>
            </a:r>
          </a:p>
          <a:p>
            <a:r>
              <a:rPr lang="en-US" sz="3600" dirty="0"/>
              <a:t>Mind mapping is often used as a supporting technique for brainstorming or brainstorming paradox.</a:t>
            </a:r>
            <a:endParaRPr lang="en-AU" sz="3600" dirty="0"/>
          </a:p>
        </p:txBody>
      </p:sp>
    </p:spTree>
    <p:extLst>
      <p:ext uri="{BB962C8B-B14F-4D97-AF65-F5344CB8AC3E}">
        <p14:creationId xmlns:p14="http://schemas.microsoft.com/office/powerpoint/2010/main" val="3304260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Support Techniques (</a:t>
            </a:r>
            <a:r>
              <a:rPr lang="en-AU" b="1" dirty="0" err="1"/>
              <a:t>Cont</a:t>
            </a:r>
            <a:r>
              <a:rPr lang="en-AU" b="1" dirty="0"/>
              <a:t>…)</a:t>
            </a:r>
            <a:endParaRPr lang="en-AU" dirty="0"/>
          </a:p>
        </p:txBody>
      </p:sp>
      <p:sp>
        <p:nvSpPr>
          <p:cNvPr id="3" name="Content Placeholder 2"/>
          <p:cNvSpPr>
            <a:spLocks noGrp="1"/>
          </p:cNvSpPr>
          <p:nvPr>
            <p:ph idx="1"/>
          </p:nvPr>
        </p:nvSpPr>
        <p:spPr/>
        <p:txBody>
          <a:bodyPr/>
          <a:lstStyle/>
          <a:p>
            <a:r>
              <a:rPr lang="en-AU" sz="2800" b="1" i="1" u="sng" dirty="0"/>
              <a:t>Workshops</a:t>
            </a:r>
          </a:p>
          <a:p>
            <a:r>
              <a:rPr lang="en-US" sz="3600" dirty="0"/>
              <a:t>During a joint meeting, the requirements engineer and the stakeholders elaborate the goals (or details of a certain functionality) of the system.</a:t>
            </a:r>
          </a:p>
          <a:p>
            <a:r>
              <a:rPr lang="en-US" sz="3600" dirty="0"/>
              <a:t>For example, the necessary user interfaces of the system can be designed in a </a:t>
            </a:r>
            <a:r>
              <a:rPr lang="en-US" sz="3600" i="1" dirty="0"/>
              <a:t>workshop</a:t>
            </a:r>
          </a:p>
          <a:p>
            <a:endParaRPr lang="en-AU" sz="3600" dirty="0"/>
          </a:p>
        </p:txBody>
      </p:sp>
    </p:spTree>
    <p:extLst>
      <p:ext uri="{BB962C8B-B14F-4D97-AF65-F5344CB8AC3E}">
        <p14:creationId xmlns:p14="http://schemas.microsoft.com/office/powerpoint/2010/main" val="2856001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Support Techniques (</a:t>
            </a:r>
            <a:r>
              <a:rPr lang="en-AU" b="1" dirty="0" err="1"/>
              <a:t>Cont</a:t>
            </a:r>
            <a:r>
              <a:rPr lang="en-AU" b="1" dirty="0"/>
              <a:t>…)</a:t>
            </a:r>
            <a:endParaRPr lang="en-AU" dirty="0"/>
          </a:p>
        </p:txBody>
      </p:sp>
      <p:sp>
        <p:nvSpPr>
          <p:cNvPr id="3" name="Content Placeholder 2"/>
          <p:cNvSpPr>
            <a:spLocks noGrp="1"/>
          </p:cNvSpPr>
          <p:nvPr>
            <p:ph idx="1"/>
          </p:nvPr>
        </p:nvSpPr>
        <p:spPr/>
        <p:txBody>
          <a:bodyPr/>
          <a:lstStyle/>
          <a:p>
            <a:r>
              <a:rPr lang="en-AU" sz="3200" b="1" i="1" u="sng" dirty="0"/>
              <a:t>CRC cards</a:t>
            </a:r>
          </a:p>
          <a:p>
            <a:r>
              <a:rPr lang="en-US" sz="3600" dirty="0"/>
              <a:t>With the CRC technique (CRC stands for </a:t>
            </a:r>
            <a:r>
              <a:rPr lang="en-US" sz="3600" i="1" dirty="0"/>
              <a:t>Class Responsibility Collaboration</a:t>
            </a:r>
            <a:r>
              <a:rPr lang="en-US" sz="3600" dirty="0"/>
              <a:t>), context aspects and their respective attributes and properties are denoted on index cards. </a:t>
            </a:r>
          </a:p>
          <a:p>
            <a:r>
              <a:rPr lang="en-US" sz="3600" dirty="0"/>
              <a:t>Requirements are then formulated using these cards.</a:t>
            </a:r>
            <a:endParaRPr lang="en-AU" sz="3600" dirty="0"/>
          </a:p>
        </p:txBody>
      </p:sp>
    </p:spTree>
    <p:extLst>
      <p:ext uri="{BB962C8B-B14F-4D97-AF65-F5344CB8AC3E}">
        <p14:creationId xmlns:p14="http://schemas.microsoft.com/office/powerpoint/2010/main" val="233779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Support Techniques (</a:t>
            </a:r>
            <a:r>
              <a:rPr lang="en-AU" b="1" dirty="0" err="1"/>
              <a:t>Cont</a:t>
            </a:r>
            <a:r>
              <a:rPr lang="en-AU" b="1" dirty="0"/>
              <a:t>…)</a:t>
            </a:r>
            <a:endParaRPr lang="en-AU" dirty="0"/>
          </a:p>
        </p:txBody>
      </p:sp>
      <p:sp>
        <p:nvSpPr>
          <p:cNvPr id="3" name="Content Placeholder 2"/>
          <p:cNvSpPr>
            <a:spLocks noGrp="1"/>
          </p:cNvSpPr>
          <p:nvPr>
            <p:ph idx="1"/>
          </p:nvPr>
        </p:nvSpPr>
        <p:spPr/>
        <p:txBody>
          <a:bodyPr>
            <a:normAutofit/>
          </a:bodyPr>
          <a:lstStyle/>
          <a:p>
            <a:r>
              <a:rPr lang="en-AU" sz="3200" b="1" i="1" u="sng" dirty="0"/>
              <a:t>Audio and video recordings</a:t>
            </a:r>
          </a:p>
          <a:p>
            <a:r>
              <a:rPr lang="en-US" sz="2400" i="1" dirty="0"/>
              <a:t>Audio and video recordings </a:t>
            </a:r>
            <a:r>
              <a:rPr lang="en-US" sz="2400" dirty="0"/>
              <a:t>are very well suited to elicit requirements when stakeholders are not always available, when budget is tight, or when the system is highly critical. </a:t>
            </a:r>
          </a:p>
          <a:p>
            <a:r>
              <a:rPr lang="en-US" sz="2400" dirty="0"/>
              <a:t>Especially during field observations, audio and video recordings can help capture fast-paced processes. </a:t>
            </a:r>
          </a:p>
          <a:p>
            <a:r>
              <a:rPr lang="en-US" sz="2400" dirty="0"/>
              <a:t>The disadvantage of this technique is that stakeholders often feel supervised when they are being recorded and as a result might deliver biased statements or, in extreme cases, might even </a:t>
            </a:r>
            <a:r>
              <a:rPr lang="en-AU" sz="2400" dirty="0"/>
              <a:t>refuse to cooperate.</a:t>
            </a:r>
          </a:p>
        </p:txBody>
      </p:sp>
    </p:spTree>
    <p:extLst>
      <p:ext uri="{BB962C8B-B14F-4D97-AF65-F5344CB8AC3E}">
        <p14:creationId xmlns:p14="http://schemas.microsoft.com/office/powerpoint/2010/main" val="109071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Support Techniques (</a:t>
            </a:r>
            <a:r>
              <a:rPr lang="en-AU" b="1" dirty="0" err="1"/>
              <a:t>Cont</a:t>
            </a:r>
            <a:r>
              <a:rPr lang="en-AU" b="1" dirty="0"/>
              <a:t>…)</a:t>
            </a:r>
            <a:endParaRPr lang="en-AU" dirty="0"/>
          </a:p>
        </p:txBody>
      </p:sp>
      <p:sp>
        <p:nvSpPr>
          <p:cNvPr id="3" name="Content Placeholder 2"/>
          <p:cNvSpPr>
            <a:spLocks noGrp="1"/>
          </p:cNvSpPr>
          <p:nvPr>
            <p:ph idx="1"/>
          </p:nvPr>
        </p:nvSpPr>
        <p:spPr/>
        <p:txBody>
          <a:bodyPr>
            <a:normAutofit/>
          </a:bodyPr>
          <a:lstStyle/>
          <a:p>
            <a:r>
              <a:rPr lang="en-AU" sz="4000" b="1" i="1" u="sng" dirty="0"/>
              <a:t>Modelling action sequences</a:t>
            </a:r>
          </a:p>
          <a:p>
            <a:r>
              <a:rPr lang="en-US" sz="3200" i="1" dirty="0"/>
              <a:t>Use case modeling: </a:t>
            </a:r>
            <a:r>
              <a:rPr lang="en-US" sz="3200" dirty="0"/>
              <a:t>Use cases document the external view of the system to be developed.</a:t>
            </a:r>
          </a:p>
          <a:p>
            <a:r>
              <a:rPr lang="en-US" sz="3200" dirty="0"/>
              <a:t>A use case has a trigger event, which triggers the use case and an expected result, or outcome of the use case. </a:t>
            </a:r>
          </a:p>
          <a:p>
            <a:r>
              <a:rPr lang="en-US" sz="3200" dirty="0"/>
              <a:t>Every use case is a functionality that must be supported by the system to be developed.</a:t>
            </a:r>
            <a:endParaRPr lang="en-AU" sz="3200" dirty="0"/>
          </a:p>
        </p:txBody>
      </p:sp>
    </p:spTree>
    <p:extLst>
      <p:ext uri="{BB962C8B-B14F-4D97-AF65-F5344CB8AC3E}">
        <p14:creationId xmlns:p14="http://schemas.microsoft.com/office/powerpoint/2010/main" val="2224154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Support Techniques (</a:t>
            </a:r>
            <a:r>
              <a:rPr lang="en-AU" b="1" dirty="0" err="1"/>
              <a:t>Cont</a:t>
            </a:r>
            <a:r>
              <a:rPr lang="en-AU" b="1" dirty="0"/>
              <a:t>…)</a:t>
            </a:r>
            <a:endParaRPr lang="en-AU" dirty="0"/>
          </a:p>
        </p:txBody>
      </p:sp>
      <p:sp>
        <p:nvSpPr>
          <p:cNvPr id="3" name="Content Placeholder 2"/>
          <p:cNvSpPr>
            <a:spLocks noGrp="1"/>
          </p:cNvSpPr>
          <p:nvPr>
            <p:ph idx="1"/>
          </p:nvPr>
        </p:nvSpPr>
        <p:spPr/>
        <p:txBody>
          <a:bodyPr>
            <a:normAutofit/>
          </a:bodyPr>
          <a:lstStyle/>
          <a:p>
            <a:r>
              <a:rPr lang="en-AU" sz="3600" b="1" i="1" u="sng" dirty="0"/>
              <a:t>Prototypes for illustration</a:t>
            </a:r>
          </a:p>
          <a:p>
            <a:r>
              <a:rPr lang="en-US" sz="2800" i="1" dirty="0"/>
              <a:t>Prototypes </a:t>
            </a:r>
            <a:r>
              <a:rPr lang="en-US" sz="2800" dirty="0"/>
              <a:t>are well suited to question established requirements and to elicit requirements in situations where stakeholders have only a vague understanding of what is to be developed. </a:t>
            </a:r>
          </a:p>
          <a:p>
            <a:r>
              <a:rPr lang="en-US" sz="2800" dirty="0"/>
              <a:t>Potential consequences of new or changed requirements can be identified easier.</a:t>
            </a:r>
          </a:p>
          <a:p>
            <a:r>
              <a:rPr lang="en-US" sz="2800" dirty="0"/>
              <a:t>For example, user interface prototypes are frequently used in practice to find additional functional requirements.</a:t>
            </a:r>
            <a:endParaRPr lang="en-AU" sz="2800" dirty="0"/>
          </a:p>
        </p:txBody>
      </p:sp>
    </p:spTree>
    <p:extLst>
      <p:ext uri="{BB962C8B-B14F-4D97-AF65-F5344CB8AC3E}">
        <p14:creationId xmlns:p14="http://schemas.microsoft.com/office/powerpoint/2010/main" val="126557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Handling Stakeholders in the Project</a:t>
            </a:r>
            <a:endParaRPr lang="en-AU" dirty="0"/>
          </a:p>
        </p:txBody>
      </p:sp>
      <p:sp>
        <p:nvSpPr>
          <p:cNvPr id="3" name="Content Placeholder 2"/>
          <p:cNvSpPr>
            <a:spLocks noGrp="1"/>
          </p:cNvSpPr>
          <p:nvPr>
            <p:ph idx="1"/>
          </p:nvPr>
        </p:nvSpPr>
        <p:spPr/>
        <p:txBody>
          <a:bodyPr>
            <a:normAutofit/>
          </a:bodyPr>
          <a:lstStyle/>
          <a:p>
            <a:r>
              <a:rPr lang="en-AU" sz="2400" b="1" i="1" u="sng" dirty="0"/>
              <a:t>Managing stakeholders</a:t>
            </a:r>
          </a:p>
          <a:p>
            <a:r>
              <a:rPr lang="en-US" sz="2400" dirty="0"/>
              <a:t>Due to limited resources, the stakeholders that are the most suitable for requirements elicitation must be carefully selected.</a:t>
            </a:r>
          </a:p>
          <a:p>
            <a:r>
              <a:rPr lang="en-US" sz="2400" dirty="0"/>
              <a:t>The following information must be documented: </a:t>
            </a:r>
          </a:p>
          <a:p>
            <a:pPr lvl="1">
              <a:buFont typeface="Wingdings" panose="05000000000000000000" pitchFamily="2" charset="2"/>
              <a:buChar char="§"/>
            </a:pPr>
            <a:r>
              <a:rPr lang="en-US" sz="2000" dirty="0"/>
              <a:t>Name</a:t>
            </a:r>
          </a:p>
          <a:p>
            <a:pPr lvl="1">
              <a:buFont typeface="Wingdings" panose="05000000000000000000" pitchFamily="2" charset="2"/>
              <a:buChar char="§"/>
            </a:pPr>
            <a:r>
              <a:rPr lang="en-US" sz="2000" dirty="0"/>
              <a:t>function (role)</a:t>
            </a:r>
          </a:p>
          <a:p>
            <a:pPr lvl="1">
              <a:buFont typeface="Wingdings" panose="05000000000000000000" pitchFamily="2" charset="2"/>
              <a:buChar char="§"/>
            </a:pPr>
            <a:r>
              <a:rPr lang="en-US" sz="2000" dirty="0"/>
              <a:t>additional personal and contact data</a:t>
            </a:r>
          </a:p>
          <a:p>
            <a:pPr lvl="1">
              <a:buFont typeface="Wingdings" panose="05000000000000000000" pitchFamily="2" charset="2"/>
              <a:buChar char="§"/>
            </a:pPr>
            <a:r>
              <a:rPr lang="en-US" sz="2000" dirty="0"/>
              <a:t>relevance of the stakeholder</a:t>
            </a:r>
          </a:p>
          <a:p>
            <a:pPr lvl="1">
              <a:buFont typeface="Wingdings" panose="05000000000000000000" pitchFamily="2" charset="2"/>
              <a:buChar char="§"/>
            </a:pPr>
            <a:r>
              <a:rPr lang="en-US" sz="2000" dirty="0"/>
              <a:t>area and extent of expertise of the stakeholder, and </a:t>
            </a:r>
          </a:p>
          <a:p>
            <a:pPr lvl="1">
              <a:buFont typeface="Wingdings" panose="05000000000000000000" pitchFamily="2" charset="2"/>
              <a:buChar char="§"/>
            </a:pPr>
            <a:r>
              <a:rPr lang="en-US" sz="2000" dirty="0"/>
              <a:t>the stakeholder’s goals and interests regarding the project.</a:t>
            </a:r>
            <a:endParaRPr lang="en-AU" sz="2000" b="1" u="sng" dirty="0"/>
          </a:p>
        </p:txBody>
      </p:sp>
    </p:spTree>
    <p:extLst>
      <p:ext uri="{BB962C8B-B14F-4D97-AF65-F5344CB8AC3E}">
        <p14:creationId xmlns:p14="http://schemas.microsoft.com/office/powerpoint/2010/main" val="550539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Handling Stakeholders in the Project (cont..)</a:t>
            </a:r>
            <a:endParaRPr lang="en-AU" dirty="0"/>
          </a:p>
        </p:txBody>
      </p:sp>
      <p:sp>
        <p:nvSpPr>
          <p:cNvPr id="3" name="Content Placeholder 2"/>
          <p:cNvSpPr>
            <a:spLocks noGrp="1"/>
          </p:cNvSpPr>
          <p:nvPr>
            <p:ph idx="1"/>
          </p:nvPr>
        </p:nvSpPr>
        <p:spPr/>
        <p:txBody>
          <a:bodyPr/>
          <a:lstStyle/>
          <a:p>
            <a:r>
              <a:rPr lang="en-US" b="1" i="1" u="sng" dirty="0"/>
              <a:t>Making collaborators out of the affected</a:t>
            </a:r>
          </a:p>
          <a:p>
            <a:r>
              <a:rPr lang="en-US" dirty="0"/>
              <a:t>Handling stakeholders also means continuously exchanging information: Periodic status updates and continuous involvement of the stakeholders assist the requirements engineer in turning people previously simply affected by the project (i.e., principally affected stakeholders) into collaborators (i.e., well-integrated, jointly responsible </a:t>
            </a:r>
            <a:r>
              <a:rPr lang="en-AU" dirty="0"/>
              <a:t>stakeholders).</a:t>
            </a:r>
          </a:p>
          <a:p>
            <a:r>
              <a:rPr lang="en-US" b="1" i="1" u="sng" dirty="0"/>
              <a:t>Individual “contracts” with the stakeholders</a:t>
            </a:r>
          </a:p>
          <a:p>
            <a:r>
              <a:rPr lang="en-US" dirty="0"/>
              <a:t>Depending on the culture of the organization, this agreement and determination can be done verbally (i.e., by “shaking hands”) or, more formally, by means of written documentation. The individual agreements should be signed off by the managers.</a:t>
            </a:r>
          </a:p>
        </p:txBody>
      </p:sp>
    </p:spTree>
    <p:extLst>
      <p:ext uri="{BB962C8B-B14F-4D97-AF65-F5344CB8AC3E}">
        <p14:creationId xmlns:p14="http://schemas.microsoft.com/office/powerpoint/2010/main" val="3412351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Handling Stakeholders in the Project (cont..)</a:t>
            </a:r>
            <a:endParaRPr lang="en-AU" dirty="0"/>
          </a:p>
        </p:txBody>
      </p:sp>
      <p:sp>
        <p:nvSpPr>
          <p:cNvPr id="3" name="Content Placeholder 2"/>
          <p:cNvSpPr>
            <a:spLocks noGrp="1"/>
          </p:cNvSpPr>
          <p:nvPr>
            <p:ph idx="1"/>
          </p:nvPr>
        </p:nvSpPr>
        <p:spPr/>
        <p:txBody>
          <a:bodyPr>
            <a:noAutofit/>
          </a:bodyPr>
          <a:lstStyle/>
          <a:p>
            <a:r>
              <a:rPr lang="en-US" sz="2800" b="1" i="1" u="sng" dirty="0"/>
              <a:t>Obligations and privileges of the stakeholders</a:t>
            </a:r>
          </a:p>
          <a:p>
            <a:r>
              <a:rPr lang="en-AU" sz="2400" b="1" dirty="0"/>
              <a:t>The requirements engineer:</a:t>
            </a:r>
          </a:p>
          <a:p>
            <a:pPr marL="749808" lvl="1" indent="-457200"/>
            <a:r>
              <a:rPr lang="en-US" sz="2000" dirty="0"/>
              <a:t>speaks the language of the stakeholders,</a:t>
            </a:r>
          </a:p>
          <a:p>
            <a:pPr marL="749808" lvl="1" indent="-457200"/>
            <a:r>
              <a:rPr lang="en-US" sz="2000" dirty="0"/>
              <a:t>becomes thoroughly familiar with the application domain,</a:t>
            </a:r>
          </a:p>
          <a:p>
            <a:pPr marL="749808" lvl="1" indent="-457200"/>
            <a:r>
              <a:rPr lang="en-AU" sz="2000" dirty="0"/>
              <a:t>creates a requirements document,</a:t>
            </a:r>
          </a:p>
          <a:p>
            <a:pPr marL="749808" lvl="1" indent="-457200"/>
            <a:r>
              <a:rPr lang="en-US" sz="2000" dirty="0"/>
              <a:t>is able to get work results across (e.g., by means of diagrams and graphs),</a:t>
            </a:r>
          </a:p>
          <a:p>
            <a:pPr marL="749808" lvl="1" indent="-457200"/>
            <a:r>
              <a:rPr lang="en-US" sz="2000" dirty="0"/>
              <a:t>maintains a respectful relationship with any stakeholder,</a:t>
            </a:r>
          </a:p>
          <a:p>
            <a:pPr marL="749808" lvl="1" indent="-457200"/>
            <a:r>
              <a:rPr lang="en-US" sz="2000" dirty="0"/>
              <a:t>presents her ideas and alternatives as well as their realizations,</a:t>
            </a:r>
          </a:p>
          <a:p>
            <a:pPr marL="749808" lvl="1" indent="-457200"/>
            <a:r>
              <a:rPr lang="en-US" sz="2000" dirty="0"/>
              <a:t>allows stakeholders to demand properties that make the system user-friendly and </a:t>
            </a:r>
            <a:r>
              <a:rPr lang="en-AU" sz="2000" dirty="0"/>
              <a:t>simple,</a:t>
            </a:r>
          </a:p>
          <a:p>
            <a:pPr marL="749808" lvl="1" indent="-457200"/>
            <a:r>
              <a:rPr lang="en-US" sz="2000" dirty="0"/>
              <a:t>ensures that the system satisfies the functional and qualitative demands of the </a:t>
            </a:r>
            <a:r>
              <a:rPr lang="en-AU" sz="2000" dirty="0"/>
              <a:t>stakeholders.</a:t>
            </a:r>
            <a:endParaRPr lang="en-AU" sz="2000" b="1" u="sng" dirty="0"/>
          </a:p>
        </p:txBody>
      </p:sp>
    </p:spTree>
    <p:extLst>
      <p:ext uri="{BB962C8B-B14F-4D97-AF65-F5344CB8AC3E}">
        <p14:creationId xmlns:p14="http://schemas.microsoft.com/office/powerpoint/2010/main" val="32559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Handling Stakeholders in the Project (cont..)</a:t>
            </a:r>
            <a:endParaRPr lang="en-AU" dirty="0"/>
          </a:p>
        </p:txBody>
      </p:sp>
      <p:sp>
        <p:nvSpPr>
          <p:cNvPr id="3" name="Content Placeholder 2"/>
          <p:cNvSpPr>
            <a:spLocks noGrp="1"/>
          </p:cNvSpPr>
          <p:nvPr>
            <p:ph idx="1"/>
          </p:nvPr>
        </p:nvSpPr>
        <p:spPr/>
        <p:txBody>
          <a:bodyPr>
            <a:normAutofit/>
          </a:bodyPr>
          <a:lstStyle/>
          <a:p>
            <a:r>
              <a:rPr lang="en-AU" b="1" dirty="0"/>
              <a:t>The stakeholders:</a:t>
            </a:r>
          </a:p>
          <a:p>
            <a:pPr lvl="1"/>
            <a:r>
              <a:rPr lang="en-US" dirty="0"/>
              <a:t>introduce the requirements engineer to the application domain,</a:t>
            </a:r>
          </a:p>
          <a:p>
            <a:pPr lvl="1"/>
            <a:r>
              <a:rPr lang="en-US" dirty="0"/>
              <a:t>supply the requirements engineer with requirements,</a:t>
            </a:r>
          </a:p>
          <a:p>
            <a:pPr lvl="1"/>
            <a:r>
              <a:rPr lang="en-AU" dirty="0"/>
              <a:t>document requirements assiduously,</a:t>
            </a:r>
          </a:p>
          <a:p>
            <a:pPr lvl="1"/>
            <a:r>
              <a:rPr lang="en-AU" dirty="0"/>
              <a:t>make timely decisions,</a:t>
            </a:r>
          </a:p>
          <a:p>
            <a:pPr lvl="1"/>
            <a:r>
              <a:rPr lang="en-US" dirty="0"/>
              <a:t>respect the requirements engineer’s estimates of costs and feasibility,</a:t>
            </a:r>
          </a:p>
          <a:p>
            <a:pPr lvl="1"/>
            <a:r>
              <a:rPr lang="en-AU" dirty="0"/>
              <a:t>prioritize requirements,</a:t>
            </a:r>
          </a:p>
          <a:p>
            <a:pPr lvl="1"/>
            <a:r>
              <a:rPr lang="en-US" dirty="0"/>
              <a:t>inspect the requirements that the requirements engineer documents, such as </a:t>
            </a:r>
            <a:r>
              <a:rPr lang="en-AU" dirty="0"/>
              <a:t>prototypes, etc.,</a:t>
            </a:r>
          </a:p>
          <a:p>
            <a:pPr lvl="1"/>
            <a:r>
              <a:rPr lang="en-US" dirty="0"/>
              <a:t>communicate changes in requirements immediately,</a:t>
            </a:r>
          </a:p>
          <a:p>
            <a:pPr lvl="1"/>
            <a:r>
              <a:rPr lang="en-US" dirty="0"/>
              <a:t>adhere to the predetermined change process,</a:t>
            </a:r>
          </a:p>
          <a:p>
            <a:pPr lvl="1"/>
            <a:r>
              <a:rPr lang="en-US" dirty="0"/>
              <a:t>respect the requirements engineering process that has been instated.</a:t>
            </a:r>
            <a:endParaRPr lang="en-AU" dirty="0"/>
          </a:p>
        </p:txBody>
      </p:sp>
    </p:spTree>
    <p:extLst>
      <p:ext uri="{BB962C8B-B14F-4D97-AF65-F5344CB8AC3E}">
        <p14:creationId xmlns:p14="http://schemas.microsoft.com/office/powerpoint/2010/main" val="2059826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Categorization According to the Kano Model</a:t>
            </a:r>
            <a:endParaRPr lang="en-AU" dirty="0"/>
          </a:p>
        </p:txBody>
      </p:sp>
      <p:sp>
        <p:nvSpPr>
          <p:cNvPr id="3" name="Content Placeholder 2"/>
          <p:cNvSpPr>
            <a:spLocks noGrp="1"/>
          </p:cNvSpPr>
          <p:nvPr>
            <p:ph idx="1"/>
          </p:nvPr>
        </p:nvSpPr>
        <p:spPr/>
        <p:txBody>
          <a:bodyPr>
            <a:noAutofit/>
          </a:bodyPr>
          <a:lstStyle/>
          <a:p>
            <a:r>
              <a:rPr lang="en-US" sz="2400" b="1" i="1" u="sng" dirty="0"/>
              <a:t>Influence of the requirements on satisfaction</a:t>
            </a:r>
          </a:p>
          <a:p>
            <a:r>
              <a:rPr lang="en-US" sz="2400" dirty="0"/>
              <a:t>Knowing the importance of a requirement for the satisfaction of the stakeholders is very helpful for requirements elicitation.</a:t>
            </a:r>
          </a:p>
          <a:p>
            <a:r>
              <a:rPr lang="en-US" sz="2400" dirty="0"/>
              <a:t>The satisfaction is classified into the following </a:t>
            </a:r>
            <a:r>
              <a:rPr lang="en-AU" sz="2400" dirty="0"/>
              <a:t>three categories:</a:t>
            </a:r>
          </a:p>
          <a:p>
            <a:pPr marL="749808" lvl="1" indent="-457200">
              <a:buFont typeface="+mj-lt"/>
              <a:buAutoNum type="arabicPeriod"/>
            </a:pPr>
            <a:r>
              <a:rPr lang="en-US" sz="2000" i="1" dirty="0" err="1"/>
              <a:t>Dissatisfiers</a:t>
            </a:r>
            <a:r>
              <a:rPr lang="en-US" sz="2000" i="1" dirty="0"/>
              <a:t> </a:t>
            </a:r>
            <a:r>
              <a:rPr lang="en-US" sz="2000" dirty="0"/>
              <a:t>are properties of the system that are self-evident and taken for </a:t>
            </a:r>
            <a:r>
              <a:rPr lang="en-AU" sz="2000" dirty="0"/>
              <a:t>granted (subconscious knowledge).</a:t>
            </a:r>
          </a:p>
          <a:p>
            <a:pPr marL="749808" lvl="1" indent="-457200">
              <a:buFont typeface="+mj-lt"/>
              <a:buAutoNum type="arabicPeriod"/>
            </a:pPr>
            <a:r>
              <a:rPr lang="en-US" sz="2000" i="1" dirty="0"/>
              <a:t>Satisfiers </a:t>
            </a:r>
            <a:r>
              <a:rPr lang="en-US" sz="2000" dirty="0"/>
              <a:t>are explicitly demanded system properties (conscious knowledge).</a:t>
            </a:r>
          </a:p>
          <a:p>
            <a:pPr marL="749808" lvl="1" indent="-457200">
              <a:buFont typeface="+mj-lt"/>
              <a:buAutoNum type="arabicPeriod"/>
            </a:pPr>
            <a:r>
              <a:rPr lang="en-US" sz="2000" i="1" dirty="0"/>
              <a:t>Delighters </a:t>
            </a:r>
            <a:r>
              <a:rPr lang="en-US" sz="2000" dirty="0"/>
              <a:t>are system properties that the stakeholder does not know or expect and discovers only while using the system—a pleasant and useful surprise </a:t>
            </a:r>
            <a:r>
              <a:rPr lang="en-AU" sz="2000" dirty="0"/>
              <a:t>(unconscious knowledge).</a:t>
            </a:r>
            <a:endParaRPr lang="en-AU" sz="2000" b="1" u="sng" dirty="0"/>
          </a:p>
        </p:txBody>
      </p:sp>
    </p:spTree>
    <p:extLst>
      <p:ext uri="{BB962C8B-B14F-4D97-AF65-F5344CB8AC3E}">
        <p14:creationId xmlns:p14="http://schemas.microsoft.com/office/powerpoint/2010/main" val="493410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Categorization According to the Kano Model (Cont..)</a:t>
            </a:r>
            <a:endParaRPr lang="en-AU" dirty="0"/>
          </a:p>
        </p:txBody>
      </p:sp>
      <p:sp>
        <p:nvSpPr>
          <p:cNvPr id="3" name="Content Placeholder 2"/>
          <p:cNvSpPr>
            <a:spLocks noGrp="1"/>
          </p:cNvSpPr>
          <p:nvPr>
            <p:ph idx="1"/>
          </p:nvPr>
        </p:nvSpPr>
        <p:spPr/>
        <p:txBody>
          <a:bodyPr>
            <a:noAutofit/>
          </a:bodyPr>
          <a:lstStyle/>
          <a:p>
            <a:r>
              <a:rPr lang="en-AU" sz="2800" b="1" i="1" u="sng" dirty="0" err="1"/>
              <a:t>Dissatisfiers</a:t>
            </a:r>
            <a:endParaRPr lang="en-AU" sz="2800" b="1" i="1" u="sng" dirty="0"/>
          </a:p>
          <a:p>
            <a:pPr lvl="1"/>
            <a:r>
              <a:rPr lang="en-US" sz="2600" i="1" dirty="0" err="1"/>
              <a:t>Dissatisfiers</a:t>
            </a:r>
            <a:r>
              <a:rPr lang="en-US" sz="2600" i="1" dirty="0"/>
              <a:t> </a:t>
            </a:r>
            <a:r>
              <a:rPr lang="en-US" sz="2600" dirty="0"/>
              <a:t>(subconscious requirements) must be fulfilled by the system in any case. Otherwise, stakeholders will be disappointed and dissatisfied. </a:t>
            </a:r>
          </a:p>
          <a:p>
            <a:pPr lvl="1"/>
            <a:r>
              <a:rPr lang="en-US" sz="2600" dirty="0"/>
              <a:t>Completely fulfilled </a:t>
            </a:r>
            <a:r>
              <a:rPr lang="en-US" sz="2600" dirty="0" err="1"/>
              <a:t>dissatisfiers</a:t>
            </a:r>
            <a:r>
              <a:rPr lang="en-US" sz="2600" dirty="0"/>
              <a:t> do not generate a positive disposition but merely help to avoid massive discontent. </a:t>
            </a:r>
          </a:p>
          <a:p>
            <a:pPr lvl="1"/>
            <a:r>
              <a:rPr lang="en-US" sz="2600" dirty="0" err="1"/>
              <a:t>Dissatisfiers</a:t>
            </a:r>
            <a:r>
              <a:rPr lang="en-US" sz="2600" dirty="0"/>
              <a:t> are dominantly influenced by existing systems. Therefore, observation and document-centric techniques are especially well suited for the </a:t>
            </a:r>
            <a:r>
              <a:rPr lang="en-AU" sz="2600" dirty="0"/>
              <a:t>elicitation of these factors.</a:t>
            </a:r>
            <a:endParaRPr lang="en-AU" sz="2600" b="1" u="sng" dirty="0"/>
          </a:p>
        </p:txBody>
      </p:sp>
    </p:spTree>
    <p:extLst>
      <p:ext uri="{BB962C8B-B14F-4D97-AF65-F5344CB8AC3E}">
        <p14:creationId xmlns:p14="http://schemas.microsoft.com/office/powerpoint/2010/main" val="21025604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981</TotalTime>
  <Words>2942</Words>
  <Application>Microsoft Macintosh PowerPoint</Application>
  <PresentationFormat>Widescreen</PresentationFormat>
  <Paragraphs>234</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Calibri</vt:lpstr>
      <vt:lpstr>Calibri Light</vt:lpstr>
      <vt:lpstr>Wingdings</vt:lpstr>
      <vt:lpstr>Retrospect</vt:lpstr>
      <vt:lpstr>Software Requirements Engineering</vt:lpstr>
      <vt:lpstr>Eliciting Requirements</vt:lpstr>
      <vt:lpstr>Stakeholders and Their Significance</vt:lpstr>
      <vt:lpstr>Handling Stakeholders in the Project</vt:lpstr>
      <vt:lpstr>Handling Stakeholders in the Project (cont..)</vt:lpstr>
      <vt:lpstr>Handling Stakeholders in the Project (cont..)</vt:lpstr>
      <vt:lpstr>Handling Stakeholders in the Project (cont..)</vt:lpstr>
      <vt:lpstr>Requirements Categorization According to the Kano Model</vt:lpstr>
      <vt:lpstr>Requirements Categorization According to the Kano Model (Cont..)</vt:lpstr>
      <vt:lpstr>Requirements Categorization According to the Kano Model (Cont..)</vt:lpstr>
      <vt:lpstr>Requirements Categorization According to the Kano Model (Cont..)</vt:lpstr>
      <vt:lpstr>Elicitation Techniques</vt:lpstr>
      <vt:lpstr>Types of Elicitation Techniques</vt:lpstr>
      <vt:lpstr>Types of Elicitation Techniques (Cont..)</vt:lpstr>
      <vt:lpstr>Types of Elicitation Techniques (Cont..)</vt:lpstr>
      <vt:lpstr>Types of Elicitation Techniques (Cont..)</vt:lpstr>
      <vt:lpstr>Types of Elicitation Techniques (Cont..)</vt:lpstr>
      <vt:lpstr>Types of Elicitation Techniques (Cont..)</vt:lpstr>
      <vt:lpstr>Survey Techniques</vt:lpstr>
      <vt:lpstr>Survey Techniques (Cont..)</vt:lpstr>
      <vt:lpstr>Survey Techniques (Cont..)</vt:lpstr>
      <vt:lpstr>Creativity Techniques</vt:lpstr>
      <vt:lpstr>Creativity Techniques (Contd..)</vt:lpstr>
      <vt:lpstr>Creativity Techniques (Contd..)</vt:lpstr>
      <vt:lpstr>Creativity Techniques (Contd..)</vt:lpstr>
      <vt:lpstr>Document-centric Techniques</vt:lpstr>
      <vt:lpstr>Document-centric Techniques (contd..)</vt:lpstr>
      <vt:lpstr>Document-centric Techniques (contd..)</vt:lpstr>
      <vt:lpstr>Document-centric Techniques (contd..)</vt:lpstr>
      <vt:lpstr>Observation Techniques</vt:lpstr>
      <vt:lpstr>Observation Techniques (contd..)</vt:lpstr>
      <vt:lpstr>Observation Techniques (contd..)</vt:lpstr>
      <vt:lpstr>Support Techniques</vt:lpstr>
      <vt:lpstr>Support Techniques (Cont…)</vt:lpstr>
      <vt:lpstr>Support Techniques (Cont…)</vt:lpstr>
      <vt:lpstr>Support Techniques (Cont…)</vt:lpstr>
      <vt:lpstr>Support Techniques (Cont…)</vt:lpstr>
      <vt:lpstr>Support Techniques (Cont…)</vt:lpstr>
      <vt:lpstr>Support Techniques (Cont…)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Engineering</dc:title>
  <dc:creator>Fazal Wahab</dc:creator>
  <cp:lastModifiedBy>qasim ali</cp:lastModifiedBy>
  <cp:revision>49</cp:revision>
  <dcterms:created xsi:type="dcterms:W3CDTF">2015-09-09T14:05:49Z</dcterms:created>
  <dcterms:modified xsi:type="dcterms:W3CDTF">2019-11-02T15:10:59Z</dcterms:modified>
</cp:coreProperties>
</file>