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784" y="920367"/>
            <a:ext cx="10058400" cy="2679707"/>
          </a:xfrm>
        </p:spPr>
        <p:txBody>
          <a:bodyPr>
            <a:normAutofit/>
          </a:bodyPr>
          <a:lstStyle/>
          <a:p>
            <a:pPr algn="ctr"/>
            <a:r>
              <a:rPr lang="en-AU" sz="6600" b="1" dirty="0" smtClean="0"/>
              <a:t>Documenting Requirements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7291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/>
              <a:t>Requirements Documentation using Natural Language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i="1" dirty="0"/>
              <a:t>Advantages of using natural </a:t>
            </a:r>
            <a:r>
              <a:rPr lang="en-US" sz="3600" b="1" i="1" dirty="0" smtClean="0"/>
              <a:t>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Natural </a:t>
            </a:r>
            <a:r>
              <a:rPr lang="en-US" sz="3200" dirty="0" smtClean="0"/>
              <a:t>language </a:t>
            </a:r>
            <a:r>
              <a:rPr lang="en-US" sz="3200" dirty="0"/>
              <a:t>is the most commonly applied </a:t>
            </a:r>
            <a:r>
              <a:rPr lang="en-US" sz="3200" dirty="0" smtClean="0"/>
              <a:t>tool for requirements documentation in practice.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No </a:t>
            </a:r>
            <a:r>
              <a:rPr lang="en-US" sz="3200" dirty="0"/>
              <a:t>stakeholder has to learn a new notation.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In </a:t>
            </a:r>
            <a:r>
              <a:rPr lang="en-US" sz="3200" dirty="0"/>
              <a:t>addition, </a:t>
            </a:r>
            <a:r>
              <a:rPr lang="en-US" sz="3200" dirty="0" smtClean="0"/>
              <a:t>language can </a:t>
            </a:r>
            <a:r>
              <a:rPr lang="en-US" sz="3200" dirty="0"/>
              <a:t>be used for miscellaneous purposes—the requirements engineer can use </a:t>
            </a:r>
            <a:r>
              <a:rPr lang="en-US" sz="3200" dirty="0" smtClean="0"/>
              <a:t>natural language </a:t>
            </a:r>
            <a:r>
              <a:rPr lang="en-US" sz="3200" dirty="0"/>
              <a:t>to express any kind of requirement.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3338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/>
              <a:t>Requirements Documentation using Natural </a:t>
            </a:r>
            <a:r>
              <a:rPr lang="en-AU" sz="3200" b="1" dirty="0" smtClean="0"/>
              <a:t>Language (Cond…)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Disadvantages of using natural </a:t>
            </a:r>
            <a:r>
              <a:rPr lang="en-US" sz="3600" b="1" i="1" dirty="0" smtClean="0"/>
              <a:t>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Natural </a:t>
            </a:r>
            <a:r>
              <a:rPr lang="en-US" sz="3200" dirty="0"/>
              <a:t>language can allow requirements to </a:t>
            </a:r>
            <a:r>
              <a:rPr lang="en-US" sz="3200" dirty="0" smtClean="0"/>
              <a:t>be ambiguous</a:t>
            </a:r>
            <a:r>
              <a:rPr lang="en-US" sz="3200" dirty="0"/>
              <a:t>, and requirements of different types and perspectives are in danger of </a:t>
            </a:r>
            <a:r>
              <a:rPr lang="en-US" sz="3200" dirty="0" smtClean="0"/>
              <a:t>being unintentionally </a:t>
            </a:r>
            <a:r>
              <a:rPr lang="en-US" sz="3200" dirty="0"/>
              <a:t>mixed up during documentation.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In </a:t>
            </a:r>
            <a:r>
              <a:rPr lang="en-US" sz="3200" dirty="0"/>
              <a:t>that case, it is difficult to </a:t>
            </a:r>
            <a:r>
              <a:rPr lang="en-US" sz="3200" dirty="0" smtClean="0"/>
              <a:t>isolate information </a:t>
            </a:r>
            <a:r>
              <a:rPr lang="en-US" sz="3200" dirty="0"/>
              <a:t>pertaining to a certain perspective amidst all of the requirements in </a:t>
            </a:r>
            <a:r>
              <a:rPr lang="en-US" sz="3200" dirty="0" smtClean="0"/>
              <a:t>natural </a:t>
            </a:r>
            <a:r>
              <a:rPr lang="en-AU" sz="3200" dirty="0" smtClean="0"/>
              <a:t>language</a:t>
            </a:r>
            <a:r>
              <a:rPr lang="en-AU" sz="3200" dirty="0"/>
              <a:t>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1763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Requirements Documentation using Conceptual Models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200" b="1" i="1" dirty="0"/>
              <a:t>Overview of system </a:t>
            </a:r>
            <a:r>
              <a:rPr lang="en-AU" sz="3200" b="1" i="1" dirty="0" smtClean="0"/>
              <a:t>functions</a:t>
            </a:r>
          </a:p>
          <a:p>
            <a:r>
              <a:rPr lang="en-US" sz="3200" b="1" i="1" dirty="0"/>
              <a:t>Use case diagram</a:t>
            </a:r>
            <a:r>
              <a:rPr lang="en-US" sz="3200" i="1" dirty="0"/>
              <a:t>: </a:t>
            </a:r>
            <a:endParaRPr lang="en-US" sz="32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 </a:t>
            </a:r>
            <a:r>
              <a:rPr lang="en-US" sz="2800" dirty="0"/>
              <a:t>use case diagram allows you to gain a quick overview </a:t>
            </a:r>
            <a:r>
              <a:rPr lang="en-US" sz="2800" dirty="0" smtClean="0"/>
              <a:t>of the </a:t>
            </a:r>
            <a:r>
              <a:rPr lang="en-US" sz="2800" dirty="0"/>
              <a:t>functionalities of the specified system.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 </a:t>
            </a:r>
            <a:r>
              <a:rPr lang="en-US" sz="2800" dirty="0"/>
              <a:t>use case describes which </a:t>
            </a:r>
            <a:r>
              <a:rPr lang="en-US" sz="2800" dirty="0" smtClean="0"/>
              <a:t>functions are </a:t>
            </a:r>
            <a:r>
              <a:rPr lang="en-US" sz="2800" dirty="0"/>
              <a:t>offered to the user by the system and how these functions relate to </a:t>
            </a:r>
            <a:r>
              <a:rPr lang="en-US" sz="2800" dirty="0" smtClean="0"/>
              <a:t>other external </a:t>
            </a:r>
            <a:r>
              <a:rPr lang="en-US" sz="2800" dirty="0"/>
              <a:t>interacting entities.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However</a:t>
            </a:r>
            <a:r>
              <a:rPr lang="en-US" sz="2800" dirty="0"/>
              <a:t>, use cases do not describe </a:t>
            </a:r>
            <a:r>
              <a:rPr lang="en-US" sz="2800" dirty="0" smtClean="0"/>
              <a:t>the responsibilities </a:t>
            </a:r>
            <a:r>
              <a:rPr lang="en-US" sz="2800" dirty="0"/>
              <a:t>that the functions have in detail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33003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Requirements Documentation using Conceptual </a:t>
            </a:r>
            <a:r>
              <a:rPr lang="en-AU" sz="2800" b="1" dirty="0" smtClean="0"/>
              <a:t>Models (contd..)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Structural data modeling and structuring of </a:t>
            </a:r>
            <a:r>
              <a:rPr lang="en-US" sz="3600" b="1" i="1" dirty="0" smtClean="0"/>
              <a:t>terms</a:t>
            </a:r>
          </a:p>
          <a:p>
            <a:r>
              <a:rPr lang="en-US" sz="3600" b="1" i="1" dirty="0"/>
              <a:t>Class diagram</a:t>
            </a:r>
            <a:r>
              <a:rPr lang="en-US" sz="3600" b="1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Class </a:t>
            </a:r>
            <a:r>
              <a:rPr lang="en-US" sz="3200" dirty="0"/>
              <a:t>diagrams are used in </a:t>
            </a:r>
            <a:r>
              <a:rPr lang="en-US" sz="3200" dirty="0" smtClean="0"/>
              <a:t>requirements engineering </a:t>
            </a:r>
            <a:r>
              <a:rPr lang="en-US" sz="3200" dirty="0"/>
              <a:t>to document requirements with regard to the static structure of </a:t>
            </a:r>
            <a:r>
              <a:rPr lang="en-US" sz="3200" dirty="0" smtClean="0"/>
              <a:t>data, to </a:t>
            </a:r>
            <a:r>
              <a:rPr lang="en-US" sz="3200" dirty="0"/>
              <a:t>document static-structural dependencies between the system and the </a:t>
            </a:r>
            <a:r>
              <a:rPr lang="en-US" sz="3200" dirty="0" smtClean="0"/>
              <a:t>system context</a:t>
            </a:r>
            <a:r>
              <a:rPr lang="en-US" sz="3200" dirty="0"/>
              <a:t>, </a:t>
            </a:r>
            <a:r>
              <a:rPr lang="en-US" sz="3200" dirty="0" smtClean="0"/>
              <a:t>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to </a:t>
            </a:r>
            <a:r>
              <a:rPr lang="en-US" sz="3200" dirty="0"/>
              <a:t>document complex domain terms in a structured manner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1867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Requirements Documentation using Conceptual Models (contd..)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b="1" i="1" dirty="0"/>
              <a:t>Sequence </a:t>
            </a:r>
            <a:r>
              <a:rPr lang="en-AU" sz="4000" b="1" i="1" dirty="0" smtClean="0"/>
              <a:t>modelling</a:t>
            </a:r>
            <a:endParaRPr lang="en-AU" sz="4000" b="1" i="1" dirty="0"/>
          </a:p>
          <a:p>
            <a:r>
              <a:rPr lang="en-US" sz="2800" b="1" i="1" dirty="0"/>
              <a:t>Activity </a:t>
            </a:r>
            <a:r>
              <a:rPr lang="en-US" sz="2800" b="1" i="1" dirty="0" smtClean="0"/>
              <a:t>diagram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activity diagrams, business processes, or </a:t>
            </a:r>
            <a:r>
              <a:rPr lang="en-US" sz="2800" dirty="0" smtClean="0"/>
              <a:t>sequence oriented dependencies </a:t>
            </a:r>
            <a:r>
              <a:rPr lang="en-US" sz="2800" dirty="0"/>
              <a:t>of the system in regard to processes within the </a:t>
            </a:r>
            <a:r>
              <a:rPr lang="en-US" sz="2800" dirty="0" smtClean="0"/>
              <a:t>system context </a:t>
            </a:r>
            <a:r>
              <a:rPr lang="en-US" sz="2800" dirty="0"/>
              <a:t>can be documented. </a:t>
            </a:r>
            <a:endParaRPr lang="en-US" sz="2800" dirty="0" smtClean="0"/>
          </a:p>
          <a:p>
            <a:r>
              <a:rPr lang="en-US" sz="2800" dirty="0" smtClean="0"/>
              <a:t>Activity </a:t>
            </a:r>
            <a:r>
              <a:rPr lang="en-US" sz="2800" dirty="0"/>
              <a:t>diagrams are also well suited to model </a:t>
            </a:r>
            <a:r>
              <a:rPr lang="en-US" sz="2800" dirty="0" smtClean="0"/>
              <a:t>the sequential </a:t>
            </a:r>
            <a:r>
              <a:rPr lang="en-US" sz="2800" dirty="0"/>
              <a:t>character of use cases or to model a detailed specification of </a:t>
            </a:r>
            <a:r>
              <a:rPr lang="en-US" sz="2800" dirty="0" smtClean="0"/>
              <a:t>the interaction </a:t>
            </a:r>
            <a:r>
              <a:rPr lang="en-US" sz="2800" dirty="0"/>
              <a:t>of functions that process data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334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Requirements Documentation using Conceptual Models (contd..)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i="1" dirty="0"/>
              <a:t>State </a:t>
            </a:r>
            <a:r>
              <a:rPr lang="en-US" sz="3600" b="1" i="1" dirty="0" smtClean="0"/>
              <a:t>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State </a:t>
            </a:r>
            <a:r>
              <a:rPr lang="en-US" sz="3200" dirty="0"/>
              <a:t>diagrams are used in requirements engineering to </a:t>
            </a:r>
            <a:r>
              <a:rPr lang="en-US" sz="3200" dirty="0" smtClean="0"/>
              <a:t>document event-driven </a:t>
            </a:r>
            <a:r>
              <a:rPr lang="en-US" sz="3200" dirty="0"/>
              <a:t>behavior of a system.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The </a:t>
            </a:r>
            <a:r>
              <a:rPr lang="en-US" sz="3200" dirty="0"/>
              <a:t>focus of this type of model is on </a:t>
            </a:r>
            <a:r>
              <a:rPr lang="en-US" sz="3200" dirty="0" smtClean="0"/>
              <a:t>the individual </a:t>
            </a:r>
            <a:r>
              <a:rPr lang="en-US" sz="3200" dirty="0"/>
              <a:t>states the system can be in, events and their respective conditions </a:t>
            </a:r>
            <a:r>
              <a:rPr lang="en-US" sz="3200" dirty="0" smtClean="0"/>
              <a:t>that trigger </a:t>
            </a:r>
            <a:r>
              <a:rPr lang="en-US" sz="3200" dirty="0"/>
              <a:t>a state transition, and effects of the system in its environment.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071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Hybrid Requirements Documents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600" dirty="0" smtClean="0"/>
              <a:t>Requirement documents </a:t>
            </a:r>
            <a:r>
              <a:rPr lang="en-AU" sz="3600" dirty="0"/>
              <a:t>contain a combination of natural </a:t>
            </a:r>
            <a:r>
              <a:rPr lang="en-AU" sz="3600" dirty="0" smtClean="0"/>
              <a:t>language </a:t>
            </a:r>
            <a:r>
              <a:rPr lang="en-US" sz="3600" dirty="0" smtClean="0"/>
              <a:t>and </a:t>
            </a:r>
            <a:r>
              <a:rPr lang="en-US" sz="3600" dirty="0"/>
              <a:t>conceptual models.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combination allows the disadvantages of </a:t>
            </a:r>
            <a:r>
              <a:rPr lang="en-US" sz="3600" dirty="0" smtClean="0"/>
              <a:t>both documentation </a:t>
            </a:r>
            <a:r>
              <a:rPr lang="en-US" sz="3600" dirty="0"/>
              <a:t>types to be decreased by means of the strengths of the </a:t>
            </a:r>
            <a:r>
              <a:rPr lang="en-US" sz="3600" dirty="0" smtClean="0"/>
              <a:t>other documentation </a:t>
            </a:r>
            <a:r>
              <a:rPr lang="en-US" sz="3600" dirty="0"/>
              <a:t>type, and combining documentation types exploits the advantages </a:t>
            </a:r>
            <a:r>
              <a:rPr lang="en-US" sz="3600" dirty="0" smtClean="0"/>
              <a:t>of both</a:t>
            </a:r>
            <a:r>
              <a:rPr lang="en-US" sz="3600" dirty="0"/>
              <a:t>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384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Document Structures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 documents contain a magnitude of different information. </a:t>
            </a:r>
            <a:endParaRPr lang="en-US" sz="3600" dirty="0" smtClean="0"/>
          </a:p>
          <a:p>
            <a:r>
              <a:rPr lang="en-US" sz="3600" dirty="0" smtClean="0"/>
              <a:t>These </a:t>
            </a:r>
            <a:r>
              <a:rPr lang="en-US" sz="3600" dirty="0"/>
              <a:t>must </a:t>
            </a:r>
            <a:r>
              <a:rPr lang="en-US" sz="3600" dirty="0" smtClean="0"/>
              <a:t>be well </a:t>
            </a:r>
            <a:r>
              <a:rPr lang="en-US" sz="3600" dirty="0"/>
              <a:t>structured for the reader. </a:t>
            </a:r>
            <a:endParaRPr lang="en-US" sz="3600" dirty="0" smtClean="0"/>
          </a:p>
          <a:p>
            <a:r>
              <a:rPr lang="en-US" sz="3600" dirty="0" smtClean="0"/>
              <a:t>In </a:t>
            </a:r>
            <a:r>
              <a:rPr lang="en-US" sz="3600" dirty="0"/>
              <a:t>order to do that, one can make use of </a:t>
            </a:r>
            <a:r>
              <a:rPr lang="en-US" sz="3600" dirty="0" smtClean="0"/>
              <a:t>standardized document </a:t>
            </a:r>
            <a:r>
              <a:rPr lang="en-US" sz="3600" dirty="0"/>
              <a:t>structures or individually define a custom document structure.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290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Standardized Document Structures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document structure </a:t>
            </a:r>
            <a:r>
              <a:rPr lang="en-US" dirty="0"/>
              <a:t>offer a predefined </a:t>
            </a:r>
            <a:r>
              <a:rPr lang="en-US" dirty="0" smtClean="0"/>
              <a:t>structure to which the information can be classified. </a:t>
            </a:r>
          </a:p>
          <a:p>
            <a:r>
              <a:rPr lang="en-US" dirty="0" smtClean="0"/>
              <a:t>By using standard, a rough structure </a:t>
            </a:r>
            <a:r>
              <a:rPr lang="en-US" dirty="0"/>
              <a:t>along with a short description of the content of the main sections </a:t>
            </a:r>
            <a:r>
              <a:rPr lang="en-US" dirty="0" smtClean="0"/>
              <a:t>is predetermined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standard outlines has the following advantages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 for quickly finding desired contents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 for selective reading and validation of </a:t>
            </a:r>
            <a:r>
              <a:rPr lang="en-US" dirty="0" smtClean="0"/>
              <a:t>requirements </a:t>
            </a:r>
            <a:r>
              <a:rPr lang="en-AU" dirty="0" smtClean="0"/>
              <a:t>documents.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 for automatic verification of requirements </a:t>
            </a:r>
            <a:r>
              <a:rPr lang="en-US" dirty="0" smtClean="0"/>
              <a:t>documents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 for simplified reuse of the contents of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Documents</a:t>
            </a:r>
          </a:p>
          <a:p>
            <a:r>
              <a:rPr lang="en-US" sz="1800" dirty="0"/>
              <a:t>It must be noted that these </a:t>
            </a:r>
            <a:r>
              <a:rPr lang="en-US" sz="1800" dirty="0" smtClean="0"/>
              <a:t>standards </a:t>
            </a:r>
            <a:r>
              <a:rPr lang="en-US" sz="1800" dirty="0"/>
              <a:t>must be tailored with regard to the </a:t>
            </a:r>
            <a:r>
              <a:rPr lang="en-US" sz="1800" dirty="0" smtClean="0"/>
              <a:t>specific project </a:t>
            </a:r>
            <a:r>
              <a:rPr lang="en-US" sz="1800" dirty="0"/>
              <a:t>properties to meet the respective constraints.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702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Standards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i="1" dirty="0"/>
              <a:t>Rational Unified </a:t>
            </a:r>
            <a:r>
              <a:rPr lang="en-AU" sz="2400" b="1" i="1" dirty="0" smtClean="0"/>
              <a:t>Process (RUP)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Rational Unified Process (RUP) </a:t>
            </a:r>
            <a:r>
              <a:rPr lang="en-US" sz="2400" dirty="0" smtClean="0"/>
              <a:t>is </a:t>
            </a:r>
            <a:r>
              <a:rPr lang="en-US" sz="2400" dirty="0"/>
              <a:t>usually used for </a:t>
            </a:r>
            <a:r>
              <a:rPr lang="en-US" sz="2400" dirty="0" smtClean="0"/>
              <a:t>software systems </a:t>
            </a:r>
            <a:r>
              <a:rPr lang="en-US" sz="2400" dirty="0"/>
              <a:t>that are developed using object-oriented methods.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client creates </a:t>
            </a:r>
            <a:r>
              <a:rPr lang="en-US" sz="2400" dirty="0" smtClean="0"/>
              <a:t>a </a:t>
            </a:r>
            <a:r>
              <a:rPr lang="en-US" sz="2400" i="1" dirty="0" smtClean="0"/>
              <a:t>business </a:t>
            </a:r>
            <a:r>
              <a:rPr lang="en-US" sz="2400" i="1" dirty="0"/>
              <a:t>model </a:t>
            </a:r>
            <a:r>
              <a:rPr lang="en-US" sz="2400" dirty="0"/>
              <a:t>that contains different artifacts from the business environment (e.g</a:t>
            </a:r>
            <a:r>
              <a:rPr lang="en-US" sz="2400" dirty="0" smtClean="0"/>
              <a:t>., business </a:t>
            </a:r>
            <a:r>
              <a:rPr lang="en-US" sz="2400" dirty="0"/>
              <a:t>rules, business use cases, business goals), which serve as the basis </a:t>
            </a:r>
            <a:r>
              <a:rPr lang="en-US" sz="2400" dirty="0" smtClean="0"/>
              <a:t>for requirements </a:t>
            </a:r>
            <a:r>
              <a:rPr lang="en-US" sz="2400" dirty="0"/>
              <a:t>of the system over the course of development.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contractor uses </a:t>
            </a:r>
            <a:r>
              <a:rPr lang="en-US" sz="2400" dirty="0" smtClean="0"/>
              <a:t>the structures </a:t>
            </a:r>
            <a:r>
              <a:rPr lang="en-US" sz="2400" dirty="0"/>
              <a:t>of the </a:t>
            </a:r>
            <a:r>
              <a:rPr lang="en-US" sz="2400" i="1" dirty="0"/>
              <a:t>software requirements specification (SRS) </a:t>
            </a:r>
            <a:r>
              <a:rPr lang="en-US" sz="2400" dirty="0"/>
              <a:t>to document all </a:t>
            </a:r>
            <a:r>
              <a:rPr lang="en-US" sz="2400" dirty="0" smtClean="0"/>
              <a:t>software requirements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structures are closely related to the ISO/IEC/IEEE </a:t>
            </a:r>
            <a:r>
              <a:rPr lang="en-US" sz="2400" dirty="0" smtClean="0"/>
              <a:t>standard </a:t>
            </a:r>
            <a:r>
              <a:rPr lang="en-AU" sz="2400" dirty="0" smtClean="0"/>
              <a:t>29148:2011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7488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and most important documentation task in </a:t>
            </a:r>
            <a:r>
              <a:rPr lang="en-US" dirty="0" smtClean="0"/>
              <a:t>requirements </a:t>
            </a:r>
            <a:r>
              <a:rPr lang="en-US" dirty="0"/>
              <a:t>engineering, though, is to document the requirements for the system in a </a:t>
            </a:r>
            <a:r>
              <a:rPr lang="en-US" dirty="0" smtClean="0"/>
              <a:t>suitable manner.</a:t>
            </a:r>
          </a:p>
          <a:p>
            <a:r>
              <a:rPr lang="en-AU" b="1" i="1" dirty="0"/>
              <a:t>Requirements Document / </a:t>
            </a:r>
            <a:r>
              <a:rPr lang="en-AU" b="1" i="1" dirty="0" smtClean="0"/>
              <a:t>Requirements Specification</a:t>
            </a:r>
          </a:p>
          <a:p>
            <a:r>
              <a:rPr lang="en-US" dirty="0"/>
              <a:t>A requirements specification is a systematically represented collection of requirements, typically for a system </a:t>
            </a:r>
            <a:r>
              <a:rPr lang="en-US" dirty="0" smtClean="0"/>
              <a:t>or </a:t>
            </a:r>
            <a:r>
              <a:rPr lang="en-US" dirty="0"/>
              <a:t>component, that satisfies given </a:t>
            </a:r>
            <a:r>
              <a:rPr lang="en-US" dirty="0" smtClean="0"/>
              <a:t>criteria.</a:t>
            </a:r>
          </a:p>
          <a:p>
            <a:r>
              <a:rPr lang="en-AU" b="1" i="1" dirty="0"/>
              <a:t>Reasons for the </a:t>
            </a:r>
            <a:r>
              <a:rPr lang="en-AU" b="1" i="1" dirty="0" smtClean="0"/>
              <a:t>documentation</a:t>
            </a:r>
          </a:p>
          <a:p>
            <a:r>
              <a:rPr lang="en-US" dirty="0"/>
              <a:t>During the life cycle of a requirements document, many people are trusted with </a:t>
            </a:r>
            <a:r>
              <a:rPr lang="en-US" dirty="0" smtClean="0"/>
              <a:t>the documentation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communication, the documentation has a goal-oriented </a:t>
            </a:r>
            <a:r>
              <a:rPr lang="en-US" dirty="0" smtClean="0"/>
              <a:t>and </a:t>
            </a:r>
            <a:r>
              <a:rPr lang="en-AU" dirty="0" smtClean="0"/>
              <a:t>supporting </a:t>
            </a:r>
            <a:r>
              <a:rPr lang="en-AU" dirty="0"/>
              <a:t>role.</a:t>
            </a:r>
            <a:endParaRPr lang="en-US" b="1" dirty="0" smtClean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308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smtClean="0"/>
              <a:t>Standards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b="1" i="1" dirty="0"/>
              <a:t>ISO/IEC/IEEE standard </a:t>
            </a:r>
            <a:r>
              <a:rPr lang="en-AU" b="1" i="1" dirty="0" smtClean="0"/>
              <a:t>29148:2011</a:t>
            </a:r>
          </a:p>
          <a:p>
            <a:r>
              <a:rPr lang="en-US" dirty="0" smtClean="0"/>
              <a:t>The </a:t>
            </a:r>
            <a:r>
              <a:rPr lang="en-US" dirty="0"/>
              <a:t>ISO/IEC/IEEE standard 29148:2011 [ISO/IEC/IEEE 29148:2011] contains </a:t>
            </a:r>
            <a:r>
              <a:rPr lang="en-US" dirty="0" smtClean="0"/>
              <a:t>an outline </a:t>
            </a:r>
            <a:r>
              <a:rPr lang="en-US" dirty="0"/>
              <a:t>designed for the documentation of software requirements (</a:t>
            </a:r>
            <a:r>
              <a:rPr lang="en-US" dirty="0" smtClean="0"/>
              <a:t>software requirements </a:t>
            </a:r>
            <a:r>
              <a:rPr lang="en-US" dirty="0"/>
              <a:t>specification).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standard structure suggests dividing the </a:t>
            </a:r>
            <a:r>
              <a:rPr lang="en-US" dirty="0" smtClean="0"/>
              <a:t>requirements document </a:t>
            </a:r>
            <a:r>
              <a:rPr lang="en-US" dirty="0"/>
              <a:t>into five parts with regard to their subject matter</a:t>
            </a:r>
            <a:r>
              <a:rPr lang="en-US" dirty="0" smtClean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Introductory </a:t>
            </a:r>
            <a:r>
              <a:rPr lang="en-US" dirty="0"/>
              <a:t>information (e.g., system goal, system bounding) </a:t>
            </a:r>
            <a:r>
              <a:rPr lang="en-US" dirty="0" smtClean="0"/>
              <a:t>and a </a:t>
            </a:r>
            <a:r>
              <a:rPr lang="en-US" dirty="0"/>
              <a:t>general description of the software (e.g., perspective of the system, </a:t>
            </a:r>
            <a:r>
              <a:rPr lang="en-US" dirty="0" smtClean="0"/>
              <a:t>properties </a:t>
            </a:r>
            <a:r>
              <a:rPr lang="en-AU" dirty="0" smtClean="0"/>
              <a:t>of </a:t>
            </a:r>
            <a:r>
              <a:rPr lang="en-AU" dirty="0"/>
              <a:t>future users)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Listing </a:t>
            </a:r>
            <a:r>
              <a:rPr lang="en-US" dirty="0"/>
              <a:t>of all documents that are referenced in the specification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Specific </a:t>
            </a:r>
            <a:r>
              <a:rPr lang="en-US" dirty="0"/>
              <a:t>requirements (e.g., functional requirements, </a:t>
            </a:r>
            <a:r>
              <a:rPr lang="en-US" dirty="0" smtClean="0"/>
              <a:t>performance, </a:t>
            </a:r>
            <a:r>
              <a:rPr lang="en-AU" dirty="0" smtClean="0"/>
              <a:t>interfaces</a:t>
            </a:r>
            <a:r>
              <a:rPr lang="en-AU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planned measures for verification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Appendices (e.g., information about assumptions that were made, </a:t>
            </a:r>
            <a:r>
              <a:rPr lang="en-US" dirty="0" smtClean="0"/>
              <a:t>identified </a:t>
            </a:r>
            <a:r>
              <a:rPr lang="en-AU" dirty="0" smtClean="0"/>
              <a:t>dependencies</a:t>
            </a:r>
            <a:r>
              <a:rPr lang="en-AU" dirty="0"/>
              <a:t>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8979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Standards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i="1" dirty="0" smtClean="0"/>
              <a:t>V-Model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The </a:t>
            </a:r>
            <a:r>
              <a:rPr lang="en-US" sz="2300" i="1" dirty="0"/>
              <a:t>V-Model </a:t>
            </a:r>
            <a:r>
              <a:rPr lang="en-US" sz="2300" dirty="0"/>
              <a:t>[V-Modell 2004] of the German Federal Ministry of the Interior </a:t>
            </a:r>
            <a:r>
              <a:rPr lang="en-US" sz="2300" dirty="0" smtClean="0"/>
              <a:t>defines </a:t>
            </a:r>
            <a:r>
              <a:rPr lang="en-US" sz="2300" dirty="0"/>
              <a:t>different structures, depending on the creator of the </a:t>
            </a:r>
            <a:r>
              <a:rPr lang="en-US" sz="2300" dirty="0" smtClean="0"/>
              <a:t>following requirements </a:t>
            </a:r>
            <a:r>
              <a:rPr lang="en-US" sz="2300" dirty="0"/>
              <a:t>document</a:t>
            </a:r>
            <a:r>
              <a:rPr lang="en-US" sz="23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The </a:t>
            </a:r>
            <a:r>
              <a:rPr lang="en-US" sz="2300" b="1" i="1" dirty="0"/>
              <a:t>Customer Requirements </a:t>
            </a:r>
            <a:r>
              <a:rPr lang="en-US" sz="2300" b="1" i="1" dirty="0" smtClean="0"/>
              <a:t>Specification</a:t>
            </a:r>
            <a:r>
              <a:rPr lang="en-US" sz="2300" dirty="0" smtClean="0"/>
              <a:t> </a:t>
            </a:r>
            <a:r>
              <a:rPr lang="en-US" sz="2300" dirty="0"/>
              <a:t>is created by the customer and describes all of the demands to </a:t>
            </a:r>
            <a:r>
              <a:rPr lang="en-US" sz="2300" dirty="0" smtClean="0"/>
              <a:t>the contractor </a:t>
            </a:r>
            <a:r>
              <a:rPr lang="en-US" sz="2300" dirty="0"/>
              <a:t>regarding the subject of the contract, i.e., deliveries and services. </a:t>
            </a:r>
            <a:endParaRPr lang="en-US" sz="23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 smtClean="0"/>
              <a:t>In addition</a:t>
            </a:r>
            <a:r>
              <a:rPr lang="en-US" sz="2300" dirty="0"/>
              <a:t>, in many cases, demands of the users, including all constraints to </a:t>
            </a:r>
            <a:r>
              <a:rPr lang="en-US" sz="2300" dirty="0" smtClean="0"/>
              <a:t>the system </a:t>
            </a:r>
            <a:r>
              <a:rPr lang="en-US" sz="2300" dirty="0"/>
              <a:t>and the development process, are documented. </a:t>
            </a:r>
            <a:endParaRPr lang="en-US" sz="23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 smtClean="0"/>
              <a:t>The Customer Requirements </a:t>
            </a:r>
            <a:r>
              <a:rPr lang="en-US" sz="2300" dirty="0"/>
              <a:t>Specification usually describes </a:t>
            </a:r>
            <a:r>
              <a:rPr lang="en-US" sz="2300" i="1" dirty="0"/>
              <a:t>what </a:t>
            </a:r>
            <a:r>
              <a:rPr lang="en-US" sz="2300" dirty="0"/>
              <a:t>is made </a:t>
            </a:r>
            <a:r>
              <a:rPr lang="en-US" sz="2300" i="1" dirty="0"/>
              <a:t>for what</a:t>
            </a:r>
            <a:r>
              <a:rPr lang="en-US" sz="2300" dirty="0"/>
              <a:t>.</a:t>
            </a:r>
            <a:endParaRPr lang="en-AU" sz="2300" b="1" dirty="0"/>
          </a:p>
        </p:txBody>
      </p:sp>
    </p:spTree>
    <p:extLst>
      <p:ext uri="{BB962C8B-B14F-4D97-AF65-F5344CB8AC3E}">
        <p14:creationId xmlns:p14="http://schemas.microsoft.com/office/powerpoint/2010/main" val="35333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Standards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i="1" dirty="0"/>
              <a:t>System Requirements Specification</a:t>
            </a:r>
            <a:r>
              <a:rPr lang="en-US" sz="3200" dirty="0"/>
              <a:t>, known </a:t>
            </a:r>
            <a:r>
              <a:rPr lang="en-US" sz="3200" dirty="0" smtClean="0"/>
              <a:t>is </a:t>
            </a:r>
            <a:r>
              <a:rPr lang="en-US" sz="3200" dirty="0"/>
              <a:t>based on the Customer Requirements Specification and </a:t>
            </a:r>
            <a:r>
              <a:rPr lang="en-US" sz="3200" dirty="0" smtClean="0"/>
              <a:t>contains the </a:t>
            </a:r>
            <a:r>
              <a:rPr lang="en-US" sz="3200" dirty="0"/>
              <a:t>implementation suggestions that the contractor has elaborated. </a:t>
            </a:r>
            <a:endParaRPr lang="en-US" sz="3200" dirty="0" smtClean="0"/>
          </a:p>
          <a:p>
            <a:r>
              <a:rPr lang="en-US" sz="3200" dirty="0" smtClean="0"/>
              <a:t>The System </a:t>
            </a:r>
            <a:r>
              <a:rPr lang="en-US" sz="3200" dirty="0"/>
              <a:t>Requirements Specification is a refinement of the requirements </a:t>
            </a:r>
            <a:r>
              <a:rPr lang="en-US" sz="3200" dirty="0" smtClean="0"/>
              <a:t>and constraints </a:t>
            </a:r>
            <a:r>
              <a:rPr lang="en-US" sz="3200" dirty="0"/>
              <a:t>of the Customer Requirements Specification.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107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Customized Standard 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/>
              <a:t>Introduction</a:t>
            </a:r>
          </a:p>
          <a:p>
            <a:r>
              <a:rPr lang="en-AU" sz="2400" dirty="0"/>
              <a:t>The introduction contains information about the entire document. This </a:t>
            </a:r>
            <a:r>
              <a:rPr lang="en-AU" sz="2400" dirty="0" smtClean="0"/>
              <a:t>information </a:t>
            </a:r>
            <a:r>
              <a:rPr lang="en-US" sz="2400" dirty="0" smtClean="0"/>
              <a:t>allows </a:t>
            </a:r>
            <a:r>
              <a:rPr lang="en-US" sz="2400" dirty="0"/>
              <a:t>gaining a quick overview of the system</a:t>
            </a:r>
            <a:r>
              <a:rPr lang="en-US" sz="2400" dirty="0" smtClean="0"/>
              <a:t>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i="1" dirty="0"/>
              <a:t>Purpose: </a:t>
            </a:r>
            <a:r>
              <a:rPr lang="en-US" sz="2400" dirty="0"/>
              <a:t>This section discusses why the document was created and who </a:t>
            </a:r>
            <a:r>
              <a:rPr lang="en-US" sz="2400" dirty="0" smtClean="0"/>
              <a:t>the target </a:t>
            </a:r>
            <a:r>
              <a:rPr lang="en-US" sz="2400" dirty="0"/>
              <a:t>audience for the requirements document is.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i="1" dirty="0"/>
              <a:t>System coverage: </a:t>
            </a:r>
            <a:r>
              <a:rPr lang="en-US" sz="2400" dirty="0"/>
              <a:t>This part consists of the system to be developed. It </a:t>
            </a:r>
            <a:r>
              <a:rPr lang="en-US" sz="2400" dirty="0" smtClean="0"/>
              <a:t>indicates system </a:t>
            </a:r>
            <a:r>
              <a:rPr lang="en-US" sz="2400" dirty="0"/>
              <a:t>name and the principle goals and advantages that arise from </a:t>
            </a:r>
            <a:r>
              <a:rPr lang="en-US" sz="2400" dirty="0" smtClean="0"/>
              <a:t>introducing </a:t>
            </a:r>
            <a:r>
              <a:rPr lang="en-AU" sz="2400" dirty="0" smtClean="0"/>
              <a:t>the </a:t>
            </a:r>
            <a:r>
              <a:rPr lang="en-AU" sz="2400" dirty="0"/>
              <a:t>system.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i="1" dirty="0"/>
              <a:t>Stakeholder: </a:t>
            </a:r>
            <a:r>
              <a:rPr lang="en-US" sz="2400" dirty="0"/>
              <a:t>This section contains a list of stakeholders and their </a:t>
            </a:r>
            <a:r>
              <a:rPr lang="en-US" sz="2400" dirty="0" smtClean="0"/>
              <a:t>relevant </a:t>
            </a:r>
            <a:r>
              <a:rPr lang="en-AU" sz="2400" dirty="0" smtClean="0"/>
              <a:t>information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062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Customized Standard </a:t>
            </a:r>
            <a:r>
              <a:rPr lang="en-AU" b="1" dirty="0" smtClean="0"/>
              <a:t>Contents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9808" lvl="1" indent="-457200">
              <a:buFont typeface="+mj-lt"/>
              <a:buAutoNum type="arabicPeriod" startAt="4"/>
            </a:pPr>
            <a:r>
              <a:rPr lang="en-US" sz="2800" i="1" dirty="0"/>
              <a:t>Definitions, Acronyms, and Abbreviations: </a:t>
            </a:r>
            <a:r>
              <a:rPr lang="en-US" sz="2800" dirty="0"/>
              <a:t> </a:t>
            </a:r>
            <a:r>
              <a:rPr lang="en-US" sz="2800" dirty="0" smtClean="0"/>
              <a:t>In </a:t>
            </a:r>
            <a:r>
              <a:rPr lang="en-US" sz="2800" dirty="0"/>
              <a:t>this section, the terms used in </a:t>
            </a:r>
            <a:r>
              <a:rPr lang="en-US" sz="2800" dirty="0" smtClean="0"/>
              <a:t>the document </a:t>
            </a:r>
            <a:r>
              <a:rPr lang="en-US" sz="2800" dirty="0"/>
              <a:t>are defined so that they can be used consistently throughout </a:t>
            </a:r>
            <a:r>
              <a:rPr lang="en-US" sz="2800" dirty="0" smtClean="0"/>
              <a:t>the </a:t>
            </a:r>
            <a:r>
              <a:rPr lang="en-AU" sz="2800" dirty="0" smtClean="0"/>
              <a:t>document</a:t>
            </a:r>
            <a:r>
              <a:rPr lang="en-AU" sz="2800" dirty="0"/>
              <a:t>.</a:t>
            </a:r>
          </a:p>
          <a:p>
            <a:pPr marL="749808" lvl="1" indent="-457200">
              <a:buFont typeface="+mj-lt"/>
              <a:buAutoNum type="arabicPeriod" startAt="4"/>
            </a:pPr>
            <a:r>
              <a:rPr lang="en-US" sz="2800" i="1" dirty="0"/>
              <a:t>References</a:t>
            </a:r>
            <a:r>
              <a:rPr lang="en-US" sz="2800" i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All documents that are referenced by the requirements document </a:t>
            </a:r>
            <a:r>
              <a:rPr lang="en-US" sz="2800" dirty="0" smtClean="0"/>
              <a:t>are </a:t>
            </a:r>
            <a:r>
              <a:rPr lang="en-AU" sz="2800" dirty="0" smtClean="0"/>
              <a:t>listed </a:t>
            </a:r>
            <a:r>
              <a:rPr lang="en-AU" sz="2800" dirty="0"/>
              <a:t>herein.</a:t>
            </a:r>
          </a:p>
          <a:p>
            <a:pPr marL="749808" lvl="1" indent="-457200">
              <a:buFont typeface="+mj-lt"/>
              <a:buAutoNum type="arabicPeriod" startAt="4"/>
            </a:pPr>
            <a:r>
              <a:rPr lang="en-US" sz="2800" i="1" dirty="0"/>
              <a:t>Overview: </a:t>
            </a:r>
            <a:r>
              <a:rPr lang="en-US" sz="2800" dirty="0"/>
              <a:t>At the end of the introductory chapter, the content and structure of </a:t>
            </a:r>
            <a:r>
              <a:rPr lang="en-US" sz="2800" dirty="0" smtClean="0"/>
              <a:t>the following </a:t>
            </a:r>
            <a:r>
              <a:rPr lang="en-US" sz="2800" dirty="0"/>
              <a:t>sections of the requirements document should be explained briefly.</a:t>
            </a:r>
            <a:endParaRPr lang="en-AU" sz="28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379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Customized Standard Contents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200" b="1" dirty="0"/>
              <a:t>General </a:t>
            </a:r>
            <a:r>
              <a:rPr lang="en-AU" sz="3200" b="1" dirty="0" smtClean="0"/>
              <a:t>Overview</a:t>
            </a:r>
          </a:p>
          <a:p>
            <a:r>
              <a:rPr lang="en-US" sz="3200" dirty="0"/>
              <a:t>In this section, additional information is documented that increases </a:t>
            </a:r>
            <a:r>
              <a:rPr lang="en-US" sz="3200" dirty="0" smtClean="0"/>
              <a:t>the understandability </a:t>
            </a:r>
            <a:r>
              <a:rPr lang="en-US" sz="3200" dirty="0"/>
              <a:t>of the requirements. </a:t>
            </a:r>
            <a:endParaRPr lang="en-US" sz="3200" dirty="0" smtClean="0"/>
          </a:p>
          <a:p>
            <a:pPr lvl="1"/>
            <a:r>
              <a:rPr lang="en-US" sz="2800" b="1" i="1" dirty="0"/>
              <a:t>System environment</a:t>
            </a:r>
            <a:r>
              <a:rPr lang="en-US" sz="2800" i="1" dirty="0" smtClean="0"/>
              <a:t>: </a:t>
            </a:r>
            <a:r>
              <a:rPr lang="en-US" sz="2800" dirty="0" smtClean="0"/>
              <a:t> The results of your definition of the system boundary and context boundary can be found herein.</a:t>
            </a:r>
            <a:endParaRPr lang="en-US" sz="2800" dirty="0"/>
          </a:p>
          <a:p>
            <a:pPr lvl="1"/>
            <a:r>
              <a:rPr lang="en-US" sz="2800" b="1" i="1" dirty="0"/>
              <a:t>Architecture description</a:t>
            </a:r>
            <a:r>
              <a:rPr lang="en-US" sz="2800" i="1" dirty="0"/>
              <a:t>: </a:t>
            </a:r>
            <a:r>
              <a:rPr lang="en-US" sz="2800" i="1" dirty="0" smtClean="0"/>
              <a:t>U</a:t>
            </a:r>
            <a:r>
              <a:rPr lang="en-US" sz="2800" dirty="0" smtClean="0"/>
              <a:t>ser </a:t>
            </a:r>
            <a:r>
              <a:rPr lang="en-US" sz="2800" dirty="0"/>
              <a:t>interfaces, hardware and software interfaces, and </a:t>
            </a:r>
            <a:r>
              <a:rPr lang="en-US" sz="2800" dirty="0" smtClean="0"/>
              <a:t>communication interfaces are </a:t>
            </a:r>
            <a:r>
              <a:rPr lang="en-US" sz="2800" dirty="0"/>
              <a:t>documented. In addition, further information, e.g., </a:t>
            </a:r>
            <a:r>
              <a:rPr lang="en-US" sz="2800" dirty="0" smtClean="0"/>
              <a:t>regarding storage </a:t>
            </a:r>
            <a:r>
              <a:rPr lang="en-US" sz="2800" dirty="0"/>
              <a:t>limitations, is also discussed</a:t>
            </a:r>
            <a:r>
              <a:rPr lang="en-US" sz="2800" dirty="0" smtClean="0"/>
              <a:t>.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900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Customized Standard Contents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b="1" i="1" dirty="0"/>
              <a:t>System functionality</a:t>
            </a:r>
            <a:r>
              <a:rPr lang="en-US" sz="2400" i="1" dirty="0"/>
              <a:t>: </a:t>
            </a:r>
            <a:r>
              <a:rPr lang="en-US" sz="2400" dirty="0"/>
              <a:t>This section contains the </a:t>
            </a:r>
            <a:r>
              <a:rPr lang="en-US" sz="2400" dirty="0" smtClean="0"/>
              <a:t>functionalities </a:t>
            </a:r>
            <a:r>
              <a:rPr lang="en-US" sz="2400" dirty="0"/>
              <a:t>and tasks </a:t>
            </a:r>
            <a:r>
              <a:rPr lang="en-US" sz="2400" dirty="0" smtClean="0"/>
              <a:t>of the </a:t>
            </a:r>
            <a:r>
              <a:rPr lang="en-US" sz="2400" dirty="0"/>
              <a:t>system. This can be documented, for example, using a use case diagram.</a:t>
            </a:r>
          </a:p>
          <a:p>
            <a:pPr lvl="1"/>
            <a:r>
              <a:rPr lang="en-US" sz="2400" b="1" i="1" dirty="0"/>
              <a:t>User and target audience</a:t>
            </a:r>
            <a:r>
              <a:rPr lang="en-US" sz="2400" i="1" dirty="0"/>
              <a:t>: </a:t>
            </a:r>
            <a:r>
              <a:rPr lang="en-US" sz="2400" dirty="0"/>
              <a:t>The different users of the system that make up </a:t>
            </a:r>
            <a:r>
              <a:rPr lang="en-US" sz="2400" dirty="0" smtClean="0"/>
              <a:t>the </a:t>
            </a:r>
            <a:r>
              <a:rPr lang="en-AU" sz="2400" dirty="0" smtClean="0"/>
              <a:t>target </a:t>
            </a:r>
            <a:r>
              <a:rPr lang="en-AU" sz="2400" dirty="0"/>
              <a:t>audience are listed.</a:t>
            </a:r>
          </a:p>
          <a:p>
            <a:pPr lvl="1"/>
            <a:r>
              <a:rPr lang="en-US" sz="2400" b="1" i="1" dirty="0"/>
              <a:t>Constraints</a:t>
            </a:r>
            <a:r>
              <a:rPr lang="en-US" sz="2400" i="1" dirty="0"/>
              <a:t>: </a:t>
            </a:r>
            <a:r>
              <a:rPr lang="en-US" sz="2400" dirty="0"/>
              <a:t>In this section, all conditions ought to be listed that have not </a:t>
            </a:r>
            <a:r>
              <a:rPr lang="en-US" sz="2400" dirty="0" smtClean="0"/>
              <a:t>been documented </a:t>
            </a:r>
            <a:r>
              <a:rPr lang="en-US" sz="2400" dirty="0"/>
              <a:t>thus far and might hinder the requirements engineering.</a:t>
            </a:r>
          </a:p>
          <a:p>
            <a:pPr lvl="1"/>
            <a:r>
              <a:rPr lang="en-US" sz="2400" b="1" i="1" dirty="0"/>
              <a:t>Assumptions</a:t>
            </a:r>
            <a:r>
              <a:rPr lang="en-US" sz="2400" i="1" dirty="0"/>
              <a:t>: </a:t>
            </a:r>
            <a:r>
              <a:rPr lang="en-US" sz="2400" dirty="0"/>
              <a:t>Decisions, such as not implementing certain aspects of the </a:t>
            </a:r>
            <a:r>
              <a:rPr lang="en-US" sz="2400" dirty="0" smtClean="0"/>
              <a:t>system due </a:t>
            </a:r>
            <a:r>
              <a:rPr lang="en-US" sz="2400" dirty="0"/>
              <a:t>to budgeting reasons, or other general assumptions about the system </a:t>
            </a:r>
            <a:r>
              <a:rPr lang="en-US" sz="2400" dirty="0" smtClean="0"/>
              <a:t>context that </a:t>
            </a:r>
            <a:r>
              <a:rPr lang="en-US" sz="2400" dirty="0"/>
              <a:t>the requirements are based upon are documented here.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6387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Customized Standard Contents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200" b="1" dirty="0" smtClean="0"/>
              <a:t>Requirements</a:t>
            </a:r>
          </a:p>
          <a:p>
            <a:endParaRPr lang="en-US" b="1" dirty="0"/>
          </a:p>
          <a:p>
            <a:r>
              <a:rPr lang="en-US" sz="3200" dirty="0"/>
              <a:t>This part contains functional requirements as well as quality requirements.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446328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Customized Standard Contents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/>
              <a:t>Appendices</a:t>
            </a:r>
          </a:p>
          <a:p>
            <a:r>
              <a:rPr lang="en-US" sz="3600" dirty="0"/>
              <a:t>In the appendices, additional information that completes the document can </a:t>
            </a:r>
            <a:r>
              <a:rPr lang="en-US" sz="3600" dirty="0" smtClean="0"/>
              <a:t>be documented</a:t>
            </a:r>
            <a:r>
              <a:rPr lang="en-US" sz="3600" dirty="0"/>
              <a:t>. For example, the appendices can include additional documents </a:t>
            </a:r>
            <a:r>
              <a:rPr lang="en-US" sz="3600" dirty="0" smtClean="0"/>
              <a:t>regarding the </a:t>
            </a:r>
            <a:r>
              <a:rPr lang="en-US" sz="3600" dirty="0"/>
              <a:t>user characteristics, standards, conventions, or background information </a:t>
            </a:r>
            <a:r>
              <a:rPr lang="en-US" sz="3600" dirty="0" smtClean="0"/>
              <a:t>regarding </a:t>
            </a:r>
            <a:r>
              <a:rPr lang="en-AU" sz="3600" dirty="0" smtClean="0"/>
              <a:t>the </a:t>
            </a:r>
            <a:r>
              <a:rPr lang="en-AU" sz="3600" dirty="0"/>
              <a:t>requirements document.</a:t>
            </a:r>
          </a:p>
        </p:txBody>
      </p:sp>
    </p:spTree>
    <p:extLst>
      <p:ext uri="{BB962C8B-B14F-4D97-AF65-F5344CB8AC3E}">
        <p14:creationId xmlns:p14="http://schemas.microsoft.com/office/powerpoint/2010/main" val="282310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Customized Standard Contents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/>
              <a:t>Index</a:t>
            </a:r>
          </a:p>
          <a:p>
            <a:r>
              <a:rPr lang="en-US" sz="4000" dirty="0"/>
              <a:t>The index typically contains a table of contents (i.e., a structure of the chapters) and </a:t>
            </a:r>
            <a:r>
              <a:rPr lang="en-US" sz="4000" dirty="0" smtClean="0"/>
              <a:t>an index </a:t>
            </a:r>
            <a:r>
              <a:rPr lang="en-US" sz="4000" dirty="0"/>
              <a:t>directory. In highly dynamic requirements documents, this may be a </a:t>
            </a:r>
            <a:r>
              <a:rPr lang="en-US" sz="4000" dirty="0" smtClean="0"/>
              <a:t>highly critical </a:t>
            </a:r>
            <a:r>
              <a:rPr lang="en-US" sz="4000" dirty="0"/>
              <a:t>section that must be kept up-to-date.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13637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documentations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b="1" i="1" dirty="0" smtClean="0"/>
              <a:t>1- Central </a:t>
            </a:r>
            <a:r>
              <a:rPr lang="en-AU" sz="3200" b="1" i="1" dirty="0"/>
              <a:t>role of </a:t>
            </a:r>
            <a:r>
              <a:rPr lang="en-AU" sz="3200" b="1" i="1" dirty="0" smtClean="0"/>
              <a:t>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i="1" dirty="0"/>
              <a:t>Requirements are the basis of the system </a:t>
            </a:r>
            <a:r>
              <a:rPr lang="en-US" sz="3200" i="1" dirty="0" smtClean="0"/>
              <a:t>development.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/>
              <a:t>Requirements of </a:t>
            </a:r>
            <a:r>
              <a:rPr lang="en-AU" sz="3200" dirty="0" smtClean="0"/>
              <a:t>any </a:t>
            </a:r>
            <a:r>
              <a:rPr lang="en-US" sz="3200" dirty="0" smtClean="0"/>
              <a:t>kind </a:t>
            </a:r>
            <a:r>
              <a:rPr lang="en-US" sz="3200" dirty="0"/>
              <a:t>influence the analysis, design, implementation, and test phases directly </a:t>
            </a:r>
            <a:r>
              <a:rPr lang="en-US" sz="3200" dirty="0" smtClean="0"/>
              <a:t>and </a:t>
            </a:r>
            <a:r>
              <a:rPr lang="en-AU" sz="3200" dirty="0" smtClean="0"/>
              <a:t>indirectly.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The quality of a requirement or of a requirements document has </a:t>
            </a:r>
            <a:r>
              <a:rPr lang="en-US" sz="3200" dirty="0" smtClean="0"/>
              <a:t>a strong </a:t>
            </a:r>
            <a:r>
              <a:rPr lang="en-US" sz="3200" dirty="0"/>
              <a:t>impact on the progress of the project and therefore on its success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9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Using Requirements Documents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Requirements documents as the basis for </a:t>
            </a:r>
            <a:r>
              <a:rPr lang="en-US" sz="2800" b="1" i="1" dirty="0" smtClean="0"/>
              <a:t>development</a:t>
            </a:r>
          </a:p>
          <a:p>
            <a:r>
              <a:rPr lang="en-US" sz="2800" dirty="0" smtClean="0"/>
              <a:t>Requirements </a:t>
            </a:r>
            <a:r>
              <a:rPr lang="en-US" sz="2800" dirty="0"/>
              <a:t>documents serve as the basis for </a:t>
            </a:r>
            <a:r>
              <a:rPr lang="en-US" sz="2800" dirty="0" smtClean="0"/>
              <a:t>the following different </a:t>
            </a:r>
            <a:r>
              <a:rPr lang="en-AU" sz="2800" dirty="0" smtClean="0"/>
              <a:t>tasks:</a:t>
            </a:r>
          </a:p>
          <a:p>
            <a:pPr lvl="1"/>
            <a:r>
              <a:rPr lang="en-US" sz="2400" b="1" i="1" dirty="0"/>
              <a:t>Planning</a:t>
            </a:r>
            <a:r>
              <a:rPr lang="en-US" sz="2400" i="1" dirty="0"/>
              <a:t>: </a:t>
            </a:r>
            <a:r>
              <a:rPr lang="en-US" sz="2400" dirty="0"/>
              <a:t>Based on the requirements document, concrete work packages </a:t>
            </a:r>
            <a:r>
              <a:rPr lang="en-US" sz="2400" dirty="0" smtClean="0"/>
              <a:t>and milestones </a:t>
            </a:r>
            <a:r>
              <a:rPr lang="en-US" sz="2400" dirty="0"/>
              <a:t>for the implementation of the system can be defined.</a:t>
            </a:r>
          </a:p>
          <a:p>
            <a:pPr lvl="1"/>
            <a:r>
              <a:rPr lang="en-US" sz="2400" b="1" i="1" dirty="0"/>
              <a:t>Architectural design</a:t>
            </a:r>
            <a:r>
              <a:rPr lang="en-US" sz="2400" i="1" dirty="0"/>
              <a:t>: </a:t>
            </a:r>
            <a:r>
              <a:rPr lang="en-US" sz="2400" dirty="0"/>
              <a:t>The detailed documented requirements (along </a:t>
            </a:r>
            <a:r>
              <a:rPr lang="en-US" sz="2400" dirty="0" smtClean="0"/>
              <a:t>with constraints</a:t>
            </a:r>
            <a:r>
              <a:rPr lang="en-US" sz="2400" dirty="0"/>
              <a:t>) serve as the basis for the design of the system architecture.</a:t>
            </a:r>
          </a:p>
          <a:p>
            <a:pPr lvl="1"/>
            <a:r>
              <a:rPr lang="en-US" sz="2400" b="1" i="1" dirty="0"/>
              <a:t>Implementation</a:t>
            </a:r>
            <a:r>
              <a:rPr lang="en-US" sz="2400" i="1" dirty="0"/>
              <a:t>: </a:t>
            </a:r>
            <a:r>
              <a:rPr lang="en-US" sz="2400" dirty="0"/>
              <a:t>Based on the architectural design, the system is implemented </a:t>
            </a:r>
            <a:r>
              <a:rPr lang="en-US" sz="2400" dirty="0" smtClean="0"/>
              <a:t>by making </a:t>
            </a:r>
            <a:r>
              <a:rPr lang="en-US" sz="2400" dirty="0"/>
              <a:t>use of the requirements.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66733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Using Requirements </a:t>
            </a:r>
            <a:r>
              <a:rPr lang="en-AU" b="1" dirty="0" smtClean="0"/>
              <a:t>Documents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b="1" i="1" dirty="0"/>
              <a:t>Test</a:t>
            </a:r>
            <a:r>
              <a:rPr lang="en-US" sz="3200" i="1" dirty="0"/>
              <a:t>: </a:t>
            </a:r>
            <a:r>
              <a:rPr lang="en-US" sz="3200" dirty="0"/>
              <a:t>On the basis of requirements that have been documented in the </a:t>
            </a:r>
            <a:r>
              <a:rPr lang="en-US" sz="3200" dirty="0" smtClean="0"/>
              <a:t>requirements document</a:t>
            </a:r>
            <a:r>
              <a:rPr lang="en-US" sz="3200" dirty="0"/>
              <a:t>, test cases can be developed that can be used for system </a:t>
            </a:r>
            <a:r>
              <a:rPr lang="en-US" sz="3200" dirty="0" smtClean="0"/>
              <a:t>validation </a:t>
            </a:r>
            <a:r>
              <a:rPr lang="en-AU" sz="3200" dirty="0" smtClean="0"/>
              <a:t>later </a:t>
            </a:r>
            <a:r>
              <a:rPr lang="en-AU" sz="3200" dirty="0"/>
              <a:t>on.</a:t>
            </a:r>
          </a:p>
          <a:p>
            <a:pPr lvl="1"/>
            <a:r>
              <a:rPr lang="en-AU" sz="3200" b="1" i="1" dirty="0"/>
              <a:t>Change management</a:t>
            </a:r>
            <a:r>
              <a:rPr lang="en-AU" sz="3200" i="1" dirty="0"/>
              <a:t>: </a:t>
            </a:r>
            <a:r>
              <a:rPr lang="en-AU" sz="3200" dirty="0"/>
              <a:t>When requirements change, the requirements </a:t>
            </a:r>
            <a:r>
              <a:rPr lang="en-AU" sz="3200" dirty="0" smtClean="0"/>
              <a:t>document </a:t>
            </a:r>
            <a:r>
              <a:rPr lang="en-US" sz="3200" dirty="0" smtClean="0"/>
              <a:t>can </a:t>
            </a:r>
            <a:r>
              <a:rPr lang="en-US" sz="3200" dirty="0"/>
              <a:t>serve as the basis to analyze the extent to which other parts of the system </a:t>
            </a:r>
            <a:r>
              <a:rPr lang="en-US" sz="3200" dirty="0" smtClean="0"/>
              <a:t>are influenced</a:t>
            </a:r>
            <a:r>
              <a:rPr lang="en-US" sz="3200" dirty="0"/>
              <a:t>. The change effort can thus be estimated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080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Using Requirements Documents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b="1" i="1" dirty="0"/>
              <a:t>System usage and system maintenance</a:t>
            </a:r>
            <a:r>
              <a:rPr lang="en-US" sz="3600" i="1" dirty="0"/>
              <a:t>: </a:t>
            </a:r>
            <a:r>
              <a:rPr lang="en-US" sz="3600" dirty="0"/>
              <a:t>After the system is developed, </a:t>
            </a:r>
            <a:r>
              <a:rPr lang="en-US" sz="3600" dirty="0" smtClean="0"/>
              <a:t>the requirements </a:t>
            </a:r>
            <a:r>
              <a:rPr lang="en-US" sz="3600" dirty="0"/>
              <a:t>document is used for maintenance and support. </a:t>
            </a:r>
            <a:endParaRPr lang="en-US" sz="3600" dirty="0" smtClean="0"/>
          </a:p>
          <a:p>
            <a:pPr lvl="1"/>
            <a:r>
              <a:rPr lang="en-US" sz="3600" b="1" i="1" dirty="0" smtClean="0"/>
              <a:t>Contract </a:t>
            </a:r>
            <a:r>
              <a:rPr lang="en-US" sz="3600" b="1" i="1" dirty="0"/>
              <a:t>management</a:t>
            </a:r>
            <a:r>
              <a:rPr lang="en-US" sz="3600" i="1" dirty="0"/>
              <a:t>: </a:t>
            </a:r>
            <a:r>
              <a:rPr lang="en-US" sz="3600" dirty="0"/>
              <a:t>The requirements document is the prime subject of </a:t>
            </a:r>
            <a:r>
              <a:rPr lang="en-US" sz="3600" dirty="0" smtClean="0"/>
              <a:t>a contract </a:t>
            </a:r>
            <a:r>
              <a:rPr lang="en-US" sz="3600" dirty="0"/>
              <a:t>between a client and a contractor in many cases.</a:t>
            </a:r>
            <a:endParaRPr lang="en-AU" sz="3600" dirty="0"/>
          </a:p>
          <a:p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82652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b="1" dirty="0"/>
              <a:t>Quality Criteria for Requirements Documents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According to the ISO/IEC/IEEE standard </a:t>
            </a:r>
            <a:r>
              <a:rPr lang="en-US" sz="2800" dirty="0" smtClean="0"/>
              <a:t>29148:2011  [</a:t>
            </a:r>
            <a:r>
              <a:rPr lang="en-US" sz="2800" dirty="0"/>
              <a:t>ISO/IEC/IEEE 29148:2011], a requirements document shall be complete </a:t>
            </a:r>
            <a:r>
              <a:rPr lang="en-US" sz="2800" dirty="0" smtClean="0"/>
              <a:t>and </a:t>
            </a:r>
            <a:r>
              <a:rPr lang="en-AU" sz="2800" dirty="0" smtClean="0"/>
              <a:t>consistent.</a:t>
            </a:r>
          </a:p>
          <a:p>
            <a:r>
              <a:rPr lang="en-AU" sz="2800" dirty="0"/>
              <a:t>Overall, a requirements </a:t>
            </a:r>
            <a:r>
              <a:rPr lang="en-AU" sz="2800" dirty="0" smtClean="0"/>
              <a:t>document </a:t>
            </a:r>
            <a:r>
              <a:rPr lang="en-US" sz="2800" dirty="0" smtClean="0"/>
              <a:t>shall </a:t>
            </a:r>
            <a:r>
              <a:rPr lang="en-US" sz="2800" dirty="0"/>
              <a:t>fulfil the following quality criteria</a:t>
            </a:r>
            <a:r>
              <a:rPr lang="en-US" sz="2800" dirty="0" smtClean="0"/>
              <a:t>:</a:t>
            </a:r>
          </a:p>
          <a:p>
            <a:pPr marL="932688" lvl="2" indent="-457200"/>
            <a:r>
              <a:rPr lang="en-AU" sz="2000" dirty="0"/>
              <a:t>Unambiguity and consistency</a:t>
            </a:r>
          </a:p>
          <a:p>
            <a:pPr marL="932688" lvl="2" indent="-457200"/>
            <a:r>
              <a:rPr lang="en-AU" sz="2000" dirty="0"/>
              <a:t>Clear structure</a:t>
            </a:r>
          </a:p>
          <a:p>
            <a:pPr marL="932688" lvl="2" indent="-457200"/>
            <a:r>
              <a:rPr lang="en-AU" sz="2000" dirty="0"/>
              <a:t>Modifiability and extendibility</a:t>
            </a:r>
          </a:p>
          <a:p>
            <a:pPr marL="932688" lvl="2" indent="-457200"/>
            <a:r>
              <a:rPr lang="en-AU" sz="2000" dirty="0"/>
              <a:t>Completeness</a:t>
            </a:r>
          </a:p>
          <a:p>
            <a:pPr marL="932688" lvl="2" indent="-457200"/>
            <a:r>
              <a:rPr lang="en-AU" sz="2000" dirty="0"/>
              <a:t>Traceability</a:t>
            </a:r>
          </a:p>
        </p:txBody>
      </p:sp>
    </p:spTree>
    <p:extLst>
      <p:ext uri="{BB962C8B-B14F-4D97-AF65-F5344CB8AC3E}">
        <p14:creationId xmlns:p14="http://schemas.microsoft.com/office/powerpoint/2010/main" val="3528595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Unambiguity and Consistency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Quality of individual requirements is a prerequisite</a:t>
            </a:r>
            <a:r>
              <a:rPr lang="en-US" sz="2800" dirty="0" smtClean="0"/>
              <a:t>.</a:t>
            </a:r>
          </a:p>
          <a:p>
            <a:pPr marL="749808" lvl="1" indent="-457200"/>
            <a:r>
              <a:rPr lang="en-US" sz="2800" dirty="0"/>
              <a:t>Requirements documents can be consistent and unambiguous only when the </a:t>
            </a:r>
            <a:r>
              <a:rPr lang="en-US" sz="2800" dirty="0" smtClean="0"/>
              <a:t>individual requirements </a:t>
            </a:r>
            <a:r>
              <a:rPr lang="en-US" sz="2800" dirty="0"/>
              <a:t>are consistent and unambiguous. </a:t>
            </a:r>
            <a:endParaRPr lang="en-US" sz="2800" dirty="0" smtClean="0"/>
          </a:p>
          <a:p>
            <a:pPr marL="749808" lvl="1" indent="-457200"/>
            <a:r>
              <a:rPr lang="en-US" sz="2800" dirty="0" smtClean="0"/>
              <a:t>In </a:t>
            </a:r>
            <a:r>
              <a:rPr lang="en-US" sz="2800" dirty="0"/>
              <a:t>addition, it must be guaranteed </a:t>
            </a:r>
            <a:r>
              <a:rPr lang="en-US" sz="2800" dirty="0" smtClean="0"/>
              <a:t>that individual </a:t>
            </a:r>
            <a:r>
              <a:rPr lang="en-US" sz="2800" dirty="0"/>
              <a:t>requirements do not contradict one another. </a:t>
            </a:r>
            <a:endParaRPr lang="en-US" sz="2800" dirty="0" smtClean="0"/>
          </a:p>
          <a:p>
            <a:pPr marL="749808" lvl="1" indent="-457200"/>
            <a:r>
              <a:rPr lang="en-US" sz="2800" dirty="0" smtClean="0"/>
              <a:t>Another </a:t>
            </a:r>
            <a:r>
              <a:rPr lang="en-US" sz="2800" dirty="0"/>
              <a:t>aspect of </a:t>
            </a:r>
            <a:r>
              <a:rPr lang="en-US" sz="2800" dirty="0" smtClean="0"/>
              <a:t>unambiguity pertains </a:t>
            </a:r>
            <a:r>
              <a:rPr lang="en-US" sz="2800" dirty="0"/>
              <a:t>to the unique identification of a requirements </a:t>
            </a:r>
            <a:r>
              <a:rPr lang="en-US" sz="2800" dirty="0" smtClean="0"/>
              <a:t>document </a:t>
            </a:r>
            <a:r>
              <a:rPr lang="en-US" sz="2800" dirty="0"/>
              <a:t>or a </a:t>
            </a:r>
            <a:r>
              <a:rPr lang="en-US" sz="2800" dirty="0" smtClean="0"/>
              <a:t>requirement among </a:t>
            </a:r>
            <a:r>
              <a:rPr lang="en-US" sz="2800" dirty="0"/>
              <a:t>the set of all requirements documents or requirements in a development project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75334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Clear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600" b="1" i="1" dirty="0"/>
              <a:t>Allows for selective </a:t>
            </a:r>
            <a:r>
              <a:rPr lang="en-AU" sz="3600" b="1" i="1" dirty="0" smtClean="0"/>
              <a:t>reading</a:t>
            </a:r>
          </a:p>
          <a:p>
            <a:pPr lvl="1"/>
            <a:r>
              <a:rPr lang="en-US" sz="3600" dirty="0" smtClean="0"/>
              <a:t>The document should </a:t>
            </a:r>
            <a:r>
              <a:rPr lang="en-US" sz="3600" dirty="0"/>
              <a:t>be appropriately comprehensive and clearly structured. </a:t>
            </a:r>
            <a:endParaRPr lang="en-US" sz="3600" dirty="0" smtClean="0"/>
          </a:p>
          <a:p>
            <a:pPr lvl="1"/>
            <a:r>
              <a:rPr lang="en-US" sz="3600" dirty="0" smtClean="0"/>
              <a:t>An unstructured </a:t>
            </a:r>
            <a:r>
              <a:rPr lang="en-US" sz="3600" dirty="0"/>
              <a:t>or badly structured requirements document </a:t>
            </a:r>
            <a:r>
              <a:rPr lang="en-US" sz="3600" dirty="0" smtClean="0"/>
              <a:t>would </a:t>
            </a:r>
            <a:r>
              <a:rPr lang="en-US" sz="3600" dirty="0"/>
              <a:t>not be appropriate because the document must be read in </a:t>
            </a:r>
            <a:r>
              <a:rPr lang="en-US" sz="3600" dirty="0" smtClean="0"/>
              <a:t>its entirety </a:t>
            </a:r>
            <a:r>
              <a:rPr lang="en-US" sz="3600" dirty="0"/>
              <a:t>in order for a stakeholder to be able to identify parts that are </a:t>
            </a:r>
            <a:r>
              <a:rPr lang="en-US" sz="3600" dirty="0" smtClean="0"/>
              <a:t>relevant.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919015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Modifiability and Extendibility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Content and structure should support </a:t>
            </a:r>
            <a:r>
              <a:rPr lang="en-US" sz="3600" b="1" i="1" dirty="0" smtClean="0"/>
              <a:t>changeability</a:t>
            </a:r>
          </a:p>
          <a:p>
            <a:pPr lvl="1"/>
            <a:r>
              <a:rPr lang="en-US" sz="3200" dirty="0"/>
              <a:t>Requirements documents must be easy to </a:t>
            </a:r>
            <a:r>
              <a:rPr lang="en-US" sz="3200" dirty="0" smtClean="0"/>
              <a:t>modify and extend</a:t>
            </a:r>
            <a:r>
              <a:rPr lang="en-US" sz="3200" dirty="0"/>
              <a:t>. </a:t>
            </a:r>
            <a:endParaRPr lang="en-US" sz="3200" dirty="0" smtClean="0"/>
          </a:p>
          <a:p>
            <a:pPr lvl="1"/>
            <a:r>
              <a:rPr lang="en-US" sz="3200" dirty="0" smtClean="0"/>
              <a:t>There </a:t>
            </a:r>
            <a:r>
              <a:rPr lang="en-US" sz="3200" dirty="0"/>
              <a:t>are always requirements </a:t>
            </a:r>
            <a:r>
              <a:rPr lang="en-US" sz="3200" dirty="0" smtClean="0"/>
              <a:t>that are </a:t>
            </a:r>
            <a:r>
              <a:rPr lang="en-US" sz="3200" dirty="0"/>
              <a:t>changed, altered, added, or removed as a project progresses. </a:t>
            </a:r>
            <a:endParaRPr lang="en-US" sz="3200" dirty="0" smtClean="0"/>
          </a:p>
          <a:p>
            <a:pPr lvl="1"/>
            <a:r>
              <a:rPr lang="en-US" sz="3200" dirty="0" smtClean="0"/>
              <a:t>The requirements </a:t>
            </a:r>
            <a:r>
              <a:rPr lang="en-US" sz="3200" dirty="0"/>
              <a:t>documents of a project should be subject to the project’s version </a:t>
            </a:r>
            <a:r>
              <a:rPr lang="en-US" sz="3200" dirty="0" smtClean="0"/>
              <a:t>control </a:t>
            </a:r>
            <a:r>
              <a:rPr lang="en-AU" sz="3200" dirty="0" smtClean="0"/>
              <a:t>management</a:t>
            </a:r>
            <a:r>
              <a:rPr lang="en-AU" sz="3200" dirty="0"/>
              <a:t>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601875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Completeness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Two </a:t>
            </a:r>
            <a:r>
              <a:rPr lang="en-US" sz="3200" b="1" i="1" dirty="0" smtClean="0"/>
              <a:t>types </a:t>
            </a:r>
            <a:r>
              <a:rPr lang="en-US" sz="3200" b="1" i="1" dirty="0"/>
              <a:t>of completeness in requirements </a:t>
            </a:r>
            <a:r>
              <a:rPr lang="en-US" sz="3200" b="1" i="1" dirty="0" smtClean="0"/>
              <a:t>documents</a:t>
            </a:r>
          </a:p>
          <a:p>
            <a:pPr lvl="1"/>
            <a:r>
              <a:rPr lang="en-US" sz="2800" dirty="0"/>
              <a:t>Requirements documents must be complete, i.e., they must contain all </a:t>
            </a:r>
            <a:r>
              <a:rPr lang="en-US" sz="2800" dirty="0" smtClean="0"/>
              <a:t>relevant requirements  </a:t>
            </a:r>
            <a:r>
              <a:rPr lang="en-US" sz="2800" dirty="0"/>
              <a:t>and each requirement must </a:t>
            </a:r>
            <a:r>
              <a:rPr lang="en-US" sz="2800" dirty="0" smtClean="0"/>
              <a:t>be </a:t>
            </a:r>
            <a:r>
              <a:rPr lang="en-AU" sz="2800" dirty="0" smtClean="0"/>
              <a:t>documented completely</a:t>
            </a:r>
          </a:p>
          <a:p>
            <a:pPr lvl="1"/>
            <a:r>
              <a:rPr lang="en-US" sz="2800" dirty="0"/>
              <a:t>All possible inputs, influential factors, and </a:t>
            </a:r>
            <a:r>
              <a:rPr lang="en-US" sz="2800" dirty="0" smtClean="0"/>
              <a:t>required reactions </a:t>
            </a:r>
            <a:r>
              <a:rPr lang="en-US" sz="2800" dirty="0"/>
              <a:t>of the system must be described for each desired system function</a:t>
            </a:r>
            <a:r>
              <a:rPr lang="en-US" sz="2800" dirty="0" smtClean="0"/>
              <a:t>. </a:t>
            </a:r>
            <a:r>
              <a:rPr lang="en-AU" sz="2800" dirty="0" smtClean="0"/>
              <a:t>This </a:t>
            </a:r>
            <a:r>
              <a:rPr lang="en-US" sz="2800" dirty="0" smtClean="0"/>
              <a:t>comprises </a:t>
            </a:r>
            <a:r>
              <a:rPr lang="en-US" sz="2800" dirty="0"/>
              <a:t>describing error and exception cases in particular</a:t>
            </a:r>
            <a:r>
              <a:rPr lang="en-US" sz="2800" dirty="0" smtClean="0"/>
              <a:t>.</a:t>
            </a:r>
          </a:p>
          <a:p>
            <a:pPr lvl="1"/>
            <a:r>
              <a:rPr lang="en-AU" sz="2800" dirty="0" smtClean="0"/>
              <a:t>Quality </a:t>
            </a:r>
            <a:r>
              <a:rPr lang="en-US" sz="2800" dirty="0" smtClean="0"/>
              <a:t>requirements</a:t>
            </a:r>
            <a:r>
              <a:rPr lang="en-US" sz="2800" dirty="0"/>
              <a:t>, such as requirements pertaining to reaction times or availability </a:t>
            </a:r>
            <a:r>
              <a:rPr lang="en-US" sz="2800" dirty="0" smtClean="0"/>
              <a:t>and usability </a:t>
            </a:r>
            <a:r>
              <a:rPr lang="en-US" sz="2800" dirty="0"/>
              <a:t>of the system, must be noted.</a:t>
            </a:r>
            <a:endParaRPr lang="en-US" sz="2800" dirty="0" smtClean="0"/>
          </a:p>
          <a:p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503649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Completeness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Evidence, reference, and sources are formal </a:t>
            </a:r>
            <a:r>
              <a:rPr lang="en-US" sz="2800" b="1" i="1" dirty="0" smtClean="0"/>
              <a:t>necessities</a:t>
            </a:r>
          </a:p>
          <a:p>
            <a:pPr lvl="1"/>
            <a:r>
              <a:rPr lang="en-US" sz="2400" dirty="0"/>
              <a:t>Formal factors also contribute to completeness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Graphs</a:t>
            </a:r>
            <a:r>
              <a:rPr lang="en-US" sz="2400" dirty="0"/>
              <a:t>, diagrams, and </a:t>
            </a:r>
            <a:r>
              <a:rPr lang="en-US" sz="2400" dirty="0" smtClean="0"/>
              <a:t>tables should </a:t>
            </a:r>
            <a:r>
              <a:rPr lang="en-US" sz="2400" dirty="0"/>
              <a:t>be appropriately labeled. </a:t>
            </a:r>
            <a:endParaRPr lang="en-US" sz="2400" dirty="0" smtClean="0"/>
          </a:p>
          <a:p>
            <a:pPr lvl="1"/>
            <a:r>
              <a:rPr lang="en-US" sz="2400" dirty="0" smtClean="0"/>
              <a:t>Another </a:t>
            </a:r>
            <a:r>
              <a:rPr lang="en-US" sz="2400" dirty="0"/>
              <a:t>important aspect is that consistent </a:t>
            </a:r>
            <a:r>
              <a:rPr lang="en-US" sz="2400" dirty="0" smtClean="0"/>
              <a:t>reference and </a:t>
            </a:r>
            <a:r>
              <a:rPr lang="en-US" sz="2400" dirty="0"/>
              <a:t>index directories must exist. Also, definitions and </a:t>
            </a:r>
            <a:r>
              <a:rPr lang="en-US" sz="2400" dirty="0" smtClean="0"/>
              <a:t>reference </a:t>
            </a:r>
            <a:r>
              <a:rPr lang="en-US" sz="2400" dirty="0"/>
              <a:t>that </a:t>
            </a:r>
            <a:r>
              <a:rPr lang="en-US" sz="2400" dirty="0" smtClean="0"/>
              <a:t>denote specific </a:t>
            </a:r>
            <a:r>
              <a:rPr lang="en-US" sz="2400" dirty="0"/>
              <a:t>terms must be included in any requirements document. </a:t>
            </a:r>
            <a:endParaRPr lang="en-US" sz="2400" dirty="0" smtClean="0"/>
          </a:p>
          <a:p>
            <a:pPr lvl="1"/>
            <a:r>
              <a:rPr lang="en-US" sz="2400" dirty="0" smtClean="0"/>
              <a:t>The comprehensiveness </a:t>
            </a:r>
            <a:r>
              <a:rPr lang="en-US" sz="2400" dirty="0"/>
              <a:t>of a requirements document is a challenge during </a:t>
            </a:r>
            <a:r>
              <a:rPr lang="en-US" sz="2400" dirty="0" smtClean="0"/>
              <a:t>requirements engineering</a:t>
            </a:r>
            <a:r>
              <a:rPr lang="en-US" sz="2400" dirty="0"/>
              <a:t>. Often, a compromise must be found between the time resources </a:t>
            </a:r>
            <a:r>
              <a:rPr lang="en-US" sz="2400" dirty="0" smtClean="0"/>
              <a:t>available and </a:t>
            </a:r>
            <a:r>
              <a:rPr lang="en-US" sz="2400" dirty="0"/>
              <a:t>the completeness of the requirements documents.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66031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Traceability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Relationship to other </a:t>
            </a:r>
            <a:r>
              <a:rPr lang="en-US" sz="2800" b="1" i="1" dirty="0" smtClean="0"/>
              <a:t>development documents</a:t>
            </a:r>
          </a:p>
          <a:p>
            <a:r>
              <a:rPr lang="en-US" sz="2800" dirty="0"/>
              <a:t>An important quality criterion is traceability of relationships between </a:t>
            </a:r>
            <a:r>
              <a:rPr lang="en-US" sz="2800" dirty="0" smtClean="0"/>
              <a:t>requirements documents </a:t>
            </a:r>
            <a:r>
              <a:rPr lang="en-US" sz="2800" dirty="0"/>
              <a:t>and other documents (e.g., business process model, test plans, or </a:t>
            </a:r>
            <a:r>
              <a:rPr lang="en-US" sz="2800" dirty="0" smtClean="0"/>
              <a:t>design plans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smtClean="0"/>
              <a:t>These documents </a:t>
            </a:r>
            <a:r>
              <a:rPr lang="en-US" sz="2800" dirty="0"/>
              <a:t>could have been created in previous development phases, </a:t>
            </a:r>
            <a:r>
              <a:rPr lang="en-US" sz="2800" dirty="0" smtClean="0"/>
              <a:t>in subsequent development </a:t>
            </a:r>
            <a:r>
              <a:rPr lang="en-US" sz="2800" dirty="0"/>
              <a:t>phases, or concurrently with the requirements </a:t>
            </a:r>
            <a:r>
              <a:rPr lang="en-US" sz="2800" dirty="0" smtClean="0"/>
              <a:t>documents. </a:t>
            </a:r>
          </a:p>
          <a:p>
            <a:r>
              <a:rPr lang="en-US" sz="2800" dirty="0" smtClean="0"/>
              <a:t>Among </a:t>
            </a:r>
            <a:r>
              <a:rPr lang="en-US" sz="2800" dirty="0"/>
              <a:t>other things, traceability supports change management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34005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</a:t>
            </a:r>
            <a:r>
              <a:rPr lang="en-US" dirty="0" smtClean="0"/>
              <a:t>documentations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600" b="1" i="1" dirty="0" smtClean="0"/>
              <a:t>2- Legal </a:t>
            </a:r>
            <a:r>
              <a:rPr lang="en-AU" sz="3600" b="1" i="1" dirty="0"/>
              <a:t>relevance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i="1" dirty="0"/>
              <a:t>Requirements have a legal relevance</a:t>
            </a:r>
            <a:r>
              <a:rPr lang="en-US" sz="3200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Requirements are legally binding for the contractor and the client, and the client can sue for their fulfillment.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Documenting the requirements can help to quickly overcome legal conflicts between two </a:t>
            </a:r>
            <a:r>
              <a:rPr lang="en-US" sz="3200" dirty="0" smtClean="0"/>
              <a:t>or </a:t>
            </a:r>
            <a:r>
              <a:rPr lang="en-AU" sz="3200" dirty="0" smtClean="0"/>
              <a:t>more </a:t>
            </a:r>
            <a:r>
              <a:rPr lang="en-AU" sz="3200" dirty="0"/>
              <a:t>parties.</a:t>
            </a:r>
            <a:endParaRPr lang="en-AU" sz="3200" b="1" dirty="0"/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403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Quality Criteria for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Quality criteria </a:t>
            </a:r>
            <a:r>
              <a:rPr lang="en-US" sz="2800" b="1" i="1" dirty="0" smtClean="0"/>
              <a:t>for </a:t>
            </a:r>
            <a:r>
              <a:rPr lang="en-US" sz="2800" b="1" i="1" dirty="0"/>
              <a:t>single document </a:t>
            </a:r>
            <a:r>
              <a:rPr lang="en-US" sz="2800" b="1" i="1" dirty="0" smtClean="0"/>
              <a:t>requirements</a:t>
            </a:r>
          </a:p>
          <a:p>
            <a:pPr lvl="1"/>
            <a:r>
              <a:rPr lang="en-US" sz="3200" b="1" i="1" dirty="0" smtClean="0"/>
              <a:t>Agreed</a:t>
            </a:r>
            <a:r>
              <a:rPr lang="en-US" sz="3200" dirty="0"/>
              <a:t>: A requirement is agreed upon if it is correct and necessary in the </a:t>
            </a:r>
            <a:r>
              <a:rPr lang="en-US" sz="3200" dirty="0" smtClean="0"/>
              <a:t>opinion </a:t>
            </a:r>
            <a:r>
              <a:rPr lang="en-AU" sz="3200" dirty="0" smtClean="0"/>
              <a:t>of </a:t>
            </a:r>
            <a:r>
              <a:rPr lang="en-AU" sz="3200" dirty="0"/>
              <a:t>all stakeholders.</a:t>
            </a:r>
          </a:p>
          <a:p>
            <a:pPr lvl="1"/>
            <a:r>
              <a:rPr lang="en-US" sz="3200" b="1" i="1" dirty="0"/>
              <a:t>Unambiguous</a:t>
            </a:r>
            <a:r>
              <a:rPr lang="en-US" sz="3200" dirty="0"/>
              <a:t>: [ISO/IEC/IEEE 29148:2011] A requirement that </a:t>
            </a:r>
            <a:r>
              <a:rPr lang="en-US" sz="3200" dirty="0" smtClean="0"/>
              <a:t>is unambiguously </a:t>
            </a:r>
            <a:r>
              <a:rPr lang="en-US" sz="3200" dirty="0"/>
              <a:t>documented can be understood in only one way. It must not </a:t>
            </a:r>
            <a:r>
              <a:rPr lang="en-US" sz="3200" dirty="0" smtClean="0"/>
              <a:t>be possible </a:t>
            </a:r>
            <a:r>
              <a:rPr lang="en-US" sz="3200" dirty="0"/>
              <a:t>to interpret the requirement in a different way. All readers of </a:t>
            </a:r>
            <a:r>
              <a:rPr lang="en-US" sz="3200" dirty="0" smtClean="0"/>
              <a:t>the requirement </a:t>
            </a:r>
            <a:r>
              <a:rPr lang="en-US" sz="3200" dirty="0"/>
              <a:t>must arrive at the same understanding of the requirement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5195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Quality Criteria for </a:t>
            </a:r>
            <a:r>
              <a:rPr lang="en-AU" b="1" dirty="0" smtClean="0"/>
              <a:t>Requirements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lvl="1" indent="-285750"/>
            <a:r>
              <a:rPr lang="en-US" sz="2400" b="1" i="1" dirty="0"/>
              <a:t>Necessary</a:t>
            </a:r>
            <a:r>
              <a:rPr lang="en-US" sz="2400" dirty="0"/>
              <a:t>: [ISO/IEC/IEEE 29148:2011] A documented requirement </a:t>
            </a:r>
            <a:r>
              <a:rPr lang="en-US" sz="2400" dirty="0" smtClean="0"/>
              <a:t>must represent </a:t>
            </a:r>
            <a:r>
              <a:rPr lang="en-US" sz="2400" dirty="0"/>
              <a:t>the facts and conditions of the system context in a way that it is </a:t>
            </a:r>
            <a:r>
              <a:rPr lang="en-US" sz="2400" dirty="0" smtClean="0"/>
              <a:t>valid with </a:t>
            </a:r>
            <a:r>
              <a:rPr lang="en-US" sz="2400" dirty="0"/>
              <a:t>regard to the actualities of the system context. These actualities may be </a:t>
            </a:r>
            <a:r>
              <a:rPr lang="en-US" sz="2400" dirty="0" smtClean="0"/>
              <a:t>the different </a:t>
            </a:r>
            <a:r>
              <a:rPr lang="en-US" sz="2400" dirty="0"/>
              <a:t>stakeholders’ ideas, relevant standards, or interfaces to </a:t>
            </a:r>
            <a:r>
              <a:rPr lang="en-US" sz="2400" dirty="0" smtClean="0"/>
              <a:t>external </a:t>
            </a:r>
            <a:r>
              <a:rPr lang="en-AU" sz="2400" dirty="0" smtClean="0"/>
              <a:t>systems</a:t>
            </a:r>
            <a:r>
              <a:rPr lang="en-AU" sz="2400" dirty="0"/>
              <a:t>.</a:t>
            </a:r>
          </a:p>
          <a:p>
            <a:pPr marL="578358" lvl="1" indent="-285750"/>
            <a:r>
              <a:rPr lang="en-US" sz="2400" b="1" i="1" dirty="0"/>
              <a:t>Consistent</a:t>
            </a:r>
            <a:r>
              <a:rPr lang="en-US" sz="2400" dirty="0"/>
              <a:t>: [ISO/IEC/IEEE 29148:2011] Requirements must be consistent </a:t>
            </a:r>
            <a:r>
              <a:rPr lang="en-US" sz="2400" dirty="0" smtClean="0"/>
              <a:t>with regard </a:t>
            </a:r>
            <a:r>
              <a:rPr lang="en-US" sz="2400" dirty="0"/>
              <a:t>to all other requirements, i.e., the requirements must not contradict </a:t>
            </a:r>
            <a:r>
              <a:rPr lang="en-US" sz="2400" dirty="0" smtClean="0"/>
              <a:t>one another</a:t>
            </a:r>
            <a:r>
              <a:rPr lang="en-US" sz="2400" dirty="0"/>
              <a:t>, regardless of their level of detail or documentation type. In addition, </a:t>
            </a:r>
            <a:r>
              <a:rPr lang="en-US" sz="2400" dirty="0" smtClean="0"/>
              <a:t>a requirement </a:t>
            </a:r>
            <a:r>
              <a:rPr lang="en-US" sz="2400" dirty="0"/>
              <a:t>must be formulated in a way that allows for consistency with </a:t>
            </a:r>
            <a:r>
              <a:rPr lang="en-US" sz="2400" dirty="0" smtClean="0"/>
              <a:t>itself, i.e</a:t>
            </a:r>
            <a:r>
              <a:rPr lang="en-US" sz="2400" dirty="0"/>
              <a:t>., the requirement may not contradict itself.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93978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Quality Criteria for </a:t>
            </a:r>
            <a:r>
              <a:rPr lang="en-AU" b="1" dirty="0" smtClean="0"/>
              <a:t>Requirements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b="1" i="1" dirty="0"/>
              <a:t>Verifiable</a:t>
            </a:r>
            <a:r>
              <a:rPr lang="en-US" sz="2400" dirty="0"/>
              <a:t>: [ISO/IEC/IEEE 29148:2011] A requirement must be described in </a:t>
            </a:r>
            <a:r>
              <a:rPr lang="en-US" sz="2400" dirty="0" smtClean="0"/>
              <a:t>a way </a:t>
            </a:r>
            <a:r>
              <a:rPr lang="en-US" sz="2400" dirty="0"/>
              <a:t>that allows for verification. That means that tests or measurements can </a:t>
            </a:r>
            <a:r>
              <a:rPr lang="en-US" sz="2400" dirty="0" smtClean="0"/>
              <a:t>be carried </a:t>
            </a:r>
            <a:r>
              <a:rPr lang="en-US" sz="2400" dirty="0"/>
              <a:t>out that provide evidence of the functionality demanded by </a:t>
            </a:r>
            <a:r>
              <a:rPr lang="en-US" sz="2400" dirty="0" smtClean="0"/>
              <a:t>the </a:t>
            </a:r>
            <a:r>
              <a:rPr lang="en-AU" sz="2400" dirty="0" smtClean="0"/>
              <a:t>requirement</a:t>
            </a:r>
            <a:r>
              <a:rPr lang="en-AU" sz="2400" dirty="0"/>
              <a:t>.</a:t>
            </a:r>
          </a:p>
          <a:p>
            <a:pPr lvl="1"/>
            <a:r>
              <a:rPr lang="en-US" sz="2400" b="1" i="1" dirty="0"/>
              <a:t>Feasible</a:t>
            </a:r>
            <a:r>
              <a:rPr lang="en-US" sz="2400" dirty="0"/>
              <a:t>: [ISO/IEC/IEEE 29148:2011] It must be possible to implement </a:t>
            </a:r>
            <a:r>
              <a:rPr lang="en-US" sz="2400" dirty="0" smtClean="0"/>
              <a:t>each requirement </a:t>
            </a:r>
            <a:r>
              <a:rPr lang="en-US" sz="2400" dirty="0"/>
              <a:t>given the organizational, legal, technical, or financial </a:t>
            </a:r>
            <a:r>
              <a:rPr lang="en-US" sz="2400" dirty="0" smtClean="0"/>
              <a:t>constraints. This </a:t>
            </a:r>
            <a:r>
              <a:rPr lang="en-US" sz="2400" dirty="0"/>
              <a:t>means that a member of the development team ought to be involved in </a:t>
            </a:r>
            <a:r>
              <a:rPr lang="en-US" sz="2400" dirty="0" smtClean="0"/>
              <a:t>rating the </a:t>
            </a:r>
            <a:r>
              <a:rPr lang="en-US" sz="2400" dirty="0"/>
              <a:t>goals and requirements so that he can show the technical limits of </a:t>
            </a:r>
            <a:r>
              <a:rPr lang="en-US" sz="2400" dirty="0" smtClean="0"/>
              <a:t>the implementation </a:t>
            </a:r>
            <a:r>
              <a:rPr lang="en-US" sz="2400" dirty="0"/>
              <a:t>of a particular requirement. In addition, the costs for </a:t>
            </a:r>
            <a:r>
              <a:rPr lang="en-US" sz="2400" dirty="0" smtClean="0"/>
              <a:t>the implementation </a:t>
            </a:r>
            <a:r>
              <a:rPr lang="en-US" sz="2400" dirty="0"/>
              <a:t>must be incorporated into the rating. Occasionally, </a:t>
            </a:r>
            <a:r>
              <a:rPr lang="en-US" sz="2400" dirty="0" smtClean="0"/>
              <a:t>stakeholders withdraw </a:t>
            </a:r>
            <a:r>
              <a:rPr lang="en-US" sz="2400" dirty="0"/>
              <a:t>a requirement if the costs for its realization </a:t>
            </a:r>
            <a:r>
              <a:rPr lang="en-US" sz="2200" dirty="0"/>
              <a:t>become apparent.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721025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Quality Criteria for Requirements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300" b="1" i="1" dirty="0"/>
              <a:t>Traceable</a:t>
            </a:r>
            <a:r>
              <a:rPr lang="en-US" sz="2300" dirty="0"/>
              <a:t>: [ISO/IEC/IEEE 29148:2011] A requirement is traceable if its </a:t>
            </a:r>
            <a:r>
              <a:rPr lang="en-US" sz="2300" dirty="0" smtClean="0"/>
              <a:t>origin as </a:t>
            </a:r>
            <a:r>
              <a:rPr lang="en-US" sz="2300" dirty="0"/>
              <a:t>well as its realization and its relation to other documents can be retraced. </a:t>
            </a:r>
            <a:r>
              <a:rPr lang="en-US" sz="2300" dirty="0" smtClean="0"/>
              <a:t>This can </a:t>
            </a:r>
            <a:r>
              <a:rPr lang="en-US" sz="2300" dirty="0"/>
              <a:t>be done by means of unique requirement identifiers. Using these </a:t>
            </a:r>
            <a:r>
              <a:rPr lang="en-US" sz="2300" dirty="0" smtClean="0"/>
              <a:t>unique identifiers</a:t>
            </a:r>
            <a:r>
              <a:rPr lang="en-US" sz="2300" dirty="0"/>
              <a:t>, requirements that are derived from other requirements on a </a:t>
            </a:r>
            <a:r>
              <a:rPr lang="en-US" sz="2300" dirty="0" smtClean="0"/>
              <a:t>different level </a:t>
            </a:r>
            <a:r>
              <a:rPr lang="en-US" sz="2300" dirty="0"/>
              <a:t>of the </a:t>
            </a:r>
            <a:r>
              <a:rPr lang="en-US" sz="2300" dirty="0" smtClean="0"/>
              <a:t> specification </a:t>
            </a:r>
            <a:r>
              <a:rPr lang="en-US" sz="2300" dirty="0"/>
              <a:t>can be connected. For example, a system goal can </a:t>
            </a:r>
            <a:r>
              <a:rPr lang="en-US" sz="2300" dirty="0" smtClean="0"/>
              <a:t>be traced </a:t>
            </a:r>
            <a:r>
              <a:rPr lang="en-US" sz="2300" dirty="0"/>
              <a:t>through all levels of abstraction, from design to implementation and test.</a:t>
            </a:r>
          </a:p>
          <a:p>
            <a:pPr lvl="1"/>
            <a:r>
              <a:rPr lang="en-US" sz="2300" b="1" i="1" dirty="0" smtClean="0"/>
              <a:t>Complete</a:t>
            </a:r>
            <a:r>
              <a:rPr lang="en-US" sz="2300" b="1" dirty="0"/>
              <a:t>:</a:t>
            </a:r>
            <a:r>
              <a:rPr lang="en-US" sz="2300" dirty="0"/>
              <a:t> [ISO/IEC/IEEE 29148:2011] Each individual requirement </a:t>
            </a:r>
            <a:r>
              <a:rPr lang="en-US" sz="2300" dirty="0" smtClean="0"/>
              <a:t>must completely </a:t>
            </a:r>
            <a:r>
              <a:rPr lang="en-US" sz="2300" dirty="0"/>
              <a:t>describe the functionality it specifies. Requirements that are </a:t>
            </a:r>
            <a:r>
              <a:rPr lang="en-US" sz="2300" dirty="0" smtClean="0"/>
              <a:t>yet incomplete </a:t>
            </a:r>
            <a:r>
              <a:rPr lang="en-US" sz="2300" dirty="0"/>
              <a:t>must be specially marked, for example by inserting “</a:t>
            </a:r>
            <a:r>
              <a:rPr lang="en-US" sz="2300" dirty="0" err="1"/>
              <a:t>tbd</a:t>
            </a:r>
            <a:r>
              <a:rPr lang="en-US" sz="2300" dirty="0"/>
              <a:t>” (“to </a:t>
            </a:r>
            <a:r>
              <a:rPr lang="en-US" sz="2300" dirty="0" smtClean="0"/>
              <a:t>be determined</a:t>
            </a:r>
            <a:r>
              <a:rPr lang="en-US" sz="2300" dirty="0"/>
              <a:t>”) into the respective text field or by setting a corresponding </a:t>
            </a:r>
            <a:r>
              <a:rPr lang="en-US" sz="2300" dirty="0" smtClean="0"/>
              <a:t>status. These </a:t>
            </a:r>
            <a:r>
              <a:rPr lang="en-US" sz="2300" dirty="0"/>
              <a:t>markings can then be systematically searched for and missing </a:t>
            </a:r>
            <a:r>
              <a:rPr lang="en-US" sz="2300" dirty="0" smtClean="0"/>
              <a:t>information </a:t>
            </a:r>
            <a:r>
              <a:rPr lang="en-AU" sz="2300" dirty="0" smtClean="0"/>
              <a:t>can </a:t>
            </a:r>
            <a:r>
              <a:rPr lang="en-AU" sz="2300" dirty="0"/>
              <a:t>be amended accordingly.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1452916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Quality Criteria for Requirements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800" b="1" i="1" dirty="0"/>
              <a:t>Understandable</a:t>
            </a:r>
            <a:r>
              <a:rPr lang="en-US" sz="4800" b="1" dirty="0"/>
              <a:t>:</a:t>
            </a:r>
            <a:r>
              <a:rPr lang="en-US" sz="4800" dirty="0"/>
              <a:t> Requirements must be comprehensible to each </a:t>
            </a:r>
            <a:r>
              <a:rPr lang="en-US" sz="4800" dirty="0" smtClean="0"/>
              <a:t>stakeholder. In requirements engineering</a:t>
            </a:r>
            <a:r>
              <a:rPr lang="en-US" sz="4800" dirty="0"/>
              <a:t>, it is important to strictly </a:t>
            </a:r>
            <a:r>
              <a:rPr lang="en-US" sz="4800" dirty="0" smtClean="0"/>
              <a:t>define </a:t>
            </a:r>
            <a:r>
              <a:rPr lang="en-AU" sz="4800" dirty="0" smtClean="0"/>
              <a:t>the </a:t>
            </a:r>
            <a:r>
              <a:rPr lang="en-AU" sz="4800" dirty="0"/>
              <a:t>terms used.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600813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Glossary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ll </a:t>
            </a:r>
            <a:r>
              <a:rPr lang="en-US" sz="3200" dirty="0"/>
              <a:t>relevant terms must be defined in a common glossary. A glossary is </a:t>
            </a:r>
            <a:r>
              <a:rPr lang="en-US" sz="3200" dirty="0" smtClean="0"/>
              <a:t>a collection </a:t>
            </a:r>
            <a:r>
              <a:rPr lang="en-US" sz="3200" dirty="0"/>
              <a:t>of term definitions and contains the following </a:t>
            </a:r>
            <a:r>
              <a:rPr lang="en-US" sz="3200" dirty="0" smtClean="0"/>
              <a:t>elements:</a:t>
            </a:r>
          </a:p>
          <a:p>
            <a:pPr lvl="1"/>
            <a:r>
              <a:rPr lang="en-AU" sz="2800" dirty="0"/>
              <a:t>Context-specific technical terms</a:t>
            </a:r>
          </a:p>
          <a:p>
            <a:pPr lvl="1"/>
            <a:r>
              <a:rPr lang="en-AU" sz="2800" dirty="0"/>
              <a:t>Abbreviations and acronyms</a:t>
            </a:r>
          </a:p>
          <a:p>
            <a:pPr lvl="1"/>
            <a:r>
              <a:rPr lang="en-US" sz="2800" dirty="0"/>
              <a:t>Everyday concepts that have a special meaning in the given context</a:t>
            </a:r>
          </a:p>
          <a:p>
            <a:pPr lvl="1"/>
            <a:r>
              <a:rPr lang="en-US" sz="2800" dirty="0"/>
              <a:t>Synonyms, i.e., different terms with the same meaning</a:t>
            </a:r>
          </a:p>
          <a:p>
            <a:pPr lvl="1"/>
            <a:r>
              <a:rPr lang="en-US" sz="2800" dirty="0"/>
              <a:t>Homonyms, i.e., identical terms with different meanings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53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</a:t>
            </a:r>
            <a:r>
              <a:rPr lang="en-US" dirty="0" smtClean="0"/>
              <a:t>documentations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600" b="1" i="1" dirty="0" smtClean="0"/>
              <a:t>3- Complexity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3200" i="1" dirty="0"/>
              <a:t>Requirements documents are complex</a:t>
            </a:r>
            <a:r>
              <a:rPr lang="en-US" sz="3200" dirty="0" smtClean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3200" dirty="0" smtClean="0"/>
              <a:t>Systems </a:t>
            </a:r>
            <a:r>
              <a:rPr lang="en-US" sz="3200" dirty="0"/>
              <a:t>that possess thousands </a:t>
            </a:r>
            <a:r>
              <a:rPr lang="en-US" sz="3200" dirty="0" smtClean="0"/>
              <a:t>of requirements </a:t>
            </a:r>
            <a:r>
              <a:rPr lang="en-US" sz="3200" dirty="0"/>
              <a:t>that in turn have complex interdependencies on multiple layers </a:t>
            </a:r>
            <a:r>
              <a:rPr lang="en-US" sz="3200" dirty="0" smtClean="0"/>
              <a:t>are not </a:t>
            </a:r>
            <a:r>
              <a:rPr lang="en-US" sz="3200" dirty="0"/>
              <a:t>unheard of in practice. </a:t>
            </a:r>
            <a:endParaRPr lang="en-US" sz="3200" dirty="0" smtClean="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3200" dirty="0" smtClean="0"/>
              <a:t>Without </a:t>
            </a:r>
            <a:r>
              <a:rPr lang="en-US" sz="3200" dirty="0"/>
              <a:t>suitable documentation, keeping on top </a:t>
            </a:r>
            <a:r>
              <a:rPr lang="en-US" sz="3200" dirty="0" smtClean="0"/>
              <a:t>of things </a:t>
            </a:r>
            <a:r>
              <a:rPr lang="en-US" sz="3200" dirty="0"/>
              <a:t>can become very difficult for anyone involved.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992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documentations(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1" i="1" dirty="0" smtClean="0"/>
              <a:t>4- Accessibility</a:t>
            </a:r>
          </a:p>
          <a:p>
            <a:r>
              <a:rPr lang="en-US" sz="3200" i="1" dirty="0"/>
              <a:t>Requirements must be accessible to all involved parties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Projects undergo certain </a:t>
            </a:r>
            <a:r>
              <a:rPr lang="en-US" sz="3200" dirty="0"/>
              <a:t>“development” as time goes by—with regard to the subject as well as </a:t>
            </a:r>
            <a:r>
              <a:rPr lang="en-US" sz="3200" dirty="0" smtClean="0"/>
              <a:t>the staff.</a:t>
            </a:r>
          </a:p>
          <a:p>
            <a:r>
              <a:rPr lang="en-US" sz="3200" dirty="0" smtClean="0"/>
              <a:t>When </a:t>
            </a:r>
            <a:r>
              <a:rPr lang="en-US" sz="3200" dirty="0"/>
              <a:t>requirements can be permanently accessed, uncertainty </a:t>
            </a:r>
            <a:r>
              <a:rPr lang="en-US" sz="3200" dirty="0" smtClean="0"/>
              <a:t>can </a:t>
            </a:r>
            <a:r>
              <a:rPr lang="en-US" sz="3200" dirty="0"/>
              <a:t>be avoided and staff that has recently joined the project </a:t>
            </a:r>
            <a:r>
              <a:rPr lang="en-US" sz="3200" dirty="0" smtClean="0"/>
              <a:t>can quickly </a:t>
            </a:r>
            <a:r>
              <a:rPr lang="en-US" sz="3200" dirty="0"/>
              <a:t>get up to speed.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1020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Types of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Requirements for a system can be documented in three different </a:t>
            </a:r>
            <a:r>
              <a:rPr lang="en-US" sz="3200" dirty="0" smtClean="0"/>
              <a:t>perspectives:</a:t>
            </a:r>
          </a:p>
          <a:p>
            <a:r>
              <a:rPr lang="en-US" sz="3200" b="1" dirty="0" smtClean="0"/>
              <a:t>1- </a:t>
            </a:r>
            <a:r>
              <a:rPr lang="en-AU" sz="3200" b="1" i="1" dirty="0"/>
              <a:t>Data </a:t>
            </a:r>
            <a:r>
              <a:rPr lang="en-AU" sz="3200" b="1" i="1" dirty="0" smtClean="0"/>
              <a:t>perspective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In the data perspective, a static-structural perspective on </a:t>
            </a:r>
            <a:r>
              <a:rPr lang="en-US" sz="2800" dirty="0" smtClean="0"/>
              <a:t>the requirements </a:t>
            </a:r>
            <a:r>
              <a:rPr lang="en-US" sz="2800" dirty="0"/>
              <a:t>of the system is adopted.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For </a:t>
            </a:r>
            <a:r>
              <a:rPr lang="en-US" sz="2800" dirty="0"/>
              <a:t>example, the structure of input </a:t>
            </a:r>
            <a:r>
              <a:rPr lang="en-US" sz="2800" dirty="0" smtClean="0"/>
              <a:t>and output </a:t>
            </a:r>
            <a:r>
              <a:rPr lang="en-US" sz="2800" dirty="0"/>
              <a:t>data as well as static-structural aspects of usage and dependency </a:t>
            </a:r>
            <a:r>
              <a:rPr lang="en-US" sz="2800" dirty="0" smtClean="0"/>
              <a:t>relations of </a:t>
            </a:r>
            <a:r>
              <a:rPr lang="en-US" sz="2800" dirty="0"/>
              <a:t>the system and the system context can be </a:t>
            </a:r>
            <a:r>
              <a:rPr lang="en-US" sz="2800" dirty="0" smtClean="0"/>
              <a:t>documented. 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9542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Types of </a:t>
            </a:r>
            <a:r>
              <a:rPr lang="en-AU" b="1" dirty="0" smtClean="0"/>
              <a:t>Documentation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2- </a:t>
            </a:r>
            <a:r>
              <a:rPr lang="en-AU" sz="3200" b="1" i="1" dirty="0"/>
              <a:t>Functional </a:t>
            </a:r>
            <a:r>
              <a:rPr lang="en-AU" sz="3200" b="1" i="1" dirty="0" smtClean="0"/>
              <a:t>perspective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The functional perspective documents </a:t>
            </a:r>
            <a:r>
              <a:rPr lang="en-US" sz="2800" dirty="0" smtClean="0"/>
              <a:t>which information </a:t>
            </a:r>
            <a:r>
              <a:rPr lang="en-US" sz="2800" dirty="0"/>
              <a:t>(data) is received from the system context and manipulated by </a:t>
            </a:r>
            <a:r>
              <a:rPr lang="en-US" sz="2800" dirty="0" smtClean="0"/>
              <a:t>the system </a:t>
            </a:r>
            <a:r>
              <a:rPr lang="en-US" sz="2800" dirty="0"/>
              <a:t>or one of its functions.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This </a:t>
            </a:r>
            <a:r>
              <a:rPr lang="en-US" sz="2800" dirty="0"/>
              <a:t>perspective also documents which data </a:t>
            </a:r>
            <a:r>
              <a:rPr lang="en-US" sz="2800" dirty="0" smtClean="0"/>
              <a:t>flows back </a:t>
            </a:r>
            <a:r>
              <a:rPr lang="en-US" sz="2800" dirty="0"/>
              <a:t>into the system context.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order in which functions processing the </a:t>
            </a:r>
            <a:r>
              <a:rPr lang="en-US" sz="2800" dirty="0" smtClean="0"/>
              <a:t>input data </a:t>
            </a:r>
            <a:r>
              <a:rPr lang="en-US" sz="2800" dirty="0"/>
              <a:t>are executed is also documented.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10806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Types of Documentation (Contd..)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3- </a:t>
            </a:r>
            <a:r>
              <a:rPr lang="en-AU" sz="3200" b="1" i="1" dirty="0" smtClean="0"/>
              <a:t>Behavioural </a:t>
            </a:r>
            <a:r>
              <a:rPr lang="en-AU" sz="3200" b="1" i="1" dirty="0"/>
              <a:t>perspective</a:t>
            </a:r>
            <a:r>
              <a:rPr lang="en-AU" sz="3200" b="1" i="1" dirty="0" smtClean="0"/>
              <a:t>:</a:t>
            </a:r>
          </a:p>
          <a:p>
            <a:r>
              <a:rPr lang="en-US" sz="3200" dirty="0"/>
              <a:t>In the behavioral perspective, information about </a:t>
            </a:r>
            <a:r>
              <a:rPr lang="en-US" sz="3200" dirty="0" smtClean="0"/>
              <a:t>the system </a:t>
            </a:r>
            <a:r>
              <a:rPr lang="en-US" sz="3200" dirty="0"/>
              <a:t>and how it is embedded into the system context is documented in a </a:t>
            </a:r>
            <a:r>
              <a:rPr lang="en-US" sz="3200" dirty="0" smtClean="0"/>
              <a:t>state oriented manner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/>
              <a:t>is done by documenting the reactions of the system </a:t>
            </a:r>
            <a:r>
              <a:rPr lang="en-US" sz="3200" dirty="0" smtClean="0"/>
              <a:t>upon events </a:t>
            </a:r>
            <a:r>
              <a:rPr lang="en-US" sz="3200" dirty="0"/>
              <a:t>in the system context, the conditions that warrant a state transition, and </a:t>
            </a:r>
            <a:r>
              <a:rPr lang="en-US" sz="3200" dirty="0" smtClean="0"/>
              <a:t>the effects </a:t>
            </a:r>
            <a:r>
              <a:rPr lang="en-US" sz="3200" dirty="0"/>
              <a:t>that the system shall have on its </a:t>
            </a:r>
            <a:r>
              <a:rPr lang="en-US" sz="3200" dirty="0" smtClean="0"/>
              <a:t>environment.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6313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1466</TotalTime>
  <Words>3208</Words>
  <Application>Microsoft Office PowerPoint</Application>
  <PresentationFormat>Widescreen</PresentationFormat>
  <Paragraphs>214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Calibri Light</vt:lpstr>
      <vt:lpstr>Wingdings</vt:lpstr>
      <vt:lpstr>Retrospect</vt:lpstr>
      <vt:lpstr>Documenting Requirements</vt:lpstr>
      <vt:lpstr>Document Design</vt:lpstr>
      <vt:lpstr>Reasons for documentations</vt:lpstr>
      <vt:lpstr>Reasons for documentations (contd…)</vt:lpstr>
      <vt:lpstr>Reasons for documentations(contd…)</vt:lpstr>
      <vt:lpstr>Reasons for documentations(contd…)</vt:lpstr>
      <vt:lpstr>Types of Documentation</vt:lpstr>
      <vt:lpstr>Types of Documentation (Contd..)</vt:lpstr>
      <vt:lpstr>Types of Documentation (Contd..)</vt:lpstr>
      <vt:lpstr>Requirements Documentation using Natural Language</vt:lpstr>
      <vt:lpstr>Requirements Documentation using Natural Language (Cond…)</vt:lpstr>
      <vt:lpstr>Requirements Documentation using Conceptual Models</vt:lpstr>
      <vt:lpstr>Requirements Documentation using Conceptual Models (contd..)</vt:lpstr>
      <vt:lpstr>Requirements Documentation using Conceptual Models (contd..)</vt:lpstr>
      <vt:lpstr>Requirements Documentation using Conceptual Models (contd..)</vt:lpstr>
      <vt:lpstr>Hybrid Requirements Documents</vt:lpstr>
      <vt:lpstr>Document Structures</vt:lpstr>
      <vt:lpstr>Standardized Document Structures</vt:lpstr>
      <vt:lpstr>Different Standards</vt:lpstr>
      <vt:lpstr>Different Standards (contd..)</vt:lpstr>
      <vt:lpstr>Different Standards (contd..)</vt:lpstr>
      <vt:lpstr>Different Standards (contd..)</vt:lpstr>
      <vt:lpstr>Customized Standard Contents</vt:lpstr>
      <vt:lpstr>Customized Standard Contents (contd..)</vt:lpstr>
      <vt:lpstr>Customized Standard Contents (contd..)</vt:lpstr>
      <vt:lpstr>Customized Standard Contents (contd..)</vt:lpstr>
      <vt:lpstr>Customized Standard Contents (contd..)</vt:lpstr>
      <vt:lpstr>Customized Standard Contents (contd..)</vt:lpstr>
      <vt:lpstr>Customized Standard Contents (contd..)</vt:lpstr>
      <vt:lpstr>Using Requirements Documents</vt:lpstr>
      <vt:lpstr>Using Requirements Documents (contd..)</vt:lpstr>
      <vt:lpstr>Using Requirements Documents (contd..)</vt:lpstr>
      <vt:lpstr>Quality Criteria for Requirements Documents</vt:lpstr>
      <vt:lpstr>Unambiguity and Consistency</vt:lpstr>
      <vt:lpstr>Clear Structure</vt:lpstr>
      <vt:lpstr>Modifiability and Extendibility</vt:lpstr>
      <vt:lpstr>Completeness</vt:lpstr>
      <vt:lpstr>Completeness (Contd..)</vt:lpstr>
      <vt:lpstr>Traceability</vt:lpstr>
      <vt:lpstr>Quality Criteria for Requirements</vt:lpstr>
      <vt:lpstr>Quality Criteria for Requirements (Contd..)</vt:lpstr>
      <vt:lpstr>Quality Criteria for Requirements (Contd..)</vt:lpstr>
      <vt:lpstr>Quality Criteria for Requirements (Contd..)</vt:lpstr>
      <vt:lpstr>Quality Criteria for Requirements (Contd..)</vt:lpstr>
      <vt:lpstr>Glossary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Engineering</dc:title>
  <dc:creator>Fazal Wahab</dc:creator>
  <cp:lastModifiedBy>Fazal Wahab</cp:lastModifiedBy>
  <cp:revision>85</cp:revision>
  <dcterms:created xsi:type="dcterms:W3CDTF">2015-09-09T14:05:49Z</dcterms:created>
  <dcterms:modified xsi:type="dcterms:W3CDTF">2015-11-11T14:07:19Z</dcterms:modified>
</cp:coreProperties>
</file>