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784" y="920367"/>
            <a:ext cx="10058400" cy="2679707"/>
          </a:xfrm>
        </p:spPr>
        <p:txBody>
          <a:bodyPr>
            <a:normAutofit/>
          </a:bodyPr>
          <a:lstStyle/>
          <a:p>
            <a:pPr algn="ctr"/>
            <a:r>
              <a:rPr lang="en-AU" sz="6600" b="1" dirty="0" smtClean="0"/>
              <a:t>Documenting Requirements</a:t>
            </a:r>
            <a:endParaRPr lang="en-AU" sz="6600" dirty="0"/>
          </a:p>
        </p:txBody>
      </p:sp>
    </p:spTree>
    <p:extLst>
      <p:ext uri="{BB962C8B-B14F-4D97-AF65-F5344CB8AC3E}">
        <p14:creationId xmlns:p14="http://schemas.microsoft.com/office/powerpoint/2010/main" val="7291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Incompletely Specified Process Verbs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b="1" i="1" dirty="0"/>
              <a:t>Completing process </a:t>
            </a:r>
            <a:r>
              <a:rPr lang="en-AU" sz="2400" b="1" i="1" dirty="0" smtClean="0"/>
              <a:t>words</a:t>
            </a:r>
          </a:p>
          <a:p>
            <a:r>
              <a:rPr lang="en-US" sz="2400" dirty="0"/>
              <a:t>Some process verbs require more than one noun to be considered </a:t>
            </a:r>
            <a:r>
              <a:rPr lang="en-US" sz="2400" dirty="0" smtClean="0"/>
              <a:t>completely specified</a:t>
            </a:r>
            <a:r>
              <a:rPr lang="en-US" sz="2400" dirty="0"/>
              <a:t>. The verb </a:t>
            </a:r>
            <a:r>
              <a:rPr lang="en-US" sz="2400" i="1" dirty="0"/>
              <a:t>transmit</a:t>
            </a:r>
            <a:r>
              <a:rPr lang="en-US" sz="2400" dirty="0"/>
              <a:t>, for instance, requires at least three supplements to </a:t>
            </a:r>
            <a:r>
              <a:rPr lang="en-US" sz="2400" dirty="0" smtClean="0"/>
              <a:t>be considered </a:t>
            </a:r>
            <a:r>
              <a:rPr lang="en-US" sz="2400" dirty="0"/>
              <a:t>complete: </a:t>
            </a:r>
            <a:r>
              <a:rPr lang="en-US" sz="2400" i="1" dirty="0"/>
              <a:t>what </a:t>
            </a:r>
            <a:r>
              <a:rPr lang="en-US" sz="2400" dirty="0"/>
              <a:t>is being transmitted, </a:t>
            </a:r>
            <a:r>
              <a:rPr lang="en-US" sz="2400" i="1" dirty="0"/>
              <a:t>from where </a:t>
            </a:r>
            <a:r>
              <a:rPr lang="en-US" sz="2400" dirty="0"/>
              <a:t>it is being </a:t>
            </a:r>
            <a:r>
              <a:rPr lang="en-US" sz="2400" dirty="0" smtClean="0"/>
              <a:t>transmitted, and </a:t>
            </a:r>
            <a:r>
              <a:rPr lang="en-US" sz="2400" i="1" dirty="0"/>
              <a:t>to where </a:t>
            </a:r>
            <a:r>
              <a:rPr lang="en-US" sz="2400" dirty="0"/>
              <a:t>it is being transmitted</a:t>
            </a:r>
            <a:r>
              <a:rPr lang="en-US" sz="2400" dirty="0" smtClean="0"/>
              <a:t>. </a:t>
            </a:r>
          </a:p>
          <a:p>
            <a:r>
              <a:rPr lang="en-AU" sz="2400" b="1" i="1" dirty="0"/>
              <a:t>Avoid passive </a:t>
            </a:r>
            <a:r>
              <a:rPr lang="en-AU" sz="2400" b="1" i="1" dirty="0" smtClean="0"/>
              <a:t>voice</a:t>
            </a:r>
            <a:endParaRPr lang="en-AU" sz="2400" b="1" dirty="0"/>
          </a:p>
          <a:p>
            <a:r>
              <a:rPr lang="en-US" sz="2400" dirty="0"/>
              <a:t>The use of incompletely specified process words can mostly be avoided or kept </a:t>
            </a:r>
            <a:r>
              <a:rPr lang="en-US" sz="2400" dirty="0" smtClean="0"/>
              <a:t>to a </a:t>
            </a:r>
            <a:r>
              <a:rPr lang="en-US" sz="2400" dirty="0"/>
              <a:t>minimum if requirements are formulated using the active voice rather than </a:t>
            </a:r>
            <a:r>
              <a:rPr lang="en-US" sz="2400" dirty="0" smtClean="0"/>
              <a:t>the </a:t>
            </a:r>
            <a:r>
              <a:rPr lang="en-AU" sz="2400" dirty="0" smtClean="0"/>
              <a:t>passive </a:t>
            </a:r>
            <a:r>
              <a:rPr lang="en-AU" sz="2400" dirty="0"/>
              <a:t>voice</a:t>
            </a:r>
            <a:r>
              <a:rPr lang="en-AU" sz="2400" dirty="0" smtClean="0"/>
              <a:t>.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23674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Incompletely Specified Process Verbs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b="1" i="1" dirty="0"/>
              <a:t>Use active </a:t>
            </a:r>
            <a:r>
              <a:rPr lang="en-AU" sz="2400" b="1" i="1" dirty="0" smtClean="0"/>
              <a:t>voice</a:t>
            </a:r>
          </a:p>
          <a:p>
            <a:r>
              <a:rPr lang="en-US" sz="2400" b="1" dirty="0"/>
              <a:t>Example: </a:t>
            </a:r>
            <a:r>
              <a:rPr lang="en-US" sz="2400" b="1" i="1" dirty="0"/>
              <a:t>Requirement using the passive voice</a:t>
            </a:r>
          </a:p>
          <a:p>
            <a:r>
              <a:rPr lang="en-US" sz="2400" dirty="0"/>
              <a:t>To log a user in, the login data is entered.</a:t>
            </a:r>
            <a:endParaRPr lang="en-AU" sz="2400" b="1" dirty="0"/>
          </a:p>
          <a:p>
            <a:r>
              <a:rPr lang="en-US" sz="2400" dirty="0"/>
              <a:t>In this requirement using passive voice, it is unclear who enters the login data. It </a:t>
            </a:r>
            <a:r>
              <a:rPr lang="en-US" sz="2400" dirty="0" smtClean="0"/>
              <a:t>is also </a:t>
            </a:r>
            <a:r>
              <a:rPr lang="en-US" sz="2400" dirty="0"/>
              <a:t>unclear where and how this is done. </a:t>
            </a:r>
            <a:endParaRPr lang="en-US" sz="2400" dirty="0" smtClean="0"/>
          </a:p>
          <a:p>
            <a:r>
              <a:rPr lang="en-US" sz="2400" dirty="0" smtClean="0"/>
              <a:t>The same requirement using active voice might be as follows:</a:t>
            </a:r>
          </a:p>
          <a:p>
            <a:r>
              <a:rPr lang="en-US" sz="2400" b="1" dirty="0" smtClean="0"/>
              <a:t>Example: </a:t>
            </a:r>
            <a:r>
              <a:rPr lang="en-US" sz="2400" b="1" i="1" dirty="0" smtClean="0"/>
              <a:t>Requirement using active voice</a:t>
            </a:r>
          </a:p>
          <a:p>
            <a:r>
              <a:rPr lang="en-US" sz="2400" dirty="0" smtClean="0"/>
              <a:t>The system must allow the user to enter his user name and password using the keyboard of the terminal.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19816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Requirement Construction using Templates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i="1" dirty="0"/>
              <a:t>Quality by means of requirements </a:t>
            </a:r>
            <a:r>
              <a:rPr lang="en-US" sz="2800" b="1" i="1" dirty="0" smtClean="0"/>
              <a:t>templates </a:t>
            </a:r>
            <a:r>
              <a:rPr lang="en-US" sz="2800" b="1" i="1" dirty="0"/>
              <a:t>and </a:t>
            </a:r>
            <a:r>
              <a:rPr lang="en-US" sz="2800" b="1" i="1" dirty="0" smtClean="0"/>
              <a:t>glossaries</a:t>
            </a:r>
          </a:p>
          <a:p>
            <a:r>
              <a:rPr lang="en-US" sz="2800" dirty="0"/>
              <a:t>Requirements templates provide a simple and easily understandable approach </a:t>
            </a:r>
            <a:r>
              <a:rPr lang="en-US" sz="2800" dirty="0" smtClean="0"/>
              <a:t>to reduce </a:t>
            </a:r>
            <a:r>
              <a:rPr lang="en-US" sz="2800" dirty="0"/>
              <a:t>language effects when documenting requirements. Templates support the </a:t>
            </a:r>
            <a:r>
              <a:rPr lang="en-US" sz="2800" dirty="0" smtClean="0"/>
              <a:t>author in </a:t>
            </a:r>
            <a:r>
              <a:rPr lang="en-US" sz="2800" dirty="0"/>
              <a:t>achieving high quality and syntactic unambiguousness in optimal time and at </a:t>
            </a:r>
            <a:r>
              <a:rPr lang="en-US" sz="2800" dirty="0" smtClean="0"/>
              <a:t>low </a:t>
            </a:r>
            <a:r>
              <a:rPr lang="en-AU" sz="2800" dirty="0" smtClean="0"/>
              <a:t>costs.</a:t>
            </a:r>
          </a:p>
          <a:p>
            <a:r>
              <a:rPr lang="en-AU" sz="2800" b="1" i="1" dirty="0" smtClean="0"/>
              <a:t>Requirements Template</a:t>
            </a:r>
          </a:p>
          <a:p>
            <a:r>
              <a:rPr lang="en-US" sz="2800" dirty="0"/>
              <a:t>A requirements template is a blueprint for the syntactic structure of individual requirements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6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Requirement Construction using </a:t>
            </a:r>
            <a:r>
              <a:rPr lang="en-AU" b="1" dirty="0" smtClean="0"/>
              <a:t>Templates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/>
              <a:t>The following is a step-by-step </a:t>
            </a:r>
            <a:r>
              <a:rPr lang="en-US" sz="2300" dirty="0" smtClean="0"/>
              <a:t>description </a:t>
            </a:r>
            <a:r>
              <a:rPr lang="en-US" sz="2300" dirty="0"/>
              <a:t>of the correct application </a:t>
            </a:r>
            <a:r>
              <a:rPr lang="en-US" sz="2300" dirty="0" smtClean="0"/>
              <a:t>of </a:t>
            </a:r>
            <a:r>
              <a:rPr lang="en-AU" sz="2300" dirty="0" smtClean="0"/>
              <a:t>requirements templates:</a:t>
            </a:r>
          </a:p>
          <a:p>
            <a:r>
              <a:rPr lang="en-US" sz="2300" b="1" dirty="0"/>
              <a:t>Step 1: Determine the Legal Obligation</a:t>
            </a:r>
          </a:p>
          <a:p>
            <a:r>
              <a:rPr lang="en-US" sz="2300" i="1" dirty="0"/>
              <a:t>How legally binding is a requirement?</a:t>
            </a:r>
          </a:p>
          <a:p>
            <a:r>
              <a:rPr lang="en-US" sz="2300" dirty="0"/>
              <a:t>In the beginning, you should determine the degree of legal obligation for </a:t>
            </a:r>
            <a:r>
              <a:rPr lang="en-US" sz="2300" dirty="0" smtClean="0"/>
              <a:t>a requirement</a:t>
            </a:r>
            <a:r>
              <a:rPr lang="en-US" sz="2300" dirty="0"/>
              <a:t>. Usually, one distinguishes between legally obligatory </a:t>
            </a:r>
            <a:r>
              <a:rPr lang="en-US" sz="2300" dirty="0" smtClean="0"/>
              <a:t>requirements, urgently </a:t>
            </a:r>
            <a:r>
              <a:rPr lang="en-US" sz="2300" dirty="0"/>
              <a:t>recommended requirements, future requirements, and desirable requirements.</a:t>
            </a:r>
          </a:p>
          <a:p>
            <a:r>
              <a:rPr lang="en-US" sz="2300" dirty="0"/>
              <a:t>To achieve this within a requirement, you can use the modal verbs </a:t>
            </a:r>
            <a:r>
              <a:rPr lang="en-US" sz="2300" i="1" dirty="0"/>
              <a:t>shall, should, </a:t>
            </a:r>
            <a:r>
              <a:rPr lang="en-US" sz="2300" i="1" dirty="0" smtClean="0"/>
              <a:t>will</a:t>
            </a:r>
            <a:r>
              <a:rPr lang="en-US" sz="2300" dirty="0" smtClean="0"/>
              <a:t>, and </a:t>
            </a:r>
            <a:r>
              <a:rPr lang="en-US" sz="2300" i="1" dirty="0"/>
              <a:t>may</a:t>
            </a:r>
            <a:r>
              <a:rPr lang="en-US" sz="2300" dirty="0"/>
              <a:t>. Alternatively, the legal obligation of a requirement can be documented by </a:t>
            </a:r>
            <a:r>
              <a:rPr lang="en-US" sz="2300" dirty="0" smtClean="0"/>
              <a:t>a </a:t>
            </a:r>
            <a:r>
              <a:rPr lang="en-AU" sz="2300" dirty="0" smtClean="0"/>
              <a:t>specific </a:t>
            </a:r>
            <a:r>
              <a:rPr lang="en-AU" sz="2300" dirty="0"/>
              <a:t>requirements attribute.</a:t>
            </a:r>
          </a:p>
        </p:txBody>
      </p:sp>
    </p:spTree>
    <p:extLst>
      <p:ext uri="{BB962C8B-B14F-4D97-AF65-F5344CB8AC3E}">
        <p14:creationId xmlns:p14="http://schemas.microsoft.com/office/powerpoint/2010/main" val="322714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Requirement Construction using Templates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Step 2: The Requirement Core</a:t>
            </a:r>
          </a:p>
          <a:p>
            <a:r>
              <a:rPr lang="en-AU" sz="2800" i="1" dirty="0"/>
              <a:t>Determine the required </a:t>
            </a:r>
            <a:r>
              <a:rPr lang="en-AU" sz="2800" i="1" dirty="0" smtClean="0"/>
              <a:t>process</a:t>
            </a:r>
            <a:r>
              <a:rPr lang="en-AU" sz="2800" dirty="0"/>
              <a:t>:</a:t>
            </a:r>
          </a:p>
          <a:p>
            <a:r>
              <a:rPr lang="en-US" sz="2800" dirty="0"/>
              <a:t>The core of each requirement is the functionality that it specifies (e.g., print, </a:t>
            </a:r>
            <a:r>
              <a:rPr lang="en-US" sz="2800" dirty="0" smtClean="0"/>
              <a:t>save, paste</a:t>
            </a:r>
            <a:r>
              <a:rPr lang="en-US" sz="2800" dirty="0"/>
              <a:t>, or calculate). This functionality is referred to as the </a:t>
            </a:r>
            <a:r>
              <a:rPr lang="en-US" sz="2800" i="1" dirty="0"/>
              <a:t>process</a:t>
            </a:r>
            <a:r>
              <a:rPr lang="en-US" sz="2800" dirty="0"/>
              <a:t>. Processes </a:t>
            </a:r>
            <a:r>
              <a:rPr lang="en-US" sz="2800" dirty="0" smtClean="0"/>
              <a:t>are activities </a:t>
            </a:r>
            <a:r>
              <a:rPr lang="en-US" sz="2800" dirty="0"/>
              <a:t>and may only be described using verbs.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process that depicts the </a:t>
            </a:r>
            <a:r>
              <a:rPr lang="en-US" sz="2800" dirty="0" smtClean="0"/>
              <a:t>system behavior </a:t>
            </a:r>
            <a:r>
              <a:rPr lang="en-US" sz="2800" dirty="0"/>
              <a:t>by means of a requirement is to be described in step 2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5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b="1" dirty="0"/>
              <a:t>Requirement Construction using Templates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Step 3: Characterize the Activity of a System</a:t>
            </a:r>
          </a:p>
          <a:p>
            <a:r>
              <a:rPr lang="en-US" sz="2400" dirty="0"/>
              <a:t>For functional requirements, the system activity can be classified as one of </a:t>
            </a:r>
            <a:r>
              <a:rPr lang="en-US" sz="2400" dirty="0" smtClean="0"/>
              <a:t>three </a:t>
            </a:r>
            <a:r>
              <a:rPr lang="en-AU" sz="2400" dirty="0" smtClean="0"/>
              <a:t>relevant </a:t>
            </a:r>
            <a:r>
              <a:rPr lang="en-AU" sz="2400" dirty="0"/>
              <a:t>types:</a:t>
            </a:r>
          </a:p>
          <a:p>
            <a:r>
              <a:rPr lang="en-US" sz="2400" b="1" i="1" dirty="0" smtClean="0"/>
              <a:t>Type 1: Autonomous </a:t>
            </a:r>
            <a:r>
              <a:rPr lang="en-US" sz="2400" b="1" i="1" dirty="0"/>
              <a:t>system activity</a:t>
            </a:r>
            <a:r>
              <a:rPr lang="en-US" sz="2400" i="1" dirty="0"/>
              <a:t>: </a:t>
            </a:r>
            <a:r>
              <a:rPr lang="en-US" sz="2400" dirty="0"/>
              <a:t>The system performs the process autonomously.</a:t>
            </a:r>
          </a:p>
          <a:p>
            <a:r>
              <a:rPr lang="en-US" sz="2400" b="1" i="1" dirty="0" smtClean="0"/>
              <a:t>Type 2: User </a:t>
            </a:r>
            <a:r>
              <a:rPr lang="en-US" sz="2400" b="1" i="1" dirty="0"/>
              <a:t>interaction</a:t>
            </a:r>
            <a:r>
              <a:rPr lang="en-US" sz="2400" i="1" dirty="0"/>
              <a:t>: </a:t>
            </a:r>
            <a:r>
              <a:rPr lang="en-US" sz="2400" dirty="0"/>
              <a:t>The system provides the process as a service for the user.</a:t>
            </a:r>
          </a:p>
          <a:p>
            <a:r>
              <a:rPr lang="en-US" sz="2400" b="1" i="1" dirty="0" smtClean="0"/>
              <a:t>Type 3: Interface </a:t>
            </a:r>
            <a:r>
              <a:rPr lang="en-US" sz="2400" b="1" i="1" dirty="0"/>
              <a:t>requirement</a:t>
            </a:r>
            <a:r>
              <a:rPr lang="en-US" sz="2400" i="1" dirty="0"/>
              <a:t>: </a:t>
            </a:r>
            <a:r>
              <a:rPr lang="en-US" sz="2400" dirty="0"/>
              <a:t>The system performs a process depending on a </a:t>
            </a:r>
            <a:r>
              <a:rPr lang="en-US" sz="2400" dirty="0" smtClean="0"/>
              <a:t>third party </a:t>
            </a:r>
            <a:r>
              <a:rPr lang="en-US" sz="2400" dirty="0"/>
              <a:t>(e.g., another system). The system is passive and waits for an </a:t>
            </a:r>
            <a:r>
              <a:rPr lang="en-US" sz="2400" dirty="0" smtClean="0"/>
              <a:t>external </a:t>
            </a:r>
            <a:r>
              <a:rPr lang="en-AU" sz="2400" dirty="0" smtClean="0"/>
              <a:t>event</a:t>
            </a:r>
            <a:r>
              <a:rPr lang="en-A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753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Requirement Construction using Templates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i="1" dirty="0"/>
              <a:t>Type </a:t>
            </a:r>
            <a:r>
              <a:rPr lang="en-AU" sz="2800" i="1" dirty="0" smtClean="0"/>
              <a:t>1: Autonomous </a:t>
            </a:r>
            <a:r>
              <a:rPr lang="en-AU" sz="2800" i="1" dirty="0"/>
              <a:t>system activity</a:t>
            </a:r>
          </a:p>
          <a:p>
            <a:r>
              <a:rPr lang="en-US" sz="2800" dirty="0"/>
              <a:t>The first template type is used when requirements are constructed that depict </a:t>
            </a:r>
            <a:r>
              <a:rPr lang="en-US" sz="2800" dirty="0" smtClean="0"/>
              <a:t>system activities </a:t>
            </a:r>
            <a:r>
              <a:rPr lang="en-US" sz="2800" dirty="0"/>
              <a:t>that are performed autonomously. The user does not interact with </a:t>
            </a:r>
            <a:r>
              <a:rPr lang="en-US" sz="2800" dirty="0" smtClean="0"/>
              <a:t>the activity</a:t>
            </a:r>
            <a:r>
              <a:rPr lang="en-US" sz="2800" dirty="0"/>
              <a:t>. We define the following requirements template:</a:t>
            </a:r>
          </a:p>
          <a:p>
            <a:pPr marL="201168" lvl="1" indent="0">
              <a:buNone/>
            </a:pPr>
            <a:r>
              <a:rPr lang="en-US" sz="2400" b="1" dirty="0" smtClean="0"/>
              <a:t>                 THE SYSTEM SHALL/SHOULD/WILL/MAY &lt;process verb&gt;</a:t>
            </a:r>
          </a:p>
          <a:p>
            <a:r>
              <a:rPr lang="en-US" sz="2800" dirty="0" smtClean="0"/>
              <a:t>&lt;Process verb&gt; depicts a process verb as described in step 2, e.g., </a:t>
            </a:r>
            <a:r>
              <a:rPr lang="en-US" sz="2800" i="1" dirty="0" smtClean="0"/>
              <a:t>print </a:t>
            </a:r>
            <a:r>
              <a:rPr lang="en-US" sz="2800" dirty="0" smtClean="0"/>
              <a:t>for print functionality </a:t>
            </a:r>
            <a:r>
              <a:rPr lang="en-US" sz="2800" dirty="0"/>
              <a:t>or </a:t>
            </a:r>
            <a:r>
              <a:rPr lang="en-US" sz="2800" i="1" dirty="0"/>
              <a:t>calculate </a:t>
            </a:r>
            <a:r>
              <a:rPr lang="en-US" sz="2800" dirty="0"/>
              <a:t>for some calculation that is performed by the system.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4461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Requirement Construction using Templates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i="1" dirty="0"/>
              <a:t>Type </a:t>
            </a:r>
            <a:r>
              <a:rPr lang="en-AU" sz="2800" i="1" dirty="0" smtClean="0"/>
              <a:t>2: </a:t>
            </a:r>
            <a:r>
              <a:rPr lang="en-AU" sz="2800" b="1" i="1" dirty="0" smtClean="0"/>
              <a:t>User </a:t>
            </a:r>
            <a:r>
              <a:rPr lang="en-AU" sz="2800" b="1" i="1" dirty="0"/>
              <a:t>interaction</a:t>
            </a:r>
          </a:p>
          <a:p>
            <a:r>
              <a:rPr lang="en-US" sz="2800" dirty="0"/>
              <a:t>If the system provides a functionality to a user (for example, by means of an </a:t>
            </a:r>
            <a:r>
              <a:rPr lang="en-US" sz="2800" dirty="0" smtClean="0"/>
              <a:t>input interface</a:t>
            </a:r>
            <a:r>
              <a:rPr lang="en-US" sz="2800" dirty="0"/>
              <a:t>), or the system directly interacts with a user, requirements are </a:t>
            </a:r>
            <a:r>
              <a:rPr lang="en-US" sz="2800" dirty="0" smtClean="0"/>
              <a:t>constructed </a:t>
            </a:r>
            <a:r>
              <a:rPr lang="en-AU" sz="2800" dirty="0" smtClean="0"/>
              <a:t>using </a:t>
            </a:r>
            <a:r>
              <a:rPr lang="en-AU" sz="2800" dirty="0"/>
              <a:t>template type 2:</a:t>
            </a:r>
          </a:p>
          <a:p>
            <a:r>
              <a:rPr lang="en-US" sz="2800" dirty="0"/>
              <a:t>THE SYSTEM SHALL/SHOULD/WILL/MAY provide &lt;whom?&gt; with the ability </a:t>
            </a:r>
            <a:r>
              <a:rPr lang="en-US" sz="2800" dirty="0" smtClean="0"/>
              <a:t>to </a:t>
            </a:r>
            <a:r>
              <a:rPr lang="en-AU" sz="2800" dirty="0" smtClean="0"/>
              <a:t>&lt;process verb&gt;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user that interacts with the system is integrated into the requirement </a:t>
            </a:r>
            <a:r>
              <a:rPr lang="en-US" sz="2800" dirty="0" smtClean="0"/>
              <a:t>through </a:t>
            </a:r>
            <a:r>
              <a:rPr lang="en-AU" sz="2800" dirty="0" smtClean="0"/>
              <a:t>&lt;whom</a:t>
            </a:r>
            <a:r>
              <a:rPr lang="en-AU" sz="2800" dirty="0"/>
              <a:t>?&gt;.</a:t>
            </a:r>
          </a:p>
        </p:txBody>
      </p:sp>
    </p:spTree>
    <p:extLst>
      <p:ext uri="{BB962C8B-B14F-4D97-AF65-F5344CB8AC3E}">
        <p14:creationId xmlns:p14="http://schemas.microsoft.com/office/powerpoint/2010/main" val="365382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Requirement Construction using Templates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i="1" dirty="0"/>
              <a:t>Type </a:t>
            </a:r>
            <a:r>
              <a:rPr lang="en-AU" sz="2800" i="1" dirty="0" smtClean="0"/>
              <a:t>3: </a:t>
            </a:r>
            <a:r>
              <a:rPr lang="en-AU" sz="2800" b="1" i="1" dirty="0" smtClean="0"/>
              <a:t>Interface </a:t>
            </a:r>
            <a:r>
              <a:rPr lang="en-AU" sz="2800" b="1" i="1" dirty="0"/>
              <a:t>requirement</a:t>
            </a:r>
          </a:p>
          <a:p>
            <a:r>
              <a:rPr lang="en-US" sz="2800" dirty="0"/>
              <a:t>If the system performs an activity and is dependent on neighboring systems, </a:t>
            </a:r>
            <a:r>
              <a:rPr lang="en-US" sz="2800" dirty="0" smtClean="0"/>
              <a:t>the third </a:t>
            </a:r>
            <a:r>
              <a:rPr lang="en-US" sz="2800" dirty="0"/>
              <a:t>template type is to be used. </a:t>
            </a:r>
            <a:endParaRPr lang="en-US" sz="2800" dirty="0" smtClean="0"/>
          </a:p>
          <a:p>
            <a:r>
              <a:rPr lang="en-US" sz="2800" dirty="0" smtClean="0"/>
              <a:t>Whenever </a:t>
            </a:r>
            <a:r>
              <a:rPr lang="en-US" sz="2800" dirty="0"/>
              <a:t>messages or data are received from </a:t>
            </a:r>
            <a:r>
              <a:rPr lang="en-US" sz="2800" dirty="0" smtClean="0"/>
              <a:t>a neighboring </a:t>
            </a:r>
            <a:r>
              <a:rPr lang="en-US" sz="2800" dirty="0"/>
              <a:t>system, the system must react by executing specific behavior. </a:t>
            </a:r>
            <a:endParaRPr lang="en-US" sz="2800" dirty="0" smtClean="0"/>
          </a:p>
          <a:p>
            <a:r>
              <a:rPr lang="en-US" sz="2800" dirty="0" smtClean="0"/>
              <a:t>The following </a:t>
            </a:r>
            <a:r>
              <a:rPr lang="en-US" sz="2800" dirty="0"/>
              <a:t>template has proven itself as well suited:</a:t>
            </a:r>
          </a:p>
          <a:p>
            <a:r>
              <a:rPr lang="en-US" sz="2800" dirty="0"/>
              <a:t>THE SYSTEM SHALL/SHOULD/WILL/MAY be able to &lt;process verb&gt;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684208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Requirement Construction using Templates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700" b="1" dirty="0"/>
              <a:t>Step 4: Insert Objects</a:t>
            </a:r>
          </a:p>
          <a:p>
            <a:r>
              <a:rPr lang="en-AU" sz="2700" i="1" dirty="0"/>
              <a:t>Complete process verbs</a:t>
            </a:r>
            <a:r>
              <a:rPr lang="en-AU" sz="2700" dirty="0"/>
              <a:t>.</a:t>
            </a:r>
          </a:p>
          <a:p>
            <a:r>
              <a:rPr lang="en-US" sz="2700" dirty="0"/>
              <a:t>Some process verbs require one or more additional objects to be considered complete</a:t>
            </a:r>
          </a:p>
          <a:p>
            <a:r>
              <a:rPr lang="en-US" sz="2700" dirty="0" smtClean="0"/>
              <a:t> </a:t>
            </a:r>
            <a:r>
              <a:rPr lang="en-US" sz="2700" dirty="0"/>
              <a:t>In step 4, potentially missing objects and supplements of </a:t>
            </a:r>
            <a:r>
              <a:rPr lang="en-US" sz="2700" dirty="0" smtClean="0"/>
              <a:t>objects (adverbials</a:t>
            </a:r>
            <a:r>
              <a:rPr lang="en-US" sz="2700" dirty="0"/>
              <a:t>) are identified and added to the requirement. </a:t>
            </a:r>
            <a:endParaRPr lang="en-US" sz="2700" dirty="0" smtClean="0"/>
          </a:p>
          <a:p>
            <a:r>
              <a:rPr lang="en-US" sz="2700" dirty="0" smtClean="0"/>
              <a:t>For </a:t>
            </a:r>
            <a:r>
              <a:rPr lang="en-US" sz="2700" dirty="0"/>
              <a:t>instance, </a:t>
            </a:r>
            <a:r>
              <a:rPr lang="en-US" sz="2700" dirty="0" smtClean="0"/>
              <a:t>the requirements </a:t>
            </a:r>
            <a:r>
              <a:rPr lang="en-US" sz="2700" dirty="0"/>
              <a:t>template for the process verb </a:t>
            </a:r>
            <a:r>
              <a:rPr lang="en-US" sz="2700" i="1" dirty="0"/>
              <a:t>print </a:t>
            </a:r>
            <a:r>
              <a:rPr lang="en-US" sz="2700" dirty="0"/>
              <a:t>is amended by the information </a:t>
            </a:r>
            <a:r>
              <a:rPr lang="en-US" sz="2700" dirty="0" smtClean="0"/>
              <a:t>of </a:t>
            </a:r>
            <a:r>
              <a:rPr lang="en-US" sz="2700" i="1" dirty="0" smtClean="0"/>
              <a:t>what </a:t>
            </a:r>
            <a:r>
              <a:rPr lang="en-US" sz="2700" dirty="0"/>
              <a:t>is being printed and </a:t>
            </a:r>
            <a:r>
              <a:rPr lang="en-US" sz="2700" i="1" dirty="0"/>
              <a:t>where </a:t>
            </a:r>
            <a:r>
              <a:rPr lang="en-US" sz="2700" dirty="0"/>
              <a:t>it is printed</a:t>
            </a:r>
            <a:endParaRPr lang="en-AU" sz="2700" dirty="0"/>
          </a:p>
        </p:txBody>
      </p:sp>
    </p:spTree>
    <p:extLst>
      <p:ext uri="{BB962C8B-B14F-4D97-AF65-F5344CB8AC3E}">
        <p14:creationId xmlns:p14="http://schemas.microsoft.com/office/powerpoint/2010/main" val="87757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Requirements in Natural 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4000" dirty="0"/>
              <a:t>Elicited requirements for the system to be developed are frequently documented </a:t>
            </a:r>
            <a:r>
              <a:rPr lang="en-US" sz="4000" dirty="0" smtClean="0"/>
              <a:t>using </a:t>
            </a:r>
            <a:r>
              <a:rPr lang="en-AU" sz="4000" dirty="0" smtClean="0"/>
              <a:t>natural </a:t>
            </a:r>
            <a:r>
              <a:rPr lang="en-AU" sz="4000" dirty="0"/>
              <a:t>language</a:t>
            </a:r>
            <a:r>
              <a:rPr lang="en-AU" sz="4000" dirty="0" smtClean="0"/>
              <a:t>.</a:t>
            </a:r>
          </a:p>
          <a:p>
            <a:pPr lvl="1"/>
            <a:r>
              <a:rPr lang="en-US" sz="4000" dirty="0"/>
              <a:t>Natural language has the advantage that it (allegedly) does </a:t>
            </a:r>
            <a:r>
              <a:rPr lang="en-US" sz="4000" dirty="0" smtClean="0"/>
              <a:t>not require </a:t>
            </a:r>
            <a:r>
              <a:rPr lang="en-US" sz="4000" dirty="0"/>
              <a:t>preparation time in order to be read and understood by </a:t>
            </a:r>
            <a:r>
              <a:rPr lang="en-US" sz="4000" dirty="0" smtClean="0"/>
              <a:t>stakeholders</a:t>
            </a:r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969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Requirement Construction using Templates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879"/>
            <a:ext cx="10058400" cy="4023360"/>
          </a:xfrm>
        </p:spPr>
        <p:txBody>
          <a:bodyPr>
            <a:noAutofit/>
          </a:bodyPr>
          <a:lstStyle/>
          <a:p>
            <a:r>
              <a:rPr lang="en-US" sz="2400" b="1" dirty="0"/>
              <a:t>Step 5: Determine Logical and Temporal </a:t>
            </a:r>
            <a:r>
              <a:rPr lang="en-US" sz="2400" b="1" dirty="0" smtClean="0"/>
              <a:t>Conditions</a:t>
            </a:r>
          </a:p>
          <a:p>
            <a:r>
              <a:rPr lang="en-AU" sz="2400" i="1" dirty="0"/>
              <a:t>Add conditions</a:t>
            </a:r>
            <a:r>
              <a:rPr lang="en-AU" sz="2400" dirty="0"/>
              <a:t>.</a:t>
            </a:r>
          </a:p>
          <a:p>
            <a:r>
              <a:rPr lang="en-US" sz="2400" dirty="0" smtClean="0"/>
              <a:t>In order </a:t>
            </a:r>
            <a:r>
              <a:rPr lang="en-US" sz="2400" dirty="0"/>
              <a:t>to easily differentiate between logical and temporal conditions, we choose </a:t>
            </a:r>
            <a:r>
              <a:rPr lang="en-US" sz="2400" dirty="0" smtClean="0"/>
              <a:t>the temporal </a:t>
            </a:r>
            <a:r>
              <a:rPr lang="en-US" sz="2400" dirty="0"/>
              <a:t>conjunction </a:t>
            </a:r>
            <a:r>
              <a:rPr lang="en-US" sz="2400" b="1" i="1" dirty="0"/>
              <a:t>as soon as </a:t>
            </a:r>
            <a:r>
              <a:rPr lang="en-US" sz="2400" dirty="0"/>
              <a:t>for temporal conditions and the </a:t>
            </a:r>
            <a:r>
              <a:rPr lang="en-US" sz="2400" dirty="0" smtClean="0"/>
              <a:t>conditional conjunction </a:t>
            </a:r>
            <a:r>
              <a:rPr lang="en-US" sz="2400" b="1" i="1" dirty="0"/>
              <a:t>if </a:t>
            </a:r>
            <a:r>
              <a:rPr lang="en-US" sz="2400" dirty="0"/>
              <a:t>for logical conditions. The conjunction </a:t>
            </a:r>
            <a:r>
              <a:rPr lang="en-US" sz="2400" b="1" i="1" dirty="0"/>
              <a:t>when</a:t>
            </a:r>
            <a:r>
              <a:rPr lang="en-US" sz="2400" i="1" dirty="0"/>
              <a:t> </a:t>
            </a:r>
            <a:r>
              <a:rPr lang="en-US" sz="2400" dirty="0"/>
              <a:t>makes not clear whether </a:t>
            </a:r>
            <a:r>
              <a:rPr lang="en-US" sz="2400" dirty="0" smtClean="0"/>
              <a:t>a temporal </a:t>
            </a:r>
            <a:r>
              <a:rPr lang="en-US" sz="2400" dirty="0"/>
              <a:t>or a logical condition is described and should therefore be avoided. </a:t>
            </a:r>
            <a:endParaRPr lang="en-US" sz="2400" dirty="0" smtClean="0"/>
          </a:p>
          <a:p>
            <a:r>
              <a:rPr lang="en-US" sz="2400" dirty="0" smtClean="0"/>
              <a:t>In step 5</a:t>
            </a:r>
            <a:r>
              <a:rPr lang="en-US" sz="2400" dirty="0"/>
              <a:t>, quality requirements that describe the conditions under which a requirement </a:t>
            </a:r>
            <a:r>
              <a:rPr lang="en-US" sz="2400" dirty="0" smtClean="0"/>
              <a:t>is fulfilled </a:t>
            </a:r>
            <a:r>
              <a:rPr lang="en-US" sz="2400" dirty="0"/>
              <a:t>are added to the beginning of a requirement as a subordinate clause.</a:t>
            </a:r>
            <a:endParaRPr lang="en-US" sz="2400" b="1" dirty="0" smtClean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89401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Effects of Natural 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 natural language is inherently ambiguous and statements in natural language </a:t>
            </a:r>
            <a:r>
              <a:rPr lang="en-US" sz="2400" dirty="0" smtClean="0"/>
              <a:t>can often </a:t>
            </a:r>
            <a:r>
              <a:rPr lang="en-US" sz="2400" dirty="0"/>
              <a:t>be interpreted in multiple </a:t>
            </a:r>
            <a:r>
              <a:rPr lang="en-US" sz="2400" dirty="0" smtClean="0"/>
              <a:t>ways</a:t>
            </a:r>
          </a:p>
          <a:p>
            <a:r>
              <a:rPr lang="en-US" sz="2400" dirty="0"/>
              <a:t>Requirements are defined and read by people with different knowledge, </a:t>
            </a:r>
            <a:r>
              <a:rPr lang="en-US" sz="2400" dirty="0" smtClean="0"/>
              <a:t>different social </a:t>
            </a:r>
            <a:r>
              <a:rPr lang="en-US" sz="2400" dirty="0"/>
              <a:t>backgrounds, and different </a:t>
            </a:r>
            <a:r>
              <a:rPr lang="en-US" sz="2400" dirty="0" smtClean="0"/>
              <a:t>experiences.</a:t>
            </a:r>
          </a:p>
          <a:p>
            <a:r>
              <a:rPr lang="en-US" sz="2400" dirty="0"/>
              <a:t>The diversity among the </a:t>
            </a:r>
            <a:r>
              <a:rPr lang="en-US" sz="2400" dirty="0" smtClean="0"/>
              <a:t>people involved </a:t>
            </a:r>
            <a:r>
              <a:rPr lang="en-US" sz="2400" dirty="0"/>
              <a:t>in the development processes may lead to misunderstanding as </a:t>
            </a:r>
            <a:r>
              <a:rPr lang="en-US" sz="2400" dirty="0" smtClean="0"/>
              <a:t>humans </a:t>
            </a:r>
            <a:r>
              <a:rPr lang="en-AU" sz="2400" dirty="0" smtClean="0"/>
              <a:t>interpret </a:t>
            </a:r>
            <a:r>
              <a:rPr lang="en-AU" sz="2400" dirty="0"/>
              <a:t>information </a:t>
            </a:r>
            <a:r>
              <a:rPr lang="en-AU" sz="2400" dirty="0" smtClean="0"/>
              <a:t>differently</a:t>
            </a:r>
          </a:p>
          <a:p>
            <a:r>
              <a:rPr lang="en-AU" sz="2400" dirty="0"/>
              <a:t>During such a </a:t>
            </a:r>
            <a:r>
              <a:rPr lang="en-AU" sz="2400" dirty="0" smtClean="0"/>
              <a:t>process </a:t>
            </a:r>
            <a:r>
              <a:rPr lang="en-US" sz="2400" dirty="0" smtClean="0"/>
              <a:t>(i.e</a:t>
            </a:r>
            <a:r>
              <a:rPr lang="en-US" sz="2400" dirty="0"/>
              <a:t>., perception and representation of information</a:t>
            </a:r>
            <a:r>
              <a:rPr lang="en-US" sz="2400" dirty="0" smtClean="0"/>
              <a:t>) which is called “Transformational effect” and will show different characteristics with every human.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680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/>
              <a:t>Transformational effects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fact that transformational effects adhere to certain rules can be exploited by </a:t>
            </a:r>
            <a:r>
              <a:rPr lang="en-US" sz="2800" dirty="0" smtClean="0"/>
              <a:t>the requirements </a:t>
            </a:r>
            <a:r>
              <a:rPr lang="en-US" sz="2800" dirty="0"/>
              <a:t>engineer to elicit the deep structure (i.e., what the author of </a:t>
            </a:r>
            <a:r>
              <a:rPr lang="en-US" sz="2800" dirty="0" smtClean="0"/>
              <a:t>a requirement </a:t>
            </a:r>
            <a:r>
              <a:rPr lang="en-US" sz="2800" dirty="0"/>
              <a:t>really meant) from its surface structure (i.e., the requirements</a:t>
            </a:r>
            <a:r>
              <a:rPr lang="en-US" sz="2800" dirty="0" smtClean="0"/>
              <a:t>)</a:t>
            </a:r>
          </a:p>
          <a:p>
            <a:r>
              <a:rPr lang="en-AU" sz="2800" b="1" dirty="0"/>
              <a:t>T</a:t>
            </a:r>
            <a:r>
              <a:rPr lang="en-AU" sz="2800" b="1" dirty="0" smtClean="0"/>
              <a:t>ransformational processes:</a:t>
            </a:r>
          </a:p>
          <a:p>
            <a:pPr lvl="1"/>
            <a:r>
              <a:rPr lang="en-AU" sz="2000" dirty="0"/>
              <a:t>Nominalization</a:t>
            </a:r>
          </a:p>
          <a:p>
            <a:pPr lvl="1"/>
            <a:r>
              <a:rPr lang="en-AU" sz="2000" dirty="0"/>
              <a:t>Nouns without reference index</a:t>
            </a:r>
          </a:p>
          <a:p>
            <a:pPr lvl="1"/>
            <a:r>
              <a:rPr lang="en-AU" sz="2000" dirty="0"/>
              <a:t>Universal quantifiers</a:t>
            </a:r>
          </a:p>
          <a:p>
            <a:pPr lvl="1"/>
            <a:r>
              <a:rPr lang="en-AU" sz="2000" dirty="0"/>
              <a:t>Incompletely specified conditions</a:t>
            </a:r>
          </a:p>
          <a:p>
            <a:pPr lvl="1"/>
            <a:r>
              <a:rPr lang="en-AU" sz="2000" dirty="0"/>
              <a:t>Incompletely specified process verbs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1823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Nominalization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r>
              <a:rPr lang="en-AU" sz="2600" b="1" i="1" dirty="0"/>
              <a:t>Reduction of </a:t>
            </a:r>
            <a:r>
              <a:rPr lang="en-AU" sz="2600" b="1" i="1" dirty="0" smtClean="0"/>
              <a:t>processes</a:t>
            </a:r>
          </a:p>
          <a:p>
            <a:pPr lvl="1" algn="just"/>
            <a:r>
              <a:rPr lang="en-US" sz="2600" dirty="0"/>
              <a:t>By means of nominalization, a </a:t>
            </a:r>
            <a:r>
              <a:rPr lang="en-US" sz="2600" dirty="0" smtClean="0"/>
              <a:t>process </a:t>
            </a:r>
            <a:r>
              <a:rPr lang="en-US" sz="2600" dirty="0"/>
              <a:t>is converted into </a:t>
            </a:r>
            <a:r>
              <a:rPr lang="en-US" sz="2600" dirty="0" smtClean="0"/>
              <a:t>an </a:t>
            </a:r>
            <a:r>
              <a:rPr lang="en-US" sz="2600" dirty="0"/>
              <a:t>event. All information necessary to accurately describe the process </a:t>
            </a:r>
            <a:r>
              <a:rPr lang="en-US" sz="2600" dirty="0" smtClean="0"/>
              <a:t>is </a:t>
            </a:r>
            <a:r>
              <a:rPr lang="en-AU" sz="2600" dirty="0" smtClean="0"/>
              <a:t>thereby </a:t>
            </a:r>
            <a:r>
              <a:rPr lang="en-AU" sz="2600" dirty="0"/>
              <a:t>lost</a:t>
            </a:r>
            <a:r>
              <a:rPr lang="en-AU" sz="2600" dirty="0" smtClean="0"/>
              <a:t>. </a:t>
            </a:r>
            <a:r>
              <a:rPr lang="en-US" sz="2600" dirty="0"/>
              <a:t>The process word </a:t>
            </a:r>
            <a:r>
              <a:rPr lang="en-US" sz="2600" i="1" dirty="0"/>
              <a:t>transmit </a:t>
            </a:r>
            <a:r>
              <a:rPr lang="en-US" sz="2600" dirty="0"/>
              <a:t>turns into the noun </a:t>
            </a:r>
            <a:r>
              <a:rPr lang="en-US" sz="2600" i="1" dirty="0"/>
              <a:t>transmission</a:t>
            </a:r>
            <a:r>
              <a:rPr lang="en-US" sz="2600" dirty="0"/>
              <a:t>. </a:t>
            </a:r>
            <a:r>
              <a:rPr lang="en-US" sz="2600" dirty="0" smtClean="0"/>
              <a:t>Other typical </a:t>
            </a:r>
            <a:r>
              <a:rPr lang="en-US" sz="2600" dirty="0"/>
              <a:t>examples of nominalization are the terms </a:t>
            </a:r>
            <a:r>
              <a:rPr lang="en-US" sz="2600" i="1" dirty="0"/>
              <a:t>input, booking</a:t>
            </a:r>
            <a:r>
              <a:rPr lang="en-US" sz="2600" dirty="0"/>
              <a:t>, and </a:t>
            </a:r>
            <a:r>
              <a:rPr lang="en-US" sz="2600" i="1" dirty="0"/>
              <a:t>acceptance</a:t>
            </a:r>
            <a:r>
              <a:rPr lang="en-US" sz="2600" dirty="0" smtClean="0"/>
              <a:t>.</a:t>
            </a:r>
          </a:p>
          <a:p>
            <a:pPr lvl="1" algn="just"/>
            <a:r>
              <a:rPr lang="en-AU" sz="2600" b="1" dirty="0" smtClean="0"/>
              <a:t>Example: </a:t>
            </a:r>
            <a:r>
              <a:rPr lang="en-AU" sz="2600" i="1" dirty="0" smtClean="0"/>
              <a:t>Nominalization</a:t>
            </a:r>
          </a:p>
          <a:p>
            <a:pPr lvl="1" algn="just"/>
            <a:r>
              <a:rPr lang="en-US" sz="2600" dirty="0"/>
              <a:t>“In case of a system crash, a restart of the system shall be performed</a:t>
            </a:r>
            <a:r>
              <a:rPr lang="en-US" sz="2600" dirty="0" smtClean="0"/>
              <a:t>.”</a:t>
            </a:r>
          </a:p>
          <a:p>
            <a:pPr lvl="1" algn="just"/>
            <a:r>
              <a:rPr lang="en-US" sz="2600" dirty="0"/>
              <a:t>The terms </a:t>
            </a:r>
            <a:r>
              <a:rPr lang="en-US" sz="2600" b="1" i="1" dirty="0"/>
              <a:t>system crash </a:t>
            </a:r>
            <a:r>
              <a:rPr lang="en-US" sz="2600" dirty="0"/>
              <a:t>and </a:t>
            </a:r>
            <a:r>
              <a:rPr lang="en-US" sz="2600" b="1" i="1" dirty="0"/>
              <a:t>restart</a:t>
            </a:r>
            <a:r>
              <a:rPr lang="en-US" sz="2600" i="1" dirty="0"/>
              <a:t> </a:t>
            </a:r>
            <a:r>
              <a:rPr lang="en-US" sz="2600" dirty="0"/>
              <a:t>each describe a process that ought to be analyzed more precisely.</a:t>
            </a:r>
            <a:endParaRPr lang="en-AU" sz="2600" b="1" dirty="0"/>
          </a:p>
        </p:txBody>
      </p:sp>
    </p:spTree>
    <p:extLst>
      <p:ext uri="{BB962C8B-B14F-4D97-AF65-F5344CB8AC3E}">
        <p14:creationId xmlns:p14="http://schemas.microsoft.com/office/powerpoint/2010/main" val="4201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Nominalization (</a:t>
            </a:r>
            <a:r>
              <a:rPr lang="en-AU" b="1" dirty="0" err="1" smtClean="0"/>
              <a:t>Contd</a:t>
            </a:r>
            <a:r>
              <a:rPr lang="en-AU" b="1" dirty="0" smtClean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b="1" i="1" dirty="0" smtClean="0"/>
              <a:t>Define </a:t>
            </a:r>
            <a:r>
              <a:rPr lang="en-AU" sz="3200" b="1" i="1" dirty="0"/>
              <a:t>processes </a:t>
            </a:r>
            <a:r>
              <a:rPr lang="en-AU" sz="3200" b="1" i="1" dirty="0" smtClean="0"/>
              <a:t>completely</a:t>
            </a:r>
            <a:endParaRPr lang="en-AU" sz="3200" b="1" dirty="0"/>
          </a:p>
          <a:p>
            <a:r>
              <a:rPr lang="en-US" sz="3200" dirty="0"/>
              <a:t>During the linguistic analysis of a text, </a:t>
            </a:r>
            <a:r>
              <a:rPr lang="en-US" sz="3200" dirty="0" smtClean="0"/>
              <a:t>all nominalizations </a:t>
            </a:r>
            <a:r>
              <a:rPr lang="en-US" sz="3200" dirty="0"/>
              <a:t>ought to be examined to determine whether they have been defined </a:t>
            </a:r>
            <a:r>
              <a:rPr lang="en-US" sz="3200" dirty="0" smtClean="0"/>
              <a:t>in sufficient </a:t>
            </a:r>
            <a:r>
              <a:rPr lang="en-US" sz="3200" dirty="0"/>
              <a:t>detail in another part of the requirements document and whether they </a:t>
            </a:r>
            <a:r>
              <a:rPr lang="en-US" sz="3200" dirty="0" smtClean="0"/>
              <a:t>are </a:t>
            </a:r>
            <a:r>
              <a:rPr lang="en-AU" sz="3200" dirty="0" smtClean="0"/>
              <a:t>clear </a:t>
            </a:r>
            <a:r>
              <a:rPr lang="en-AU" sz="3200" dirty="0"/>
              <a:t>for all stakeholders</a:t>
            </a:r>
            <a:r>
              <a:rPr lang="en-AU" sz="3200" dirty="0" smtClean="0"/>
              <a:t>.</a:t>
            </a:r>
          </a:p>
          <a:p>
            <a:r>
              <a:rPr lang="en-US" sz="3200" dirty="0"/>
              <a:t>If this is not the case, another requirement or a </a:t>
            </a:r>
            <a:r>
              <a:rPr lang="en-US" sz="3200" dirty="0" smtClean="0"/>
              <a:t>glossary </a:t>
            </a:r>
            <a:r>
              <a:rPr lang="en-AU" sz="3200" dirty="0" smtClean="0"/>
              <a:t>entry </a:t>
            </a:r>
            <a:r>
              <a:rPr lang="en-AU" sz="3200" dirty="0"/>
              <a:t>must be created.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17867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Nouns without Reference Index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2800" b="1" i="1" dirty="0"/>
              <a:t>Nouns with missing </a:t>
            </a:r>
            <a:r>
              <a:rPr lang="en-AU" sz="2800" b="1" i="1" dirty="0" smtClean="0"/>
              <a:t>reference</a:t>
            </a:r>
          </a:p>
          <a:p>
            <a:r>
              <a:rPr lang="en-US" sz="2800" dirty="0"/>
              <a:t>As with process verbs, nouns are frequently incompletely specified. Linguists call </a:t>
            </a:r>
            <a:r>
              <a:rPr lang="en-US" sz="2800" dirty="0" smtClean="0"/>
              <a:t>this a </a:t>
            </a:r>
            <a:r>
              <a:rPr lang="en-US" sz="2800" dirty="0"/>
              <a:t>missing or inadequate index of </a:t>
            </a:r>
            <a:r>
              <a:rPr lang="en-US" sz="2800" dirty="0" smtClean="0"/>
              <a:t>reference.</a:t>
            </a:r>
          </a:p>
          <a:p>
            <a:r>
              <a:rPr lang="en-US" sz="2800" dirty="0"/>
              <a:t>Examples of terms that </a:t>
            </a:r>
            <a:r>
              <a:rPr lang="en-US" sz="2800" dirty="0" smtClean="0"/>
              <a:t>contain incompletely </a:t>
            </a:r>
            <a:r>
              <a:rPr lang="en-US" sz="2800" dirty="0"/>
              <a:t>specified nouns are </a:t>
            </a:r>
            <a:r>
              <a:rPr lang="en-US" sz="2800" b="1" i="1" dirty="0"/>
              <a:t>the user</a:t>
            </a:r>
            <a:r>
              <a:rPr lang="en-US" sz="2800" i="1" dirty="0"/>
              <a:t>, </a:t>
            </a:r>
            <a:r>
              <a:rPr lang="en-US" sz="2800" b="1" i="1" dirty="0"/>
              <a:t>the controller</a:t>
            </a:r>
            <a:r>
              <a:rPr lang="en-US" sz="2800" i="1" dirty="0"/>
              <a:t>, </a:t>
            </a:r>
            <a:r>
              <a:rPr lang="en-US" sz="2800" b="1" i="1" dirty="0"/>
              <a:t>the system,</a:t>
            </a:r>
            <a:r>
              <a:rPr lang="en-US" sz="2800" i="1" dirty="0"/>
              <a:t> </a:t>
            </a:r>
            <a:r>
              <a:rPr lang="en-US" sz="2800" b="1" i="1" dirty="0"/>
              <a:t>the </a:t>
            </a:r>
            <a:r>
              <a:rPr lang="en-US" sz="2800" b="1" i="1" dirty="0" smtClean="0"/>
              <a:t>message</a:t>
            </a:r>
            <a:r>
              <a:rPr lang="en-US" sz="2800" i="1" dirty="0" smtClean="0"/>
              <a:t>, </a:t>
            </a:r>
            <a:r>
              <a:rPr lang="en-US" sz="2800" b="1" i="1" dirty="0" smtClean="0"/>
              <a:t>the </a:t>
            </a:r>
            <a:r>
              <a:rPr lang="en-US" sz="2800" b="1" i="1" dirty="0"/>
              <a:t>data</a:t>
            </a:r>
            <a:r>
              <a:rPr lang="en-US" sz="2800" b="1" dirty="0"/>
              <a:t>, or </a:t>
            </a:r>
            <a:r>
              <a:rPr lang="en-US" sz="2800" b="1" i="1" dirty="0"/>
              <a:t>the function</a:t>
            </a:r>
            <a:r>
              <a:rPr lang="en-US" sz="2800" b="1" dirty="0" smtClean="0"/>
              <a:t>.</a:t>
            </a:r>
          </a:p>
          <a:p>
            <a:r>
              <a:rPr lang="en-US" sz="2800" b="1" dirty="0"/>
              <a:t>Example </a:t>
            </a:r>
            <a:r>
              <a:rPr lang="en-US" sz="2800" b="1" dirty="0" smtClean="0"/>
              <a:t>: </a:t>
            </a:r>
            <a:r>
              <a:rPr lang="en-US" sz="2800" b="1" i="1" dirty="0"/>
              <a:t>Nouns without reference indices</a:t>
            </a:r>
          </a:p>
          <a:p>
            <a:r>
              <a:rPr lang="en-US" sz="2800" dirty="0" smtClean="0"/>
              <a:t>“The </a:t>
            </a:r>
            <a:r>
              <a:rPr lang="en-US" sz="2800" dirty="0"/>
              <a:t>data shall be displayed to the user on the terminal</a:t>
            </a:r>
            <a:r>
              <a:rPr lang="en-US" sz="2800" dirty="0" smtClean="0"/>
              <a:t>.”</a:t>
            </a:r>
          </a:p>
          <a:p>
            <a:r>
              <a:rPr lang="en-US" sz="2800" b="1" dirty="0"/>
              <a:t>Example </a:t>
            </a:r>
            <a:r>
              <a:rPr lang="en-US" sz="2800" b="1" dirty="0" smtClean="0"/>
              <a:t>: </a:t>
            </a:r>
            <a:r>
              <a:rPr lang="en-US" sz="2800" b="1" i="1" dirty="0"/>
              <a:t>Nouns with added reference indices</a:t>
            </a:r>
          </a:p>
          <a:p>
            <a:r>
              <a:rPr lang="en-US" sz="2800" dirty="0"/>
              <a:t>The system shall display the billing data to the registered user on the terminal she is logged in to.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5947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Universal Quantifiers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b="1" i="1" dirty="0"/>
              <a:t>Specify amounts and </a:t>
            </a:r>
            <a:r>
              <a:rPr lang="en-AU" sz="3200" b="1" i="1" dirty="0" smtClean="0"/>
              <a:t>frequencies</a:t>
            </a:r>
            <a:endParaRPr lang="en-AU" sz="3200" b="1" dirty="0"/>
          </a:p>
          <a:p>
            <a:pPr marL="578358" lvl="1" indent="-285750"/>
            <a:r>
              <a:rPr lang="en-US" sz="2800" dirty="0"/>
              <a:t>Universal quantifiers specify amounts or </a:t>
            </a:r>
            <a:r>
              <a:rPr lang="en-US" sz="2800" dirty="0" smtClean="0"/>
              <a:t>frequencies.</a:t>
            </a:r>
          </a:p>
          <a:p>
            <a:pPr marL="578358" lvl="1" indent="-285750"/>
            <a:r>
              <a:rPr lang="en-US" sz="2800" dirty="0"/>
              <a:t>They group a set of objects </a:t>
            </a:r>
            <a:r>
              <a:rPr lang="en-US" sz="2800" dirty="0" smtClean="0"/>
              <a:t>and make </a:t>
            </a:r>
            <a:r>
              <a:rPr lang="en-US" sz="2800" dirty="0"/>
              <a:t>a statement about the behavior of this </a:t>
            </a:r>
            <a:r>
              <a:rPr lang="en-US" sz="2800" dirty="0" smtClean="0"/>
              <a:t>set.</a:t>
            </a:r>
          </a:p>
          <a:p>
            <a:r>
              <a:rPr lang="en-AU" sz="3200" b="1" dirty="0"/>
              <a:t>Example </a:t>
            </a:r>
            <a:r>
              <a:rPr lang="en-AU" sz="3200" b="1" dirty="0" smtClean="0"/>
              <a:t>: </a:t>
            </a:r>
            <a:r>
              <a:rPr lang="en-AU" sz="3200" i="1" dirty="0"/>
              <a:t>Universal quantifiers</a:t>
            </a:r>
          </a:p>
          <a:p>
            <a:r>
              <a:rPr lang="en-US" sz="3200" dirty="0" smtClean="0"/>
              <a:t>“The </a:t>
            </a:r>
            <a:r>
              <a:rPr lang="en-US" sz="3200" dirty="0"/>
              <a:t>system shall show all data sets in every </a:t>
            </a:r>
            <a:r>
              <a:rPr lang="en-US" sz="3200" dirty="0" smtClean="0"/>
              <a:t>submenu”.</a:t>
            </a:r>
          </a:p>
          <a:p>
            <a:pPr lvl="1"/>
            <a:r>
              <a:rPr lang="en-US" sz="2800" dirty="0"/>
              <a:t>In this case, the following question must be asked: Really in every submenu? </a:t>
            </a:r>
            <a:r>
              <a:rPr lang="en-US" sz="2800" dirty="0" smtClean="0"/>
              <a:t>Really </a:t>
            </a:r>
            <a:r>
              <a:rPr lang="en-AU" sz="2800" dirty="0" smtClean="0"/>
              <a:t>all </a:t>
            </a:r>
            <a:r>
              <a:rPr lang="en-AU" sz="2800" dirty="0"/>
              <a:t>data sets?</a:t>
            </a:r>
          </a:p>
        </p:txBody>
      </p:sp>
    </p:spTree>
    <p:extLst>
      <p:ext uri="{BB962C8B-B14F-4D97-AF65-F5344CB8AC3E}">
        <p14:creationId xmlns:p14="http://schemas.microsoft.com/office/powerpoint/2010/main" val="18863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Incompletely Specified Conditions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b="1" i="1" dirty="0"/>
              <a:t>Identify and clarify condition </a:t>
            </a:r>
            <a:r>
              <a:rPr lang="en-US" sz="2000" b="1" i="1" dirty="0" smtClean="0"/>
              <a:t>structures</a:t>
            </a:r>
          </a:p>
          <a:p>
            <a:pPr lvl="1"/>
            <a:r>
              <a:rPr lang="en-US" sz="2000" dirty="0"/>
              <a:t>Incompletely specified conditions are another indicator of a potential loss </a:t>
            </a:r>
            <a:r>
              <a:rPr lang="en-US" sz="2000" dirty="0" smtClean="0"/>
              <a:t>of </a:t>
            </a:r>
            <a:r>
              <a:rPr lang="en-AU" sz="2000" dirty="0" smtClean="0"/>
              <a:t>information.</a:t>
            </a:r>
          </a:p>
          <a:p>
            <a:pPr lvl="1"/>
            <a:r>
              <a:rPr lang="en-US" sz="2000" dirty="0"/>
              <a:t>Requirements that contain conditions specify the behavior that must </a:t>
            </a:r>
            <a:r>
              <a:rPr lang="en-US" sz="2000" dirty="0" smtClean="0"/>
              <a:t>occur when </a:t>
            </a:r>
            <a:r>
              <a:rPr lang="en-US" sz="2000" dirty="0"/>
              <a:t>the condition is met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In addition, they must specify what behavior must occur </a:t>
            </a:r>
            <a:r>
              <a:rPr lang="en-US" sz="2000" dirty="0" smtClean="0"/>
              <a:t>if the </a:t>
            </a:r>
            <a:r>
              <a:rPr lang="en-US" sz="2000" dirty="0"/>
              <a:t>condition is not met (the part that is often missing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b="1" dirty="0" smtClean="0"/>
              <a:t>Example: </a:t>
            </a:r>
            <a:r>
              <a:rPr lang="en-US" sz="2000" b="1" i="1" dirty="0"/>
              <a:t>Incompletely specified condition</a:t>
            </a:r>
          </a:p>
          <a:p>
            <a:pPr lvl="1"/>
            <a:r>
              <a:rPr lang="en-US" sz="2000" dirty="0" smtClean="0"/>
              <a:t>“The </a:t>
            </a:r>
            <a:r>
              <a:rPr lang="en-US" sz="2000" dirty="0"/>
              <a:t>restaurant system shall offer all beverages to a registered guest over the age of 20 </a:t>
            </a:r>
            <a:r>
              <a:rPr lang="en-US" sz="2000" dirty="0" smtClean="0"/>
              <a:t>years”</a:t>
            </a:r>
          </a:p>
          <a:p>
            <a:pPr lvl="1"/>
            <a:r>
              <a:rPr lang="en-US" sz="2000" b="1" dirty="0" smtClean="0"/>
              <a:t>Example: </a:t>
            </a:r>
            <a:r>
              <a:rPr lang="en-US" sz="2000" b="1" i="1" dirty="0"/>
              <a:t>More completely specified </a:t>
            </a:r>
            <a:r>
              <a:rPr lang="en-US" sz="2000" b="1" i="1" dirty="0" smtClean="0"/>
              <a:t>condition. </a:t>
            </a:r>
          </a:p>
          <a:p>
            <a:pPr lvl="1"/>
            <a:r>
              <a:rPr lang="en-US" sz="2000" dirty="0" smtClean="0"/>
              <a:t>“The </a:t>
            </a:r>
            <a:r>
              <a:rPr lang="en-US" sz="2000" dirty="0"/>
              <a:t>restaurant system shall </a:t>
            </a:r>
            <a:r>
              <a:rPr lang="en-US" sz="2000" dirty="0" smtClean="0"/>
              <a:t>offer All </a:t>
            </a:r>
            <a:r>
              <a:rPr lang="en-US" sz="2000" dirty="0"/>
              <a:t>alcohol-free beverages to any registered user younger than 21 </a:t>
            </a:r>
            <a:r>
              <a:rPr lang="en-US" sz="2000" dirty="0" smtClean="0"/>
              <a:t>years. All </a:t>
            </a:r>
            <a:r>
              <a:rPr lang="en-US" sz="2000" dirty="0"/>
              <a:t>beverages including all alcoholic beverages to any user over the age of </a:t>
            </a:r>
            <a:r>
              <a:rPr lang="en-US" sz="2000" dirty="0" smtClean="0"/>
              <a:t>20”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154383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1835</TotalTime>
  <Words>1602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Documenting Requirements</vt:lpstr>
      <vt:lpstr>Documenting Requirements in Natural Language</vt:lpstr>
      <vt:lpstr>Effects of Natural Language</vt:lpstr>
      <vt:lpstr>Transformational effects</vt:lpstr>
      <vt:lpstr>Nominalization</vt:lpstr>
      <vt:lpstr>Nominalization (Contd…)</vt:lpstr>
      <vt:lpstr>Nouns without Reference Index</vt:lpstr>
      <vt:lpstr>Universal Quantifiers</vt:lpstr>
      <vt:lpstr>Incompletely Specified Conditions</vt:lpstr>
      <vt:lpstr>Incompletely Specified Process Verbs</vt:lpstr>
      <vt:lpstr>Incompletely Specified Process Verbs</vt:lpstr>
      <vt:lpstr>Requirement Construction using Templates</vt:lpstr>
      <vt:lpstr>Requirement Construction using Templates (Contd..)</vt:lpstr>
      <vt:lpstr>Requirement Construction using Templates (Contd..)</vt:lpstr>
      <vt:lpstr>Requirement Construction using Templates (Contd..)</vt:lpstr>
      <vt:lpstr>Requirement Construction using Templates (Contd..)</vt:lpstr>
      <vt:lpstr>Requirement Construction using Templates (Contd..)</vt:lpstr>
      <vt:lpstr>Requirement Construction using Templates (Contd..)</vt:lpstr>
      <vt:lpstr>Requirement Construction using Templates (Contd..)</vt:lpstr>
      <vt:lpstr>Requirement Construction using Templates (Contd..)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Engineering</dc:title>
  <dc:creator>Fazal Wahab</dc:creator>
  <cp:lastModifiedBy>Fazal Wahab</cp:lastModifiedBy>
  <cp:revision>99</cp:revision>
  <dcterms:created xsi:type="dcterms:W3CDTF">2015-09-09T14:05:49Z</dcterms:created>
  <dcterms:modified xsi:type="dcterms:W3CDTF">2015-11-19T06:53:20Z</dcterms:modified>
</cp:coreProperties>
</file>