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054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765550" y="1047878"/>
            <a:ext cx="258570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Introducing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7086945" y="2887475"/>
            <a:ext cx="5942909" cy="8224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28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AI-Powered Mental Health Support Chatbot</a:t>
            </a:r>
            <a:endParaRPr lang="en-US" sz="2800" dirty="0"/>
          </a:p>
        </p:txBody>
      </p:sp>
      <p:sp>
        <p:nvSpPr>
          <p:cNvPr id="5" name="Text 2"/>
          <p:cNvSpPr/>
          <p:nvPr/>
        </p:nvSpPr>
        <p:spPr>
          <a:xfrm>
            <a:off x="6324124" y="4111466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Revolutionizing mental wellness for students and professionals. Addressing the growing need for accessible, affordable, and private mental health support.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5529739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TherAIpist: Your always-available AI companion for mental well-being.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618196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Statistics: 75% of college students struggle with mental health. 48% of employees report high stress levels impacting their work.</a:t>
            </a:r>
            <a:endParaRPr lang="en-US" sz="18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54E66B-FF85-A281-11E0-1874130B0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33" y="1730513"/>
            <a:ext cx="4761905" cy="476190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340086E9-011A-C06E-AB5D-1C37499E6F31}"/>
              </a:ext>
            </a:extLst>
          </p:cNvPr>
          <p:cNvSpPr/>
          <p:nvPr/>
        </p:nvSpPr>
        <p:spPr>
          <a:xfrm>
            <a:off x="7851152" y="2183458"/>
            <a:ext cx="258570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8000" b="1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TherAIpist</a:t>
            </a:r>
            <a:endParaRPr lang="en-US" sz="8000" b="1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94036B-55AD-2D26-12B3-2C9605F60EDD}"/>
              </a:ext>
            </a:extLst>
          </p:cNvPr>
          <p:cNvSpPr/>
          <p:nvPr/>
        </p:nvSpPr>
        <p:spPr>
          <a:xfrm>
            <a:off x="12545122" y="7593981"/>
            <a:ext cx="1984917" cy="6244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06562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Thank You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12861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appreciate your time and consideration of TherAIpist.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78083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Let's revolutionize mental healthcare together.</a:t>
            </a:r>
            <a:endParaRPr lang="en-US" sz="18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D5C5F-B44F-4DF6-ABBD-AB047F3C6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0" y="7164616"/>
            <a:ext cx="1754534" cy="98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025015"/>
            <a:ext cx="841926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The Problem: Mental Health Crisis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3273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Limited Access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918585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Mental health resources like therapists and counselors.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3273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Stigma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3918585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stigma associated with seeking help is a significant barrier.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32732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Long Waits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3918585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Long wait times and high costs of therapy further exacerbate the issue.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516921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UC Berkeley reported a 30% increase in students seeking mental health services. Average wait times exceeded 3 weeks.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37724" y="582144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Only 41% of adults with a mental health condition received services last year.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175A5A-B09A-4D3D-5521-E16CB5479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7164616"/>
            <a:ext cx="1754534" cy="98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474F8C7-5916-862D-3208-9EAE61BE9BC6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121212"/>
          </a:solidFill>
          <a:ln>
            <a:solidFill>
              <a:srgbClr val="12121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0" y="378215"/>
            <a:ext cx="5486400" cy="747317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798790"/>
            <a:ext cx="617231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TherAIpist: How It Works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1861780"/>
            <a:ext cx="1196816" cy="1436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93513" y="210109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Initial Assessment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393513" y="2596634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Asks targeted questions about stress, mood, and behaviors.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3298031"/>
            <a:ext cx="1196816" cy="174021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93513" y="353734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AI Analysis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393513" y="4032885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 analyzes responses to estimate likelihood of mental health conditions.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5038249"/>
            <a:ext cx="1196816" cy="174021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93513" y="527756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Confidential Space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393513" y="5773103"/>
            <a:ext cx="591276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a safe and confidential space for users to discuss concerns.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837724" y="704766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Uses NLP for empathetic and understanding conversations.</a:t>
            </a:r>
            <a:endParaRPr lang="en-US" sz="18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B2FC4F5-9FE3-4749-595A-CC80BCBF0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1600" y="7164616"/>
            <a:ext cx="1754534" cy="98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0218" y="621983"/>
            <a:ext cx="5960745" cy="664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kern="0" spc="-84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Key Features and Benefits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790218" y="1878568"/>
            <a:ext cx="507921" cy="507921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84813" y="1933337"/>
            <a:ext cx="318730" cy="398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kern="0" spc="-5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500" dirty="0"/>
          </a:p>
        </p:txBody>
      </p:sp>
      <p:sp>
        <p:nvSpPr>
          <p:cNvPr id="6" name="Text 3"/>
          <p:cNvSpPr/>
          <p:nvPr/>
        </p:nvSpPr>
        <p:spPr>
          <a:xfrm>
            <a:off x="1523881" y="1878568"/>
            <a:ext cx="2656284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24/7 Availability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1523881" y="2345888"/>
            <a:ext cx="6829901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Accessible anytime, anywhere via smartphone, tablet, or computer.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0218" y="3186708"/>
            <a:ext cx="507921" cy="507921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884813" y="3241477"/>
            <a:ext cx="318730" cy="398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kern="0" spc="-5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7"/>
          <p:cNvSpPr/>
          <p:nvPr/>
        </p:nvSpPr>
        <p:spPr>
          <a:xfrm>
            <a:off x="1523881" y="3186708"/>
            <a:ext cx="2656284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Privacy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1523881" y="3654028"/>
            <a:ext cx="6829901" cy="722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 platform ensures user confidentiality and data protection (HIPAA compliant).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0218" y="4855964"/>
            <a:ext cx="507921" cy="507921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84813" y="4910733"/>
            <a:ext cx="318730" cy="398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kern="0" spc="-5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500" dirty="0"/>
          </a:p>
        </p:txBody>
      </p:sp>
      <p:sp>
        <p:nvSpPr>
          <p:cNvPr id="14" name="Text 11"/>
          <p:cNvSpPr/>
          <p:nvPr/>
        </p:nvSpPr>
        <p:spPr>
          <a:xfrm>
            <a:off x="1523881" y="4855964"/>
            <a:ext cx="2656284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Personalized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1523881" y="5323284"/>
            <a:ext cx="6829901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Tailored conversations and resources based on individual needs.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90218" y="6164104"/>
            <a:ext cx="507921" cy="507921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84813" y="6218873"/>
            <a:ext cx="318730" cy="3983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kern="0" spc="-50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sz="2500" dirty="0"/>
          </a:p>
        </p:txBody>
      </p:sp>
      <p:sp>
        <p:nvSpPr>
          <p:cNvPr id="18" name="Text 15"/>
          <p:cNvSpPr/>
          <p:nvPr/>
        </p:nvSpPr>
        <p:spPr>
          <a:xfrm>
            <a:off x="1523881" y="6164104"/>
            <a:ext cx="2656284" cy="331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Affordable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1523881" y="6631424"/>
            <a:ext cx="6829901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Cost-effective alternative to traditional therapy.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790218" y="7246501"/>
            <a:ext cx="7563564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Integration with crisis hotlines directs users in distress to immediate help.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920D66-D238-D489-3C8E-828CF8AF2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1600" y="7164616"/>
            <a:ext cx="1754534" cy="98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090261"/>
            <a:ext cx="644211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Technology and AI Behind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3153251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7724" y="3955018"/>
            <a:ext cx="22501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State-of-the-art natural language processing (NLP) models.</a:t>
            </a:r>
            <a:endParaRPr lang="en-US" sz="18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6859" y="3153251"/>
            <a:ext cx="562451" cy="56245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446859" y="3955018"/>
            <a:ext cx="225016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Machine learning algorithms trained on mental health conversations.</a:t>
            </a:r>
            <a:endParaRPr lang="en-US" sz="18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5995" y="3153251"/>
            <a:ext cx="562570" cy="56257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055995" y="3955137"/>
            <a:ext cx="225028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Secure data encryption and storage to protect user privacy.</a:t>
            </a: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837724" y="575631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GPT-3 architecture fine-tuned for mental health applications, 99.9% uptime.</a:t>
            </a:r>
            <a:endParaRPr lang="en-US" sz="18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C7472B-B077-07C4-78EE-6476F20453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1600" y="7164616"/>
            <a:ext cx="1754534" cy="98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6348"/>
            <a:ext cx="808482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SWOT Analysis: Mental Health AI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72972" y="275629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Strengths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251835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24/7 availability, personalized support, cost-effective.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013966" y="3360182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9941243" y="256484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Weaknesses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41243" y="3060383"/>
            <a:ext cx="385143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Lack of human empathy, potential for inaccurate assessments, reliance on technology.</a:t>
            </a:r>
            <a:endParaRPr lang="en-US" sz="18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58175" y="3360182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9941243" y="481988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Opportunities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41243" y="5315426"/>
            <a:ext cx="3851434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Growing mental health awareness, increasing demand for accessible solutions, integration with existing healthcare systems.</a:t>
            </a:r>
            <a:endParaRPr lang="en-US" sz="18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258175" y="5604391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Text 10"/>
          <p:cNvSpPr/>
          <p:nvPr/>
        </p:nvSpPr>
        <p:spPr>
          <a:xfrm>
            <a:off x="1872972" y="50113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Threats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837724" y="5506879"/>
            <a:ext cx="385143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privacy concerns, regulatory hurdles, competition from established mental health providers.</a:t>
            </a:r>
            <a:endParaRPr lang="en-US" sz="18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013966" y="5604391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4</a:t>
            </a:r>
            <a:endParaRPr 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9BC1D1-D496-B327-6564-7EC284308B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1600" y="7164616"/>
            <a:ext cx="1754534" cy="98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0684" y="558403"/>
            <a:ext cx="4777978" cy="597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kern="0" spc="-75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Business Model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2559129" y="3373279"/>
            <a:ext cx="2388989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Subscriptions</a:t>
            </a:r>
            <a:endParaRPr lang="en-US" sz="18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241" y="1561743"/>
            <a:ext cx="3921800" cy="39218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811024" y="3096756"/>
            <a:ext cx="303728" cy="379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2350" kern="0" spc="-3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350" dirty="0"/>
          </a:p>
        </p:txBody>
      </p:sp>
      <p:sp>
        <p:nvSpPr>
          <p:cNvPr id="6" name="Text 3"/>
          <p:cNvSpPr/>
          <p:nvPr/>
        </p:nvSpPr>
        <p:spPr>
          <a:xfrm>
            <a:off x="9580602" y="2316718"/>
            <a:ext cx="2388989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Enterprise</a:t>
            </a:r>
            <a:endParaRPr lang="en-US" sz="18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241" y="1561743"/>
            <a:ext cx="3921800" cy="39218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043684" y="2279749"/>
            <a:ext cx="303728" cy="379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2350" kern="0" spc="-3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9580602" y="4429839"/>
            <a:ext cx="2388989" cy="298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Premium</a:t>
            </a:r>
            <a:endParaRPr lang="en-US" sz="18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4241" y="1561743"/>
            <a:ext cx="3921800" cy="39218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634942" y="4621709"/>
            <a:ext cx="303728" cy="379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2350" kern="0" spc="-3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350" dirty="0"/>
          </a:p>
        </p:txBody>
      </p:sp>
      <p:sp>
        <p:nvSpPr>
          <p:cNvPr id="12" name="Text 7"/>
          <p:cNvSpPr/>
          <p:nvPr/>
        </p:nvSpPr>
        <p:spPr>
          <a:xfrm>
            <a:off x="710684" y="5711904"/>
            <a:ext cx="13209032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Subscription-based model for individuals and organizations.</a:t>
            </a:r>
            <a:endParaRPr lang="en-US" sz="1550" dirty="0"/>
          </a:p>
        </p:txBody>
      </p:sp>
      <p:sp>
        <p:nvSpPr>
          <p:cNvPr id="13" name="Text 8"/>
          <p:cNvSpPr/>
          <p:nvPr/>
        </p:nvSpPr>
        <p:spPr>
          <a:xfrm>
            <a:off x="710684" y="6265188"/>
            <a:ext cx="13209032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Partnerships with universities and corporations.</a:t>
            </a:r>
            <a:endParaRPr lang="en-US" sz="1550" dirty="0"/>
          </a:p>
        </p:txBody>
      </p:sp>
      <p:sp>
        <p:nvSpPr>
          <p:cNvPr id="14" name="Text 9"/>
          <p:cNvSpPr/>
          <p:nvPr/>
        </p:nvSpPr>
        <p:spPr>
          <a:xfrm>
            <a:off x="710684" y="6818471"/>
            <a:ext cx="13209032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Premium features: Advanced support, personalized coaching.</a:t>
            </a:r>
            <a:endParaRPr lang="en-US" sz="1550" dirty="0"/>
          </a:p>
        </p:txBody>
      </p:sp>
      <p:sp>
        <p:nvSpPr>
          <p:cNvPr id="15" name="Text 10"/>
          <p:cNvSpPr/>
          <p:nvPr/>
        </p:nvSpPr>
        <p:spPr>
          <a:xfrm>
            <a:off x="710684" y="7371755"/>
            <a:ext cx="13209032" cy="324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Revenue projections: $5M in year 1, $20M in year 3.</a:t>
            </a:r>
            <a:endParaRPr lang="en-US" sz="15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5144025-0503-2739-F563-005CC4F78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0" y="7164616"/>
            <a:ext cx="1754534" cy="98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53440"/>
            <a:ext cx="601289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The Future of TherAIpist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036207"/>
            <a:ext cx="2159079" cy="830580"/>
          </a:xfrm>
          <a:prstGeom prst="roundRect">
            <a:avLst>
              <a:gd name="adj" fmla="val 12105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748909" y="2241113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3236119" y="2275523"/>
            <a:ext cx="114871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AI-health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3116461" y="2851547"/>
            <a:ext cx="10556558" cy="15240"/>
          </a:xfrm>
          <a:prstGeom prst="roundRect">
            <a:avLst>
              <a:gd name="adj" fmla="val 659712"/>
            </a:avLst>
          </a:prstGeom>
          <a:solidFill>
            <a:srgbClr val="DABADD"/>
          </a:solidFill>
          <a:ln/>
        </p:spPr>
      </p:sp>
      <p:sp>
        <p:nvSpPr>
          <p:cNvPr id="7" name="Shape 5"/>
          <p:cNvSpPr/>
          <p:nvPr/>
        </p:nvSpPr>
        <p:spPr>
          <a:xfrm>
            <a:off x="837724" y="2986445"/>
            <a:ext cx="4318278" cy="830580"/>
          </a:xfrm>
          <a:prstGeom prst="roundRect">
            <a:avLst>
              <a:gd name="adj" fmla="val 12105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828568" y="3191351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395317" y="3225760"/>
            <a:ext cx="130849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Languages</a:t>
            </a:r>
            <a:endParaRPr lang="en-US" sz="2200" dirty="0"/>
          </a:p>
        </p:txBody>
      </p:sp>
      <p:sp>
        <p:nvSpPr>
          <p:cNvPr id="10" name="Shape 8"/>
          <p:cNvSpPr/>
          <p:nvPr/>
        </p:nvSpPr>
        <p:spPr>
          <a:xfrm>
            <a:off x="5275659" y="3801785"/>
            <a:ext cx="8397359" cy="15240"/>
          </a:xfrm>
          <a:prstGeom prst="roundRect">
            <a:avLst>
              <a:gd name="adj" fmla="val 659712"/>
            </a:avLst>
          </a:prstGeom>
          <a:solidFill>
            <a:srgbClr val="DABADD"/>
          </a:solidFill>
          <a:ln/>
        </p:spPr>
      </p:sp>
      <p:sp>
        <p:nvSpPr>
          <p:cNvPr id="11" name="Shape 9"/>
          <p:cNvSpPr/>
          <p:nvPr/>
        </p:nvSpPr>
        <p:spPr>
          <a:xfrm>
            <a:off x="837724" y="3936683"/>
            <a:ext cx="6477476" cy="830580"/>
          </a:xfrm>
          <a:prstGeom prst="roundRect">
            <a:avLst>
              <a:gd name="adj" fmla="val 12105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908107" y="4141589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7554516" y="4175998"/>
            <a:ext cx="249043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Specialized Modules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37724" y="503646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Roadmap: Integration with AI-health platforms, expanding language support.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837724" y="568868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Developing specialized modules for specific mental health conditions.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837724" y="634091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Vision: Become the leading AI-powered mental health companion.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837724" y="699313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Join us in revolutionizing mental healthcare!</a:t>
            </a:r>
            <a:endParaRPr lang="en-US" sz="18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B46DA-6FB8-4350-C7E9-7F898A125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00" y="7164616"/>
            <a:ext cx="1754534" cy="98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6176" y="657463"/>
            <a:ext cx="5622012" cy="702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D73AD7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How TherAIpist Works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76" y="1837968"/>
            <a:ext cx="1194673" cy="143351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389227" y="2076807"/>
            <a:ext cx="2810947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Initial Assessment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389227" y="2571512"/>
            <a:ext cx="11404997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complete a questionnaire to assess their mental state and needs.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176" y="3271480"/>
            <a:ext cx="1194673" cy="143351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389227" y="3510320"/>
            <a:ext cx="2810947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AI Interaction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389227" y="4005024"/>
            <a:ext cx="11404997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 engages in empathetic and personalized conversations, providing support.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76" y="4704993"/>
            <a:ext cx="1194673" cy="143351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389227" y="4943832"/>
            <a:ext cx="2810947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Resource Provision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389227" y="5438537"/>
            <a:ext cx="11404997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AI recommends relevant resources, coping strategies, and support networks.</a:t>
            </a:r>
            <a:endParaRPr lang="en-US" sz="18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176" y="6138505"/>
            <a:ext cx="1194673" cy="143351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389227" y="6377345"/>
            <a:ext cx="2810947" cy="3513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Progress Tracking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389227" y="6872049"/>
            <a:ext cx="11404997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monitor their progress and receive ongoing support and feedback.</a:t>
            </a:r>
            <a:endParaRPr lang="en-US" sz="18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9FF70DA-1F70-BA29-C369-7D0645B38B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1600" y="7164616"/>
            <a:ext cx="1754534" cy="986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548</Words>
  <Application>Microsoft Office PowerPoint</Application>
  <PresentationFormat>Custom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Source Sans Pro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Adharv Arun</cp:lastModifiedBy>
  <cp:revision>2</cp:revision>
  <dcterms:created xsi:type="dcterms:W3CDTF">2025-03-15T18:55:48Z</dcterms:created>
  <dcterms:modified xsi:type="dcterms:W3CDTF">2025-03-15T19:08:41Z</dcterms:modified>
</cp:coreProperties>
</file>