
<file path=[Content_Types].xml><?xml version="1.0" encoding="utf-8"?>
<Types xmlns="http://schemas.openxmlformats.org/package/2006/content-types">
  <Default Extension="avif" ContentType="image/av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av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ser-A/CandyspaceC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0" y="1329686"/>
            <a:ext cx="12192000" cy="579797"/>
          </a:xfrm>
        </p:spPr>
        <p:txBody>
          <a:bodyPr>
            <a:normAutofit/>
          </a:bodyPr>
          <a:lstStyle/>
          <a:p>
            <a:pPr algn="ctr"/>
            <a:r>
              <a:rPr lang="en-PH" sz="3200" dirty="0" err="1"/>
              <a:t>Candyspace</a:t>
            </a:r>
            <a:r>
              <a:rPr lang="en-PH" sz="3200" dirty="0"/>
              <a:t> - CMS Developer Test</a:t>
            </a:r>
            <a:endParaRPr lang="en-US" sz="3200" dirty="0"/>
          </a:p>
        </p:txBody>
      </p:sp>
      <p:sp>
        <p:nvSpPr>
          <p:cNvPr id="8" name="TextBox 7">
            <a:extLst>
              <a:ext uri="{FF2B5EF4-FFF2-40B4-BE49-F238E27FC236}">
                <a16:creationId xmlns:a16="http://schemas.microsoft.com/office/drawing/2014/main" id="{8E8ABF84-3160-BAA9-F775-D2D5F30AF6B2}"/>
              </a:ext>
            </a:extLst>
          </p:cNvPr>
          <p:cNvSpPr txBox="1"/>
          <p:nvPr/>
        </p:nvSpPr>
        <p:spPr>
          <a:xfrm>
            <a:off x="0" y="2644588"/>
            <a:ext cx="12192000" cy="523220"/>
          </a:xfrm>
          <a:prstGeom prst="rect">
            <a:avLst/>
          </a:prstGeom>
          <a:noFill/>
        </p:spPr>
        <p:txBody>
          <a:bodyPr wrap="square" rtlCol="0">
            <a:spAutoFit/>
          </a:bodyPr>
          <a:lstStyle/>
          <a:p>
            <a:pPr algn="ctr"/>
            <a:r>
              <a:rPr lang="en-US" sz="2800" b="1" dirty="0"/>
              <a:t>Digital </a:t>
            </a:r>
            <a:r>
              <a:rPr lang="en-US" sz="2400" b="1" dirty="0"/>
              <a:t>Collections</a:t>
            </a:r>
            <a:r>
              <a:rPr lang="en-US" sz="2800" b="1" dirty="0"/>
              <a:t> in CMS (Sitecore)</a:t>
            </a:r>
            <a:endParaRPr lang="en-PH" sz="2800" b="1" dirty="0"/>
          </a:p>
        </p:txBody>
      </p:sp>
      <p:sp>
        <p:nvSpPr>
          <p:cNvPr id="9" name="TextBox 8">
            <a:extLst>
              <a:ext uri="{FF2B5EF4-FFF2-40B4-BE49-F238E27FC236}">
                <a16:creationId xmlns:a16="http://schemas.microsoft.com/office/drawing/2014/main" id="{4FA20553-F22A-1B11-DF66-7CEFC68D7E1A}"/>
              </a:ext>
            </a:extLst>
          </p:cNvPr>
          <p:cNvSpPr txBox="1"/>
          <p:nvPr/>
        </p:nvSpPr>
        <p:spPr>
          <a:xfrm>
            <a:off x="0" y="4514910"/>
            <a:ext cx="12192000" cy="707886"/>
          </a:xfrm>
          <a:prstGeom prst="rect">
            <a:avLst/>
          </a:prstGeom>
          <a:noFill/>
        </p:spPr>
        <p:txBody>
          <a:bodyPr wrap="square" rtlCol="0">
            <a:spAutoFit/>
          </a:bodyPr>
          <a:lstStyle/>
          <a:p>
            <a:pPr algn="ctr"/>
            <a:r>
              <a:rPr lang="en-US" sz="2000" dirty="0"/>
              <a:t>John Vincent Armamento</a:t>
            </a:r>
            <a:endParaRPr lang="en-PH" sz="2000" dirty="0"/>
          </a:p>
          <a:p>
            <a:pPr algn="ctr"/>
            <a:r>
              <a:rPr lang="en-PH" sz="2000" dirty="0"/>
              <a:t>03/03/2025</a:t>
            </a:r>
            <a:endParaRPr lang="en-US" sz="2000" dirty="0"/>
          </a:p>
        </p:txBody>
      </p:sp>
      <p:sp>
        <p:nvSpPr>
          <p:cNvPr id="4" name="TextBox 3">
            <a:extLst>
              <a:ext uri="{FF2B5EF4-FFF2-40B4-BE49-F238E27FC236}">
                <a16:creationId xmlns:a16="http://schemas.microsoft.com/office/drawing/2014/main" id="{973E66DC-879E-BA44-9E0A-397778E85436}"/>
              </a:ext>
            </a:extLst>
          </p:cNvPr>
          <p:cNvSpPr txBox="1"/>
          <p:nvPr/>
        </p:nvSpPr>
        <p:spPr>
          <a:xfrm>
            <a:off x="0" y="4033228"/>
            <a:ext cx="12192000" cy="369332"/>
          </a:xfrm>
          <a:prstGeom prst="rect">
            <a:avLst/>
          </a:prstGeom>
          <a:noFill/>
        </p:spPr>
        <p:txBody>
          <a:bodyPr wrap="square">
            <a:spAutoFit/>
          </a:bodyPr>
          <a:lstStyle/>
          <a:p>
            <a:pPr algn="ctr"/>
            <a:r>
              <a:rPr lang="en-PH" dirty="0">
                <a:hlinkClick r:id="rId2"/>
              </a:rPr>
              <a:t>https://github.com/Miser-A/CandyspaceCMS</a:t>
            </a:r>
            <a:endParaRPr lang="en-PH" dirty="0"/>
          </a:p>
        </p:txBody>
      </p:sp>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67E046-E5B4-8D95-8606-75FC19F1E19B}"/>
              </a:ext>
            </a:extLst>
          </p:cNvPr>
          <p:cNvSpPr>
            <a:spLocks noGrp="1"/>
          </p:cNvSpPr>
          <p:nvPr>
            <p:ph type="title"/>
          </p:nvPr>
        </p:nvSpPr>
        <p:spPr>
          <a:xfrm>
            <a:off x="0" y="648368"/>
            <a:ext cx="12192000" cy="579797"/>
          </a:xfrm>
        </p:spPr>
        <p:txBody>
          <a:bodyPr>
            <a:normAutofit/>
          </a:bodyPr>
          <a:lstStyle/>
          <a:p>
            <a:r>
              <a:rPr lang="en-PH" sz="3200" dirty="0"/>
              <a:t>		Content Modeling</a:t>
            </a:r>
            <a:endParaRPr lang="en-US" sz="3200" dirty="0"/>
          </a:p>
        </p:txBody>
      </p:sp>
      <p:sp>
        <p:nvSpPr>
          <p:cNvPr id="6" name="TextBox 5">
            <a:extLst>
              <a:ext uri="{FF2B5EF4-FFF2-40B4-BE49-F238E27FC236}">
                <a16:creationId xmlns:a16="http://schemas.microsoft.com/office/drawing/2014/main" id="{A45E4972-E416-1D93-F3C8-1BB4398060D0}"/>
              </a:ext>
            </a:extLst>
          </p:cNvPr>
          <p:cNvSpPr txBox="1"/>
          <p:nvPr/>
        </p:nvSpPr>
        <p:spPr>
          <a:xfrm>
            <a:off x="1084729" y="1228165"/>
            <a:ext cx="10004612" cy="1477328"/>
          </a:xfrm>
          <a:prstGeom prst="rect">
            <a:avLst/>
          </a:prstGeom>
          <a:noFill/>
        </p:spPr>
        <p:txBody>
          <a:bodyPr wrap="square">
            <a:spAutoFit/>
          </a:bodyPr>
          <a:lstStyle/>
          <a:p>
            <a:r>
              <a:rPr lang="en-US" dirty="0"/>
              <a:t>In my research on Optimizely, the equivalent of Sitecore templates would be </a:t>
            </a:r>
            <a:r>
              <a:rPr lang="en-US" b="1" dirty="0" err="1"/>
              <a:t>PageData</a:t>
            </a:r>
            <a:r>
              <a:rPr lang="en-US" b="1" dirty="0"/>
              <a:t> and </a:t>
            </a:r>
            <a:r>
              <a:rPr lang="en-US" b="1" dirty="0" err="1"/>
              <a:t>BlockData</a:t>
            </a:r>
            <a:r>
              <a:rPr lang="en-US" dirty="0"/>
              <a:t>. In this case, I created a Collection and Digital Item Model, the </a:t>
            </a:r>
            <a:r>
              <a:rPr lang="en-US" dirty="0" err="1"/>
              <a:t>CollectionPage</a:t>
            </a:r>
            <a:r>
              <a:rPr lang="en-US" dirty="0"/>
              <a:t> (</a:t>
            </a:r>
            <a:r>
              <a:rPr lang="en-US" b="1" dirty="0" err="1"/>
              <a:t>PageData</a:t>
            </a:r>
            <a:r>
              <a:rPr lang="en-US" dirty="0"/>
              <a:t>) acts as the parent container, while individual </a:t>
            </a:r>
            <a:r>
              <a:rPr lang="en-US" dirty="0" err="1"/>
              <a:t>DigitalItemBlocks</a:t>
            </a:r>
            <a:r>
              <a:rPr lang="en-US" dirty="0"/>
              <a:t> (</a:t>
            </a:r>
            <a:r>
              <a:rPr lang="en-US" b="1" dirty="0" err="1"/>
              <a:t>BlockData</a:t>
            </a:r>
            <a:r>
              <a:rPr lang="en-US" dirty="0"/>
              <a:t>) represent the items within the collection. This mirrors how Sitecore uses templates to structure content hierarchies, ensuring a flexible and scalable content model.</a:t>
            </a:r>
            <a:endParaRPr lang="en-PH" dirty="0"/>
          </a:p>
        </p:txBody>
      </p:sp>
      <p:pic>
        <p:nvPicPr>
          <p:cNvPr id="8" name="Picture 7">
            <a:extLst>
              <a:ext uri="{FF2B5EF4-FFF2-40B4-BE49-F238E27FC236}">
                <a16:creationId xmlns:a16="http://schemas.microsoft.com/office/drawing/2014/main" id="{ADB89E6E-86B5-0210-5A48-80681E431C96}"/>
              </a:ext>
            </a:extLst>
          </p:cNvPr>
          <p:cNvPicPr>
            <a:picLocks noChangeAspect="1"/>
          </p:cNvPicPr>
          <p:nvPr/>
        </p:nvPicPr>
        <p:blipFill>
          <a:blip r:embed="rId2"/>
          <a:stretch>
            <a:fillRect/>
          </a:stretch>
        </p:blipFill>
        <p:spPr>
          <a:xfrm>
            <a:off x="125507" y="2871645"/>
            <a:ext cx="5665694" cy="3524115"/>
          </a:xfrm>
          <a:prstGeom prst="rect">
            <a:avLst/>
          </a:prstGeom>
        </p:spPr>
      </p:pic>
      <p:pic>
        <p:nvPicPr>
          <p:cNvPr id="10" name="Picture 9">
            <a:extLst>
              <a:ext uri="{FF2B5EF4-FFF2-40B4-BE49-F238E27FC236}">
                <a16:creationId xmlns:a16="http://schemas.microsoft.com/office/drawing/2014/main" id="{FAD364A0-1FBA-1016-5AB7-CDCF158243DA}"/>
              </a:ext>
            </a:extLst>
          </p:cNvPr>
          <p:cNvPicPr>
            <a:picLocks noChangeAspect="1"/>
          </p:cNvPicPr>
          <p:nvPr/>
        </p:nvPicPr>
        <p:blipFill>
          <a:blip r:embed="rId3"/>
          <a:stretch>
            <a:fillRect/>
          </a:stretch>
        </p:blipFill>
        <p:spPr>
          <a:xfrm>
            <a:off x="6165222" y="2808892"/>
            <a:ext cx="5665694" cy="3496841"/>
          </a:xfrm>
          <a:prstGeom prst="rect">
            <a:avLst/>
          </a:prstGeom>
        </p:spPr>
      </p:pic>
    </p:spTree>
    <p:extLst>
      <p:ext uri="{BB962C8B-B14F-4D97-AF65-F5344CB8AC3E}">
        <p14:creationId xmlns:p14="http://schemas.microsoft.com/office/powerpoint/2010/main" val="250790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819068-6ABF-91EA-B5BA-E283497A1F97}"/>
              </a:ext>
            </a:extLst>
          </p:cNvPr>
          <p:cNvSpPr>
            <a:spLocks noGrp="1"/>
          </p:cNvSpPr>
          <p:nvPr>
            <p:ph type="title"/>
          </p:nvPr>
        </p:nvSpPr>
        <p:spPr>
          <a:xfrm>
            <a:off x="0" y="648368"/>
            <a:ext cx="12192000" cy="579797"/>
          </a:xfrm>
        </p:spPr>
        <p:txBody>
          <a:bodyPr>
            <a:normAutofit fontScale="90000"/>
          </a:bodyPr>
          <a:lstStyle/>
          <a:p>
            <a:r>
              <a:rPr lang="en-PH" sz="3600" dirty="0"/>
              <a:t>		</a:t>
            </a:r>
            <a:r>
              <a:rPr lang="en-PH" sz="2400" dirty="0"/>
              <a:t>Data Storage &amp; Retrieval </a:t>
            </a:r>
            <a:endParaRPr lang="en-US" sz="3600" dirty="0"/>
          </a:p>
        </p:txBody>
      </p:sp>
      <p:sp>
        <p:nvSpPr>
          <p:cNvPr id="7" name="TextBox 6">
            <a:extLst>
              <a:ext uri="{FF2B5EF4-FFF2-40B4-BE49-F238E27FC236}">
                <a16:creationId xmlns:a16="http://schemas.microsoft.com/office/drawing/2014/main" id="{0B9BF2B9-E116-D35B-70CD-A153F259AD9C}"/>
              </a:ext>
            </a:extLst>
          </p:cNvPr>
          <p:cNvSpPr txBox="1"/>
          <p:nvPr/>
        </p:nvSpPr>
        <p:spPr>
          <a:xfrm>
            <a:off x="1084729" y="1228165"/>
            <a:ext cx="10201836" cy="2031325"/>
          </a:xfrm>
          <a:prstGeom prst="rect">
            <a:avLst/>
          </a:prstGeom>
          <a:noFill/>
        </p:spPr>
        <p:txBody>
          <a:bodyPr wrap="square">
            <a:spAutoFit/>
          </a:bodyPr>
          <a:lstStyle/>
          <a:p>
            <a:r>
              <a:rPr lang="en-US" dirty="0"/>
              <a:t>I stored and retrieved collection data using Sitecore’s content tree through the </a:t>
            </a:r>
            <a:r>
              <a:rPr lang="en-US" dirty="0" err="1"/>
              <a:t>ISitecoreService</a:t>
            </a:r>
            <a:r>
              <a:rPr lang="en-US" dirty="0"/>
              <a:t>. This allowed us to manage collections and their items as structured CMS entities instead of traditional database records. The repository pattern (</a:t>
            </a:r>
            <a:r>
              <a:rPr lang="en-US" dirty="0" err="1"/>
              <a:t>CollectionRepository</a:t>
            </a:r>
            <a:r>
              <a:rPr lang="en-US" dirty="0"/>
              <a:t>) was implemented to abstract Sitecore’s API, ensuring clean separation between data access and business logic. Similar to how Sitecore and Optimizely allow content retrieval via APIs or structured storage mechanisms, this approach leverages the CMS’s built-in hierarchy for efficient content management.</a:t>
            </a:r>
          </a:p>
          <a:p>
            <a:endParaRPr lang="en-PH" dirty="0"/>
          </a:p>
        </p:txBody>
      </p:sp>
      <p:pic>
        <p:nvPicPr>
          <p:cNvPr id="18" name="Picture 17">
            <a:extLst>
              <a:ext uri="{FF2B5EF4-FFF2-40B4-BE49-F238E27FC236}">
                <a16:creationId xmlns:a16="http://schemas.microsoft.com/office/drawing/2014/main" id="{953BAB5C-75F2-D860-994B-DD660987647E}"/>
              </a:ext>
            </a:extLst>
          </p:cNvPr>
          <p:cNvPicPr>
            <a:picLocks noChangeAspect="1"/>
          </p:cNvPicPr>
          <p:nvPr/>
        </p:nvPicPr>
        <p:blipFill>
          <a:blip r:embed="rId2"/>
          <a:stretch>
            <a:fillRect/>
          </a:stretch>
        </p:blipFill>
        <p:spPr>
          <a:xfrm>
            <a:off x="536711" y="3259490"/>
            <a:ext cx="5385353" cy="2971850"/>
          </a:xfrm>
          <a:prstGeom prst="rect">
            <a:avLst/>
          </a:prstGeom>
        </p:spPr>
      </p:pic>
      <p:pic>
        <p:nvPicPr>
          <p:cNvPr id="20" name="Picture 19">
            <a:extLst>
              <a:ext uri="{FF2B5EF4-FFF2-40B4-BE49-F238E27FC236}">
                <a16:creationId xmlns:a16="http://schemas.microsoft.com/office/drawing/2014/main" id="{F23DC422-05E2-FF99-8DE0-8FBB6007C356}"/>
              </a:ext>
            </a:extLst>
          </p:cNvPr>
          <p:cNvPicPr>
            <a:picLocks noChangeAspect="1"/>
          </p:cNvPicPr>
          <p:nvPr/>
        </p:nvPicPr>
        <p:blipFill>
          <a:blip r:embed="rId3"/>
          <a:stretch>
            <a:fillRect/>
          </a:stretch>
        </p:blipFill>
        <p:spPr>
          <a:xfrm>
            <a:off x="6340451" y="3598511"/>
            <a:ext cx="5385353" cy="1680392"/>
          </a:xfrm>
          <a:prstGeom prst="rect">
            <a:avLst/>
          </a:prstGeom>
        </p:spPr>
      </p:pic>
    </p:spTree>
    <p:extLst>
      <p:ext uri="{BB962C8B-B14F-4D97-AF65-F5344CB8AC3E}">
        <p14:creationId xmlns:p14="http://schemas.microsoft.com/office/powerpoint/2010/main" val="235447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CE9A8D-E391-E765-E6EB-35747E9C5B22}"/>
              </a:ext>
            </a:extLst>
          </p:cNvPr>
          <p:cNvSpPr>
            <a:spLocks noGrp="1"/>
          </p:cNvSpPr>
          <p:nvPr>
            <p:ph type="title"/>
          </p:nvPr>
        </p:nvSpPr>
        <p:spPr>
          <a:xfrm>
            <a:off x="0" y="648368"/>
            <a:ext cx="12192000" cy="579797"/>
          </a:xfrm>
        </p:spPr>
        <p:txBody>
          <a:bodyPr>
            <a:normAutofit/>
          </a:bodyPr>
          <a:lstStyle/>
          <a:p>
            <a:r>
              <a:rPr lang="en-PH" sz="3200" dirty="0"/>
              <a:t>		</a:t>
            </a:r>
            <a:r>
              <a:rPr lang="en-PH" sz="2000" dirty="0"/>
              <a:t>Security &amp; permissions</a:t>
            </a:r>
            <a:endParaRPr lang="en-US" sz="3200" dirty="0"/>
          </a:p>
        </p:txBody>
      </p:sp>
      <p:sp>
        <p:nvSpPr>
          <p:cNvPr id="5" name="TextBox 4">
            <a:extLst>
              <a:ext uri="{FF2B5EF4-FFF2-40B4-BE49-F238E27FC236}">
                <a16:creationId xmlns:a16="http://schemas.microsoft.com/office/drawing/2014/main" id="{8ADBB80A-201E-E8B9-28C5-D4FCB951399E}"/>
              </a:ext>
            </a:extLst>
          </p:cNvPr>
          <p:cNvSpPr txBox="1"/>
          <p:nvPr/>
        </p:nvSpPr>
        <p:spPr>
          <a:xfrm>
            <a:off x="1084729" y="1228165"/>
            <a:ext cx="10201836" cy="923330"/>
          </a:xfrm>
          <a:prstGeom prst="rect">
            <a:avLst/>
          </a:prstGeom>
          <a:noFill/>
        </p:spPr>
        <p:txBody>
          <a:bodyPr wrap="square">
            <a:spAutoFit/>
          </a:bodyPr>
          <a:lstStyle/>
          <a:p>
            <a:r>
              <a:rPr lang="en-US" dirty="0"/>
              <a:t>I implemented </a:t>
            </a:r>
            <a:r>
              <a:rPr lang="en-US" b="1" dirty="0"/>
              <a:t>JWT-based authentication</a:t>
            </a:r>
            <a:r>
              <a:rPr lang="en-US" dirty="0"/>
              <a:t> with role-based access control (</a:t>
            </a:r>
            <a:r>
              <a:rPr lang="en-US" b="1" dirty="0"/>
              <a:t>Admin, User</a:t>
            </a:r>
            <a:r>
              <a:rPr lang="en-US" dirty="0"/>
              <a:t>) to manage access to collections. Authentication is handled via </a:t>
            </a:r>
            <a:r>
              <a:rPr lang="en-US" b="1" dirty="0"/>
              <a:t>ASP.NET Identity with hashed passwords</a:t>
            </a:r>
            <a:r>
              <a:rPr lang="en-US" dirty="0"/>
              <a:t>, ensuring secure login and registration.</a:t>
            </a:r>
            <a:endParaRPr lang="en-PH" dirty="0"/>
          </a:p>
        </p:txBody>
      </p:sp>
      <p:pic>
        <p:nvPicPr>
          <p:cNvPr id="7" name="Picture 6">
            <a:extLst>
              <a:ext uri="{FF2B5EF4-FFF2-40B4-BE49-F238E27FC236}">
                <a16:creationId xmlns:a16="http://schemas.microsoft.com/office/drawing/2014/main" id="{9647C441-8858-D205-591C-9B350BE51DEE}"/>
              </a:ext>
            </a:extLst>
          </p:cNvPr>
          <p:cNvPicPr>
            <a:picLocks noChangeAspect="1"/>
          </p:cNvPicPr>
          <p:nvPr/>
        </p:nvPicPr>
        <p:blipFill>
          <a:blip r:embed="rId2"/>
          <a:stretch>
            <a:fillRect/>
          </a:stretch>
        </p:blipFill>
        <p:spPr>
          <a:xfrm>
            <a:off x="528917" y="2590765"/>
            <a:ext cx="8311610" cy="3140262"/>
          </a:xfrm>
          <a:prstGeom prst="rect">
            <a:avLst/>
          </a:prstGeom>
        </p:spPr>
      </p:pic>
      <p:pic>
        <p:nvPicPr>
          <p:cNvPr id="9" name="Picture 8">
            <a:extLst>
              <a:ext uri="{FF2B5EF4-FFF2-40B4-BE49-F238E27FC236}">
                <a16:creationId xmlns:a16="http://schemas.microsoft.com/office/drawing/2014/main" id="{7D775E2C-4F38-725D-934B-36165D2723F7}"/>
              </a:ext>
            </a:extLst>
          </p:cNvPr>
          <p:cNvPicPr>
            <a:picLocks noChangeAspect="1"/>
          </p:cNvPicPr>
          <p:nvPr/>
        </p:nvPicPr>
        <p:blipFill>
          <a:blip r:embed="rId3"/>
          <a:stretch>
            <a:fillRect/>
          </a:stretch>
        </p:blipFill>
        <p:spPr>
          <a:xfrm>
            <a:off x="9393311" y="2277383"/>
            <a:ext cx="2337478" cy="3453644"/>
          </a:xfrm>
          <a:prstGeom prst="rect">
            <a:avLst/>
          </a:prstGeom>
        </p:spPr>
      </p:pic>
    </p:spTree>
    <p:extLst>
      <p:ext uri="{BB962C8B-B14F-4D97-AF65-F5344CB8AC3E}">
        <p14:creationId xmlns:p14="http://schemas.microsoft.com/office/powerpoint/2010/main" val="23154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4677D9-8F07-2B04-5477-1B10EC560C24}"/>
              </a:ext>
            </a:extLst>
          </p:cNvPr>
          <p:cNvSpPr>
            <a:spLocks noGrp="1"/>
          </p:cNvSpPr>
          <p:nvPr>
            <p:ph type="title"/>
          </p:nvPr>
        </p:nvSpPr>
        <p:spPr>
          <a:xfrm>
            <a:off x="0" y="648368"/>
            <a:ext cx="12192000" cy="579797"/>
          </a:xfrm>
        </p:spPr>
        <p:txBody>
          <a:bodyPr>
            <a:normAutofit/>
          </a:bodyPr>
          <a:lstStyle/>
          <a:p>
            <a:r>
              <a:rPr lang="en-PH" sz="3200" dirty="0"/>
              <a:t>		</a:t>
            </a:r>
            <a:r>
              <a:rPr lang="en-PH" sz="2000" dirty="0"/>
              <a:t>Performance Considerations</a:t>
            </a:r>
            <a:endParaRPr lang="en-US" sz="3200" dirty="0"/>
          </a:p>
        </p:txBody>
      </p:sp>
      <p:sp>
        <p:nvSpPr>
          <p:cNvPr id="5" name="TextBox 4">
            <a:extLst>
              <a:ext uri="{FF2B5EF4-FFF2-40B4-BE49-F238E27FC236}">
                <a16:creationId xmlns:a16="http://schemas.microsoft.com/office/drawing/2014/main" id="{80F7BAFA-C42B-C6F2-E82A-B5CA0B68E96F}"/>
              </a:ext>
            </a:extLst>
          </p:cNvPr>
          <p:cNvSpPr txBox="1"/>
          <p:nvPr/>
        </p:nvSpPr>
        <p:spPr>
          <a:xfrm>
            <a:off x="1084729" y="1228165"/>
            <a:ext cx="10201836" cy="1754326"/>
          </a:xfrm>
          <a:prstGeom prst="rect">
            <a:avLst/>
          </a:prstGeom>
          <a:noFill/>
        </p:spPr>
        <p:txBody>
          <a:bodyPr wrap="square">
            <a:spAutoFit/>
          </a:bodyPr>
          <a:lstStyle/>
          <a:p>
            <a:r>
              <a:rPr lang="en-US" dirty="0"/>
              <a:t>To optimize performance when handling large collections, I implemented pagination to load only a subset of data at a time, which helps reduce memory usage and improve response speed. I also introduced caching via </a:t>
            </a:r>
            <a:r>
              <a:rPr lang="en-US" dirty="0" err="1"/>
              <a:t>ICacheService</a:t>
            </a:r>
            <a:r>
              <a:rPr lang="en-US" dirty="0"/>
              <a:t> to store frequently accessed collections for 10 minutes, minimizing redundant queries. Additionally, I optimized queries by filtering collections efficiently. These strategies ensure efficient data retrieval, similar to how Sitecore and Optimizely optimize content retrieval via indexing and caching.</a:t>
            </a:r>
          </a:p>
        </p:txBody>
      </p:sp>
      <p:pic>
        <p:nvPicPr>
          <p:cNvPr id="11" name="Picture 10">
            <a:extLst>
              <a:ext uri="{FF2B5EF4-FFF2-40B4-BE49-F238E27FC236}">
                <a16:creationId xmlns:a16="http://schemas.microsoft.com/office/drawing/2014/main" id="{C90237B8-7790-8259-1CC1-2E546FC13BCF}"/>
              </a:ext>
            </a:extLst>
          </p:cNvPr>
          <p:cNvPicPr>
            <a:picLocks noChangeAspect="1"/>
          </p:cNvPicPr>
          <p:nvPr/>
        </p:nvPicPr>
        <p:blipFill>
          <a:blip r:embed="rId2"/>
          <a:stretch>
            <a:fillRect/>
          </a:stretch>
        </p:blipFill>
        <p:spPr>
          <a:xfrm>
            <a:off x="336006" y="3144683"/>
            <a:ext cx="4948694" cy="2485152"/>
          </a:xfrm>
          <a:prstGeom prst="rect">
            <a:avLst/>
          </a:prstGeom>
        </p:spPr>
      </p:pic>
      <p:pic>
        <p:nvPicPr>
          <p:cNvPr id="13" name="Picture 12">
            <a:extLst>
              <a:ext uri="{FF2B5EF4-FFF2-40B4-BE49-F238E27FC236}">
                <a16:creationId xmlns:a16="http://schemas.microsoft.com/office/drawing/2014/main" id="{064B3B6D-0929-60E3-2EE5-E4901A82ADC0}"/>
              </a:ext>
            </a:extLst>
          </p:cNvPr>
          <p:cNvPicPr>
            <a:picLocks noChangeAspect="1"/>
          </p:cNvPicPr>
          <p:nvPr/>
        </p:nvPicPr>
        <p:blipFill>
          <a:blip r:embed="rId3"/>
          <a:stretch>
            <a:fillRect/>
          </a:stretch>
        </p:blipFill>
        <p:spPr>
          <a:xfrm>
            <a:off x="5417185" y="3655827"/>
            <a:ext cx="2795601" cy="1138480"/>
          </a:xfrm>
          <a:prstGeom prst="rect">
            <a:avLst/>
          </a:prstGeom>
        </p:spPr>
      </p:pic>
      <p:pic>
        <p:nvPicPr>
          <p:cNvPr id="15" name="Picture 14">
            <a:extLst>
              <a:ext uri="{FF2B5EF4-FFF2-40B4-BE49-F238E27FC236}">
                <a16:creationId xmlns:a16="http://schemas.microsoft.com/office/drawing/2014/main" id="{560EC07E-CE0D-BA4D-E8C2-066ABF3031C3}"/>
              </a:ext>
            </a:extLst>
          </p:cNvPr>
          <p:cNvPicPr>
            <a:picLocks noChangeAspect="1"/>
          </p:cNvPicPr>
          <p:nvPr/>
        </p:nvPicPr>
        <p:blipFill>
          <a:blip r:embed="rId4"/>
          <a:stretch>
            <a:fillRect/>
          </a:stretch>
        </p:blipFill>
        <p:spPr>
          <a:xfrm>
            <a:off x="8345271" y="2910773"/>
            <a:ext cx="3272584" cy="3456437"/>
          </a:xfrm>
          <a:prstGeom prst="rect">
            <a:avLst/>
          </a:prstGeom>
        </p:spPr>
      </p:pic>
    </p:spTree>
    <p:extLst>
      <p:ext uri="{BB962C8B-B14F-4D97-AF65-F5344CB8AC3E}">
        <p14:creationId xmlns:p14="http://schemas.microsoft.com/office/powerpoint/2010/main" val="41971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87BEFF-E9C0-1242-809A-E596B95F4E1F}"/>
              </a:ext>
            </a:extLst>
          </p:cNvPr>
          <p:cNvSpPr>
            <a:spLocks noGrp="1"/>
          </p:cNvSpPr>
          <p:nvPr>
            <p:ph type="title"/>
          </p:nvPr>
        </p:nvSpPr>
        <p:spPr>
          <a:xfrm>
            <a:off x="0" y="648368"/>
            <a:ext cx="12192000" cy="579797"/>
          </a:xfrm>
        </p:spPr>
        <p:txBody>
          <a:bodyPr>
            <a:normAutofit/>
          </a:bodyPr>
          <a:lstStyle/>
          <a:p>
            <a:r>
              <a:rPr lang="en-PH" sz="3200" dirty="0"/>
              <a:t>		</a:t>
            </a:r>
            <a:r>
              <a:rPr lang="en-PH" sz="2000" dirty="0"/>
              <a:t>API</a:t>
            </a:r>
            <a:endParaRPr lang="en-US" sz="3200" dirty="0"/>
          </a:p>
        </p:txBody>
      </p:sp>
      <p:sp>
        <p:nvSpPr>
          <p:cNvPr id="5" name="TextBox 4">
            <a:extLst>
              <a:ext uri="{FF2B5EF4-FFF2-40B4-BE49-F238E27FC236}">
                <a16:creationId xmlns:a16="http://schemas.microsoft.com/office/drawing/2014/main" id="{8C9A5C78-3F9E-ED2F-B4B1-CEE879890896}"/>
              </a:ext>
            </a:extLst>
          </p:cNvPr>
          <p:cNvSpPr txBox="1"/>
          <p:nvPr/>
        </p:nvSpPr>
        <p:spPr>
          <a:xfrm>
            <a:off x="1084729" y="1228165"/>
            <a:ext cx="10201836" cy="1477328"/>
          </a:xfrm>
          <a:prstGeom prst="rect">
            <a:avLst/>
          </a:prstGeom>
          <a:noFill/>
        </p:spPr>
        <p:txBody>
          <a:bodyPr wrap="square">
            <a:spAutoFit/>
          </a:bodyPr>
          <a:lstStyle/>
          <a:p>
            <a:r>
              <a:rPr lang="en-US" dirty="0"/>
              <a:t>I created a basic API to manage digital collections using the CMS by designing a set of endpoints that allow users to create, retrieve, and update collections. I structured the API to follow RESTful principles, with endpoints for creating new collections, adding items, and retrieving user-specific collections. I used a repository pattern to interact with the CMS, ensuring clean separation between the API logic and data handling.</a:t>
            </a:r>
          </a:p>
        </p:txBody>
      </p:sp>
      <p:pic>
        <p:nvPicPr>
          <p:cNvPr id="7" name="Picture 6">
            <a:extLst>
              <a:ext uri="{FF2B5EF4-FFF2-40B4-BE49-F238E27FC236}">
                <a16:creationId xmlns:a16="http://schemas.microsoft.com/office/drawing/2014/main" id="{EF922BBD-4FC2-D319-3388-2D38A4968983}"/>
              </a:ext>
            </a:extLst>
          </p:cNvPr>
          <p:cNvPicPr>
            <a:picLocks noChangeAspect="1"/>
          </p:cNvPicPr>
          <p:nvPr/>
        </p:nvPicPr>
        <p:blipFill>
          <a:blip r:embed="rId2"/>
          <a:stretch>
            <a:fillRect/>
          </a:stretch>
        </p:blipFill>
        <p:spPr>
          <a:xfrm>
            <a:off x="412451" y="3081839"/>
            <a:ext cx="5185957" cy="2683563"/>
          </a:xfrm>
          <a:prstGeom prst="rect">
            <a:avLst/>
          </a:prstGeom>
        </p:spPr>
      </p:pic>
      <p:pic>
        <p:nvPicPr>
          <p:cNvPr id="9" name="Picture 8">
            <a:extLst>
              <a:ext uri="{FF2B5EF4-FFF2-40B4-BE49-F238E27FC236}">
                <a16:creationId xmlns:a16="http://schemas.microsoft.com/office/drawing/2014/main" id="{DA466294-2C42-3A10-92E6-41075020F27F}"/>
              </a:ext>
            </a:extLst>
          </p:cNvPr>
          <p:cNvPicPr>
            <a:picLocks noChangeAspect="1"/>
          </p:cNvPicPr>
          <p:nvPr/>
        </p:nvPicPr>
        <p:blipFill>
          <a:blip r:embed="rId3"/>
          <a:stretch>
            <a:fillRect/>
          </a:stretch>
        </p:blipFill>
        <p:spPr>
          <a:xfrm>
            <a:off x="6611344" y="2637610"/>
            <a:ext cx="4607965" cy="3572022"/>
          </a:xfrm>
          <a:prstGeom prst="rect">
            <a:avLst/>
          </a:prstGeom>
        </p:spPr>
      </p:pic>
    </p:spTree>
    <p:extLst>
      <p:ext uri="{BB962C8B-B14F-4D97-AF65-F5344CB8AC3E}">
        <p14:creationId xmlns:p14="http://schemas.microsoft.com/office/powerpoint/2010/main" val="104133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037301-47A4-FC15-312C-C4A6A041BE03}"/>
              </a:ext>
            </a:extLst>
          </p:cNvPr>
          <p:cNvSpPr>
            <a:spLocks noGrp="1"/>
          </p:cNvSpPr>
          <p:nvPr>
            <p:ph type="title"/>
          </p:nvPr>
        </p:nvSpPr>
        <p:spPr>
          <a:xfrm>
            <a:off x="0" y="648368"/>
            <a:ext cx="12192000" cy="579797"/>
          </a:xfrm>
        </p:spPr>
        <p:txBody>
          <a:bodyPr>
            <a:normAutofit/>
          </a:bodyPr>
          <a:lstStyle/>
          <a:p>
            <a:r>
              <a:rPr lang="en-PH" sz="3200" dirty="0"/>
              <a:t>		</a:t>
            </a:r>
            <a:r>
              <a:rPr lang="en-PH" sz="2000" dirty="0"/>
              <a:t>Coding Practices</a:t>
            </a:r>
            <a:endParaRPr lang="en-US" sz="3200" dirty="0"/>
          </a:p>
        </p:txBody>
      </p:sp>
      <p:sp>
        <p:nvSpPr>
          <p:cNvPr id="7" name="TextBox 6">
            <a:extLst>
              <a:ext uri="{FF2B5EF4-FFF2-40B4-BE49-F238E27FC236}">
                <a16:creationId xmlns:a16="http://schemas.microsoft.com/office/drawing/2014/main" id="{B0A8DAD8-5C54-4E50-F575-DB16B49B03F3}"/>
              </a:ext>
            </a:extLst>
          </p:cNvPr>
          <p:cNvSpPr txBox="1"/>
          <p:nvPr/>
        </p:nvSpPr>
        <p:spPr>
          <a:xfrm>
            <a:off x="1084729" y="1228165"/>
            <a:ext cx="10201836" cy="1754326"/>
          </a:xfrm>
          <a:prstGeom prst="rect">
            <a:avLst/>
          </a:prstGeom>
          <a:noFill/>
        </p:spPr>
        <p:txBody>
          <a:bodyPr wrap="square">
            <a:spAutoFit/>
          </a:bodyPr>
          <a:lstStyle/>
          <a:p>
            <a:r>
              <a:rPr lang="en-US" dirty="0"/>
              <a:t>In structuring the code, I implemented a repository pattern to separate database logic from the API controllers, making the code modular and testable. Dependency injection was used for services like authentication, caching, and data access, promoting a clean architecture. Additionally, validation and error handling were integrated into the API endpoints to improve reliability. The API follows RESTful principles, ensuring clear and consistent resource management. This approach not only aligns with industry standards but also makes the system adaptable to future enhancements.</a:t>
            </a:r>
          </a:p>
        </p:txBody>
      </p:sp>
      <p:pic>
        <p:nvPicPr>
          <p:cNvPr id="9" name="Picture 8">
            <a:extLst>
              <a:ext uri="{FF2B5EF4-FFF2-40B4-BE49-F238E27FC236}">
                <a16:creationId xmlns:a16="http://schemas.microsoft.com/office/drawing/2014/main" id="{47B51E47-3153-2FD6-D6A0-C98A2E155724}"/>
              </a:ext>
            </a:extLst>
          </p:cNvPr>
          <p:cNvPicPr>
            <a:picLocks noChangeAspect="1"/>
          </p:cNvPicPr>
          <p:nvPr/>
        </p:nvPicPr>
        <p:blipFill>
          <a:blip r:embed="rId2"/>
          <a:stretch>
            <a:fillRect/>
          </a:stretch>
        </p:blipFill>
        <p:spPr>
          <a:xfrm>
            <a:off x="1730188" y="3758743"/>
            <a:ext cx="1467055" cy="1933845"/>
          </a:xfrm>
          <a:prstGeom prst="rect">
            <a:avLst/>
          </a:prstGeom>
        </p:spPr>
      </p:pic>
      <p:pic>
        <p:nvPicPr>
          <p:cNvPr id="11" name="Picture 10">
            <a:extLst>
              <a:ext uri="{FF2B5EF4-FFF2-40B4-BE49-F238E27FC236}">
                <a16:creationId xmlns:a16="http://schemas.microsoft.com/office/drawing/2014/main" id="{264899A1-F05C-793F-C4A7-0C0BF3F2E3C9}"/>
              </a:ext>
            </a:extLst>
          </p:cNvPr>
          <p:cNvPicPr>
            <a:picLocks noChangeAspect="1"/>
          </p:cNvPicPr>
          <p:nvPr/>
        </p:nvPicPr>
        <p:blipFill>
          <a:blip r:embed="rId3"/>
          <a:stretch>
            <a:fillRect/>
          </a:stretch>
        </p:blipFill>
        <p:spPr>
          <a:xfrm>
            <a:off x="4301260" y="3349110"/>
            <a:ext cx="5687219" cy="2753109"/>
          </a:xfrm>
          <a:prstGeom prst="rect">
            <a:avLst/>
          </a:prstGeom>
        </p:spPr>
      </p:pic>
    </p:spTree>
    <p:extLst>
      <p:ext uri="{BB962C8B-B14F-4D97-AF65-F5344CB8AC3E}">
        <p14:creationId xmlns:p14="http://schemas.microsoft.com/office/powerpoint/2010/main" val="8852904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{D2E9BE97-731F-4A0A-BA70-E0E0A3854B29}tf33552983_win32</Template>
  <TotalTime>79</TotalTime>
  <Words>496</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Candyspace - CMS Developer Test</vt:lpstr>
      <vt:lpstr>  Content Modeling</vt:lpstr>
      <vt:lpstr>  Data Storage &amp; Retrieval </vt:lpstr>
      <vt:lpstr>  Security &amp; permissions</vt:lpstr>
      <vt:lpstr>  Performance Considerations</vt:lpstr>
      <vt:lpstr>  API</vt:lpstr>
      <vt:lpstr>  Coding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Vincent Armamento</dc:creator>
  <cp:lastModifiedBy>John Vincent Armamento</cp:lastModifiedBy>
  <cp:revision>3</cp:revision>
  <dcterms:created xsi:type="dcterms:W3CDTF">2025-03-02T20:40:32Z</dcterms:created>
  <dcterms:modified xsi:type="dcterms:W3CDTF">2025-03-02T22:04:06Z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