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49" r:id="rId2"/>
    <p:sldId id="421" r:id="rId3"/>
    <p:sldId id="463" r:id="rId4"/>
    <p:sldId id="422" r:id="rId5"/>
    <p:sldId id="461" r:id="rId6"/>
    <p:sldId id="4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3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1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0F896-AC7F-406A-9254-59EF410DBC0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925DE-EC36-403F-929F-A1A8E6719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15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68746-7894-402C-A5B0-39563B8D88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7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344F7-37EA-4750-BCAA-F70688084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1CE3E-E5FA-4EAE-879E-A7F31B5154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9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8F0E1-7769-4A20-ABE4-9F20DF01E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236609-3925-40F4-8CFF-E98AC8E931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5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E4226D-93F2-4520-B4D2-53D96C4AD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5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82914-B20B-4ECB-9DCB-CA8006B5E4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8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6CE3EA-CF61-4090-B1BF-20A6366A4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4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333E1-ECB3-4CDC-9B37-4868D6C3E5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7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4FE48-1A96-4D70-901A-4FC5A4762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0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</a:t>
            </a:r>
            <a:r>
              <a:rPr lang="en-US" noProof="0" dirty="0"/>
              <a:t>to </a:t>
            </a:r>
            <a:r>
              <a:rPr lang="en-US" noProof="0"/>
              <a:t>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B4EC44-1F87-4197-9338-2BBA8B235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9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228600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43002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7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7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7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fld id="{2B4FDA1B-AC1E-4919-926A-8BCD18CF12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0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33071"/>
            <a:ext cx="8305800" cy="147002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Case Study</a:t>
            </a:r>
            <a:br>
              <a:rPr lang="en-US" sz="2800" dirty="0">
                <a:solidFill>
                  <a:schemeClr val="tx1"/>
                </a:solidFill>
                <a:latin typeface="+mj-lt"/>
              </a:rPr>
            </a:br>
            <a:r>
              <a:rPr lang="en-US" sz="1800" dirty="0" err="1">
                <a:solidFill>
                  <a:schemeClr val="tx1"/>
                </a:solidFill>
                <a:latin typeface="+mj-lt"/>
              </a:rPr>
              <a:t>Pelatihan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Data Science 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for Non-Programmers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1" y="4082566"/>
            <a:ext cx="6324599" cy="2317980"/>
          </a:xfrm>
        </p:spPr>
        <p:txBody>
          <a:bodyPr/>
          <a:lstStyle/>
          <a:p>
            <a:pPr algn="r"/>
            <a:r>
              <a:rPr lang="en-US" sz="1800" dirty="0" err="1">
                <a:solidFill>
                  <a:schemeClr val="tx1"/>
                </a:solidFill>
              </a:rPr>
              <a:t>Kelompok</a:t>
            </a:r>
            <a:r>
              <a:rPr lang="en-US" sz="1800" dirty="0">
                <a:solidFill>
                  <a:schemeClr val="tx1"/>
                </a:solidFill>
              </a:rPr>
              <a:t> 3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</a:rPr>
              <a:t>Iskandar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</a:rPr>
              <a:t>Silvia </a:t>
            </a:r>
            <a:r>
              <a:rPr lang="en-US" sz="1800" dirty="0" err="1">
                <a:solidFill>
                  <a:schemeClr val="tx1"/>
                </a:solidFill>
              </a:rPr>
              <a:t>Rahmawati</a:t>
            </a:r>
            <a:endParaRPr lang="en-US" sz="1800" dirty="0">
              <a:solidFill>
                <a:schemeClr val="tx1"/>
              </a:solidFill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</a:rPr>
              <a:t>Mukhamad Hafidz</a:t>
            </a:r>
          </a:p>
          <a:p>
            <a:pPr algn="r"/>
            <a:r>
              <a:rPr lang="en-US" sz="1800" dirty="0" err="1">
                <a:solidFill>
                  <a:schemeClr val="tx1"/>
                </a:solidFill>
              </a:rPr>
              <a:t>Kharisma</a:t>
            </a:r>
            <a:r>
              <a:rPr lang="en-US" sz="1800" dirty="0">
                <a:solidFill>
                  <a:schemeClr val="tx1"/>
                </a:solidFill>
              </a:rPr>
              <a:t> Muhammad</a:t>
            </a:r>
          </a:p>
          <a:p>
            <a:pPr algn="r"/>
            <a:endParaRPr lang="en-US" sz="1800" dirty="0">
              <a:solidFill>
                <a:schemeClr val="tx1"/>
              </a:solidFill>
            </a:endParaRPr>
          </a:p>
          <a:p>
            <a:pPr algn="r"/>
            <a:endParaRPr lang="en-US" sz="1800" dirty="0">
              <a:solidFill>
                <a:schemeClr val="tx1"/>
              </a:solidFill>
            </a:endParaRPr>
          </a:p>
          <a:p>
            <a:pPr algn="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29010"/>
            <a:ext cx="2706858" cy="11731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6923" y="4007921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37FCA8F-CD89-48C8-A907-A30F566D7184}"/>
              </a:ext>
            </a:extLst>
          </p:cNvPr>
          <p:cNvSpPr txBox="1">
            <a:spLocks/>
          </p:cNvSpPr>
          <p:nvPr/>
        </p:nvSpPr>
        <p:spPr bwMode="auto">
          <a:xfrm>
            <a:off x="457201" y="5956569"/>
            <a:ext cx="830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en-US" sz="1800" dirty="0">
              <a:solidFill>
                <a:srgbClr val="002060"/>
              </a:solidFill>
              <a:latin typeface="Calibri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5D9FC54-A401-4995-8D47-90C8D2744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458107"/>
            <a:ext cx="2706857" cy="117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1529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411162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Dataset 1 – Understanding Data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F7A62F2-B081-4878-8C90-3B2B2FF30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8363" y="997309"/>
            <a:ext cx="8229600" cy="981073"/>
          </a:xfrm>
        </p:spPr>
        <p:txBody>
          <a:bodyPr wrap="square" anchor="t"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File Phone.csv </a:t>
            </a:r>
            <a:r>
              <a:rPr lang="en-US" dirty="0" err="1"/>
              <a:t>mempunyai</a:t>
            </a:r>
            <a:r>
              <a:rPr lang="en-US" dirty="0"/>
              <a:t>:</a:t>
            </a:r>
          </a:p>
          <a:p>
            <a:r>
              <a:rPr lang="en-US" dirty="0"/>
              <a:t>2.000 records </a:t>
            </a:r>
          </a:p>
          <a:p>
            <a:r>
              <a:rPr lang="en-US" dirty="0"/>
              <a:t>21 </a:t>
            </a:r>
            <a:r>
              <a:rPr lang="en-US" dirty="0" err="1"/>
              <a:t>kolom</a:t>
            </a:r>
            <a:r>
              <a:rPr lang="en-US" dirty="0"/>
              <a:t> </a:t>
            </a:r>
          </a:p>
          <a:p>
            <a:r>
              <a:rPr lang="en-US" dirty="0"/>
              <a:t>null data yang missing/ </a:t>
            </a:r>
            <a:r>
              <a:rPr lang="en-US" dirty="0" err="1"/>
              <a:t>tidak</a:t>
            </a:r>
            <a:r>
              <a:rPr lang="en-US" dirty="0"/>
              <a:t> valid</a:t>
            </a:r>
          </a:p>
          <a:p>
            <a:r>
              <a:rPr lang="en-US" dirty="0"/>
              <a:t>15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, 6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kategorikal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C2595-7D63-4CAD-B38B-1551630AC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2044701"/>
            <a:ext cx="7610475" cy="4090629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7"/>
            <a:ext cx="2133600" cy="365125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1F38F0E1-7769-4A20-ABE4-9F20DF01E72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3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411162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kern="1200" dirty="0">
                <a:latin typeface="Tahoma" pitchFamily="34" charset="0"/>
                <a:ea typeface="+mj-ea"/>
                <a:cs typeface="Tahoma" pitchFamily="34" charset="0"/>
              </a:rPr>
              <a:t>Dataset 1 – Understanding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1B73-9C6B-4DF8-B458-738983B6BAB8}"/>
              </a:ext>
            </a:extLst>
          </p:cNvPr>
          <p:cNvSpPr txBox="1"/>
          <p:nvPr/>
        </p:nvSpPr>
        <p:spPr bwMode="auto">
          <a:xfrm>
            <a:off x="285750" y="1104124"/>
            <a:ext cx="2971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lvl="1" fontAlgn="base">
              <a:spcBef>
                <a:spcPct val="20000"/>
              </a:spcBef>
              <a:spcAft>
                <a:spcPct val="0"/>
              </a:spcAft>
              <a:buFont typeface="Arial" charset="0"/>
            </a:pPr>
            <a:r>
              <a:rPr lang="en-US" sz="2000" dirty="0" err="1"/>
              <a:t>Korelasi</a:t>
            </a:r>
            <a:r>
              <a:rPr lang="en-US" sz="2000" dirty="0"/>
              <a:t> linear </a:t>
            </a:r>
            <a:r>
              <a:rPr lang="en-US" sz="2000" dirty="0" err="1"/>
              <a:t>kolom</a:t>
            </a:r>
            <a:r>
              <a:rPr lang="en-US" sz="2000" dirty="0"/>
              <a:t> yang </a:t>
            </a:r>
            <a:r>
              <a:rPr lang="en-US" sz="2000" dirty="0" err="1"/>
              <a:t>mempengaruhi</a:t>
            </a:r>
            <a:r>
              <a:rPr lang="en-US" sz="2000" dirty="0"/>
              <a:t> </a:t>
            </a:r>
            <a:r>
              <a:rPr lang="en-US" sz="2000" dirty="0" err="1"/>
              <a:t>price_range</a:t>
            </a:r>
            <a:r>
              <a:rPr lang="en-US" sz="2000" dirty="0"/>
              <a:t> </a:t>
            </a:r>
            <a:r>
              <a:rPr lang="en-US" sz="2000" dirty="0" err="1"/>
              <a:t>cenderung</a:t>
            </a:r>
            <a:r>
              <a:rPr lang="en-US" sz="2000" dirty="0"/>
              <a:t> </a:t>
            </a:r>
            <a:r>
              <a:rPr lang="en-US" sz="2000" dirty="0" err="1"/>
              <a:t>rendah</a:t>
            </a:r>
            <a:r>
              <a:rPr lang="en-US" sz="2000" dirty="0"/>
              <a:t> </a:t>
            </a:r>
            <a:r>
              <a:rPr lang="en-US" sz="2000" dirty="0" err="1"/>
              <a:t>kecuali</a:t>
            </a:r>
            <a:r>
              <a:rPr lang="en-US" sz="2000" dirty="0"/>
              <a:t>: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/>
              <a:t>ram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 err="1">
                <a:effectLst/>
              </a:rPr>
              <a:t>battery_power</a:t>
            </a:r>
            <a:endParaRPr lang="en-US" sz="2000" dirty="0">
              <a:effectLst/>
            </a:endParaRP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 err="1"/>
              <a:t>p</a:t>
            </a:r>
            <a:r>
              <a:rPr lang="en-US" sz="2000" dirty="0" err="1">
                <a:effectLst/>
              </a:rPr>
              <a:t>x_height</a:t>
            </a:r>
            <a:endParaRPr lang="en-US" sz="2000" dirty="0">
              <a:effectLst/>
            </a:endParaRP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 err="1"/>
              <a:t>px_width</a:t>
            </a:r>
            <a:endParaRPr lang="en-US" sz="200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11840-7A1F-4BDF-83B0-0A4BF33E3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706" y="1685926"/>
            <a:ext cx="5821921" cy="3129282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7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fld id="{1F38F0E1-7769-4A20-ABE4-9F20DF01E72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1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1 –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1345" y="5099446"/>
            <a:ext cx="2787733" cy="411163"/>
          </a:xfrm>
        </p:spPr>
        <p:txBody>
          <a:bodyPr/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Selection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F0E1-7769-4A20-ABE4-9F20DF01E72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C1EF8-B318-4A48-A2A8-8474E8A37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42" y="2428082"/>
            <a:ext cx="1602639" cy="3039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C25870-30FA-409D-84FC-C5F51BFC3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977" y="910431"/>
            <a:ext cx="3854107" cy="40909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B0A451-0828-4425-A04B-4C2D6678D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130" y="1303520"/>
            <a:ext cx="2637295" cy="168424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005B7F-3540-454B-826D-72D9965D686F}"/>
              </a:ext>
            </a:extLst>
          </p:cNvPr>
          <p:cNvSpPr txBox="1">
            <a:spLocks/>
          </p:cNvSpPr>
          <p:nvPr/>
        </p:nvSpPr>
        <p:spPr bwMode="auto">
          <a:xfrm>
            <a:off x="234377" y="5552851"/>
            <a:ext cx="2133600" cy="11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Proporsi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training dan data testing 70:30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D5FC87-E25C-41A7-9988-60B1AD77FBBE}"/>
              </a:ext>
            </a:extLst>
          </p:cNvPr>
          <p:cNvSpPr txBox="1">
            <a:spLocks/>
          </p:cNvSpPr>
          <p:nvPr/>
        </p:nvSpPr>
        <p:spPr bwMode="auto">
          <a:xfrm>
            <a:off x="6356267" y="892357"/>
            <a:ext cx="2787733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Normalize Feature</a:t>
            </a:r>
          </a:p>
        </p:txBody>
      </p:sp>
    </p:spTree>
    <p:extLst>
      <p:ext uri="{BB962C8B-B14F-4D97-AF65-F5344CB8AC3E}">
        <p14:creationId xmlns:p14="http://schemas.microsoft.com/office/powerpoint/2010/main" val="343722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1 – Machine Learning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17" y="835092"/>
            <a:ext cx="8612155" cy="1348271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Pilihan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tree, SVM, 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Random Forest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: Cross Validation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 performance model: R</a:t>
            </a:r>
            <a:r>
              <a:rPr lang="en-US" sz="1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tertinggi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didapatkan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Random Forest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F0E1-7769-4A20-ABE4-9F20DF01E72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E809FE-46C0-46F5-BC7A-F79AF35FB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723" y="2378692"/>
            <a:ext cx="5180552" cy="373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5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411162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Dataset 1 – Machine Learning &amp;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7"/>
            <a:ext cx="2133600" cy="365125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1F38F0E1-7769-4A20-ABE4-9F20DF01E72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62EDCC3-5511-47BC-85F3-5A80BCF3B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17" y="835092"/>
            <a:ext cx="8612155" cy="1348271"/>
          </a:xfrm>
        </p:spPr>
        <p:txBody>
          <a:bodyPr/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Pipeline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CF0E1AF-8262-443C-94A4-566B0BE5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4" y="935789"/>
            <a:ext cx="9144000" cy="528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93706"/>
      </p:ext>
    </p:extLst>
  </p:cSld>
  <p:clrMapOvr>
    <a:masterClrMapping/>
  </p:clrMapOvr>
</p:sld>
</file>

<file path=ppt/theme/theme1.xml><?xml version="1.0" encoding="utf-8"?>
<a:theme xmlns:a="http://schemas.openxmlformats.org/drawingml/2006/main" name="Sesi 1 &amp; 2">
  <a:themeElements>
    <a:clrScheme name="ari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5221</TotalTime>
  <Words>141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Tahoma</vt:lpstr>
      <vt:lpstr>Sesi 1 &amp; 2</vt:lpstr>
      <vt:lpstr>Case Study Pelatihan Data Science  for Non-Programmers</vt:lpstr>
      <vt:lpstr>Dataset 1 – Understanding Data</vt:lpstr>
      <vt:lpstr>Dataset 1 – Understanding Data</vt:lpstr>
      <vt:lpstr>Dataset 1 – Data Preprocessing</vt:lpstr>
      <vt:lpstr>Dataset 1 – Machine Learning &amp; Evaluation</vt:lpstr>
      <vt:lpstr>Dataset 1 – Machine Learning &amp;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and Analytics : Regression</dc:title>
  <dc:creator>denanir fadila</dc:creator>
  <cp:lastModifiedBy>Mukhamad Hafidz Basirulloh Adnan</cp:lastModifiedBy>
  <cp:revision>279</cp:revision>
  <dcterms:created xsi:type="dcterms:W3CDTF">2020-04-09T03:17:14Z</dcterms:created>
  <dcterms:modified xsi:type="dcterms:W3CDTF">2021-11-09T06:11:11Z</dcterms:modified>
</cp:coreProperties>
</file>