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owd6OjN9CB8SIyjHh1hRk0qDq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756b688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756b6887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e756b6887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56b6887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56b6887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e756b6887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18" name="Shape 18"/>
        <p:cNvGrpSpPr/>
        <p:nvPr/>
      </p:nvGrpSpPr>
      <p:grpSpPr>
        <a:xfrm>
          <a:off x="0" y="0"/>
          <a:ext cx="0" cy="0"/>
          <a:chOff x="0" y="0"/>
          <a:chExt cx="0" cy="0"/>
        </a:xfrm>
      </p:grpSpPr>
      <p:sp>
        <p:nvSpPr>
          <p:cNvPr id="19" name="Google Shape;19;p16"/>
          <p:cNvSpPr/>
          <p:nvPr/>
        </p:nvSpPr>
        <p:spPr>
          <a:xfrm flipH="1">
            <a:off x="0" y="-13010"/>
            <a:ext cx="159527" cy="68666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6"/>
          <p:cNvSpPr/>
          <p:nvPr/>
        </p:nvSpPr>
        <p:spPr>
          <a:xfrm>
            <a:off x="167148" y="-8673"/>
            <a:ext cx="12024852" cy="6866673"/>
          </a:xfrm>
          <a:prstGeom prst="rect">
            <a:avLst/>
          </a:pr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6"/>
          <p:cNvSpPr txBox="1"/>
          <p:nvPr>
            <p:ph type="ctrTitle"/>
          </p:nvPr>
        </p:nvSpPr>
        <p:spPr>
          <a:xfrm>
            <a:off x="420575" y="2215161"/>
            <a:ext cx="7840980" cy="27755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b="1"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420575" y="5200699"/>
            <a:ext cx="7840980" cy="9675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accent3"/>
              </a:buClr>
              <a:buSzPts val="2400"/>
              <a:buNone/>
              <a:defRPr b="0" sz="2400">
                <a:solidFill>
                  <a:schemeClr val="accent3"/>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6"/>
          <p:cNvSpPr/>
          <p:nvPr/>
        </p:nvSpPr>
        <p:spPr>
          <a:xfrm>
            <a:off x="0" y="-8673"/>
            <a:ext cx="89452" cy="3429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6"/>
          <p:cNvSpPr/>
          <p:nvPr/>
        </p:nvSpPr>
        <p:spPr>
          <a:xfrm>
            <a:off x="0" y="3420327"/>
            <a:ext cx="89452" cy="15703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6"/>
          <p:cNvSpPr/>
          <p:nvPr/>
        </p:nvSpPr>
        <p:spPr>
          <a:xfrm>
            <a:off x="0" y="4990710"/>
            <a:ext cx="89452" cy="117758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6"/>
          <p:cNvSpPr/>
          <p:nvPr/>
        </p:nvSpPr>
        <p:spPr>
          <a:xfrm>
            <a:off x="0" y="6168291"/>
            <a:ext cx="89452" cy="68971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10;&#10;Description automatically generated" id="27" name="Google Shape;27;p16"/>
          <p:cNvPicPr preferRelativeResize="0"/>
          <p:nvPr/>
        </p:nvPicPr>
        <p:blipFill rotWithShape="1">
          <a:blip r:embed="rId2">
            <a:alphaModFix/>
          </a:blip>
          <a:srcRect b="0" l="0" r="0" t="0"/>
          <a:stretch/>
        </p:blipFill>
        <p:spPr>
          <a:xfrm>
            <a:off x="282606" y="79555"/>
            <a:ext cx="3684286" cy="151237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sp>
        <p:nvSpPr>
          <p:cNvPr id="68" name="Google Shape;68;p25"/>
          <p:cNvSpPr/>
          <p:nvPr/>
        </p:nvSpPr>
        <p:spPr>
          <a:xfrm>
            <a:off x="6096000" y="346844"/>
            <a:ext cx="6096000" cy="651115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25"/>
          <p:cNvSpPr txBox="1"/>
          <p:nvPr>
            <p:ph type="title"/>
          </p:nvPr>
        </p:nvSpPr>
        <p:spPr>
          <a:xfrm>
            <a:off x="312420" y="346844"/>
            <a:ext cx="5545394" cy="13443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a:off x="6312310" y="599768"/>
            <a:ext cx="5567270" cy="5751871"/>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5"/>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2" type="body"/>
          </p:nvPr>
        </p:nvSpPr>
        <p:spPr>
          <a:xfrm>
            <a:off x="312420" y="1838632"/>
            <a:ext cx="5545394" cy="451300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25"/>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26"/>
          <p:cNvSpPr/>
          <p:nvPr/>
        </p:nvSpPr>
        <p:spPr>
          <a:xfrm>
            <a:off x="6096000" y="0"/>
            <a:ext cx="6096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26"/>
          <p:cNvSpPr txBox="1"/>
          <p:nvPr>
            <p:ph type="title"/>
          </p:nvPr>
        </p:nvSpPr>
        <p:spPr>
          <a:xfrm>
            <a:off x="312420" y="346844"/>
            <a:ext cx="5545394" cy="13443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 type="body"/>
          </p:nvPr>
        </p:nvSpPr>
        <p:spPr>
          <a:xfrm>
            <a:off x="6312310" y="346844"/>
            <a:ext cx="5567270" cy="600479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81000" lvl="2" marL="1371600" algn="l">
              <a:lnSpc>
                <a:spcPct val="90000"/>
              </a:lnSpc>
              <a:spcBef>
                <a:spcPts val="500"/>
              </a:spcBef>
              <a:spcAft>
                <a:spcPts val="0"/>
              </a:spcAft>
              <a:buClr>
                <a:schemeClr val="lt1"/>
              </a:buClr>
              <a:buSzPts val="2400"/>
              <a:buChar char="•"/>
              <a:defRPr sz="2400">
                <a:solidFill>
                  <a:schemeClr val="lt1"/>
                </a:solidFill>
              </a:defRPr>
            </a:lvl3pPr>
            <a:lvl4pPr indent="-355600" lvl="3" marL="1828800" algn="l">
              <a:lnSpc>
                <a:spcPct val="90000"/>
              </a:lnSpc>
              <a:spcBef>
                <a:spcPts val="500"/>
              </a:spcBef>
              <a:spcAft>
                <a:spcPts val="0"/>
              </a:spcAft>
              <a:buClr>
                <a:schemeClr val="lt1"/>
              </a:buClr>
              <a:buSzPts val="2000"/>
              <a:buChar char="•"/>
              <a:defRPr sz="2000">
                <a:solidFill>
                  <a:schemeClr val="lt1"/>
                </a:solidFill>
              </a:defRPr>
            </a:lvl4pPr>
            <a:lvl5pPr indent="-355600" lvl="4" marL="2286000" algn="l">
              <a:lnSpc>
                <a:spcPct val="90000"/>
              </a:lnSpc>
              <a:spcBef>
                <a:spcPts val="500"/>
              </a:spcBef>
              <a:spcAft>
                <a:spcPts val="0"/>
              </a:spcAft>
              <a:buClr>
                <a:schemeClr val="lt1"/>
              </a:buClr>
              <a:buSzPts val="2000"/>
              <a:buChar char="•"/>
              <a:defRPr sz="20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26"/>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2" type="body"/>
          </p:nvPr>
        </p:nvSpPr>
        <p:spPr>
          <a:xfrm>
            <a:off x="312420" y="1838632"/>
            <a:ext cx="5545394" cy="451300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80" name="Shape 80"/>
        <p:cNvGrpSpPr/>
        <p:nvPr/>
      </p:nvGrpSpPr>
      <p:grpSpPr>
        <a:xfrm>
          <a:off x="0" y="0"/>
          <a:ext cx="0" cy="0"/>
          <a:chOff x="0" y="0"/>
          <a:chExt cx="0" cy="0"/>
        </a:xfrm>
      </p:grpSpPr>
      <p:sp>
        <p:nvSpPr>
          <p:cNvPr id="81" name="Google Shape;81;p27"/>
          <p:cNvSpPr txBox="1"/>
          <p:nvPr>
            <p:ph type="title"/>
          </p:nvPr>
        </p:nvSpPr>
        <p:spPr>
          <a:xfrm>
            <a:off x="312420" y="346844"/>
            <a:ext cx="5545394" cy="13443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a:off x="6312310" y="599768"/>
            <a:ext cx="5545394" cy="5751871"/>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27"/>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2" type="body"/>
          </p:nvPr>
        </p:nvSpPr>
        <p:spPr>
          <a:xfrm>
            <a:off x="312420" y="1838632"/>
            <a:ext cx="5545394" cy="451300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5" name="Google Shape;85;p27"/>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28"/>
          <p:cNvSpPr txBox="1"/>
          <p:nvPr>
            <p:ph type="title"/>
          </p:nvPr>
        </p:nvSpPr>
        <p:spPr>
          <a:xfrm>
            <a:off x="312420" y="529612"/>
            <a:ext cx="4613541" cy="15277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p:nvPr>
            <p:ph idx="2" type="pic"/>
          </p:nvPr>
        </p:nvSpPr>
        <p:spPr>
          <a:xfrm>
            <a:off x="5183188" y="529612"/>
            <a:ext cx="6696392" cy="619465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9" name="Google Shape;89;p28"/>
          <p:cNvSpPr txBox="1"/>
          <p:nvPr>
            <p:ph idx="1" type="body"/>
          </p:nvPr>
        </p:nvSpPr>
        <p:spPr>
          <a:xfrm>
            <a:off x="312420" y="2057399"/>
            <a:ext cx="4613541" cy="43630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28"/>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iculum Vitae">
  <p:cSld name="Curriculum Vitae">
    <p:spTree>
      <p:nvGrpSpPr>
        <p:cNvPr id="92" name="Shape 92"/>
        <p:cNvGrpSpPr/>
        <p:nvPr/>
      </p:nvGrpSpPr>
      <p:grpSpPr>
        <a:xfrm>
          <a:off x="0" y="0"/>
          <a:ext cx="0" cy="0"/>
          <a:chOff x="0" y="0"/>
          <a:chExt cx="0" cy="0"/>
        </a:xfrm>
      </p:grpSpPr>
      <p:sp>
        <p:nvSpPr>
          <p:cNvPr id="93" name="Google Shape;93;p29"/>
          <p:cNvSpPr txBox="1"/>
          <p:nvPr>
            <p:ph type="title"/>
          </p:nvPr>
        </p:nvSpPr>
        <p:spPr>
          <a:xfrm>
            <a:off x="4454012" y="481781"/>
            <a:ext cx="7425568" cy="120890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9"/>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 type="body"/>
          </p:nvPr>
        </p:nvSpPr>
        <p:spPr>
          <a:xfrm>
            <a:off x="4454011" y="1838632"/>
            <a:ext cx="7425567" cy="463373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6" name="Google Shape;96;p29"/>
          <p:cNvSpPr/>
          <p:nvPr>
            <p:ph idx="2" type="pic"/>
          </p:nvPr>
        </p:nvSpPr>
        <p:spPr>
          <a:xfrm>
            <a:off x="312420" y="481782"/>
            <a:ext cx="3822258" cy="354157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7" name="Google Shape;97;p29"/>
          <p:cNvSpPr txBox="1"/>
          <p:nvPr>
            <p:ph idx="3" type="body"/>
          </p:nvPr>
        </p:nvSpPr>
        <p:spPr>
          <a:xfrm>
            <a:off x="312420" y="4278313"/>
            <a:ext cx="3822258" cy="2193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of Slide">
  <p:cSld name="End of Slide">
    <p:spTree>
      <p:nvGrpSpPr>
        <p:cNvPr id="98" name="Shape 98"/>
        <p:cNvGrpSpPr/>
        <p:nvPr/>
      </p:nvGrpSpPr>
      <p:grpSpPr>
        <a:xfrm>
          <a:off x="0" y="0"/>
          <a:ext cx="0" cy="0"/>
          <a:chOff x="0" y="0"/>
          <a:chExt cx="0" cy="0"/>
        </a:xfrm>
      </p:grpSpPr>
      <p:pic>
        <p:nvPicPr>
          <p:cNvPr descr="A map of the world&#10;&#10;Description automatically generated with low confidence" id="99" name="Google Shape;99;p30"/>
          <p:cNvPicPr preferRelativeResize="0"/>
          <p:nvPr/>
        </p:nvPicPr>
        <p:blipFill rotWithShape="1">
          <a:blip r:embed="rId2">
            <a:alphaModFix/>
          </a:blip>
          <a:srcRect b="0" l="0" r="0" t="0"/>
          <a:stretch/>
        </p:blipFill>
        <p:spPr>
          <a:xfrm>
            <a:off x="342290" y="5209754"/>
            <a:ext cx="3649696" cy="1498177"/>
          </a:xfrm>
          <a:prstGeom prst="rect">
            <a:avLst/>
          </a:prstGeom>
          <a:noFill/>
          <a:ln>
            <a:noFill/>
          </a:ln>
        </p:spPr>
      </p:pic>
      <p:cxnSp>
        <p:nvCxnSpPr>
          <p:cNvPr id="100" name="Google Shape;100;p30"/>
          <p:cNvCxnSpPr/>
          <p:nvPr/>
        </p:nvCxnSpPr>
        <p:spPr>
          <a:xfrm>
            <a:off x="3991986" y="5328199"/>
            <a:ext cx="0" cy="1306018"/>
          </a:xfrm>
          <a:prstGeom prst="straightConnector1">
            <a:avLst/>
          </a:prstGeom>
          <a:noFill/>
          <a:ln cap="flat" cmpd="sng" w="50800">
            <a:solidFill>
              <a:schemeClr val="accent1"/>
            </a:solidFill>
            <a:prstDash val="solid"/>
            <a:miter lim="800000"/>
            <a:headEnd len="sm" w="sm" type="none"/>
            <a:tailEnd len="sm" w="sm" type="none"/>
          </a:ln>
        </p:spPr>
      </p:cxnSp>
      <p:sp>
        <p:nvSpPr>
          <p:cNvPr id="101" name="Google Shape;101;p30"/>
          <p:cNvSpPr txBox="1"/>
          <p:nvPr/>
        </p:nvSpPr>
        <p:spPr>
          <a:xfrm>
            <a:off x="4168200" y="5358679"/>
            <a:ext cx="27507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accent2"/>
                </a:solidFill>
                <a:latin typeface="Arial"/>
                <a:ea typeface="Arial"/>
                <a:cs typeface="Arial"/>
                <a:sym typeface="Arial"/>
              </a:rPr>
              <a:t>www.</a:t>
            </a:r>
            <a:r>
              <a:rPr b="1" i="0" lang="en-US" sz="1800" u="none" cap="none" strike="noStrike">
                <a:solidFill>
                  <a:schemeClr val="dk1"/>
                </a:solidFill>
                <a:latin typeface="Arial"/>
                <a:ea typeface="Arial"/>
                <a:cs typeface="Arial"/>
                <a:sym typeface="Arial"/>
              </a:rPr>
              <a:t>mofdac.id</a:t>
            </a:r>
            <a:endParaRPr/>
          </a:p>
          <a:p>
            <a:pPr indent="0" lvl="0" marL="0" marR="0" rtl="0" algn="l">
              <a:lnSpc>
                <a:spcPct val="100000"/>
              </a:lnSpc>
              <a:spcBef>
                <a:spcPts val="0"/>
              </a:spcBef>
              <a:spcAft>
                <a:spcPts val="0"/>
              </a:spcAft>
              <a:buClr>
                <a:schemeClr val="accent2"/>
              </a:buClr>
              <a:buSzPts val="1800"/>
              <a:buFont typeface="Arial"/>
              <a:buNone/>
            </a:pPr>
            <a:r>
              <a:rPr b="1" lang="en-US" sz="1800">
                <a:solidFill>
                  <a:schemeClr val="accent2"/>
                </a:solidFill>
                <a:latin typeface="Arial"/>
                <a:ea typeface="Arial"/>
                <a:cs typeface="Arial"/>
                <a:sym typeface="Arial"/>
              </a:rPr>
              <a:t>github.</a:t>
            </a:r>
            <a:r>
              <a:rPr b="1" lang="en-US" sz="1800">
                <a:solidFill>
                  <a:schemeClr val="dk1"/>
                </a:solidFill>
                <a:latin typeface="Arial"/>
                <a:ea typeface="Arial"/>
                <a:cs typeface="Arial"/>
                <a:sym typeface="Arial"/>
              </a:rPr>
              <a:t>com/mofdac</a:t>
            </a:r>
            <a:endParaRPr b="1"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1" lang="en-US" sz="1800">
                <a:solidFill>
                  <a:schemeClr val="accent2"/>
                </a:solidFill>
                <a:latin typeface="Arial"/>
                <a:ea typeface="Arial"/>
                <a:cs typeface="Arial"/>
                <a:sym typeface="Arial"/>
              </a:rPr>
              <a:t>youtube.</a:t>
            </a:r>
            <a:r>
              <a:rPr b="1" lang="en-US" sz="1800">
                <a:solidFill>
                  <a:schemeClr val="dk1"/>
                </a:solidFill>
                <a:latin typeface="Arial"/>
                <a:ea typeface="Arial"/>
                <a:cs typeface="Arial"/>
                <a:sym typeface="Arial"/>
              </a:rPr>
              <a:t>com/mofdac</a:t>
            </a:r>
            <a:endParaRPr b="1"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1" lang="en-US" sz="1800">
                <a:solidFill>
                  <a:schemeClr val="accent2"/>
                </a:solidFill>
                <a:latin typeface="Arial"/>
                <a:ea typeface="Arial"/>
                <a:cs typeface="Arial"/>
                <a:sym typeface="Arial"/>
              </a:rPr>
              <a:t>instagram.</a:t>
            </a:r>
            <a:r>
              <a:rPr b="1" lang="en-US" sz="1800">
                <a:solidFill>
                  <a:schemeClr val="dk1"/>
                </a:solidFill>
                <a:latin typeface="Arial"/>
                <a:ea typeface="Arial"/>
                <a:cs typeface="Arial"/>
                <a:sym typeface="Arial"/>
              </a:rPr>
              <a:t>com/mof.dac</a:t>
            </a:r>
            <a:endParaRPr b="1" sz="1800">
              <a:solidFill>
                <a:schemeClr val="dk1"/>
              </a:solidFill>
              <a:latin typeface="Arial"/>
              <a:ea typeface="Arial"/>
              <a:cs typeface="Arial"/>
              <a:sym typeface="Arial"/>
            </a:endParaRPr>
          </a:p>
        </p:txBody>
      </p:sp>
      <p:sp>
        <p:nvSpPr>
          <p:cNvPr id="102" name="Google Shape;102;p30"/>
          <p:cNvSpPr/>
          <p:nvPr/>
        </p:nvSpPr>
        <p:spPr>
          <a:xfrm flipH="1">
            <a:off x="159024" y="3420327"/>
            <a:ext cx="12032973" cy="15703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30"/>
          <p:cNvSpPr txBox="1"/>
          <p:nvPr>
            <p:ph type="title"/>
          </p:nvPr>
        </p:nvSpPr>
        <p:spPr>
          <a:xfrm>
            <a:off x="383540" y="3609417"/>
            <a:ext cx="11567159" cy="11922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312420" y="1825625"/>
            <a:ext cx="11567160" cy="4550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 name="Shape 33"/>
        <p:cNvGrpSpPr/>
        <p:nvPr/>
      </p:nvGrpSpPr>
      <p:grpSpPr>
        <a:xfrm>
          <a:off x="0" y="0"/>
          <a:ext cx="0" cy="0"/>
          <a:chOff x="0" y="0"/>
          <a:chExt cx="0" cy="0"/>
        </a:xfrm>
      </p:grpSpPr>
      <p:sp>
        <p:nvSpPr>
          <p:cNvPr id="34" name="Google Shape;34;p18"/>
          <p:cNvSpPr txBox="1"/>
          <p:nvPr>
            <p:ph type="title"/>
          </p:nvPr>
        </p:nvSpPr>
        <p:spPr>
          <a:xfrm>
            <a:off x="312419" y="2202426"/>
            <a:ext cx="5449283" cy="39722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Arial"/>
              <a:buNone/>
              <a:defRPr b="1"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p:nvPr/>
        </p:nvSpPr>
        <p:spPr>
          <a:xfrm>
            <a:off x="6096000" y="0"/>
            <a:ext cx="6096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8"/>
          <p:cNvSpPr/>
          <p:nvPr>
            <p:ph idx="2" type="pic"/>
          </p:nvPr>
        </p:nvSpPr>
        <p:spPr>
          <a:xfrm>
            <a:off x="6096001" y="0"/>
            <a:ext cx="5978012" cy="6858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8" name="Shape 38"/>
        <p:cNvGrpSpPr/>
        <p:nvPr/>
      </p:nvGrpSpPr>
      <p:grpSpPr>
        <a:xfrm>
          <a:off x="0" y="0"/>
          <a:ext cx="0" cy="0"/>
          <a:chOff x="0" y="0"/>
          <a:chExt cx="0" cy="0"/>
        </a:xfrm>
      </p:grpSpPr>
      <p:sp>
        <p:nvSpPr>
          <p:cNvPr id="39" name="Google Shape;39;p19"/>
          <p:cNvSpPr txBox="1"/>
          <p:nvPr>
            <p:ph type="title"/>
          </p:nvPr>
        </p:nvSpPr>
        <p:spPr>
          <a:xfrm>
            <a:off x="312419" y="2202426"/>
            <a:ext cx="5449283" cy="39722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Arial"/>
              <a:buNone/>
              <a:defRPr b="1"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p:nvPr/>
        </p:nvSpPr>
        <p:spPr>
          <a:xfrm>
            <a:off x="6096000" y="0"/>
            <a:ext cx="6096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19"/>
          <p:cNvSpPr/>
          <p:nvPr>
            <p:ph idx="2" type="pic"/>
          </p:nvPr>
        </p:nvSpPr>
        <p:spPr>
          <a:xfrm>
            <a:off x="6096001" y="0"/>
            <a:ext cx="5978012" cy="6858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sp>
        <p:nvSpPr>
          <p:cNvPr id="44" name="Google Shape;44;p20"/>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0"/>
          <p:cNvSpPr txBox="1"/>
          <p:nvPr>
            <p:ph idx="1" type="body"/>
          </p:nvPr>
        </p:nvSpPr>
        <p:spPr>
          <a:xfrm>
            <a:off x="312420" y="1825625"/>
            <a:ext cx="5707380" cy="455059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2" type="body"/>
          </p:nvPr>
        </p:nvSpPr>
        <p:spPr>
          <a:xfrm>
            <a:off x="6172200" y="1825624"/>
            <a:ext cx="5707380" cy="45505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1"/>
          <p:cNvSpPr txBox="1"/>
          <p:nvPr>
            <p:ph type="title"/>
          </p:nvPr>
        </p:nvSpPr>
        <p:spPr>
          <a:xfrm>
            <a:off x="312419" y="481781"/>
            <a:ext cx="11567159" cy="120890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 type="body"/>
          </p:nvPr>
        </p:nvSpPr>
        <p:spPr>
          <a:xfrm>
            <a:off x="312420" y="1681163"/>
            <a:ext cx="568515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1"/>
          <p:cNvSpPr txBox="1"/>
          <p:nvPr>
            <p:ph idx="2" type="body"/>
          </p:nvPr>
        </p:nvSpPr>
        <p:spPr>
          <a:xfrm>
            <a:off x="312420" y="2505075"/>
            <a:ext cx="568515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1"/>
          <p:cNvSpPr txBox="1"/>
          <p:nvPr>
            <p:ph idx="3" type="body"/>
          </p:nvPr>
        </p:nvSpPr>
        <p:spPr>
          <a:xfrm>
            <a:off x="6172200" y="1681163"/>
            <a:ext cx="570737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4" type="body"/>
          </p:nvPr>
        </p:nvSpPr>
        <p:spPr>
          <a:xfrm>
            <a:off x="6172199" y="2505075"/>
            <a:ext cx="570737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2"/>
          <p:cNvSpPr txBox="1"/>
          <p:nvPr>
            <p:ph type="title"/>
          </p:nvPr>
        </p:nvSpPr>
        <p:spPr>
          <a:xfrm>
            <a:off x="312420" y="469490"/>
            <a:ext cx="11567160" cy="591901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chemeClr val="accent3"/>
        </a:solidFill>
      </p:bgPr>
    </p:bg>
    <p:spTree>
      <p:nvGrpSpPr>
        <p:cNvPr id="61" name="Shape 61"/>
        <p:cNvGrpSpPr/>
        <p:nvPr/>
      </p:nvGrpSpPr>
      <p:grpSpPr>
        <a:xfrm>
          <a:off x="0" y="0"/>
          <a:ext cx="0" cy="0"/>
          <a:chOff x="0" y="0"/>
          <a:chExt cx="0" cy="0"/>
        </a:xfrm>
      </p:grpSpPr>
      <p:sp>
        <p:nvSpPr>
          <p:cNvPr id="62" name="Google Shape;62;p23"/>
          <p:cNvSpPr txBox="1"/>
          <p:nvPr>
            <p:ph type="title"/>
          </p:nvPr>
        </p:nvSpPr>
        <p:spPr>
          <a:xfrm>
            <a:off x="312420" y="481780"/>
            <a:ext cx="11567160" cy="591901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p:nvPr/>
        </p:nvSpPr>
        <p:spPr>
          <a:xfrm>
            <a:off x="6096000" y="0"/>
            <a:ext cx="6096000" cy="3468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24"/>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flipH="1">
            <a:off x="0" y="-13010"/>
            <a:ext cx="159527" cy="68666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5"/>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Arial"/>
              <a:buNone/>
              <a:defRPr b="1" i="0" sz="44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5"/>
          <p:cNvSpPr txBox="1"/>
          <p:nvPr>
            <p:ph idx="1" type="body"/>
          </p:nvPr>
        </p:nvSpPr>
        <p:spPr>
          <a:xfrm>
            <a:off x="312420" y="1825625"/>
            <a:ext cx="1156716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p:nvPr/>
        </p:nvSpPr>
        <p:spPr>
          <a:xfrm>
            <a:off x="0" y="-8673"/>
            <a:ext cx="89452" cy="3429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5"/>
          <p:cNvSpPr/>
          <p:nvPr/>
        </p:nvSpPr>
        <p:spPr>
          <a:xfrm>
            <a:off x="0" y="3420327"/>
            <a:ext cx="89452" cy="15703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5"/>
          <p:cNvSpPr/>
          <p:nvPr/>
        </p:nvSpPr>
        <p:spPr>
          <a:xfrm>
            <a:off x="0" y="4990710"/>
            <a:ext cx="89452" cy="117758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5"/>
          <p:cNvSpPr/>
          <p:nvPr/>
        </p:nvSpPr>
        <p:spPr>
          <a:xfrm>
            <a:off x="0" y="6168291"/>
            <a:ext cx="89452" cy="68971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jpg"/><Relationship Id="rId5" Type="http://schemas.openxmlformats.org/officeDocument/2006/relationships/image" Target="../media/image18.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420575" y="2215161"/>
            <a:ext cx="7840980" cy="277554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MACHINE LEARNING</a:t>
            </a:r>
            <a:br>
              <a:rPr lang="en-US"/>
            </a:br>
            <a:r>
              <a:rPr lang="en-US"/>
              <a:t>BASIC REGRESSION</a:t>
            </a:r>
            <a:endParaRPr/>
          </a:p>
        </p:txBody>
      </p:sp>
      <p:sp>
        <p:nvSpPr>
          <p:cNvPr id="109" name="Google Shape;109;p1"/>
          <p:cNvSpPr txBox="1"/>
          <p:nvPr>
            <p:ph idx="1" type="subTitle"/>
          </p:nvPr>
        </p:nvSpPr>
        <p:spPr>
          <a:xfrm>
            <a:off x="420575" y="5200699"/>
            <a:ext cx="7840980" cy="9675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2400"/>
              <a:buNone/>
            </a:pPr>
            <a:r>
              <a:rPr lang="en-US"/>
              <a:t>Achmad Rasis Mardhi</a:t>
            </a:r>
            <a:endParaRPr/>
          </a:p>
          <a:p>
            <a:pPr indent="0" lvl="0" marL="0" rtl="0" algn="l">
              <a:lnSpc>
                <a:spcPct val="90000"/>
              </a:lnSpc>
              <a:spcBef>
                <a:spcPts val="1000"/>
              </a:spcBef>
              <a:spcAft>
                <a:spcPts val="0"/>
              </a:spcAft>
              <a:buClr>
                <a:schemeClr val="accent3"/>
              </a:buClr>
              <a:buSzPts val="2400"/>
              <a:buNone/>
            </a:pPr>
            <a:r>
              <a:rPr lang="en-US"/>
              <a:t>Teguh Prasetyo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756b68872_0_0"/>
          <p:cNvSpPr txBox="1"/>
          <p:nvPr>
            <p:ph type="title"/>
          </p:nvPr>
        </p:nvSpPr>
        <p:spPr>
          <a:xfrm>
            <a:off x="312420" y="481781"/>
            <a:ext cx="11567100" cy="1209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600"/>
              <a:t>KAPAN MENGGUNAKAN REGRESI LINIER?</a:t>
            </a:r>
            <a:endParaRPr/>
          </a:p>
        </p:txBody>
      </p:sp>
      <p:sp>
        <p:nvSpPr>
          <p:cNvPr id="179" name="Google Shape;179;ge756b68872_0_0"/>
          <p:cNvSpPr txBox="1"/>
          <p:nvPr>
            <p:ph idx="1" type="body"/>
          </p:nvPr>
        </p:nvSpPr>
        <p:spPr>
          <a:xfrm>
            <a:off x="312421" y="1825625"/>
            <a:ext cx="3424200" cy="4550700"/>
          </a:xfrm>
          <a:prstGeom prst="rect">
            <a:avLst/>
          </a:prstGeom>
        </p:spPr>
        <p:txBody>
          <a:bodyPr anchorCtr="0" anchor="t" bIns="45700" lIns="91425" spcFirstLastPara="1" rIns="91425" wrap="square" tIns="45700">
            <a:normAutofit/>
          </a:bodyPr>
          <a:lstStyle/>
          <a:p>
            <a:pPr indent="0" lvl="0" marL="0" rtl="0" algn="l">
              <a:lnSpc>
                <a:spcPct val="70000"/>
              </a:lnSpc>
              <a:spcBef>
                <a:spcPts val="1000"/>
              </a:spcBef>
              <a:spcAft>
                <a:spcPts val="0"/>
              </a:spcAft>
              <a:buSzPts val="1018"/>
              <a:buNone/>
            </a:pPr>
            <a:r>
              <a:rPr lang="en-US" sz="2400"/>
              <a:t>Regresi Linier dapat digunakan ketika variabel Y adalah data dengan skala metrik/kontinu (Interval atau Rasio), sedangkan variabel X bisa menggunakan tipe data apapun. Apabila variabel X bertipe data non metrik/kategori, dapat menggunakan Encoder terlebih dahulu</a:t>
            </a:r>
            <a:endParaRPr sz="2400"/>
          </a:p>
        </p:txBody>
      </p:sp>
      <p:pic>
        <p:nvPicPr>
          <p:cNvPr id="180" name="Google Shape;180;ge756b68872_0_0"/>
          <p:cNvPicPr preferRelativeResize="0"/>
          <p:nvPr/>
        </p:nvPicPr>
        <p:blipFill rotWithShape="1">
          <a:blip r:embed="rId3">
            <a:alphaModFix/>
          </a:blip>
          <a:srcRect b="10852" l="0" r="0" t="8397"/>
          <a:stretch/>
        </p:blipFill>
        <p:spPr>
          <a:xfrm>
            <a:off x="3825951" y="1694425"/>
            <a:ext cx="8106326" cy="414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PENGANTAR ANALISIS REGRESI LINIER</a:t>
            </a:r>
            <a:endParaRPr sz="3600"/>
          </a:p>
        </p:txBody>
      </p:sp>
      <p:sp>
        <p:nvSpPr>
          <p:cNvPr id="186" name="Google Shape;186;p10"/>
          <p:cNvSpPr txBox="1"/>
          <p:nvPr>
            <p:ph idx="1" type="body"/>
          </p:nvPr>
        </p:nvSpPr>
        <p:spPr>
          <a:xfrm>
            <a:off x="312420" y="1825625"/>
            <a:ext cx="4994098" cy="4550594"/>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a:t>Linear regression is a simple and widely used method for supervised learning.</a:t>
            </a:r>
            <a:r>
              <a:rPr lang="en-US"/>
              <a:t> There are several important reasons for developing an in-depth understanding of this method.</a:t>
            </a:r>
            <a:endParaRPr/>
          </a:p>
          <a:p>
            <a:pPr indent="-228600" lvl="0" marL="228600" rtl="0" algn="l">
              <a:lnSpc>
                <a:spcPct val="90000"/>
              </a:lnSpc>
              <a:spcBef>
                <a:spcPts val="1000"/>
              </a:spcBef>
              <a:spcAft>
                <a:spcPts val="0"/>
              </a:spcAft>
              <a:buClr>
                <a:schemeClr val="dk1"/>
              </a:buClr>
              <a:buSzPct val="100000"/>
              <a:buChar char="•"/>
            </a:pPr>
            <a:r>
              <a:rPr lang="en-US"/>
              <a:t>It is extremely useful conceptually. Many advanced statistical learning methods can be understood as extensions and generalisations of linear regression.</a:t>
            </a:r>
            <a:endParaRPr/>
          </a:p>
          <a:p>
            <a:pPr indent="-228600" lvl="0" marL="228600" rtl="0" algn="l">
              <a:lnSpc>
                <a:spcPct val="90000"/>
              </a:lnSpc>
              <a:spcBef>
                <a:spcPts val="1000"/>
              </a:spcBef>
              <a:spcAft>
                <a:spcPts val="0"/>
              </a:spcAft>
              <a:buClr>
                <a:schemeClr val="dk1"/>
              </a:buClr>
              <a:buSzPct val="100000"/>
              <a:buChar char="•"/>
            </a:pPr>
            <a:r>
              <a:rPr lang="en-US"/>
              <a:t>Due to its simplicity, linear regression is often a good starting point for model building and analysis.</a:t>
            </a:r>
            <a:endParaRPr/>
          </a:p>
          <a:p>
            <a:pPr indent="-228600" lvl="0" marL="228600" rtl="0" algn="l">
              <a:lnSpc>
                <a:spcPct val="90000"/>
              </a:lnSpc>
              <a:spcBef>
                <a:spcPts val="1000"/>
              </a:spcBef>
              <a:spcAft>
                <a:spcPts val="0"/>
              </a:spcAft>
              <a:buClr>
                <a:schemeClr val="dk1"/>
              </a:buClr>
              <a:buSzPct val="100000"/>
              <a:buChar char="•"/>
            </a:pPr>
            <a:r>
              <a:rPr lang="en-US"/>
              <a:t>It works well for prediction in many settings.</a:t>
            </a:r>
            <a:endParaRPr/>
          </a:p>
          <a:p>
            <a:pPr indent="-228600" lvl="0" marL="228600" rtl="0" algn="l">
              <a:lnSpc>
                <a:spcPct val="90000"/>
              </a:lnSpc>
              <a:spcBef>
                <a:spcPts val="1000"/>
              </a:spcBef>
              <a:spcAft>
                <a:spcPts val="0"/>
              </a:spcAft>
              <a:buClr>
                <a:schemeClr val="dk1"/>
              </a:buClr>
              <a:buSzPct val="100000"/>
              <a:buChar char="•"/>
            </a:pPr>
            <a:r>
              <a:rPr lang="en-US"/>
              <a:t>It is easy to interpret.</a:t>
            </a:r>
            <a:endParaRPr/>
          </a:p>
        </p:txBody>
      </p:sp>
      <p:sp>
        <p:nvSpPr>
          <p:cNvPr id="187" name="Google Shape;187;p10"/>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id="188" name="Google Shape;188;p10"/>
          <p:cNvPicPr preferRelativeResize="0"/>
          <p:nvPr/>
        </p:nvPicPr>
        <p:blipFill rotWithShape="1">
          <a:blip r:embed="rId3">
            <a:alphaModFix/>
          </a:blip>
          <a:srcRect b="0" l="0" r="0" t="0"/>
          <a:stretch/>
        </p:blipFill>
        <p:spPr>
          <a:xfrm>
            <a:off x="5467094" y="1462827"/>
            <a:ext cx="5904762" cy="263809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https://lh6.googleusercontent.com/kZa4-srZT2A_N-A6sClzOedyslvsJXwd37C0742VKDR_AtiW8oUo-dCfprIMHyXJ6V3vWi_l486Zy-RiJrjvmvEeoucypXiHsHtJu0wvTJqjwrgk8FaW86JNondMPpFJu4bn3EY" id="189" name="Google Shape;189;p10"/>
          <p:cNvPicPr preferRelativeResize="0"/>
          <p:nvPr/>
        </p:nvPicPr>
        <p:blipFill rotWithShape="1">
          <a:blip r:embed="rId4">
            <a:alphaModFix/>
          </a:blip>
          <a:srcRect b="0" l="0" r="0" t="0"/>
          <a:stretch/>
        </p:blipFill>
        <p:spPr>
          <a:xfrm>
            <a:off x="8409483" y="4552374"/>
            <a:ext cx="3220438" cy="158779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https://lh6.googleusercontent.com/8ldx9jy9tiPoUdzAW8iKxGD6E2osO3TokkoPKwHWdH05BKErpQj7mU2IFF3olCwf7zv6ciahFFT5OjF3xp7Wcy4oCmTFcr5Bt7UzkswD8wDmPBYC81x6AotvOzS8k4KgonhU5bM" id="190" name="Google Shape;190;p10"/>
          <p:cNvPicPr preferRelativeResize="0"/>
          <p:nvPr/>
        </p:nvPicPr>
        <p:blipFill rotWithShape="1">
          <a:blip r:embed="rId5">
            <a:alphaModFix/>
          </a:blip>
          <a:srcRect b="0" l="0" r="0" t="0"/>
          <a:stretch/>
        </p:blipFill>
        <p:spPr>
          <a:xfrm>
            <a:off x="4557456" y="5081968"/>
            <a:ext cx="1819275" cy="57150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91" name="Google Shape;191;p10"/>
          <p:cNvSpPr/>
          <p:nvPr/>
        </p:nvSpPr>
        <p:spPr>
          <a:xfrm>
            <a:off x="6579905" y="5051195"/>
            <a:ext cx="1652954" cy="633046"/>
          </a:xfrm>
          <a:prstGeom prst="rightArrow">
            <a:avLst>
              <a:gd fmla="val 50000" name="adj1"/>
              <a:gd fmla="val 50000" name="adj2"/>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KOEFISIEN REGRESI LINIER (OLS)</a:t>
            </a:r>
            <a:endParaRPr sz="3600"/>
          </a:p>
        </p:txBody>
      </p:sp>
      <p:sp>
        <p:nvSpPr>
          <p:cNvPr id="197" name="Google Shape;197;p11"/>
          <p:cNvSpPr txBox="1"/>
          <p:nvPr>
            <p:ph idx="1" type="body"/>
          </p:nvPr>
        </p:nvSpPr>
        <p:spPr>
          <a:xfrm>
            <a:off x="312420" y="1825625"/>
            <a:ext cx="5488773" cy="15471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Estimasi parameter pada regresi linier menggunakan prinsip model linier dengan metode </a:t>
            </a:r>
            <a:r>
              <a:rPr i="1" lang="en-US" sz="2400"/>
              <a:t>Ordinary Least Square </a:t>
            </a:r>
            <a:r>
              <a:rPr lang="en-US" sz="2400"/>
              <a:t>(OLS)</a:t>
            </a:r>
            <a:endParaRPr i="1" sz="2400"/>
          </a:p>
        </p:txBody>
      </p:sp>
      <p:sp>
        <p:nvSpPr>
          <p:cNvPr id="198" name="Google Shape;198;p11"/>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id="199" name="Google Shape;199;p11"/>
          <p:cNvPicPr preferRelativeResize="0"/>
          <p:nvPr/>
        </p:nvPicPr>
        <p:blipFill rotWithShape="1">
          <a:blip r:embed="rId3">
            <a:alphaModFix/>
          </a:blip>
          <a:srcRect b="0" l="10911" r="21001" t="0"/>
          <a:stretch/>
        </p:blipFill>
        <p:spPr>
          <a:xfrm>
            <a:off x="6620195" y="2480146"/>
            <a:ext cx="5319345" cy="332035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00" name="Google Shape;200;p11"/>
          <p:cNvPicPr preferRelativeResize="0"/>
          <p:nvPr/>
        </p:nvPicPr>
        <p:blipFill rotWithShape="1">
          <a:blip r:embed="rId4">
            <a:alphaModFix/>
          </a:blip>
          <a:srcRect b="0" l="0" r="0" t="0"/>
          <a:stretch/>
        </p:blipFill>
        <p:spPr>
          <a:xfrm>
            <a:off x="764175" y="3481325"/>
            <a:ext cx="4292502" cy="21163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01" name="Google Shape;201;p11"/>
          <p:cNvSpPr/>
          <p:nvPr/>
        </p:nvSpPr>
        <p:spPr>
          <a:xfrm>
            <a:off x="5312325" y="4018725"/>
            <a:ext cx="1096200" cy="633000"/>
          </a:xfrm>
          <a:prstGeom prst="rightArrow">
            <a:avLst>
              <a:gd fmla="val 50000" name="adj1"/>
              <a:gd fmla="val 50000" name="adj2"/>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02" name="Google Shape;202;p11"/>
          <p:cNvPicPr preferRelativeResize="0"/>
          <p:nvPr/>
        </p:nvPicPr>
        <p:blipFill rotWithShape="1">
          <a:blip r:embed="rId5">
            <a:alphaModFix/>
          </a:blip>
          <a:srcRect b="30005" l="35344" r="54885" t="49695"/>
          <a:stretch/>
        </p:blipFill>
        <p:spPr>
          <a:xfrm>
            <a:off x="6695837" y="2951454"/>
            <a:ext cx="517262" cy="529878"/>
          </a:xfrm>
          <a:prstGeom prst="rect">
            <a:avLst/>
          </a:prstGeom>
          <a:noFill/>
          <a:ln>
            <a:noFill/>
          </a:ln>
        </p:spPr>
      </p:pic>
      <p:pic>
        <p:nvPicPr>
          <p:cNvPr id="203" name="Google Shape;203;p11"/>
          <p:cNvPicPr preferRelativeResize="0"/>
          <p:nvPr/>
        </p:nvPicPr>
        <p:blipFill rotWithShape="1">
          <a:blip r:embed="rId5">
            <a:alphaModFix/>
          </a:blip>
          <a:srcRect b="30003" l="52502" r="39157" t="49697"/>
          <a:stretch/>
        </p:blipFill>
        <p:spPr>
          <a:xfrm>
            <a:off x="6961053" y="4693762"/>
            <a:ext cx="519487" cy="6233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EVALUASI MODEL (AKURASI DAN EROR)</a:t>
            </a:r>
            <a:endParaRPr sz="3600"/>
          </a:p>
        </p:txBody>
      </p:sp>
      <p:sp>
        <p:nvSpPr>
          <p:cNvPr id="209" name="Google Shape;209;p12"/>
          <p:cNvSpPr txBox="1"/>
          <p:nvPr>
            <p:ph idx="1" type="body"/>
          </p:nvPr>
        </p:nvSpPr>
        <p:spPr>
          <a:xfrm>
            <a:off x="312420" y="1825625"/>
            <a:ext cx="11567160" cy="84102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Akurasi maupun Error dapat digunakan sebagai acuan evaluasi model regresi yang terbentuk, di mana model yang baik memiliki akurasi tinggi dan error kecil</a:t>
            </a:r>
            <a:endParaRPr/>
          </a:p>
        </p:txBody>
      </p:sp>
      <p:sp>
        <p:nvSpPr>
          <p:cNvPr id="210" name="Google Shape;210;p12"/>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id="211" name="Google Shape;211;p12"/>
          <p:cNvPicPr preferRelativeResize="0"/>
          <p:nvPr/>
        </p:nvPicPr>
        <p:blipFill rotWithShape="1">
          <a:blip r:embed="rId3">
            <a:alphaModFix/>
          </a:blip>
          <a:srcRect b="0" l="0" r="0" t="0"/>
          <a:stretch/>
        </p:blipFill>
        <p:spPr>
          <a:xfrm>
            <a:off x="7821930" y="2830293"/>
            <a:ext cx="4057650" cy="16287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12" name="Google Shape;212;p12"/>
          <p:cNvPicPr preferRelativeResize="0"/>
          <p:nvPr/>
        </p:nvPicPr>
        <p:blipFill rotWithShape="1">
          <a:blip r:embed="rId4">
            <a:alphaModFix/>
          </a:blip>
          <a:srcRect b="0" l="0" r="0" t="0"/>
          <a:stretch/>
        </p:blipFill>
        <p:spPr>
          <a:xfrm>
            <a:off x="655652" y="4794628"/>
            <a:ext cx="4351997" cy="145439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13" name="Google Shape;213;p12"/>
          <p:cNvPicPr preferRelativeResize="0"/>
          <p:nvPr/>
        </p:nvPicPr>
        <p:blipFill rotWithShape="1">
          <a:blip r:embed="rId5">
            <a:alphaModFix/>
          </a:blip>
          <a:srcRect b="0" l="0" r="0" t="0"/>
          <a:stretch/>
        </p:blipFill>
        <p:spPr>
          <a:xfrm>
            <a:off x="6966162" y="4824669"/>
            <a:ext cx="4346917" cy="142435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14" name="Google Shape;214;p12"/>
          <p:cNvSpPr/>
          <p:nvPr/>
        </p:nvSpPr>
        <p:spPr>
          <a:xfrm>
            <a:off x="5160428" y="5205302"/>
            <a:ext cx="1652954" cy="633046"/>
          </a:xfrm>
          <a:prstGeom prst="rightArrow">
            <a:avLst>
              <a:gd fmla="val 50000" name="adj1"/>
              <a:gd fmla="val 50000" name="adj2"/>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5" name="Google Shape;215;p12"/>
          <p:cNvPicPr preferRelativeResize="0"/>
          <p:nvPr/>
        </p:nvPicPr>
        <p:blipFill rotWithShape="1">
          <a:blip r:embed="rId6">
            <a:alphaModFix/>
          </a:blip>
          <a:srcRect b="0" l="0" r="0" t="0"/>
          <a:stretch/>
        </p:blipFill>
        <p:spPr>
          <a:xfrm>
            <a:off x="312420" y="2830293"/>
            <a:ext cx="5400675" cy="14859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16" name="Google Shape;216;p12"/>
          <p:cNvSpPr/>
          <p:nvPr/>
        </p:nvSpPr>
        <p:spPr>
          <a:xfrm>
            <a:off x="5986905" y="3259155"/>
            <a:ext cx="1652954" cy="633046"/>
          </a:xfrm>
          <a:prstGeom prst="rightArrow">
            <a:avLst>
              <a:gd fmla="val 50000" name="adj1"/>
              <a:gd fmla="val 50000" name="adj2"/>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756b68872_0_9"/>
          <p:cNvSpPr txBox="1"/>
          <p:nvPr>
            <p:ph type="title"/>
          </p:nvPr>
        </p:nvSpPr>
        <p:spPr>
          <a:xfrm>
            <a:off x="312420" y="481781"/>
            <a:ext cx="11567100" cy="1209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600"/>
              <a:t>OVERFITTING VS UNDERFITTING</a:t>
            </a:r>
            <a:endParaRPr/>
          </a:p>
        </p:txBody>
      </p:sp>
      <p:sp>
        <p:nvSpPr>
          <p:cNvPr id="223" name="Google Shape;223;ge756b68872_0_9"/>
          <p:cNvSpPr txBox="1"/>
          <p:nvPr>
            <p:ph idx="1" type="body"/>
          </p:nvPr>
        </p:nvSpPr>
        <p:spPr>
          <a:xfrm>
            <a:off x="312425" y="4642150"/>
            <a:ext cx="11076000" cy="10074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t>Model regresi yang baik adalah model yang tidak underfitting maupun overfitting.</a:t>
            </a:r>
            <a:endParaRPr/>
          </a:p>
        </p:txBody>
      </p:sp>
      <p:pic>
        <p:nvPicPr>
          <p:cNvPr id="224" name="Google Shape;224;ge756b68872_0_9"/>
          <p:cNvPicPr preferRelativeResize="0"/>
          <p:nvPr/>
        </p:nvPicPr>
        <p:blipFill>
          <a:blip r:embed="rId3">
            <a:alphaModFix/>
          </a:blip>
          <a:stretch>
            <a:fillRect/>
          </a:stretch>
        </p:blipFill>
        <p:spPr>
          <a:xfrm>
            <a:off x="602500" y="1524350"/>
            <a:ext cx="10658199" cy="321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CONTOH PENERAPAN PADA PYTHON</a:t>
            </a:r>
            <a:endParaRPr sz="3600"/>
          </a:p>
        </p:txBody>
      </p:sp>
      <p:sp>
        <p:nvSpPr>
          <p:cNvPr id="230" name="Google Shape;230;p13"/>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id="231" name="Google Shape;231;p13"/>
          <p:cNvPicPr preferRelativeResize="0"/>
          <p:nvPr/>
        </p:nvPicPr>
        <p:blipFill rotWithShape="1">
          <a:blip r:embed="rId3">
            <a:alphaModFix/>
          </a:blip>
          <a:srcRect b="0" l="0" r="0" t="0"/>
          <a:stretch/>
        </p:blipFill>
        <p:spPr>
          <a:xfrm>
            <a:off x="4785700" y="1950124"/>
            <a:ext cx="2620599" cy="29577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Arial"/>
              <a:buNone/>
            </a:pPr>
            <a:r>
              <a:t/>
            </a:r>
            <a:endParaRPr/>
          </a:p>
        </p:txBody>
      </p:sp>
      <p:sp>
        <p:nvSpPr>
          <p:cNvPr id="237" name="Google Shape;237;p14"/>
          <p:cNvSpPr txBox="1"/>
          <p:nvPr>
            <p:ph idx="1" type="body"/>
          </p:nvPr>
        </p:nvSpPr>
        <p:spPr>
          <a:xfrm>
            <a:off x="312420" y="1825625"/>
            <a:ext cx="11567160" cy="4550594"/>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38" name="Google Shape;238;p14"/>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id="239" name="Google Shape;239;p14"/>
          <p:cNvPicPr preferRelativeResize="0"/>
          <p:nvPr/>
        </p:nvPicPr>
        <p:blipFill rotWithShape="1">
          <a:blip r:embed="rId3">
            <a:alphaModFix/>
          </a:blip>
          <a:srcRect b="7833" l="0" r="0" t="7834"/>
          <a:stretch/>
        </p:blipFill>
        <p:spPr>
          <a:xfrm>
            <a:off x="0" y="0"/>
            <a:ext cx="12192000" cy="6857999"/>
          </a:xfrm>
          <a:prstGeom prst="rect">
            <a:avLst/>
          </a:prstGeom>
          <a:noFill/>
          <a:ln>
            <a:noFill/>
          </a:ln>
        </p:spPr>
      </p:pic>
      <p:sp>
        <p:nvSpPr>
          <p:cNvPr id="240" name="Google Shape;240;p14"/>
          <p:cNvSpPr txBox="1"/>
          <p:nvPr/>
        </p:nvSpPr>
        <p:spPr>
          <a:xfrm>
            <a:off x="4032750" y="2768399"/>
            <a:ext cx="4431742" cy="13212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TERIMA KASIH</a:t>
            </a:r>
            <a:endParaRPr b="1" i="0" sz="5400" u="none" cap="none" strike="noStrike">
              <a:solidFill>
                <a:schemeClr val="lt1"/>
              </a:solidFill>
              <a:latin typeface="Arial"/>
              <a:ea typeface="Arial"/>
              <a:cs typeface="Arial"/>
              <a:sym typeface="Arial"/>
            </a:endParaRPr>
          </a:p>
          <a:p>
            <a:pPr indent="0" lvl="0" marL="0" marR="0" rtl="0" algn="ctr">
              <a:lnSpc>
                <a:spcPct val="90000"/>
              </a:lnSpc>
              <a:spcBef>
                <a:spcPts val="0"/>
              </a:spcBef>
              <a:spcAft>
                <a:spcPts val="0"/>
              </a:spcAft>
              <a:buClr>
                <a:schemeClr val="accent1"/>
              </a:buClr>
              <a:buSzPts val="1800"/>
              <a:buFont typeface="Arial"/>
              <a:buNone/>
            </a:pPr>
            <a:r>
              <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PENDAHULUAN: MENGAPA MACHINE LEARNING?</a:t>
            </a:r>
            <a:endParaRPr sz="3600"/>
          </a:p>
        </p:txBody>
      </p:sp>
      <p:sp>
        <p:nvSpPr>
          <p:cNvPr id="115" name="Google Shape;115;p2"/>
          <p:cNvSpPr txBox="1"/>
          <p:nvPr>
            <p:ph idx="1" type="body"/>
          </p:nvPr>
        </p:nvSpPr>
        <p:spPr>
          <a:xfrm>
            <a:off x="312420" y="1825625"/>
            <a:ext cx="4728595" cy="455059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We are in </a:t>
            </a:r>
            <a:r>
              <a:rPr b="1" lang="en-US"/>
              <a:t>the era of big data</a:t>
            </a:r>
            <a:r>
              <a:rPr lang="en-US"/>
              <a:t>. The Internet and increasing presence of data capturing devices (such as mobile phones, cameras, sensors, card readers, etc.), combined with large reductions in the cost of storage, brought an unprecedented availability of data, and continued dramatic growth in the size of data sets.</a:t>
            </a:r>
            <a:endParaRPr/>
          </a:p>
          <a:p>
            <a:pPr indent="-228600" lvl="0" marL="228600" rtl="0" algn="l">
              <a:lnSpc>
                <a:spcPct val="90000"/>
              </a:lnSpc>
              <a:spcBef>
                <a:spcPts val="1000"/>
              </a:spcBef>
              <a:spcAft>
                <a:spcPts val="0"/>
              </a:spcAft>
              <a:buClr>
                <a:schemeClr val="dk1"/>
              </a:buClr>
              <a:buSzPct val="100000"/>
              <a:buChar char="•"/>
            </a:pPr>
            <a:r>
              <a:rPr b="1" lang="en-US"/>
              <a:t>Advances in computing power </a:t>
            </a:r>
            <a:r>
              <a:rPr lang="en-US"/>
              <a:t>increase the scope for exploring complex patterns in data.</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116" name="Google Shape;116;p2"/>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descr="https://lh4.googleusercontent.com/AQ5W8o54fZu6ASOhTXrZC9H9PFY_3AxE-IgBl0KhcWwYFmHyL7rb-BpJZ4W3rL9alrx55NWjIJqTRPBXhvVasxwOg2GKcIsbUh47TtCen3dHU6cVqZugouIf59VXpA_zgfDhQr8" id="117" name="Google Shape;117;p2"/>
          <p:cNvPicPr preferRelativeResize="0"/>
          <p:nvPr/>
        </p:nvPicPr>
        <p:blipFill rotWithShape="1">
          <a:blip r:embed="rId3">
            <a:alphaModFix/>
          </a:blip>
          <a:srcRect b="0" l="0" r="0" t="0"/>
          <a:stretch/>
        </p:blipFill>
        <p:spPr>
          <a:xfrm>
            <a:off x="5041015" y="1825625"/>
            <a:ext cx="7150985" cy="42458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PENDAHULUAN: DEFINISI MACHINE LEARNING</a:t>
            </a:r>
            <a:endParaRPr/>
          </a:p>
        </p:txBody>
      </p:sp>
      <p:sp>
        <p:nvSpPr>
          <p:cNvPr id="123" name="Google Shape;123;p3"/>
          <p:cNvSpPr txBox="1"/>
          <p:nvPr>
            <p:ph idx="1" type="body"/>
          </p:nvPr>
        </p:nvSpPr>
        <p:spPr>
          <a:xfrm>
            <a:off x="312420" y="1825625"/>
            <a:ext cx="4589364" cy="45505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Machine learning </a:t>
            </a:r>
            <a:r>
              <a:rPr lang="en-US" sz="2400"/>
              <a:t>is a set of methods for automatically detecting patterns in data and using them for predicting future data and guiding decision making. </a:t>
            </a:r>
            <a:r>
              <a:rPr b="1" lang="en-US" sz="2400"/>
              <a:t>In other words</a:t>
            </a:r>
            <a:r>
              <a:rPr lang="en-US" sz="2400"/>
              <a:t>, learning from data.</a:t>
            </a:r>
            <a:endParaRPr sz="2400"/>
          </a:p>
        </p:txBody>
      </p:sp>
      <p:sp>
        <p:nvSpPr>
          <p:cNvPr id="124" name="Google Shape;124;p3"/>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descr="https://lh4.googleusercontent.com/PL8mzSByss9t7bfxmeIuKh5fh7MV27uY0g6V1SCfd5uG16HMuqNW8e3qnKAZe-wtANDvrFrQc3G1AZD3CndL1TCFf-wsfpe4LhwOcfCW1oOPMdkjiRMg2i_jMuBGo6Z81_Piwos" id="125" name="Google Shape;125;p3"/>
          <p:cNvPicPr preferRelativeResize="0"/>
          <p:nvPr/>
        </p:nvPicPr>
        <p:blipFill rotWithShape="1">
          <a:blip r:embed="rId3">
            <a:alphaModFix/>
          </a:blip>
          <a:srcRect b="0" l="0" r="0" t="0"/>
          <a:stretch/>
        </p:blipFill>
        <p:spPr>
          <a:xfrm>
            <a:off x="4661941" y="2176332"/>
            <a:ext cx="7217639" cy="33201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PENDAHULUAN: TYPES OF LEARNING</a:t>
            </a:r>
            <a:endParaRPr sz="3600"/>
          </a:p>
        </p:txBody>
      </p:sp>
      <p:sp>
        <p:nvSpPr>
          <p:cNvPr id="131" name="Google Shape;131;p4"/>
          <p:cNvSpPr txBox="1"/>
          <p:nvPr>
            <p:ph idx="1" type="body"/>
          </p:nvPr>
        </p:nvSpPr>
        <p:spPr>
          <a:xfrm>
            <a:off x="312420" y="1825625"/>
            <a:ext cx="4559383" cy="455059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In </a:t>
            </a:r>
            <a:r>
              <a:rPr b="1" lang="en-US"/>
              <a:t>predictive</a:t>
            </a:r>
            <a:r>
              <a:rPr lang="en-US"/>
              <a:t> or </a:t>
            </a:r>
            <a:r>
              <a:rPr b="1" lang="en-US"/>
              <a:t>supervised learning</a:t>
            </a:r>
            <a:r>
              <a:rPr lang="en-US"/>
              <a:t>, the objective is to learn a function to predict an output variable Y based on observed input variables X1, . . . ,Xp.</a:t>
            </a:r>
            <a:endParaRPr/>
          </a:p>
          <a:p>
            <a:pPr indent="-228600" lvl="0" marL="228600" rtl="0" algn="l">
              <a:lnSpc>
                <a:spcPct val="90000"/>
              </a:lnSpc>
              <a:spcBef>
                <a:spcPts val="1000"/>
              </a:spcBef>
              <a:spcAft>
                <a:spcPts val="0"/>
              </a:spcAft>
              <a:buClr>
                <a:schemeClr val="dk1"/>
              </a:buClr>
              <a:buSzPct val="100000"/>
              <a:buChar char="•"/>
            </a:pPr>
            <a:r>
              <a:rPr lang="en-US"/>
              <a:t>In </a:t>
            </a:r>
            <a:r>
              <a:rPr b="1" lang="en-US"/>
              <a:t>descriptive</a:t>
            </a:r>
            <a:r>
              <a:rPr lang="en-US"/>
              <a:t> or </a:t>
            </a:r>
            <a:r>
              <a:rPr b="1" lang="en-US"/>
              <a:t>unsupervised learning</a:t>
            </a:r>
            <a:r>
              <a:rPr lang="en-US"/>
              <a:t>, we only have inputs, X1, . . . ,Xp, and the goal is to find “interesting” patterns in this data.</a:t>
            </a:r>
            <a:endParaRPr/>
          </a:p>
        </p:txBody>
      </p:sp>
      <p:sp>
        <p:nvSpPr>
          <p:cNvPr id="132" name="Google Shape;132;p4"/>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descr="https://lh6.googleusercontent.com/pwrccgcbrUWPZs8YghT4TPeKEBpsPUOs5VhCUFdzZigjHH2pM9Kzok8liK_9lgAR9S50PHlrVa6fEqI9ij96I8c1LQOz7Sl-8n6KVhGAgGisouAiB2CbEUq6EHhZpKrFrwk48tc" id="133" name="Google Shape;133;p4"/>
          <p:cNvPicPr preferRelativeResize="0"/>
          <p:nvPr/>
        </p:nvPicPr>
        <p:blipFill rotWithShape="1">
          <a:blip r:embed="rId3">
            <a:alphaModFix/>
          </a:blip>
          <a:srcRect b="0" l="0" r="0" t="0"/>
          <a:stretch/>
        </p:blipFill>
        <p:spPr>
          <a:xfrm>
            <a:off x="4871457" y="1454045"/>
            <a:ext cx="7320543" cy="54039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PENDAHULUAN: SUPERVISED LEARNING</a:t>
            </a:r>
            <a:endParaRPr sz="3600"/>
          </a:p>
        </p:txBody>
      </p:sp>
      <p:sp>
        <p:nvSpPr>
          <p:cNvPr id="139" name="Google Shape;139;p5"/>
          <p:cNvSpPr txBox="1"/>
          <p:nvPr>
            <p:ph idx="1" type="body"/>
          </p:nvPr>
        </p:nvSpPr>
        <p:spPr>
          <a:xfrm>
            <a:off x="312420" y="1825625"/>
            <a:ext cx="3929796" cy="4550594"/>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In </a:t>
            </a:r>
            <a:r>
              <a:rPr b="1" lang="en-US"/>
              <a:t>regression</a:t>
            </a:r>
            <a:r>
              <a:rPr lang="en-US"/>
              <a:t>, the response is quantitative (such as a person’s credit card balance).</a:t>
            </a:r>
            <a:endParaRPr/>
          </a:p>
          <a:p>
            <a:pPr indent="-228600" lvl="0" marL="228600" rtl="0" algn="l">
              <a:lnSpc>
                <a:spcPct val="90000"/>
              </a:lnSpc>
              <a:spcBef>
                <a:spcPts val="1000"/>
              </a:spcBef>
              <a:spcAft>
                <a:spcPts val="0"/>
              </a:spcAft>
              <a:buClr>
                <a:schemeClr val="dk1"/>
              </a:buClr>
              <a:buSzPct val="100000"/>
              <a:buChar char="•"/>
            </a:pPr>
            <a:r>
              <a:rPr lang="en-US"/>
              <a:t>In </a:t>
            </a:r>
            <a:r>
              <a:rPr b="1" lang="en-US"/>
              <a:t>classification</a:t>
            </a:r>
            <a:r>
              <a:rPr lang="en-US"/>
              <a:t>, the response is a categorical variable. The case where the response takes only 2 different values corresponds to binary classification.</a:t>
            </a:r>
            <a:endParaRPr/>
          </a:p>
        </p:txBody>
      </p:sp>
      <p:sp>
        <p:nvSpPr>
          <p:cNvPr id="140" name="Google Shape;140;p5"/>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descr="https://lh6.googleusercontent.com/AZheMUQKBc3pasjfuPnJcD5oI6TlOgevCKxhX-D1IwfAIIn2BYyzzAyeP8YNNBoEIGBdT07_wsfV7_DW9GbIk-5ZDDfqGfqm-Yrlm8CnYcb-bcaB39l2SG5wdKYjq9OxsaREyIw" id="141" name="Google Shape;141;p5"/>
          <p:cNvPicPr preferRelativeResize="0"/>
          <p:nvPr/>
        </p:nvPicPr>
        <p:blipFill rotWithShape="1">
          <a:blip r:embed="rId3">
            <a:alphaModFix/>
          </a:blip>
          <a:srcRect b="0" l="0" r="0" t="0"/>
          <a:stretch/>
        </p:blipFill>
        <p:spPr>
          <a:xfrm>
            <a:off x="4454012" y="1869819"/>
            <a:ext cx="7737987" cy="38689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PEMILIHAN METODE MACHINE LEARNING</a:t>
            </a:r>
            <a:endParaRPr sz="3600"/>
          </a:p>
        </p:txBody>
      </p:sp>
      <p:sp>
        <p:nvSpPr>
          <p:cNvPr id="147" name="Google Shape;147;p6"/>
          <p:cNvSpPr txBox="1"/>
          <p:nvPr>
            <p:ph idx="1" type="body"/>
          </p:nvPr>
        </p:nvSpPr>
        <p:spPr>
          <a:xfrm>
            <a:off x="312421" y="1825625"/>
            <a:ext cx="2820524" cy="45505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Tujuan analisis, tipe data yang dimiliki, serta karakteristik variabel mempengaruhi metode yang digunakan dalam </a:t>
            </a:r>
            <a:r>
              <a:rPr b="1" lang="en-US" sz="2400"/>
              <a:t>Machine Learning</a:t>
            </a:r>
            <a:endParaRPr sz="2400"/>
          </a:p>
        </p:txBody>
      </p:sp>
      <p:sp>
        <p:nvSpPr>
          <p:cNvPr id="148" name="Google Shape;148;p6"/>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descr="https://lh3.googleusercontent.com/pYLSyCHfPDKE8LRagTZzpPUgodqmYKYiDePNcqZnWlsZunhVYgPkvdXVbzpgGk_y95Ij0TlxfbVwoZ7_XsLajzJuByyAi6JhzXeHq-CPBsas21PdYOQJ_o9iaffxzqOe2egDw_g" id="149" name="Google Shape;149;p6"/>
          <p:cNvPicPr preferRelativeResize="0"/>
          <p:nvPr/>
        </p:nvPicPr>
        <p:blipFill rotWithShape="1">
          <a:blip r:embed="rId3">
            <a:alphaModFix/>
          </a:blip>
          <a:srcRect b="0" l="0" r="0" t="0"/>
          <a:stretch/>
        </p:blipFill>
        <p:spPr>
          <a:xfrm>
            <a:off x="3342130" y="1611896"/>
            <a:ext cx="8849870" cy="49780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PERBANDINGAN ALGORITMA REGRESI</a:t>
            </a:r>
            <a:endParaRPr/>
          </a:p>
        </p:txBody>
      </p:sp>
      <p:pic>
        <p:nvPicPr>
          <p:cNvPr id="155" name="Google Shape;155;p7"/>
          <p:cNvPicPr preferRelativeResize="0"/>
          <p:nvPr>
            <p:ph idx="1" type="body"/>
          </p:nvPr>
        </p:nvPicPr>
        <p:blipFill rotWithShape="1">
          <a:blip r:embed="rId3">
            <a:alphaModFix/>
          </a:blip>
          <a:srcRect b="3427" l="0" r="0" t="28742"/>
          <a:stretch/>
        </p:blipFill>
        <p:spPr>
          <a:xfrm>
            <a:off x="5694584" y="1405885"/>
            <a:ext cx="5689277" cy="5452116"/>
          </a:xfrm>
          <a:prstGeom prst="rect">
            <a:avLst/>
          </a:prstGeom>
          <a:noFill/>
          <a:ln>
            <a:noFill/>
          </a:ln>
        </p:spPr>
      </p:pic>
      <p:sp>
        <p:nvSpPr>
          <p:cNvPr id="156" name="Google Shape;156;p7"/>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sp>
        <p:nvSpPr>
          <p:cNvPr id="157" name="Google Shape;157;p7"/>
          <p:cNvSpPr txBox="1"/>
          <p:nvPr/>
        </p:nvSpPr>
        <p:spPr>
          <a:xfrm>
            <a:off x="312420" y="1825625"/>
            <a:ext cx="5024077" cy="455059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Algoritma Regresi sendiri memiliki banyak </a:t>
            </a:r>
            <a:r>
              <a:rPr b="0" i="1" lang="en-US" sz="2400" u="none" cap="none" strike="noStrike">
                <a:solidFill>
                  <a:schemeClr val="dk1"/>
                </a:solidFill>
                <a:latin typeface="Arial"/>
                <a:ea typeface="Arial"/>
                <a:cs typeface="Arial"/>
                <a:sym typeface="Arial"/>
              </a:rPr>
              <a:t>family</a:t>
            </a:r>
            <a:r>
              <a:rPr b="0" i="0" lang="en-US" sz="2400" u="none" cap="none" strike="noStrike">
                <a:solidFill>
                  <a:schemeClr val="dk1"/>
                </a:solidFill>
                <a:latin typeface="Arial"/>
                <a:ea typeface="Arial"/>
                <a:cs typeface="Arial"/>
                <a:sym typeface="Arial"/>
              </a:rPr>
              <a:t>, mulai dari </a:t>
            </a:r>
            <a:r>
              <a:rPr b="1" i="1" lang="en-US" sz="2400">
                <a:solidFill>
                  <a:schemeClr val="dk1"/>
                </a:solidFill>
              </a:rPr>
              <a:t>L</a:t>
            </a:r>
            <a:r>
              <a:rPr b="1" i="1" lang="en-US" sz="2400" u="none" cap="none" strike="noStrike">
                <a:solidFill>
                  <a:schemeClr val="dk1"/>
                </a:solidFill>
                <a:latin typeface="Arial"/>
                <a:ea typeface="Arial"/>
                <a:cs typeface="Arial"/>
                <a:sym typeface="Arial"/>
              </a:rPr>
              <a:t>in</a:t>
            </a:r>
            <a:r>
              <a:rPr b="1" i="1" lang="en-US" sz="2400">
                <a:solidFill>
                  <a:schemeClr val="dk1"/>
                </a:solidFill>
              </a:rPr>
              <a:t>ea</a:t>
            </a:r>
            <a:r>
              <a:rPr b="1" i="1" lang="en-US" sz="2400" u="none" cap="none" strike="noStrike">
                <a:solidFill>
                  <a:schemeClr val="dk1"/>
                </a:solidFill>
                <a:latin typeface="Arial"/>
                <a:ea typeface="Arial"/>
                <a:cs typeface="Arial"/>
                <a:sym typeface="Arial"/>
              </a:rPr>
              <a:t>r</a:t>
            </a:r>
            <a:r>
              <a:rPr b="0" i="0" lang="en-US" sz="2400" u="none" cap="none" strike="noStrike">
                <a:solidFill>
                  <a:schemeClr val="dk1"/>
                </a:solidFill>
                <a:latin typeface="Arial"/>
                <a:ea typeface="Arial"/>
                <a:cs typeface="Arial"/>
                <a:sym typeface="Arial"/>
              </a:rPr>
              <a:t>, </a:t>
            </a:r>
            <a:r>
              <a:rPr b="1" i="1" lang="en-US" sz="2400" u="none" cap="none" strike="noStrike">
                <a:solidFill>
                  <a:schemeClr val="dk1"/>
                </a:solidFill>
                <a:latin typeface="Arial"/>
                <a:ea typeface="Arial"/>
                <a:cs typeface="Arial"/>
                <a:sym typeface="Arial"/>
              </a:rPr>
              <a:t>Tree-Based</a:t>
            </a:r>
            <a:r>
              <a:rPr b="0" i="0" lang="en-US" sz="2400" u="none" cap="none" strike="noStrike">
                <a:solidFill>
                  <a:schemeClr val="dk1"/>
                </a:solidFill>
                <a:latin typeface="Arial"/>
                <a:ea typeface="Arial"/>
                <a:cs typeface="Arial"/>
                <a:sym typeface="Arial"/>
              </a:rPr>
              <a:t>, dan </a:t>
            </a:r>
            <a:r>
              <a:rPr b="1" i="1" lang="en-US" sz="2400" u="none" cap="none" strike="noStrike">
                <a:solidFill>
                  <a:schemeClr val="dk1"/>
                </a:solidFill>
                <a:latin typeface="Arial"/>
                <a:ea typeface="Arial"/>
                <a:cs typeface="Arial"/>
                <a:sym typeface="Arial"/>
              </a:rPr>
              <a:t>Neural Network </a:t>
            </a:r>
            <a:r>
              <a:rPr b="0" i="0" lang="en-US" sz="2400" u="none" cap="none" strike="noStrike">
                <a:solidFill>
                  <a:schemeClr val="dk1"/>
                </a:solidFill>
                <a:latin typeface="Arial"/>
                <a:ea typeface="Arial"/>
                <a:cs typeface="Arial"/>
                <a:sym typeface="Arial"/>
              </a:rPr>
              <a:t>yang masing-masing memiliki karakteristik serta keunggulan dan kelemahan berbeda-beda</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PERBANDINGAN ALGORITMA REGRESI</a:t>
            </a:r>
            <a:endParaRPr sz="3600"/>
          </a:p>
        </p:txBody>
      </p:sp>
      <p:sp>
        <p:nvSpPr>
          <p:cNvPr id="163" name="Google Shape;163;p8"/>
          <p:cNvSpPr txBox="1"/>
          <p:nvPr>
            <p:ph idx="1" type="body"/>
          </p:nvPr>
        </p:nvSpPr>
        <p:spPr>
          <a:xfrm>
            <a:off x="312420" y="1825625"/>
            <a:ext cx="3929796" cy="45505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Algoritma regresi yang sering digunakan yakni </a:t>
            </a:r>
            <a:r>
              <a:rPr b="1" i="1" lang="en-US" sz="2400"/>
              <a:t>Linear Regression</a:t>
            </a:r>
            <a:r>
              <a:rPr b="1" lang="en-US" sz="2400"/>
              <a:t>, </a:t>
            </a:r>
            <a:r>
              <a:rPr b="1" i="1" lang="en-US" sz="2400"/>
              <a:t>Logistic Regression</a:t>
            </a:r>
            <a:r>
              <a:rPr b="1" lang="en-US" sz="2400"/>
              <a:t>, </a:t>
            </a:r>
            <a:r>
              <a:rPr lang="en-US" sz="2400"/>
              <a:t>dan </a:t>
            </a:r>
            <a:r>
              <a:rPr b="1" i="1" lang="en-US" sz="2400"/>
              <a:t>Poisson Regression </a:t>
            </a:r>
            <a:r>
              <a:rPr lang="en-US" sz="2400"/>
              <a:t>dengan peruntukan masing-masing</a:t>
            </a:r>
            <a:endParaRPr sz="2400"/>
          </a:p>
        </p:txBody>
      </p:sp>
      <p:sp>
        <p:nvSpPr>
          <p:cNvPr id="164" name="Google Shape;164;p8"/>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descr="https://lh5.googleusercontent.com/vJYJlPnS92JLTTtBjDVWmoeEmz_GXQjY6GFjnJQH1wRUfysALN5IX9YxKlqW3Z-lDNBQhQZtaMXhI3GZEzMA5oclyVGcHGvxOR2zliLuOuZyYSwFcb7dzBA79_wVVzLb" id="165" name="Google Shape;165;p8"/>
          <p:cNvPicPr preferRelativeResize="0"/>
          <p:nvPr/>
        </p:nvPicPr>
        <p:blipFill rotWithShape="1">
          <a:blip r:embed="rId3">
            <a:alphaModFix/>
          </a:blip>
          <a:srcRect b="8474" l="0" r="0" t="0"/>
          <a:stretch/>
        </p:blipFill>
        <p:spPr>
          <a:xfrm>
            <a:off x="4454013" y="1510500"/>
            <a:ext cx="6688007" cy="51586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312420" y="481781"/>
            <a:ext cx="11567160" cy="1208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en-US" sz="3600"/>
              <a:t>KAPAN MENGGUNAKAN REGRESI LINIER?</a:t>
            </a:r>
            <a:endParaRPr sz="3600"/>
          </a:p>
        </p:txBody>
      </p:sp>
      <p:sp>
        <p:nvSpPr>
          <p:cNvPr id="171" name="Google Shape;171;p9"/>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Ministry of Finance Data Analytics Community</a:t>
            </a:r>
            <a:endParaRPr/>
          </a:p>
        </p:txBody>
      </p:sp>
      <p:pic>
        <p:nvPicPr>
          <p:cNvPr id="172" name="Google Shape;172;p9"/>
          <p:cNvPicPr preferRelativeResize="0"/>
          <p:nvPr/>
        </p:nvPicPr>
        <p:blipFill rotWithShape="1">
          <a:blip r:embed="rId3">
            <a:alphaModFix/>
          </a:blip>
          <a:srcRect b="0" l="0" r="0" t="0"/>
          <a:stretch/>
        </p:blipFill>
        <p:spPr>
          <a:xfrm>
            <a:off x="312420" y="1410788"/>
            <a:ext cx="11306175" cy="515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oF-DAC">
      <a:dk1>
        <a:srgbClr val="040404"/>
      </a:dk1>
      <a:lt1>
        <a:srgbClr val="FFFFFF"/>
      </a:lt1>
      <a:dk2>
        <a:srgbClr val="434343"/>
      </a:dk2>
      <a:lt2>
        <a:srgbClr val="E7E6E6"/>
      </a:lt2>
      <a:accent1>
        <a:srgbClr val="27395F"/>
      </a:accent1>
      <a:accent2>
        <a:srgbClr val="176EB4"/>
      </a:accent2>
      <a:accent3>
        <a:srgbClr val="F7EB25"/>
      </a:accent3>
      <a:accent4>
        <a:srgbClr val="FCB813"/>
      </a:accent4>
      <a:accent5>
        <a:srgbClr val="8A1538"/>
      </a:accent5>
      <a:accent6>
        <a:srgbClr val="A84F69"/>
      </a:accent6>
      <a:hlink>
        <a:srgbClr val="176EB4"/>
      </a:hlink>
      <a:folHlink>
        <a:srgbClr val="A84F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2021-07-31T03:19:20Z</dcterms:created>
  <dc:creator>Teguh Prasetyo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0x0101002649E79E46DC204EB7BE01BC4F1E5554</vt:lpwstr>
  </property>
</Properties>
</file>