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5"/>
  </p:notesMasterIdLst>
  <p:sldIdLst>
    <p:sldId id="4376" r:id="rId2"/>
    <p:sldId id="4409" r:id="rId3"/>
    <p:sldId id="4413" r:id="rId4"/>
    <p:sldId id="4416" r:id="rId5"/>
    <p:sldId id="4398" r:id="rId6"/>
    <p:sldId id="4417" r:id="rId7"/>
    <p:sldId id="4389" r:id="rId8"/>
    <p:sldId id="4407" r:id="rId9"/>
    <p:sldId id="4401" r:id="rId10"/>
    <p:sldId id="4405" r:id="rId11"/>
    <p:sldId id="4392" r:id="rId12"/>
    <p:sldId id="4418" r:id="rId13"/>
    <p:sldId id="4390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E0D053-AAEB-469F-B024-EA899B9B92EA}">
          <p14:sldIdLst>
            <p14:sldId id="4376"/>
            <p14:sldId id="4409"/>
            <p14:sldId id="4413"/>
            <p14:sldId id="4416"/>
            <p14:sldId id="4398"/>
            <p14:sldId id="4417"/>
            <p14:sldId id="4389"/>
            <p14:sldId id="4407"/>
            <p14:sldId id="4401"/>
            <p14:sldId id="4405"/>
            <p14:sldId id="4392"/>
            <p14:sldId id="4418"/>
            <p14:sldId id="4390"/>
          </p14:sldIdLst>
        </p14:section>
      </p14:sectionLst>
    </p:ex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5" autoAdjust="0"/>
    <p:restoredTop sz="38338" autoAdjust="0"/>
  </p:normalViewPr>
  <p:slideViewPr>
    <p:cSldViewPr snapToGrid="0" snapToObjects="1">
      <p:cViewPr varScale="1">
        <p:scale>
          <a:sx n="82" d="100"/>
          <a:sy n="82" d="100"/>
        </p:scale>
        <p:origin x="684" y="12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06-Sep-21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06-Sep-21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jenny-nguyen-6785159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cott-beaumont-b44b046b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54866" y="1046901"/>
            <a:ext cx="6467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Alpha Analysts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901D5EA6-ADD8-514C-87A7-DD23FB5A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4516560"/>
            <a:ext cx="21282025" cy="3559983"/>
          </a:xfrm>
          <a:custGeom>
            <a:avLst/>
            <a:gdLst>
              <a:gd name="T0" fmla="*/ 8374 w 8436"/>
              <a:gd name="T1" fmla="*/ 1408 h 1409"/>
              <a:gd name="T2" fmla="*/ 8374 w 8436"/>
              <a:gd name="T3" fmla="*/ 1408 h 1409"/>
              <a:gd name="T4" fmla="*/ 8435 w 8436"/>
              <a:gd name="T5" fmla="*/ 1212 h 1409"/>
              <a:gd name="T6" fmla="*/ 8105 w 8436"/>
              <a:gd name="T7" fmla="*/ 882 h 1409"/>
              <a:gd name="T8" fmla="*/ 7982 w 8436"/>
              <a:gd name="T9" fmla="*/ 906 h 1409"/>
              <a:gd name="T10" fmla="*/ 7787 w 8436"/>
              <a:gd name="T11" fmla="*/ 821 h 1409"/>
              <a:gd name="T12" fmla="*/ 7787 w 8436"/>
              <a:gd name="T13" fmla="*/ 735 h 1409"/>
              <a:gd name="T14" fmla="*/ 7346 w 8436"/>
              <a:gd name="T15" fmla="*/ 294 h 1409"/>
              <a:gd name="T16" fmla="*/ 6954 w 8436"/>
              <a:gd name="T17" fmla="*/ 527 h 1409"/>
              <a:gd name="T18" fmla="*/ 6733 w 8436"/>
              <a:gd name="T19" fmla="*/ 453 h 1409"/>
              <a:gd name="T20" fmla="*/ 6403 w 8436"/>
              <a:gd name="T21" fmla="*/ 674 h 1409"/>
              <a:gd name="T22" fmla="*/ 6281 w 8436"/>
              <a:gd name="T23" fmla="*/ 723 h 1409"/>
              <a:gd name="T24" fmla="*/ 5975 w 8436"/>
              <a:gd name="T25" fmla="*/ 453 h 1409"/>
              <a:gd name="T26" fmla="*/ 5913 w 8436"/>
              <a:gd name="T27" fmla="*/ 466 h 1409"/>
              <a:gd name="T28" fmla="*/ 5607 w 8436"/>
              <a:gd name="T29" fmla="*/ 245 h 1409"/>
              <a:gd name="T30" fmla="*/ 5289 w 8436"/>
              <a:gd name="T31" fmla="*/ 539 h 1409"/>
              <a:gd name="T32" fmla="*/ 5081 w 8436"/>
              <a:gd name="T33" fmla="*/ 453 h 1409"/>
              <a:gd name="T34" fmla="*/ 4811 w 8436"/>
              <a:gd name="T35" fmla="*/ 613 h 1409"/>
              <a:gd name="T36" fmla="*/ 4701 w 8436"/>
              <a:gd name="T37" fmla="*/ 600 h 1409"/>
              <a:gd name="T38" fmla="*/ 4542 w 8436"/>
              <a:gd name="T39" fmla="*/ 649 h 1409"/>
              <a:gd name="T40" fmla="*/ 4114 w 8436"/>
              <a:gd name="T41" fmla="*/ 307 h 1409"/>
              <a:gd name="T42" fmla="*/ 3697 w 8436"/>
              <a:gd name="T43" fmla="*/ 625 h 1409"/>
              <a:gd name="T44" fmla="*/ 3624 w 8436"/>
              <a:gd name="T45" fmla="*/ 600 h 1409"/>
              <a:gd name="T46" fmla="*/ 3244 w 8436"/>
              <a:gd name="T47" fmla="*/ 466 h 1409"/>
              <a:gd name="T48" fmla="*/ 2681 w 8436"/>
              <a:gd name="T49" fmla="*/ 882 h 1409"/>
              <a:gd name="T50" fmla="*/ 2656 w 8436"/>
              <a:gd name="T51" fmla="*/ 943 h 1409"/>
              <a:gd name="T52" fmla="*/ 2656 w 8436"/>
              <a:gd name="T53" fmla="*/ 931 h 1409"/>
              <a:gd name="T54" fmla="*/ 2399 w 8436"/>
              <a:gd name="T55" fmla="*/ 674 h 1409"/>
              <a:gd name="T56" fmla="*/ 2228 w 8436"/>
              <a:gd name="T57" fmla="*/ 747 h 1409"/>
              <a:gd name="T58" fmla="*/ 2228 w 8436"/>
              <a:gd name="T59" fmla="*/ 674 h 1409"/>
              <a:gd name="T60" fmla="*/ 1861 w 8436"/>
              <a:gd name="T61" fmla="*/ 307 h 1409"/>
              <a:gd name="T62" fmla="*/ 1604 w 8436"/>
              <a:gd name="T63" fmla="*/ 417 h 1409"/>
              <a:gd name="T64" fmla="*/ 1628 w 8436"/>
              <a:gd name="T65" fmla="*/ 307 h 1409"/>
              <a:gd name="T66" fmla="*/ 1310 w 8436"/>
              <a:gd name="T67" fmla="*/ 0 h 1409"/>
              <a:gd name="T68" fmla="*/ 1003 w 8436"/>
              <a:gd name="T69" fmla="*/ 307 h 1409"/>
              <a:gd name="T70" fmla="*/ 1003 w 8436"/>
              <a:gd name="T71" fmla="*/ 307 h 1409"/>
              <a:gd name="T72" fmla="*/ 795 w 8436"/>
              <a:gd name="T73" fmla="*/ 245 h 1409"/>
              <a:gd name="T74" fmla="*/ 453 w 8436"/>
              <a:gd name="T75" fmla="*/ 600 h 1409"/>
              <a:gd name="T76" fmla="*/ 453 w 8436"/>
              <a:gd name="T77" fmla="*/ 625 h 1409"/>
              <a:gd name="T78" fmla="*/ 122 w 8436"/>
              <a:gd name="T79" fmla="*/ 980 h 1409"/>
              <a:gd name="T80" fmla="*/ 134 w 8436"/>
              <a:gd name="T81" fmla="*/ 1090 h 1409"/>
              <a:gd name="T82" fmla="*/ 0 w 8436"/>
              <a:gd name="T83" fmla="*/ 1310 h 1409"/>
              <a:gd name="T84" fmla="*/ 12 w 8436"/>
              <a:gd name="T85" fmla="*/ 1408 h 1409"/>
              <a:gd name="T86" fmla="*/ 8374 w 8436"/>
              <a:gd name="T87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36" h="1409">
                <a:moveTo>
                  <a:pt x="8374" y="1408"/>
                </a:moveTo>
                <a:lnTo>
                  <a:pt x="8374" y="1408"/>
                </a:lnTo>
                <a:cubicBezTo>
                  <a:pt x="8411" y="1347"/>
                  <a:pt x="8435" y="1286"/>
                  <a:pt x="8435" y="1212"/>
                </a:cubicBezTo>
                <a:cubicBezTo>
                  <a:pt x="8435" y="1029"/>
                  <a:pt x="8288" y="882"/>
                  <a:pt x="8105" y="882"/>
                </a:cubicBezTo>
                <a:cubicBezTo>
                  <a:pt x="8056" y="882"/>
                  <a:pt x="8019" y="894"/>
                  <a:pt x="7982" y="906"/>
                </a:cubicBezTo>
                <a:cubicBezTo>
                  <a:pt x="7933" y="857"/>
                  <a:pt x="7860" y="821"/>
                  <a:pt x="7787" y="821"/>
                </a:cubicBezTo>
                <a:cubicBezTo>
                  <a:pt x="7787" y="784"/>
                  <a:pt x="7787" y="759"/>
                  <a:pt x="7787" y="735"/>
                </a:cubicBezTo>
                <a:cubicBezTo>
                  <a:pt x="7787" y="490"/>
                  <a:pt x="7591" y="294"/>
                  <a:pt x="7346" y="294"/>
                </a:cubicBezTo>
                <a:cubicBezTo>
                  <a:pt x="7174" y="294"/>
                  <a:pt x="7027" y="392"/>
                  <a:pt x="6954" y="527"/>
                </a:cubicBezTo>
                <a:cubicBezTo>
                  <a:pt x="6893" y="490"/>
                  <a:pt x="6819" y="453"/>
                  <a:pt x="6733" y="453"/>
                </a:cubicBezTo>
                <a:cubicBezTo>
                  <a:pt x="6586" y="453"/>
                  <a:pt x="6464" y="551"/>
                  <a:pt x="6403" y="674"/>
                </a:cubicBezTo>
                <a:cubicBezTo>
                  <a:pt x="6354" y="686"/>
                  <a:pt x="6317" y="698"/>
                  <a:pt x="6281" y="723"/>
                </a:cubicBezTo>
                <a:cubicBezTo>
                  <a:pt x="6256" y="576"/>
                  <a:pt x="6134" y="453"/>
                  <a:pt x="5975" y="453"/>
                </a:cubicBezTo>
                <a:cubicBezTo>
                  <a:pt x="5950" y="453"/>
                  <a:pt x="5938" y="453"/>
                  <a:pt x="5913" y="466"/>
                </a:cubicBezTo>
                <a:cubicBezTo>
                  <a:pt x="5877" y="331"/>
                  <a:pt x="5754" y="245"/>
                  <a:pt x="5607" y="245"/>
                </a:cubicBezTo>
                <a:cubicBezTo>
                  <a:pt x="5448" y="245"/>
                  <a:pt x="5301" y="380"/>
                  <a:pt x="5289" y="539"/>
                </a:cubicBezTo>
                <a:cubicBezTo>
                  <a:pt x="5240" y="490"/>
                  <a:pt x="5154" y="453"/>
                  <a:pt x="5081" y="453"/>
                </a:cubicBezTo>
                <a:cubicBezTo>
                  <a:pt x="4958" y="453"/>
                  <a:pt x="4860" y="515"/>
                  <a:pt x="4811" y="613"/>
                </a:cubicBezTo>
                <a:cubicBezTo>
                  <a:pt x="4774" y="600"/>
                  <a:pt x="4738" y="600"/>
                  <a:pt x="4701" y="600"/>
                </a:cubicBezTo>
                <a:cubicBezTo>
                  <a:pt x="4640" y="600"/>
                  <a:pt x="4579" y="613"/>
                  <a:pt x="4542" y="649"/>
                </a:cubicBezTo>
                <a:cubicBezTo>
                  <a:pt x="4493" y="453"/>
                  <a:pt x="4322" y="307"/>
                  <a:pt x="4114" y="307"/>
                </a:cubicBezTo>
                <a:cubicBezTo>
                  <a:pt x="3918" y="307"/>
                  <a:pt x="3746" y="441"/>
                  <a:pt x="3697" y="625"/>
                </a:cubicBezTo>
                <a:cubicBezTo>
                  <a:pt x="3673" y="613"/>
                  <a:pt x="3648" y="600"/>
                  <a:pt x="3624" y="600"/>
                </a:cubicBezTo>
                <a:cubicBezTo>
                  <a:pt x="3526" y="515"/>
                  <a:pt x="3391" y="466"/>
                  <a:pt x="3244" y="466"/>
                </a:cubicBezTo>
                <a:cubicBezTo>
                  <a:pt x="2987" y="466"/>
                  <a:pt x="2754" y="637"/>
                  <a:pt x="2681" y="882"/>
                </a:cubicBezTo>
                <a:cubicBezTo>
                  <a:pt x="2669" y="906"/>
                  <a:pt x="2656" y="919"/>
                  <a:pt x="2656" y="943"/>
                </a:cubicBezTo>
                <a:lnTo>
                  <a:pt x="2656" y="931"/>
                </a:lnTo>
                <a:cubicBezTo>
                  <a:pt x="2656" y="784"/>
                  <a:pt x="2546" y="674"/>
                  <a:pt x="2399" y="674"/>
                </a:cubicBezTo>
                <a:cubicBezTo>
                  <a:pt x="2326" y="674"/>
                  <a:pt x="2265" y="698"/>
                  <a:pt x="2228" y="747"/>
                </a:cubicBezTo>
                <a:cubicBezTo>
                  <a:pt x="2228" y="723"/>
                  <a:pt x="2228" y="698"/>
                  <a:pt x="2228" y="674"/>
                </a:cubicBezTo>
                <a:cubicBezTo>
                  <a:pt x="2228" y="466"/>
                  <a:pt x="2069" y="307"/>
                  <a:pt x="1861" y="307"/>
                </a:cubicBezTo>
                <a:cubicBezTo>
                  <a:pt x="1763" y="307"/>
                  <a:pt x="1677" y="356"/>
                  <a:pt x="1604" y="417"/>
                </a:cubicBezTo>
                <a:cubicBezTo>
                  <a:pt x="1616" y="380"/>
                  <a:pt x="1628" y="343"/>
                  <a:pt x="1628" y="307"/>
                </a:cubicBezTo>
                <a:cubicBezTo>
                  <a:pt x="1628" y="135"/>
                  <a:pt x="1481" y="0"/>
                  <a:pt x="1310" y="0"/>
                </a:cubicBezTo>
                <a:cubicBezTo>
                  <a:pt x="1138" y="0"/>
                  <a:pt x="1003" y="135"/>
                  <a:pt x="1003" y="307"/>
                </a:cubicBezTo>
                <a:lnTo>
                  <a:pt x="1003" y="307"/>
                </a:lnTo>
                <a:cubicBezTo>
                  <a:pt x="942" y="270"/>
                  <a:pt x="881" y="245"/>
                  <a:pt x="795" y="245"/>
                </a:cubicBezTo>
                <a:cubicBezTo>
                  <a:pt x="612" y="245"/>
                  <a:pt x="453" y="405"/>
                  <a:pt x="453" y="600"/>
                </a:cubicBezTo>
                <a:cubicBezTo>
                  <a:pt x="453" y="600"/>
                  <a:pt x="453" y="613"/>
                  <a:pt x="453" y="625"/>
                </a:cubicBezTo>
                <a:cubicBezTo>
                  <a:pt x="269" y="637"/>
                  <a:pt x="122" y="796"/>
                  <a:pt x="122" y="980"/>
                </a:cubicBezTo>
                <a:cubicBezTo>
                  <a:pt x="122" y="1016"/>
                  <a:pt x="134" y="1053"/>
                  <a:pt x="134" y="1090"/>
                </a:cubicBezTo>
                <a:cubicBezTo>
                  <a:pt x="61" y="1127"/>
                  <a:pt x="0" y="1212"/>
                  <a:pt x="0" y="1310"/>
                </a:cubicBezTo>
                <a:cubicBezTo>
                  <a:pt x="0" y="1347"/>
                  <a:pt x="0" y="1371"/>
                  <a:pt x="12" y="1408"/>
                </a:cubicBezTo>
                <a:lnTo>
                  <a:pt x="8374" y="140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703228-537A-C843-AE22-2090A531F147}"/>
              </a:ext>
            </a:extLst>
          </p:cNvPr>
          <p:cNvSpPr/>
          <p:nvPr/>
        </p:nvSpPr>
        <p:spPr>
          <a:xfrm>
            <a:off x="3638162" y="5767753"/>
            <a:ext cx="1911258" cy="19911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AB7D9-0D72-7F47-A282-893AF9FD5BE6}"/>
              </a:ext>
            </a:extLst>
          </p:cNvPr>
          <p:cNvSpPr/>
          <p:nvPr/>
        </p:nvSpPr>
        <p:spPr>
          <a:xfrm>
            <a:off x="2888608" y="6342592"/>
            <a:ext cx="3410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Jenny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98E22-4799-D54F-9D38-3E1A3CD6C475}"/>
              </a:ext>
            </a:extLst>
          </p:cNvPr>
          <p:cNvSpPr/>
          <p:nvPr/>
        </p:nvSpPr>
        <p:spPr>
          <a:xfrm>
            <a:off x="8896990" y="5824192"/>
            <a:ext cx="1915979" cy="187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309AD-04C0-F748-B627-BA3A1E40D1EC}"/>
              </a:ext>
            </a:extLst>
          </p:cNvPr>
          <p:cNvSpPr/>
          <p:nvPr/>
        </p:nvSpPr>
        <p:spPr>
          <a:xfrm>
            <a:off x="8288284" y="6342592"/>
            <a:ext cx="3172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Michelle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5E7CBB-FDB9-2649-87CE-C3A43E74382F}"/>
              </a:ext>
            </a:extLst>
          </p:cNvPr>
          <p:cNvSpPr/>
          <p:nvPr/>
        </p:nvSpPr>
        <p:spPr>
          <a:xfrm>
            <a:off x="13893607" y="5826370"/>
            <a:ext cx="1984079" cy="1881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C8723-DB3E-914C-9C26-006161EAF827}"/>
              </a:ext>
            </a:extLst>
          </p:cNvPr>
          <p:cNvSpPr/>
          <p:nvPr/>
        </p:nvSpPr>
        <p:spPr>
          <a:xfrm>
            <a:off x="13939186" y="6342592"/>
            <a:ext cx="1915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Scott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A0ED5-F6CA-D44B-8AC6-209A46C2C24C}"/>
              </a:ext>
            </a:extLst>
          </p:cNvPr>
          <p:cNvSpPr/>
          <p:nvPr/>
        </p:nvSpPr>
        <p:spPr>
          <a:xfrm>
            <a:off x="7559160" y="10015018"/>
            <a:ext cx="480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Strategy consultant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6D4F08-C7A6-1944-B095-FF13C9ACDB68}"/>
              </a:ext>
            </a:extLst>
          </p:cNvPr>
          <p:cNvSpPr/>
          <p:nvPr/>
        </p:nvSpPr>
        <p:spPr>
          <a:xfrm>
            <a:off x="12354195" y="10015018"/>
            <a:ext cx="4945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Quality assurance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D805FD-25FC-294C-B24B-82E1E583D1EC}"/>
              </a:ext>
            </a:extLst>
          </p:cNvPr>
          <p:cNvSpPr/>
          <p:nvPr/>
        </p:nvSpPr>
        <p:spPr>
          <a:xfrm>
            <a:off x="1771802" y="10015018"/>
            <a:ext cx="5929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engineer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03109-B92A-4741-969C-EA72EAF3ED4C}"/>
              </a:ext>
            </a:extLst>
          </p:cNvPr>
          <p:cNvSpPr/>
          <p:nvPr/>
        </p:nvSpPr>
        <p:spPr>
          <a:xfrm>
            <a:off x="19116729" y="5826369"/>
            <a:ext cx="1847741" cy="1881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3B1A4-80FB-5F42-828A-AD1E09A544D5}"/>
              </a:ext>
            </a:extLst>
          </p:cNvPr>
          <p:cNvSpPr/>
          <p:nvPr/>
        </p:nvSpPr>
        <p:spPr>
          <a:xfrm>
            <a:off x="19012258" y="6342592"/>
            <a:ext cx="20566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Thapa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7CFF9-5F0B-BF49-8B49-1F44600AFA99}"/>
              </a:ext>
            </a:extLst>
          </p:cNvPr>
          <p:cNvSpPr/>
          <p:nvPr/>
        </p:nvSpPr>
        <p:spPr>
          <a:xfrm>
            <a:off x="17240025" y="10015018"/>
            <a:ext cx="5406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4BFB2-C147-994A-952B-E7BDA9A4AF93}"/>
              </a:ext>
            </a:extLst>
          </p:cNvPr>
          <p:cNvCxnSpPr/>
          <p:nvPr/>
        </p:nvCxnSpPr>
        <p:spPr>
          <a:xfrm>
            <a:off x="4546600" y="7700318"/>
            <a:ext cx="0" cy="21294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88167B-8E50-8647-8541-A84F2950DDA2}"/>
              </a:ext>
            </a:extLst>
          </p:cNvPr>
          <p:cNvCxnSpPr/>
          <p:nvPr/>
        </p:nvCxnSpPr>
        <p:spPr>
          <a:xfrm>
            <a:off x="9855200" y="7700318"/>
            <a:ext cx="0" cy="21294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F3849-B8DD-C34C-A806-875FED7DFFBD}"/>
              </a:ext>
            </a:extLst>
          </p:cNvPr>
          <p:cNvCxnSpPr/>
          <p:nvPr/>
        </p:nvCxnSpPr>
        <p:spPr>
          <a:xfrm>
            <a:off x="14884400" y="7700318"/>
            <a:ext cx="0" cy="212948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BAF8BE-BB33-324B-A08E-BA41E13E3882}"/>
              </a:ext>
            </a:extLst>
          </p:cNvPr>
          <p:cNvCxnSpPr/>
          <p:nvPr/>
        </p:nvCxnSpPr>
        <p:spPr>
          <a:xfrm>
            <a:off x="20040600" y="7700318"/>
            <a:ext cx="0" cy="212948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hlinkClick r:id="rId2"/>
            <a:extLst>
              <a:ext uri="{FF2B5EF4-FFF2-40B4-BE49-F238E27FC236}">
                <a16:creationId xmlns:a16="http://schemas.microsoft.com/office/drawing/2014/main" id="{88420611-1361-4942-887D-F5DB5E75A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3422346" y="11033030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hlinkClick r:id="rId4"/>
            <a:extLst>
              <a:ext uri="{FF2B5EF4-FFF2-40B4-BE49-F238E27FC236}">
                <a16:creationId xmlns:a16="http://schemas.microsoft.com/office/drawing/2014/main" id="{10C20A2F-DEC0-4650-8F46-5C5A83197C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8784281" y="10975365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Content Placeholder 6">
            <a:hlinkClick r:id="rId6"/>
            <a:extLst>
              <a:ext uri="{FF2B5EF4-FFF2-40B4-BE49-F238E27FC236}">
                <a16:creationId xmlns:a16="http://schemas.microsoft.com/office/drawing/2014/main" id="{17843165-2DF9-449F-9FFD-BA63FB1EB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9186" y="11104435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hlinkClick r:id="rId8"/>
            <a:extLst>
              <a:ext uri="{FF2B5EF4-FFF2-40B4-BE49-F238E27FC236}">
                <a16:creationId xmlns:a16="http://schemas.microsoft.com/office/drawing/2014/main" id="{D20A12C0-2293-44A3-A923-2CCE952775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19077520" y="11107886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59416" y="1046901"/>
            <a:ext cx="9058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backtesing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933634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Given $100,000 initial investment</a:t>
            </a:r>
          </a:p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Using only MACD indicators 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35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7065817" y="6883516"/>
            <a:ext cx="3126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Exercising MACD signal creates</a:t>
            </a:r>
            <a:r>
              <a:rPr lang="en-US" sz="25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12 times</a:t>
            </a:r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profit to just holding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7338046" y="62583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04" y="7830188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11916484" y="10098375"/>
            <a:ext cx="3271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Just holding double the profit of exercising MACD strategy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12107545" y="9473173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24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7514450" y="5956277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vary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B1D419A0-F32C-9F4E-8783-81551AF6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493" y="4969587"/>
            <a:ext cx="3935755" cy="3223783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AMZN trading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A2A2B5DD-258B-B446-80D7-66E892C2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936" y="8955770"/>
            <a:ext cx="4310207" cy="306951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diversified portfolio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1761ACE-7453-F942-8880-C1891999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380" y="5277897"/>
            <a:ext cx="3857715" cy="2905138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Trying on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different stock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1E7D1-1A50-064F-878F-587F2878D4E0}"/>
              </a:ext>
            </a:extLst>
          </p:cNvPr>
          <p:cNvSpPr/>
          <p:nvPr/>
        </p:nvSpPr>
        <p:spPr>
          <a:xfrm rot="2376387">
            <a:off x="4831387" y="8905567"/>
            <a:ext cx="2410469" cy="14739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8764DA9-B293-B645-8D11-2E5158CA214D}"/>
              </a:ext>
            </a:extLst>
          </p:cNvPr>
          <p:cNvSpPr/>
          <p:nvPr/>
        </p:nvSpPr>
        <p:spPr>
          <a:xfrm rot="19426613">
            <a:off x="15178914" y="9436569"/>
            <a:ext cx="2410469" cy="1473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5298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61565" y="1046901"/>
            <a:ext cx="5054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Conclusion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prices are good indicators to generate BUY-SELL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93664-7BFA-4410-A622-6B94A359CE0A}"/>
              </a:ext>
            </a:extLst>
          </p:cNvPr>
          <p:cNvSpPr txBox="1"/>
          <p:nvPr/>
        </p:nvSpPr>
        <p:spPr>
          <a:xfrm>
            <a:off x="5019531" y="8088616"/>
            <a:ext cx="14107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However, other metrics such as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Relative Strength Indicator (RSI)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and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Fibonacci indicators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should also be used to make an informed decision to trigger a BUY or SELL</a:t>
            </a:r>
            <a:endParaRPr lang="en-US" sz="4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0089568" y="1046901"/>
            <a:ext cx="4198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Sources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Google </a:t>
            </a:r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Colab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ScikitLearn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Matplotlib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Pandas</a:t>
            </a: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Yfinance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Vectorbt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Quantstats</a:t>
            </a:r>
            <a:endParaRPr lang="en-AU" sz="4000" b="1" i="0" dirty="0">
              <a:solidFill>
                <a:schemeClr val="accent2">
                  <a:lumMod val="50000"/>
                </a:schemeClr>
              </a:solidFill>
              <a:effectLst/>
              <a:latin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8481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8">
            <a:extLst>
              <a:ext uri="{FF2B5EF4-FFF2-40B4-BE49-F238E27FC236}">
                <a16:creationId xmlns:a16="http://schemas.microsoft.com/office/drawing/2014/main" id="{82F97B0C-4AF8-4F47-9350-1704D456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09" y="4115877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5A966-B28C-3243-9678-339DE0076526}"/>
              </a:ext>
            </a:extLst>
          </p:cNvPr>
          <p:cNvSpPr/>
          <p:nvPr/>
        </p:nvSpPr>
        <p:spPr>
          <a:xfrm>
            <a:off x="9133047" y="6302359"/>
            <a:ext cx="628278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Any Questions…</a:t>
            </a:r>
          </a:p>
          <a:p>
            <a:pPr algn="ctr"/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06845" y="1046901"/>
            <a:ext cx="796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Summary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7" y="2847686"/>
            <a:ext cx="1904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D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etermine BUY-SELL signals for top performing US stocks using </a:t>
            </a:r>
          </a:p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indicators and Time Series analysis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Poppins SemiBold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4664466" y="5200931"/>
            <a:ext cx="2714666" cy="2841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2955253" y="8983557"/>
            <a:ext cx="2714666" cy="28806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2190886" y="9618142"/>
            <a:ext cx="4399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Buy-Sell 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088175" y="5496465"/>
            <a:ext cx="2814848" cy="2843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6409459" y="8721879"/>
            <a:ext cx="3131289" cy="3176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5526564" y="5844453"/>
            <a:ext cx="4024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Regression</a:t>
            </a:r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5748480" y="9266350"/>
            <a:ext cx="4394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Classification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89166-FA8B-4123-A979-4F0D7D31365B}"/>
              </a:ext>
            </a:extLst>
          </p:cNvPr>
          <p:cNvSpPr/>
          <p:nvPr/>
        </p:nvSpPr>
        <p:spPr>
          <a:xfrm>
            <a:off x="14056448" y="5756011"/>
            <a:ext cx="3847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Time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Series </a:t>
            </a:r>
          </a:p>
        </p:txBody>
      </p:sp>
    </p:spTree>
    <p:extLst>
      <p:ext uri="{BB962C8B-B14F-4D97-AF65-F5344CB8AC3E}">
        <p14:creationId xmlns:p14="http://schemas.microsoft.com/office/powerpoint/2010/main" val="13377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4FDD6E-EAA1-443C-8AE1-1E4E3113043D}"/>
              </a:ext>
            </a:extLst>
          </p:cNvPr>
          <p:cNvCxnSpPr/>
          <p:nvPr/>
        </p:nvCxnSpPr>
        <p:spPr>
          <a:xfrm>
            <a:off x="8181748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D8D53-B4E2-4C7E-B569-9B06397D9CA6}"/>
              </a:ext>
            </a:extLst>
          </p:cNvPr>
          <p:cNvCxnSpPr>
            <a:cxnSpLocks/>
          </p:cNvCxnSpPr>
          <p:nvPr/>
        </p:nvCxnSpPr>
        <p:spPr>
          <a:xfrm flipH="1">
            <a:off x="8168204" y="3721520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DF0EE2-7A55-4569-8DCD-2EF81A656378}"/>
              </a:ext>
            </a:extLst>
          </p:cNvPr>
          <p:cNvCxnSpPr>
            <a:cxnSpLocks/>
          </p:cNvCxnSpPr>
          <p:nvPr/>
        </p:nvCxnSpPr>
        <p:spPr>
          <a:xfrm flipH="1">
            <a:off x="8181748" y="432362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8DE-7FD3-4362-96F1-47345EF9638D}"/>
              </a:ext>
            </a:extLst>
          </p:cNvPr>
          <p:cNvCxnSpPr/>
          <p:nvPr/>
        </p:nvCxnSpPr>
        <p:spPr>
          <a:xfrm>
            <a:off x="16025176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99C7E2-E932-4B2B-860C-A9CD7D2ED389}"/>
              </a:ext>
            </a:extLst>
          </p:cNvPr>
          <p:cNvCxnSpPr>
            <a:cxnSpLocks/>
          </p:cNvCxnSpPr>
          <p:nvPr/>
        </p:nvCxnSpPr>
        <p:spPr>
          <a:xfrm flipH="1">
            <a:off x="8184247" y="781383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E5C4F-1627-4B53-9824-0D41630A4E2C}"/>
              </a:ext>
            </a:extLst>
          </p:cNvPr>
          <p:cNvCxnSpPr>
            <a:cxnSpLocks/>
          </p:cNvCxnSpPr>
          <p:nvPr/>
        </p:nvCxnSpPr>
        <p:spPr>
          <a:xfrm>
            <a:off x="9222140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CFCF1E-1A53-4409-A34B-9579E7F0E1C1}"/>
              </a:ext>
            </a:extLst>
          </p:cNvPr>
          <p:cNvCxnSpPr>
            <a:cxnSpLocks/>
          </p:cNvCxnSpPr>
          <p:nvPr/>
        </p:nvCxnSpPr>
        <p:spPr>
          <a:xfrm>
            <a:off x="10423852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2B52D3-2D92-4F4B-B66C-20F7FAB44A50}"/>
              </a:ext>
            </a:extLst>
          </p:cNvPr>
          <p:cNvCxnSpPr>
            <a:cxnSpLocks/>
          </p:cNvCxnSpPr>
          <p:nvPr/>
        </p:nvCxnSpPr>
        <p:spPr>
          <a:xfrm>
            <a:off x="1162556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A7DE1E-3E4E-4B04-A85E-25C8E88702E4}"/>
              </a:ext>
            </a:extLst>
          </p:cNvPr>
          <p:cNvCxnSpPr>
            <a:cxnSpLocks/>
          </p:cNvCxnSpPr>
          <p:nvPr/>
        </p:nvCxnSpPr>
        <p:spPr>
          <a:xfrm>
            <a:off x="1276731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6606CB-4237-45B8-97BD-1DE2603C9C1E}"/>
              </a:ext>
            </a:extLst>
          </p:cNvPr>
          <p:cNvCxnSpPr>
            <a:cxnSpLocks/>
          </p:cNvCxnSpPr>
          <p:nvPr/>
        </p:nvCxnSpPr>
        <p:spPr>
          <a:xfrm>
            <a:off x="13894074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5B2AD7-7097-46B7-9ACD-52AC390FA36A}"/>
              </a:ext>
            </a:extLst>
          </p:cNvPr>
          <p:cNvCxnSpPr>
            <a:cxnSpLocks/>
          </p:cNvCxnSpPr>
          <p:nvPr/>
        </p:nvCxnSpPr>
        <p:spPr>
          <a:xfrm>
            <a:off x="1488592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305E73-A2A9-4F2A-87AD-38B317834DA7}"/>
              </a:ext>
            </a:extLst>
          </p:cNvPr>
          <p:cNvSpPr txBox="1"/>
          <p:nvPr/>
        </p:nvSpPr>
        <p:spPr>
          <a:xfrm>
            <a:off x="8365955" y="38539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6438B-2484-416A-817C-A99AE11B929A}"/>
              </a:ext>
            </a:extLst>
          </p:cNvPr>
          <p:cNvSpPr txBox="1"/>
          <p:nvPr/>
        </p:nvSpPr>
        <p:spPr>
          <a:xfrm>
            <a:off x="9432004" y="38539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A2204-5AEE-4E53-B059-7213A5AD6B93}"/>
              </a:ext>
            </a:extLst>
          </p:cNvPr>
          <p:cNvSpPr txBox="1"/>
          <p:nvPr/>
        </p:nvSpPr>
        <p:spPr>
          <a:xfrm>
            <a:off x="10686566" y="3853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0177E-4940-4FB0-B1EA-721AA9F1289A}"/>
              </a:ext>
            </a:extLst>
          </p:cNvPr>
          <p:cNvSpPr txBox="1"/>
          <p:nvPr/>
        </p:nvSpPr>
        <p:spPr>
          <a:xfrm>
            <a:off x="11855493" y="38539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3055F-F519-4DB5-B4FD-7FB3D9E6ACBB}"/>
              </a:ext>
            </a:extLst>
          </p:cNvPr>
          <p:cNvSpPr txBox="1"/>
          <p:nvPr/>
        </p:nvSpPr>
        <p:spPr>
          <a:xfrm>
            <a:off x="12925007" y="38539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EA539-2D1A-4816-888C-F0031F739F39}"/>
              </a:ext>
            </a:extLst>
          </p:cNvPr>
          <p:cNvSpPr txBox="1"/>
          <p:nvPr/>
        </p:nvSpPr>
        <p:spPr>
          <a:xfrm>
            <a:off x="13901985" y="385393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Adj Vol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1E37D-4BFD-401C-B26F-102E6B1B0F64}"/>
              </a:ext>
            </a:extLst>
          </p:cNvPr>
          <p:cNvSpPr txBox="1"/>
          <p:nvPr/>
        </p:nvSpPr>
        <p:spPr>
          <a:xfrm>
            <a:off x="15193541" y="3853930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105EE3-CA87-4B9F-A1A8-F2C8890D1391}"/>
              </a:ext>
            </a:extLst>
          </p:cNvPr>
          <p:cNvCxnSpPr>
            <a:cxnSpLocks/>
          </p:cNvCxnSpPr>
          <p:nvPr/>
        </p:nvCxnSpPr>
        <p:spPr>
          <a:xfrm flipH="1">
            <a:off x="8168203" y="536044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FDF09-E715-468A-9FCB-AACD8A6C238E}"/>
              </a:ext>
            </a:extLst>
          </p:cNvPr>
          <p:cNvCxnSpPr>
            <a:cxnSpLocks/>
          </p:cNvCxnSpPr>
          <p:nvPr/>
        </p:nvCxnSpPr>
        <p:spPr>
          <a:xfrm flipH="1">
            <a:off x="8184247" y="641225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D87D4-EA7B-42C5-87FD-1B1476694886}"/>
              </a:ext>
            </a:extLst>
          </p:cNvPr>
          <p:cNvSpPr txBox="1"/>
          <p:nvPr/>
        </p:nvSpPr>
        <p:spPr>
          <a:xfrm>
            <a:off x="8155342" y="697730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1058D-CA74-4179-89AD-212C4AC2ABA0}"/>
              </a:ext>
            </a:extLst>
          </p:cNvPr>
          <p:cNvSpPr txBox="1"/>
          <p:nvPr/>
        </p:nvSpPr>
        <p:spPr>
          <a:xfrm>
            <a:off x="9485209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74B-948B-4E49-A915-5FEE1B224AB1}"/>
              </a:ext>
            </a:extLst>
          </p:cNvPr>
          <p:cNvSpPr txBox="1"/>
          <p:nvPr/>
        </p:nvSpPr>
        <p:spPr>
          <a:xfrm>
            <a:off x="10658991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1B46F-1D97-444E-85EC-C27580C4B918}"/>
              </a:ext>
            </a:extLst>
          </p:cNvPr>
          <p:cNvSpPr txBox="1"/>
          <p:nvPr/>
        </p:nvSpPr>
        <p:spPr>
          <a:xfrm>
            <a:off x="118001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CF10-802A-4A6D-ACF7-DDE3E872E3FC}"/>
              </a:ext>
            </a:extLst>
          </p:cNvPr>
          <p:cNvSpPr txBox="1"/>
          <p:nvPr/>
        </p:nvSpPr>
        <p:spPr>
          <a:xfrm>
            <a:off x="12868738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307A05-573A-41F9-B3A3-88BBBD98F453}"/>
              </a:ext>
            </a:extLst>
          </p:cNvPr>
          <p:cNvSpPr txBox="1"/>
          <p:nvPr/>
        </p:nvSpPr>
        <p:spPr>
          <a:xfrm>
            <a:off x="140500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BB056-5328-468F-9630-F547DD0F8CA8}"/>
              </a:ext>
            </a:extLst>
          </p:cNvPr>
          <p:cNvSpPr txBox="1"/>
          <p:nvPr/>
        </p:nvSpPr>
        <p:spPr>
          <a:xfrm>
            <a:off x="15078366" y="697730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B81EF-2BDA-4BBC-B58A-9A4A62A90EF7}"/>
              </a:ext>
            </a:extLst>
          </p:cNvPr>
          <p:cNvSpPr txBox="1"/>
          <p:nvPr/>
        </p:nvSpPr>
        <p:spPr>
          <a:xfrm>
            <a:off x="8133224" y="570160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C272C-0B43-4532-9E5A-9D6C9ADF4B5A}"/>
              </a:ext>
            </a:extLst>
          </p:cNvPr>
          <p:cNvSpPr txBox="1"/>
          <p:nvPr/>
        </p:nvSpPr>
        <p:spPr>
          <a:xfrm>
            <a:off x="9463091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D3C20-697D-4AA8-A66A-16A67D794612}"/>
              </a:ext>
            </a:extLst>
          </p:cNvPr>
          <p:cNvSpPr txBox="1"/>
          <p:nvPr/>
        </p:nvSpPr>
        <p:spPr>
          <a:xfrm>
            <a:off x="10636873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3B208-D84B-4EF6-9E30-69D4CCBE98DB}"/>
              </a:ext>
            </a:extLst>
          </p:cNvPr>
          <p:cNvSpPr txBox="1"/>
          <p:nvPr/>
        </p:nvSpPr>
        <p:spPr>
          <a:xfrm>
            <a:off x="117780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E5CA54-C039-4CB9-ACCC-23E1F42A859C}"/>
              </a:ext>
            </a:extLst>
          </p:cNvPr>
          <p:cNvSpPr txBox="1"/>
          <p:nvPr/>
        </p:nvSpPr>
        <p:spPr>
          <a:xfrm>
            <a:off x="12846620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5D066-8B52-433A-B4C6-197A15B88074}"/>
              </a:ext>
            </a:extLst>
          </p:cNvPr>
          <p:cNvSpPr txBox="1"/>
          <p:nvPr/>
        </p:nvSpPr>
        <p:spPr>
          <a:xfrm>
            <a:off x="140279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B10677-9D82-4325-A82C-09EAD0969219}"/>
              </a:ext>
            </a:extLst>
          </p:cNvPr>
          <p:cNvSpPr txBox="1"/>
          <p:nvPr/>
        </p:nvSpPr>
        <p:spPr>
          <a:xfrm>
            <a:off x="15056248" y="57016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04E91-EFC9-445C-BB8C-147FFAC6D40D}"/>
              </a:ext>
            </a:extLst>
          </p:cNvPr>
          <p:cNvSpPr txBox="1"/>
          <p:nvPr/>
        </p:nvSpPr>
        <p:spPr>
          <a:xfrm>
            <a:off x="8188541" y="464152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D9B0C9-E9F9-46B8-828A-1DFC61B0F403}"/>
              </a:ext>
            </a:extLst>
          </p:cNvPr>
          <p:cNvSpPr txBox="1"/>
          <p:nvPr/>
        </p:nvSpPr>
        <p:spPr>
          <a:xfrm>
            <a:off x="9518408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42C6C-37CE-4688-B956-2993E14DD81D}"/>
              </a:ext>
            </a:extLst>
          </p:cNvPr>
          <p:cNvSpPr txBox="1"/>
          <p:nvPr/>
        </p:nvSpPr>
        <p:spPr>
          <a:xfrm>
            <a:off x="10692190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1853.3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32744-BE1D-4065-A52C-8D347F5E23B0}"/>
              </a:ext>
            </a:extLst>
          </p:cNvPr>
          <p:cNvSpPr txBox="1"/>
          <p:nvPr/>
        </p:nvSpPr>
        <p:spPr>
          <a:xfrm>
            <a:off x="118333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1832.22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382D1-3598-4C1C-BA27-7229CA02902A}"/>
              </a:ext>
            </a:extLst>
          </p:cNvPr>
          <p:cNvSpPr txBox="1"/>
          <p:nvPr/>
        </p:nvSpPr>
        <p:spPr>
          <a:xfrm>
            <a:off x="12901937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47455-DB19-4D2B-8C32-EF07905DA620}"/>
              </a:ext>
            </a:extLst>
          </p:cNvPr>
          <p:cNvSpPr txBox="1"/>
          <p:nvPr/>
        </p:nvSpPr>
        <p:spPr>
          <a:xfrm>
            <a:off x="140832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1847.39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97BD66-20F8-4FC9-8565-8AB4FAC116C3}"/>
              </a:ext>
            </a:extLst>
          </p:cNvPr>
          <p:cNvSpPr txBox="1"/>
          <p:nvPr/>
        </p:nvSpPr>
        <p:spPr>
          <a:xfrm>
            <a:off x="15111565" y="464152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2506500</a:t>
            </a:r>
          </a:p>
        </p:txBody>
      </p:sp>
    </p:spTree>
    <p:extLst>
      <p:ext uri="{BB962C8B-B14F-4D97-AF65-F5344CB8AC3E}">
        <p14:creationId xmlns:p14="http://schemas.microsoft.com/office/powerpoint/2010/main" val="40978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81481B-F29A-4AFD-9974-FE669FE487B3}"/>
              </a:ext>
            </a:extLst>
          </p:cNvPr>
          <p:cNvCxnSpPr/>
          <p:nvPr/>
        </p:nvCxnSpPr>
        <p:spPr>
          <a:xfrm>
            <a:off x="3926391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4968C3-1797-4AC3-A222-54A78072FE4B}"/>
              </a:ext>
            </a:extLst>
          </p:cNvPr>
          <p:cNvCxnSpPr>
            <a:cxnSpLocks/>
          </p:cNvCxnSpPr>
          <p:nvPr/>
        </p:nvCxnSpPr>
        <p:spPr>
          <a:xfrm flipH="1">
            <a:off x="3911401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93BBF-6908-48F2-9EF1-B2C82CF12F51}"/>
              </a:ext>
            </a:extLst>
          </p:cNvPr>
          <p:cNvCxnSpPr>
            <a:cxnSpLocks/>
          </p:cNvCxnSpPr>
          <p:nvPr/>
        </p:nvCxnSpPr>
        <p:spPr>
          <a:xfrm>
            <a:off x="4705878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7C5EED-0E89-469A-8D82-59D67C00F3BF}"/>
              </a:ext>
            </a:extLst>
          </p:cNvPr>
          <p:cNvSpPr/>
          <p:nvPr/>
        </p:nvSpPr>
        <p:spPr>
          <a:xfrm>
            <a:off x="4580124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5E39A6-ECC8-4839-AB34-0D7F6CD56F64}"/>
              </a:ext>
            </a:extLst>
          </p:cNvPr>
          <p:cNvCxnSpPr>
            <a:cxnSpLocks/>
          </p:cNvCxnSpPr>
          <p:nvPr/>
        </p:nvCxnSpPr>
        <p:spPr>
          <a:xfrm>
            <a:off x="5808071" y="5853239"/>
            <a:ext cx="0" cy="190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878A848-A93A-4148-90EB-D8B011AFCD83}"/>
              </a:ext>
            </a:extLst>
          </p:cNvPr>
          <p:cNvSpPr/>
          <p:nvPr/>
        </p:nvSpPr>
        <p:spPr>
          <a:xfrm>
            <a:off x="5695967" y="558081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058577-FF6E-4ABD-8F10-9D33900ADCFD}"/>
              </a:ext>
            </a:extLst>
          </p:cNvPr>
          <p:cNvCxnSpPr/>
          <p:nvPr/>
        </p:nvCxnSpPr>
        <p:spPr>
          <a:xfrm>
            <a:off x="11666564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EED46-AF24-42EF-B1B2-88C0DDF7F501}"/>
              </a:ext>
            </a:extLst>
          </p:cNvPr>
          <p:cNvCxnSpPr>
            <a:cxnSpLocks/>
          </p:cNvCxnSpPr>
          <p:nvPr/>
        </p:nvCxnSpPr>
        <p:spPr>
          <a:xfrm flipH="1">
            <a:off x="11653022" y="9082509"/>
            <a:ext cx="3457357" cy="14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E51DA2-E4C0-469B-8956-C11C3503153E}"/>
              </a:ext>
            </a:extLst>
          </p:cNvPr>
          <p:cNvCxnSpPr>
            <a:cxnSpLocks/>
          </p:cNvCxnSpPr>
          <p:nvPr/>
        </p:nvCxnSpPr>
        <p:spPr>
          <a:xfrm flipH="1">
            <a:off x="11666566" y="9699604"/>
            <a:ext cx="34438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74F1C6-4508-4AB0-930C-D26157CF0CA6}"/>
              </a:ext>
            </a:extLst>
          </p:cNvPr>
          <p:cNvCxnSpPr>
            <a:cxnSpLocks/>
          </p:cNvCxnSpPr>
          <p:nvPr/>
        </p:nvCxnSpPr>
        <p:spPr>
          <a:xfrm flipH="1">
            <a:off x="11669064" y="13189814"/>
            <a:ext cx="3411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F4395D-CB26-495A-A638-309C130B7C50}"/>
              </a:ext>
            </a:extLst>
          </p:cNvPr>
          <p:cNvCxnSpPr>
            <a:cxnSpLocks/>
          </p:cNvCxnSpPr>
          <p:nvPr/>
        </p:nvCxnSpPr>
        <p:spPr>
          <a:xfrm>
            <a:off x="12706956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E7D528-EF47-41BD-8EC3-B99634194739}"/>
              </a:ext>
            </a:extLst>
          </p:cNvPr>
          <p:cNvCxnSpPr>
            <a:cxnSpLocks/>
          </p:cNvCxnSpPr>
          <p:nvPr/>
        </p:nvCxnSpPr>
        <p:spPr>
          <a:xfrm>
            <a:off x="13908668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A1C937-E857-4D9C-B6BB-7F6C2B9323BC}"/>
              </a:ext>
            </a:extLst>
          </p:cNvPr>
          <p:cNvSpPr txBox="1"/>
          <p:nvPr/>
        </p:nvSpPr>
        <p:spPr>
          <a:xfrm>
            <a:off x="13028837" y="9244291"/>
            <a:ext cx="8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28C4D6-2E5A-48CD-82DB-1A379BF8C364}"/>
              </a:ext>
            </a:extLst>
          </p:cNvPr>
          <p:cNvSpPr txBox="1"/>
          <p:nvPr/>
        </p:nvSpPr>
        <p:spPr>
          <a:xfrm>
            <a:off x="14094886" y="92442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781570-A172-4FF1-BEC7-E89AC081014F}"/>
              </a:ext>
            </a:extLst>
          </p:cNvPr>
          <p:cNvCxnSpPr>
            <a:cxnSpLocks/>
          </p:cNvCxnSpPr>
          <p:nvPr/>
        </p:nvCxnSpPr>
        <p:spPr>
          <a:xfrm flipH="1">
            <a:off x="11653020" y="10736423"/>
            <a:ext cx="34573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2739F7-8780-47FE-A62C-63E644F39FA1}"/>
              </a:ext>
            </a:extLst>
          </p:cNvPr>
          <p:cNvCxnSpPr>
            <a:cxnSpLocks/>
          </p:cNvCxnSpPr>
          <p:nvPr/>
        </p:nvCxnSpPr>
        <p:spPr>
          <a:xfrm flipH="1">
            <a:off x="11669064" y="11788233"/>
            <a:ext cx="34413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89E04F8-D29D-4BAD-889F-D0C7428A2594}"/>
              </a:ext>
            </a:extLst>
          </p:cNvPr>
          <p:cNvSpPr txBox="1"/>
          <p:nvPr/>
        </p:nvSpPr>
        <p:spPr>
          <a:xfrm>
            <a:off x="11883265" y="9993087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2, 1, 1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F1769A-65F1-4297-B30E-7DB0FD92B94F}"/>
              </a:ext>
            </a:extLst>
          </p:cNvPr>
          <p:cNvSpPr txBox="1"/>
          <p:nvPr/>
        </p:nvSpPr>
        <p:spPr>
          <a:xfrm>
            <a:off x="12892142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AB61EF-08B2-474D-9F69-ED3264108D16}"/>
              </a:ext>
            </a:extLst>
          </p:cNvPr>
          <p:cNvCxnSpPr>
            <a:cxnSpLocks/>
          </p:cNvCxnSpPr>
          <p:nvPr/>
        </p:nvCxnSpPr>
        <p:spPr>
          <a:xfrm>
            <a:off x="7158549" y="6125662"/>
            <a:ext cx="0" cy="16317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9EC4A6B-9D64-47EC-BC20-2F92689EF089}"/>
              </a:ext>
            </a:extLst>
          </p:cNvPr>
          <p:cNvSpPr/>
          <p:nvPr/>
        </p:nvSpPr>
        <p:spPr>
          <a:xfrm>
            <a:off x="7040066" y="585323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9BC16BF-2D58-4D18-9AA2-E9B89CB5008C}"/>
              </a:ext>
            </a:extLst>
          </p:cNvPr>
          <p:cNvCxnSpPr>
            <a:cxnSpLocks/>
          </p:cNvCxnSpPr>
          <p:nvPr/>
        </p:nvCxnSpPr>
        <p:spPr>
          <a:xfrm>
            <a:off x="8526094" y="6855874"/>
            <a:ext cx="0" cy="90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2DA913B-7D30-46BE-B3FE-A60049E70F0E}"/>
              </a:ext>
            </a:extLst>
          </p:cNvPr>
          <p:cNvSpPr/>
          <p:nvPr/>
        </p:nvSpPr>
        <p:spPr>
          <a:xfrm>
            <a:off x="8394356" y="6586228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9BAA-A023-428C-8858-282419391B69}"/>
              </a:ext>
            </a:extLst>
          </p:cNvPr>
          <p:cNvCxnSpPr>
            <a:cxnSpLocks/>
          </p:cNvCxnSpPr>
          <p:nvPr/>
        </p:nvCxnSpPr>
        <p:spPr>
          <a:xfrm>
            <a:off x="9988199" y="7128298"/>
            <a:ext cx="0" cy="62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C5C1B821-979F-46DF-834C-8CCCE37F6DA0}"/>
              </a:ext>
            </a:extLst>
          </p:cNvPr>
          <p:cNvSpPr/>
          <p:nvPr/>
        </p:nvSpPr>
        <p:spPr>
          <a:xfrm>
            <a:off x="9886057" y="68558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442209-FA3C-4859-A07E-01B7702505A2}"/>
              </a:ext>
            </a:extLst>
          </p:cNvPr>
          <p:cNvCxnSpPr/>
          <p:nvPr/>
        </p:nvCxnSpPr>
        <p:spPr>
          <a:xfrm>
            <a:off x="13732259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C0AD90-E6C6-48DE-A036-AC2BBAEADF60}"/>
              </a:ext>
            </a:extLst>
          </p:cNvPr>
          <p:cNvCxnSpPr>
            <a:cxnSpLocks/>
          </p:cNvCxnSpPr>
          <p:nvPr/>
        </p:nvCxnSpPr>
        <p:spPr>
          <a:xfrm flipH="1">
            <a:off x="13717269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2783F0-5FB5-4DAE-8065-2840C08DAB34}"/>
              </a:ext>
            </a:extLst>
          </p:cNvPr>
          <p:cNvCxnSpPr>
            <a:cxnSpLocks/>
          </p:cNvCxnSpPr>
          <p:nvPr/>
        </p:nvCxnSpPr>
        <p:spPr>
          <a:xfrm>
            <a:off x="14511746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1DF4D9-944E-4DAB-99DE-2F35F3F6623E}"/>
              </a:ext>
            </a:extLst>
          </p:cNvPr>
          <p:cNvSpPr/>
          <p:nvPr/>
        </p:nvSpPr>
        <p:spPr>
          <a:xfrm>
            <a:off x="14385992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E110EA-9E09-43BA-BA3F-EFD534EFA482}"/>
              </a:ext>
            </a:extLst>
          </p:cNvPr>
          <p:cNvCxnSpPr>
            <a:cxnSpLocks/>
          </p:cNvCxnSpPr>
          <p:nvPr/>
        </p:nvCxnSpPr>
        <p:spPr>
          <a:xfrm>
            <a:off x="15613939" y="737538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445D60-A562-4820-B03B-61E5D350C7B4}"/>
              </a:ext>
            </a:extLst>
          </p:cNvPr>
          <p:cNvSpPr/>
          <p:nvPr/>
        </p:nvSpPr>
        <p:spPr>
          <a:xfrm>
            <a:off x="15501835" y="710296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5D7FC-834E-4F7F-8417-40139500E1B9}"/>
              </a:ext>
            </a:extLst>
          </p:cNvPr>
          <p:cNvCxnSpPr>
            <a:cxnSpLocks/>
          </p:cNvCxnSpPr>
          <p:nvPr/>
        </p:nvCxnSpPr>
        <p:spPr>
          <a:xfrm>
            <a:off x="16443428" y="739299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743A98-6048-4278-9D68-5C78E50E8FC3}"/>
              </a:ext>
            </a:extLst>
          </p:cNvPr>
          <p:cNvSpPr/>
          <p:nvPr/>
        </p:nvSpPr>
        <p:spPr>
          <a:xfrm>
            <a:off x="16331324" y="712057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E8F17D-0CCC-4D1C-B497-732E54027C32}"/>
              </a:ext>
            </a:extLst>
          </p:cNvPr>
          <p:cNvCxnSpPr>
            <a:cxnSpLocks/>
          </p:cNvCxnSpPr>
          <p:nvPr/>
        </p:nvCxnSpPr>
        <p:spPr>
          <a:xfrm>
            <a:off x="17304614" y="7370283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AECED7-19A5-4EC9-807D-D390EAFA939D}"/>
              </a:ext>
            </a:extLst>
          </p:cNvPr>
          <p:cNvSpPr/>
          <p:nvPr/>
        </p:nvSpPr>
        <p:spPr>
          <a:xfrm>
            <a:off x="17192510" y="709785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2E483-1636-4F2F-9543-1011E9A9E572}"/>
              </a:ext>
            </a:extLst>
          </p:cNvPr>
          <p:cNvCxnSpPr>
            <a:cxnSpLocks/>
          </p:cNvCxnSpPr>
          <p:nvPr/>
        </p:nvCxnSpPr>
        <p:spPr>
          <a:xfrm flipV="1">
            <a:off x="1689080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73F5E27-E86C-4189-B733-44CDEA67C21A}"/>
              </a:ext>
            </a:extLst>
          </p:cNvPr>
          <p:cNvSpPr/>
          <p:nvPr/>
        </p:nvSpPr>
        <p:spPr>
          <a:xfrm>
            <a:off x="1677232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D067F2-59A5-401C-8F44-89CB1D6C0195}"/>
              </a:ext>
            </a:extLst>
          </p:cNvPr>
          <p:cNvCxnSpPr>
            <a:cxnSpLocks/>
          </p:cNvCxnSpPr>
          <p:nvPr/>
        </p:nvCxnSpPr>
        <p:spPr>
          <a:xfrm flipV="1">
            <a:off x="1801756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C2CB4E4-62C9-42C1-ADB3-FCB20680A4C1}"/>
              </a:ext>
            </a:extLst>
          </p:cNvPr>
          <p:cNvSpPr/>
          <p:nvPr/>
        </p:nvSpPr>
        <p:spPr>
          <a:xfrm>
            <a:off x="1789908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760AD3-C397-44FD-8D89-38CA129B244D}"/>
              </a:ext>
            </a:extLst>
          </p:cNvPr>
          <p:cNvCxnSpPr>
            <a:cxnSpLocks/>
          </p:cNvCxnSpPr>
          <p:nvPr/>
        </p:nvCxnSpPr>
        <p:spPr>
          <a:xfrm flipV="1">
            <a:off x="1926280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1CDE241-3420-481A-89B6-1A70B49CCC3F}"/>
              </a:ext>
            </a:extLst>
          </p:cNvPr>
          <p:cNvSpPr/>
          <p:nvPr/>
        </p:nvSpPr>
        <p:spPr>
          <a:xfrm>
            <a:off x="1914432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78BB5F-99E5-463F-8C00-7558A07310FD}"/>
              </a:ext>
            </a:extLst>
          </p:cNvPr>
          <p:cNvCxnSpPr>
            <a:cxnSpLocks/>
          </p:cNvCxnSpPr>
          <p:nvPr/>
        </p:nvCxnSpPr>
        <p:spPr>
          <a:xfrm flipV="1">
            <a:off x="2050804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B7ACA4B-DC2F-4F7B-970E-E3924B01A6FB}"/>
              </a:ext>
            </a:extLst>
          </p:cNvPr>
          <p:cNvSpPr/>
          <p:nvPr/>
        </p:nvSpPr>
        <p:spPr>
          <a:xfrm>
            <a:off x="2038956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1A8193-3FF2-4DC8-84C0-C386FC5F9E99}"/>
              </a:ext>
            </a:extLst>
          </p:cNvPr>
          <p:cNvCxnSpPr>
            <a:cxnSpLocks/>
          </p:cNvCxnSpPr>
          <p:nvPr/>
        </p:nvCxnSpPr>
        <p:spPr>
          <a:xfrm>
            <a:off x="18664578" y="7392998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1FC8129-82D3-4547-B87F-6919492B5FF3}"/>
              </a:ext>
            </a:extLst>
          </p:cNvPr>
          <p:cNvSpPr/>
          <p:nvPr/>
        </p:nvSpPr>
        <p:spPr>
          <a:xfrm>
            <a:off x="18552474" y="71205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13A468-F0F9-4750-823E-3C27BA7CAFD6}"/>
              </a:ext>
            </a:extLst>
          </p:cNvPr>
          <p:cNvCxnSpPr>
            <a:cxnSpLocks/>
          </p:cNvCxnSpPr>
          <p:nvPr/>
        </p:nvCxnSpPr>
        <p:spPr>
          <a:xfrm>
            <a:off x="19906059" y="7522746"/>
            <a:ext cx="0" cy="23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B2995F0-F120-435E-AC45-1186933872DE}"/>
              </a:ext>
            </a:extLst>
          </p:cNvPr>
          <p:cNvSpPr/>
          <p:nvPr/>
        </p:nvSpPr>
        <p:spPr>
          <a:xfrm>
            <a:off x="19793955" y="725286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039FA8-E060-48AE-B8C0-FB6C7E54364B}"/>
              </a:ext>
            </a:extLst>
          </p:cNvPr>
          <p:cNvSpPr txBox="1"/>
          <p:nvPr/>
        </p:nvSpPr>
        <p:spPr>
          <a:xfrm>
            <a:off x="5616516" y="2829501"/>
            <a:ext cx="424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Autocorrelation (ACF)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48568-0586-4E56-8F2E-049E3429B4FC}"/>
              </a:ext>
            </a:extLst>
          </p:cNvPr>
          <p:cNvSpPr txBox="1"/>
          <p:nvPr/>
        </p:nvSpPr>
        <p:spPr>
          <a:xfrm>
            <a:off x="15167454" y="2829501"/>
            <a:ext cx="570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autocorrelation (PACF)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02CF07-0D29-49B7-A14D-FC48EFB96B74}"/>
              </a:ext>
            </a:extLst>
          </p:cNvPr>
          <p:cNvCxnSpPr>
            <a:cxnSpLocks/>
          </p:cNvCxnSpPr>
          <p:nvPr/>
        </p:nvCxnSpPr>
        <p:spPr>
          <a:xfrm>
            <a:off x="15080399" y="907639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1663C3-7E45-48CC-B5DA-E3E6FA62884C}"/>
              </a:ext>
            </a:extLst>
          </p:cNvPr>
          <p:cNvSpPr txBox="1"/>
          <p:nvPr/>
        </p:nvSpPr>
        <p:spPr>
          <a:xfrm>
            <a:off x="14117246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0FB68-596F-4AAC-B382-B71F8AA8796C}"/>
              </a:ext>
            </a:extLst>
          </p:cNvPr>
          <p:cNvSpPr txBox="1"/>
          <p:nvPr/>
        </p:nvSpPr>
        <p:spPr>
          <a:xfrm>
            <a:off x="11884531" y="11056909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255B0E-6637-4B42-8BAD-ABD09D56B874}"/>
              </a:ext>
            </a:extLst>
          </p:cNvPr>
          <p:cNvSpPr txBox="1"/>
          <p:nvPr/>
        </p:nvSpPr>
        <p:spPr>
          <a:xfrm>
            <a:off x="12893408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DF5FF1-F561-4B68-8C61-D35F709DECB8}"/>
              </a:ext>
            </a:extLst>
          </p:cNvPr>
          <p:cNvSpPr txBox="1"/>
          <p:nvPr/>
        </p:nvSpPr>
        <p:spPr>
          <a:xfrm>
            <a:off x="14118512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C3866E-03DD-4C95-ACF5-25DFE8983427}"/>
              </a:ext>
            </a:extLst>
          </p:cNvPr>
          <p:cNvSpPr txBox="1"/>
          <p:nvPr/>
        </p:nvSpPr>
        <p:spPr>
          <a:xfrm>
            <a:off x="11884531" y="121966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0F56DE-49EA-4877-8452-0C6A6E509E2B}"/>
              </a:ext>
            </a:extLst>
          </p:cNvPr>
          <p:cNvSpPr txBox="1"/>
          <p:nvPr/>
        </p:nvSpPr>
        <p:spPr>
          <a:xfrm>
            <a:off x="12893408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1A41AD-A16E-4800-B232-39CDE19138EA}"/>
              </a:ext>
            </a:extLst>
          </p:cNvPr>
          <p:cNvSpPr txBox="1"/>
          <p:nvPr/>
        </p:nvSpPr>
        <p:spPr>
          <a:xfrm>
            <a:off x="14118512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012CB7-73F0-405C-8214-6E3A90561C27}"/>
              </a:ext>
            </a:extLst>
          </p:cNvPr>
          <p:cNvCxnSpPr/>
          <p:nvPr/>
        </p:nvCxnSpPr>
        <p:spPr>
          <a:xfrm>
            <a:off x="574266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87D9C2-5F2A-4F97-9394-1C4A85B0BCED}"/>
              </a:ext>
            </a:extLst>
          </p:cNvPr>
          <p:cNvCxnSpPr>
            <a:cxnSpLocks/>
          </p:cNvCxnSpPr>
          <p:nvPr/>
        </p:nvCxnSpPr>
        <p:spPr>
          <a:xfrm flipH="1">
            <a:off x="560723" y="3527239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D7C0C5-7012-4BDF-85AC-D1DFF39CD2B3}"/>
              </a:ext>
            </a:extLst>
          </p:cNvPr>
          <p:cNvCxnSpPr>
            <a:cxnSpLocks/>
          </p:cNvCxnSpPr>
          <p:nvPr/>
        </p:nvCxnSpPr>
        <p:spPr>
          <a:xfrm flipH="1">
            <a:off x="574267" y="4129344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1050-C133-4556-A7DE-DF83109D1617}"/>
              </a:ext>
            </a:extLst>
          </p:cNvPr>
          <p:cNvCxnSpPr>
            <a:cxnSpLocks/>
          </p:cNvCxnSpPr>
          <p:nvPr/>
        </p:nvCxnSpPr>
        <p:spPr>
          <a:xfrm flipH="1">
            <a:off x="576766" y="7619554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64A89E-9BF7-405E-BB0E-C617290FBA01}"/>
              </a:ext>
            </a:extLst>
          </p:cNvPr>
          <p:cNvCxnSpPr>
            <a:cxnSpLocks/>
          </p:cNvCxnSpPr>
          <p:nvPr/>
        </p:nvCxnSpPr>
        <p:spPr>
          <a:xfrm>
            <a:off x="1614658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BCE65D-745D-49A5-AB0F-AF74333D1FC8}"/>
              </a:ext>
            </a:extLst>
          </p:cNvPr>
          <p:cNvCxnSpPr>
            <a:cxnSpLocks/>
          </p:cNvCxnSpPr>
          <p:nvPr/>
        </p:nvCxnSpPr>
        <p:spPr>
          <a:xfrm>
            <a:off x="2816370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41B0A57-9290-4A03-8978-6E4000FE5C2A}"/>
              </a:ext>
            </a:extLst>
          </p:cNvPr>
          <p:cNvSpPr txBox="1"/>
          <p:nvPr/>
        </p:nvSpPr>
        <p:spPr>
          <a:xfrm>
            <a:off x="758473" y="3659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8DA17B-E8CB-424D-9F61-65C0B54B10FC}"/>
              </a:ext>
            </a:extLst>
          </p:cNvPr>
          <p:cNvSpPr txBox="1"/>
          <p:nvPr/>
        </p:nvSpPr>
        <p:spPr>
          <a:xfrm>
            <a:off x="1824522" y="36596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EF3934-7DAA-415C-8EB1-B091CA5D6D17}"/>
              </a:ext>
            </a:extLst>
          </p:cNvPr>
          <p:cNvCxnSpPr>
            <a:cxnSpLocks/>
          </p:cNvCxnSpPr>
          <p:nvPr/>
        </p:nvCxnSpPr>
        <p:spPr>
          <a:xfrm flipH="1">
            <a:off x="560722" y="5166163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CB2FDA-5847-49B8-BF06-AB03861CBC23}"/>
              </a:ext>
            </a:extLst>
          </p:cNvPr>
          <p:cNvCxnSpPr>
            <a:cxnSpLocks/>
          </p:cNvCxnSpPr>
          <p:nvPr/>
        </p:nvCxnSpPr>
        <p:spPr>
          <a:xfrm flipH="1">
            <a:off x="576766" y="6217973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A38C433-2B57-4D4C-89BE-480BCEEAF1A5}"/>
              </a:ext>
            </a:extLst>
          </p:cNvPr>
          <p:cNvSpPr txBox="1"/>
          <p:nvPr/>
        </p:nvSpPr>
        <p:spPr>
          <a:xfrm>
            <a:off x="553400" y="6758608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895FDD-1BC6-45E2-8CE3-D3700A7C1FCD}"/>
              </a:ext>
            </a:extLst>
          </p:cNvPr>
          <p:cNvSpPr txBox="1"/>
          <p:nvPr/>
        </p:nvSpPr>
        <p:spPr>
          <a:xfrm>
            <a:off x="1772186" y="6758608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E82E8C-5B43-4A42-A4AA-EE4F777E1198}"/>
              </a:ext>
            </a:extLst>
          </p:cNvPr>
          <p:cNvSpPr txBox="1"/>
          <p:nvPr/>
        </p:nvSpPr>
        <p:spPr>
          <a:xfrm>
            <a:off x="553400" y="5482903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4CCAB4-B573-47FA-824B-9705AD170DDC}"/>
              </a:ext>
            </a:extLst>
          </p:cNvPr>
          <p:cNvSpPr txBox="1"/>
          <p:nvPr/>
        </p:nvSpPr>
        <p:spPr>
          <a:xfrm>
            <a:off x="1772186" y="5482903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E0C340-8BC0-4561-B449-1E2E7466CFC4}"/>
              </a:ext>
            </a:extLst>
          </p:cNvPr>
          <p:cNvSpPr txBox="1"/>
          <p:nvPr/>
        </p:nvSpPr>
        <p:spPr>
          <a:xfrm>
            <a:off x="553400" y="442282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538F94-E2FB-4062-8D3F-02939CCFDE10}"/>
              </a:ext>
            </a:extLst>
          </p:cNvPr>
          <p:cNvSpPr txBox="1"/>
          <p:nvPr/>
        </p:nvSpPr>
        <p:spPr>
          <a:xfrm>
            <a:off x="1772186" y="442282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</p:spTree>
    <p:extLst>
      <p:ext uri="{BB962C8B-B14F-4D97-AF65-F5344CB8AC3E}">
        <p14:creationId xmlns:p14="http://schemas.microsoft.com/office/powerpoint/2010/main" val="320709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523232" y="1046901"/>
            <a:ext cx="9331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Times Series</a:t>
            </a:r>
            <a:r>
              <a:rPr lang="en-US" sz="48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8000" b="1" i="0" dirty="0">
                <a:solidFill>
                  <a:schemeClr val="tx2"/>
                </a:solidFill>
                <a:effectLst/>
                <a:latin typeface="Poppins" pitchFamily="2" charset="77"/>
              </a:rPr>
              <a:t>A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nalysis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3411416" y="9952892"/>
            <a:ext cx="6752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defRPr>
            </a:lvl1pPr>
          </a:lstStyle>
          <a:p>
            <a:r>
              <a:rPr lang="en-US" dirty="0"/>
              <a:t>Predicting 5days Amazon’s stock movement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4014938" y="10778691"/>
            <a:ext cx="668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dirty="0"/>
              <a:t>P value indicates good fit. However, still have room for improvement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351370" y="10132361"/>
            <a:ext cx="4237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701" y="3027799"/>
            <a:ext cx="7328999" cy="4295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1" y="2121235"/>
            <a:ext cx="5828068" cy="5853353"/>
          </a:xfrm>
          <a:prstGeom prst="rect">
            <a:avLst/>
          </a:prstGeom>
        </p:spPr>
      </p:pic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916FE4A-6F5B-427E-85A5-E1565CFF47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393" y="2875753"/>
            <a:ext cx="10385054" cy="45990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23D304-65D5-48D2-AFBF-98995FBC5C29}"/>
              </a:ext>
            </a:extLst>
          </p:cNvPr>
          <p:cNvSpPr/>
          <p:nvPr/>
        </p:nvSpPr>
        <p:spPr>
          <a:xfrm>
            <a:off x="386941" y="2121235"/>
            <a:ext cx="5720782" cy="570978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B79D2-A647-4670-9DE5-005720B2A471}"/>
              </a:ext>
            </a:extLst>
          </p:cNvPr>
          <p:cNvSpPr/>
          <p:nvPr/>
        </p:nvSpPr>
        <p:spPr>
          <a:xfrm>
            <a:off x="6479766" y="3002565"/>
            <a:ext cx="7267934" cy="43202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747AC-131B-4300-844F-A74F82059B44}"/>
              </a:ext>
            </a:extLst>
          </p:cNvPr>
          <p:cNvSpPr/>
          <p:nvPr/>
        </p:nvSpPr>
        <p:spPr>
          <a:xfrm>
            <a:off x="14134934" y="2816007"/>
            <a:ext cx="10236681" cy="465884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635849" y="1046901"/>
            <a:ext cx="7106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Final data frame</a:t>
            </a:r>
            <a:endParaRPr lang="en-US" sz="8000" b="1" dirty="0">
              <a:solidFill>
                <a:schemeClr val="tx2"/>
              </a:solidFill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1603150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956819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C7901F-FEB7-4CE5-8FDF-209EB4E4818C}"/>
              </a:ext>
            </a:extLst>
          </p:cNvPr>
          <p:cNvCxnSpPr/>
          <p:nvPr/>
        </p:nvCxnSpPr>
        <p:spPr>
          <a:xfrm>
            <a:off x="10992430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923352-31DA-4BDB-9E1E-F9A123DC081B}"/>
              </a:ext>
            </a:extLst>
          </p:cNvPr>
          <p:cNvCxnSpPr>
            <a:cxnSpLocks/>
          </p:cNvCxnSpPr>
          <p:nvPr/>
        </p:nvCxnSpPr>
        <p:spPr>
          <a:xfrm flipH="1">
            <a:off x="10978887" y="2750695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C1E7FD-D5C2-46A7-8830-DF581884303C}"/>
              </a:ext>
            </a:extLst>
          </p:cNvPr>
          <p:cNvCxnSpPr>
            <a:cxnSpLocks/>
          </p:cNvCxnSpPr>
          <p:nvPr/>
        </p:nvCxnSpPr>
        <p:spPr>
          <a:xfrm flipH="1">
            <a:off x="10992431" y="3352800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6482A4-1046-46DB-A740-A6D1139ED2DC}"/>
              </a:ext>
            </a:extLst>
          </p:cNvPr>
          <p:cNvCxnSpPr>
            <a:cxnSpLocks/>
          </p:cNvCxnSpPr>
          <p:nvPr/>
        </p:nvCxnSpPr>
        <p:spPr>
          <a:xfrm flipH="1">
            <a:off x="10994930" y="6843010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6E5FB1-5788-472B-9FF3-D067319E6773}"/>
              </a:ext>
            </a:extLst>
          </p:cNvPr>
          <p:cNvCxnSpPr>
            <a:cxnSpLocks/>
          </p:cNvCxnSpPr>
          <p:nvPr/>
        </p:nvCxnSpPr>
        <p:spPr>
          <a:xfrm>
            <a:off x="12032822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7F0AB-4F70-4BF2-A7D1-61F0F0DFAAB2}"/>
              </a:ext>
            </a:extLst>
          </p:cNvPr>
          <p:cNvCxnSpPr>
            <a:cxnSpLocks/>
          </p:cNvCxnSpPr>
          <p:nvPr/>
        </p:nvCxnSpPr>
        <p:spPr>
          <a:xfrm>
            <a:off x="13234534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AE3AD7-C08C-4C08-BDA4-14D308A5E1A6}"/>
              </a:ext>
            </a:extLst>
          </p:cNvPr>
          <p:cNvSpPr txBox="1"/>
          <p:nvPr/>
        </p:nvSpPr>
        <p:spPr>
          <a:xfrm>
            <a:off x="11176637" y="28831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D5028E-EF13-410D-B4FB-51B4F846AA89}"/>
              </a:ext>
            </a:extLst>
          </p:cNvPr>
          <p:cNvSpPr txBox="1"/>
          <p:nvPr/>
        </p:nvSpPr>
        <p:spPr>
          <a:xfrm>
            <a:off x="12242686" y="28831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0C1BF5-7763-45C6-900E-3CE259AEDCF9}"/>
              </a:ext>
            </a:extLst>
          </p:cNvPr>
          <p:cNvCxnSpPr>
            <a:cxnSpLocks/>
          </p:cNvCxnSpPr>
          <p:nvPr/>
        </p:nvCxnSpPr>
        <p:spPr>
          <a:xfrm flipH="1">
            <a:off x="10978886" y="4389619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73DDC6-0195-452F-B31D-F35FB292B521}"/>
              </a:ext>
            </a:extLst>
          </p:cNvPr>
          <p:cNvCxnSpPr>
            <a:cxnSpLocks/>
          </p:cNvCxnSpPr>
          <p:nvPr/>
        </p:nvCxnSpPr>
        <p:spPr>
          <a:xfrm flipH="1">
            <a:off x="10994930" y="5441429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154D87-CB1C-4F2B-BE7B-C97BB2738674}"/>
              </a:ext>
            </a:extLst>
          </p:cNvPr>
          <p:cNvSpPr txBox="1"/>
          <p:nvPr/>
        </p:nvSpPr>
        <p:spPr>
          <a:xfrm>
            <a:off x="10966024" y="6006482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FB03A7-7B18-40A7-B81D-6BED4AF5CD60}"/>
              </a:ext>
            </a:extLst>
          </p:cNvPr>
          <p:cNvSpPr txBox="1"/>
          <p:nvPr/>
        </p:nvSpPr>
        <p:spPr>
          <a:xfrm>
            <a:off x="12184809" y="595764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4CBEB4-3E29-48ED-9801-7DF8592DA7C8}"/>
              </a:ext>
            </a:extLst>
          </p:cNvPr>
          <p:cNvSpPr txBox="1"/>
          <p:nvPr/>
        </p:nvSpPr>
        <p:spPr>
          <a:xfrm>
            <a:off x="10943906" y="473077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FE7989-85DB-41ED-8984-CD4596007106}"/>
              </a:ext>
            </a:extLst>
          </p:cNvPr>
          <p:cNvSpPr txBox="1"/>
          <p:nvPr/>
        </p:nvSpPr>
        <p:spPr>
          <a:xfrm>
            <a:off x="12162691" y="4681942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1DB11-FE53-4458-8438-AA24ED4F8BBB}"/>
              </a:ext>
            </a:extLst>
          </p:cNvPr>
          <p:cNvSpPr txBox="1"/>
          <p:nvPr/>
        </p:nvSpPr>
        <p:spPr>
          <a:xfrm>
            <a:off x="10999223" y="3670701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3F6B53-7656-46D5-B651-859A6EBB2CF6}"/>
              </a:ext>
            </a:extLst>
          </p:cNvPr>
          <p:cNvSpPr txBox="1"/>
          <p:nvPr/>
        </p:nvSpPr>
        <p:spPr>
          <a:xfrm>
            <a:off x="12218008" y="362186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4BBEDC-21CC-4902-9C6D-96C3E51F6552}"/>
              </a:ext>
            </a:extLst>
          </p:cNvPr>
          <p:cNvCxnSpPr>
            <a:cxnSpLocks/>
          </p:cNvCxnSpPr>
          <p:nvPr/>
        </p:nvCxnSpPr>
        <p:spPr>
          <a:xfrm>
            <a:off x="10992430" y="8734267"/>
            <a:ext cx="6793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789B16-F4FB-4DF0-8070-A030B5A7E429}"/>
              </a:ext>
            </a:extLst>
          </p:cNvPr>
          <p:cNvCxnSpPr>
            <a:cxnSpLocks/>
          </p:cNvCxnSpPr>
          <p:nvPr/>
        </p:nvCxnSpPr>
        <p:spPr>
          <a:xfrm flipH="1">
            <a:off x="10978887" y="8749257"/>
            <a:ext cx="225564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1CE3A9-5A0B-4E07-B036-FC2D06D33074}"/>
              </a:ext>
            </a:extLst>
          </p:cNvPr>
          <p:cNvCxnSpPr>
            <a:cxnSpLocks/>
          </p:cNvCxnSpPr>
          <p:nvPr/>
        </p:nvCxnSpPr>
        <p:spPr>
          <a:xfrm flipH="1">
            <a:off x="10992431" y="9351362"/>
            <a:ext cx="22421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8CA7A8-7BC3-4C1C-B9D5-9244BE7094E3}"/>
              </a:ext>
            </a:extLst>
          </p:cNvPr>
          <p:cNvCxnSpPr>
            <a:cxnSpLocks/>
          </p:cNvCxnSpPr>
          <p:nvPr/>
        </p:nvCxnSpPr>
        <p:spPr>
          <a:xfrm flipH="1">
            <a:off x="11012909" y="13381218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8EC81F-D995-4D6B-ABCD-A4E6554DB6B0}"/>
              </a:ext>
            </a:extLst>
          </p:cNvPr>
          <p:cNvCxnSpPr>
            <a:cxnSpLocks/>
          </p:cNvCxnSpPr>
          <p:nvPr/>
        </p:nvCxnSpPr>
        <p:spPr>
          <a:xfrm>
            <a:off x="12032822" y="8734267"/>
            <a:ext cx="30925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83D61E-D5B1-4770-9558-C7678C473A7E}"/>
              </a:ext>
            </a:extLst>
          </p:cNvPr>
          <p:cNvCxnSpPr>
            <a:cxnSpLocks/>
          </p:cNvCxnSpPr>
          <p:nvPr/>
        </p:nvCxnSpPr>
        <p:spPr>
          <a:xfrm>
            <a:off x="13234534" y="8734267"/>
            <a:ext cx="16044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D1D7F6-D438-49C9-80A8-777142C3BBCE}"/>
              </a:ext>
            </a:extLst>
          </p:cNvPr>
          <p:cNvSpPr txBox="1"/>
          <p:nvPr/>
        </p:nvSpPr>
        <p:spPr>
          <a:xfrm>
            <a:off x="11176637" y="8881667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E2CEE-E90B-4FA5-AD86-8FB5B46FB76B}"/>
              </a:ext>
            </a:extLst>
          </p:cNvPr>
          <p:cNvSpPr txBox="1"/>
          <p:nvPr/>
        </p:nvSpPr>
        <p:spPr>
          <a:xfrm>
            <a:off x="12242686" y="8881667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8A440B-0207-4849-B1ED-C04DFA988230}"/>
              </a:ext>
            </a:extLst>
          </p:cNvPr>
          <p:cNvCxnSpPr>
            <a:cxnSpLocks/>
          </p:cNvCxnSpPr>
          <p:nvPr/>
        </p:nvCxnSpPr>
        <p:spPr>
          <a:xfrm flipH="1">
            <a:off x="10994930" y="10148338"/>
            <a:ext cx="225564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1BDD2D-B2A0-4B3A-B528-F1E2D8055FB2}"/>
              </a:ext>
            </a:extLst>
          </p:cNvPr>
          <p:cNvCxnSpPr>
            <a:cxnSpLocks/>
          </p:cNvCxnSpPr>
          <p:nvPr/>
        </p:nvCxnSpPr>
        <p:spPr>
          <a:xfrm flipH="1">
            <a:off x="11010974" y="11080227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3A9B139-814A-4A56-B582-2404088C4D6C}"/>
              </a:ext>
            </a:extLst>
          </p:cNvPr>
          <p:cNvSpPr txBox="1"/>
          <p:nvPr/>
        </p:nvSpPr>
        <p:spPr>
          <a:xfrm>
            <a:off x="11198843" y="11333112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0AB88-A50D-434A-9420-A50E47C7D4C9}"/>
              </a:ext>
            </a:extLst>
          </p:cNvPr>
          <p:cNvSpPr txBox="1"/>
          <p:nvPr/>
        </p:nvSpPr>
        <p:spPr>
          <a:xfrm>
            <a:off x="12229973" y="1128427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C007B-1DEC-4F70-A13B-21FC11B3ECBA}"/>
              </a:ext>
            </a:extLst>
          </p:cNvPr>
          <p:cNvSpPr txBox="1"/>
          <p:nvPr/>
        </p:nvSpPr>
        <p:spPr>
          <a:xfrm>
            <a:off x="11198843" y="10519696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BD6B09-A063-4598-9F18-D837B2CC00DD}"/>
              </a:ext>
            </a:extLst>
          </p:cNvPr>
          <p:cNvSpPr txBox="1"/>
          <p:nvPr/>
        </p:nvSpPr>
        <p:spPr>
          <a:xfrm>
            <a:off x="12229973" y="10470861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C63DED-0FD2-48F7-A9DB-BC9E00A022E4}"/>
              </a:ext>
            </a:extLst>
          </p:cNvPr>
          <p:cNvSpPr txBox="1"/>
          <p:nvPr/>
        </p:nvSpPr>
        <p:spPr>
          <a:xfrm>
            <a:off x="11198843" y="9654497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F27F6D-59B1-4C9D-84CA-CAE47DA49678}"/>
              </a:ext>
            </a:extLst>
          </p:cNvPr>
          <p:cNvSpPr txBox="1"/>
          <p:nvPr/>
        </p:nvSpPr>
        <p:spPr>
          <a:xfrm>
            <a:off x="12229973" y="966426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F26172-C113-4494-9A24-BF40BDC0B2CC}"/>
              </a:ext>
            </a:extLst>
          </p:cNvPr>
          <p:cNvCxnSpPr>
            <a:cxnSpLocks/>
          </p:cNvCxnSpPr>
          <p:nvPr/>
        </p:nvCxnSpPr>
        <p:spPr>
          <a:xfrm flipH="1">
            <a:off x="10992430" y="11908055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8E087D-029D-4F69-9ADC-754804077732}"/>
              </a:ext>
            </a:extLst>
          </p:cNvPr>
          <p:cNvCxnSpPr>
            <a:cxnSpLocks/>
          </p:cNvCxnSpPr>
          <p:nvPr/>
        </p:nvCxnSpPr>
        <p:spPr>
          <a:xfrm flipH="1">
            <a:off x="10994930" y="12570120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9B731D3-6FAB-4E80-8259-FBE6E0059462}"/>
              </a:ext>
            </a:extLst>
          </p:cNvPr>
          <p:cNvSpPr txBox="1"/>
          <p:nvPr/>
        </p:nvSpPr>
        <p:spPr>
          <a:xfrm>
            <a:off x="11198843" y="12141370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266BFB-CB84-449A-99AA-E26D1F04A5A9}"/>
              </a:ext>
            </a:extLst>
          </p:cNvPr>
          <p:cNvSpPr txBox="1"/>
          <p:nvPr/>
        </p:nvSpPr>
        <p:spPr>
          <a:xfrm>
            <a:off x="12229973" y="12092535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A70EDF-D16E-4CC1-8260-E49F1091C96B}"/>
              </a:ext>
            </a:extLst>
          </p:cNvPr>
          <p:cNvSpPr txBox="1"/>
          <p:nvPr/>
        </p:nvSpPr>
        <p:spPr>
          <a:xfrm>
            <a:off x="11198843" y="12877495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F5228D-337E-4A92-B56F-A51BF4E9A75C}"/>
              </a:ext>
            </a:extLst>
          </p:cNvPr>
          <p:cNvSpPr txBox="1"/>
          <p:nvPr/>
        </p:nvSpPr>
        <p:spPr>
          <a:xfrm>
            <a:off x="12229973" y="12828660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37FF1B-0057-42E6-90D8-B1B514B68012}"/>
              </a:ext>
            </a:extLst>
          </p:cNvPr>
          <p:cNvSpPr/>
          <p:nvPr/>
        </p:nvSpPr>
        <p:spPr>
          <a:xfrm>
            <a:off x="9345499" y="8628131"/>
            <a:ext cx="1026100" cy="4874211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72CA6E-47C2-4E38-9A61-2E29E5CEE856}"/>
              </a:ext>
            </a:extLst>
          </p:cNvPr>
          <p:cNvSpPr txBox="1"/>
          <p:nvPr/>
        </p:nvSpPr>
        <p:spPr>
          <a:xfrm>
            <a:off x="6047164" y="10865181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Predicted Close prices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85C2B-F6A2-48D6-818A-E84419C77C39}"/>
              </a:ext>
            </a:extLst>
          </p:cNvPr>
          <p:cNvCxnSpPr/>
          <p:nvPr/>
        </p:nvCxnSpPr>
        <p:spPr>
          <a:xfrm>
            <a:off x="12047103" y="7004182"/>
            <a:ext cx="0" cy="162394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lus Sign 100">
            <a:extLst>
              <a:ext uri="{FF2B5EF4-FFF2-40B4-BE49-F238E27FC236}">
                <a16:creationId xmlns:a16="http://schemas.microsoft.com/office/drawing/2014/main" id="{F9D4ED64-E1CD-42E4-8852-53566E77664F}"/>
              </a:ext>
            </a:extLst>
          </p:cNvPr>
          <p:cNvSpPr/>
          <p:nvPr/>
        </p:nvSpPr>
        <p:spPr>
          <a:xfrm>
            <a:off x="11618367" y="7413812"/>
            <a:ext cx="844050" cy="751581"/>
          </a:xfrm>
          <a:prstGeom prst="mathPlus">
            <a:avLst>
              <a:gd name="adj1" fmla="val 45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7E6DCE4E-8083-4F5D-8F6F-5BD80813F4DD}"/>
              </a:ext>
            </a:extLst>
          </p:cNvPr>
          <p:cNvSpPr/>
          <p:nvPr/>
        </p:nvSpPr>
        <p:spPr>
          <a:xfrm>
            <a:off x="9258333" y="2439865"/>
            <a:ext cx="1026100" cy="487421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D10A26-CEA6-428C-88DA-6FC1765A04D3}"/>
              </a:ext>
            </a:extLst>
          </p:cNvPr>
          <p:cNvSpPr txBox="1"/>
          <p:nvPr/>
        </p:nvSpPr>
        <p:spPr>
          <a:xfrm>
            <a:off x="6239524" y="4628081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 Close prices</a:t>
            </a:r>
          </a:p>
        </p:txBody>
      </p:sp>
    </p:spTree>
    <p:extLst>
      <p:ext uri="{BB962C8B-B14F-4D97-AF65-F5344CB8AC3E}">
        <p14:creationId xmlns:p14="http://schemas.microsoft.com/office/powerpoint/2010/main" val="405219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89427" y="1046901"/>
            <a:ext cx="16798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Regression Models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12005532" y="10363557"/>
            <a:ext cx="1092156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Models do not follow the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trend of the data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Fits worse than a horizontal line</a:t>
            </a:r>
            <a:r>
              <a:rPr lang="en-AU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BAE37-0CD0-413E-B7C1-AD87810883F9}"/>
              </a:ext>
            </a:extLst>
          </p:cNvPr>
          <p:cNvSpPr txBox="1"/>
          <p:nvPr/>
        </p:nvSpPr>
        <p:spPr>
          <a:xfrm>
            <a:off x="832501" y="10614743"/>
            <a:ext cx="12189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 square: Negative value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B9186D-E519-4E3A-A174-992F1FC6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66199"/>
              </p:ext>
            </p:extLst>
          </p:nvPr>
        </p:nvGraphicFramePr>
        <p:xfrm>
          <a:off x="1781473" y="3154216"/>
          <a:ext cx="20814703" cy="39531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3529">
                  <a:extLst>
                    <a:ext uri="{9D8B030D-6E8A-4147-A177-3AD203B41FA5}">
                      <a16:colId xmlns:a16="http://schemas.microsoft.com/office/drawing/2014/main" val="161088154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215739957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184651363"/>
                    </a:ext>
                  </a:extLst>
                </a:gridCol>
                <a:gridCol w="2600213">
                  <a:extLst>
                    <a:ext uri="{9D8B030D-6E8A-4147-A177-3AD203B41FA5}">
                      <a16:colId xmlns:a16="http://schemas.microsoft.com/office/drawing/2014/main" val="114085276"/>
                    </a:ext>
                  </a:extLst>
                </a:gridCol>
                <a:gridCol w="2893102">
                  <a:extLst>
                    <a:ext uri="{9D8B030D-6E8A-4147-A177-3AD203B41FA5}">
                      <a16:colId xmlns:a16="http://schemas.microsoft.com/office/drawing/2014/main" val="4111114887"/>
                    </a:ext>
                  </a:extLst>
                </a:gridCol>
                <a:gridCol w="2728210">
                  <a:extLst>
                    <a:ext uri="{9D8B030D-6E8A-4147-A177-3AD203B41FA5}">
                      <a16:colId xmlns:a16="http://schemas.microsoft.com/office/drawing/2014/main" val="271327722"/>
                    </a:ext>
                  </a:extLst>
                </a:gridCol>
                <a:gridCol w="3672591">
                  <a:extLst>
                    <a:ext uri="{9D8B030D-6E8A-4147-A177-3AD203B41FA5}">
                      <a16:colId xmlns:a16="http://schemas.microsoft.com/office/drawing/2014/main" val="1489578313"/>
                    </a:ext>
                  </a:extLst>
                </a:gridCol>
              </a:tblGrid>
              <a:tr h="988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Linear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Extra Trees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Lasso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Ridge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Stochastic Gradient Design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94548290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0.245339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0.246907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0.247462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0.250000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0.244234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12162752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Root 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0.495317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0.496897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0.497456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0.495306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0.494201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16608169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-0.349802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-0.358429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-0.361484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-0.375446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-0.349742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-0.343724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869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4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801823" y="1046901"/>
            <a:ext cx="147741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Classifications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66641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SV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528FC-0AB8-4EA2-9914-5D6A2C73DBD0}"/>
              </a:ext>
            </a:extLst>
          </p:cNvPr>
          <p:cNvSpPr txBox="1"/>
          <p:nvPr/>
        </p:nvSpPr>
        <p:spPr>
          <a:xfrm>
            <a:off x="3610708" y="10693020"/>
            <a:ext cx="7186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Low precision &amp; recall score</a:t>
            </a:r>
            <a:endParaRPr lang="en-SV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ADD30-A0B5-4700-A76A-A9E83579623D}"/>
              </a:ext>
            </a:extLst>
          </p:cNvPr>
          <p:cNvSpPr txBox="1"/>
          <p:nvPr/>
        </p:nvSpPr>
        <p:spPr>
          <a:xfrm>
            <a:off x="13896638" y="10385243"/>
            <a:ext cx="71393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~65% accuracy for predictions</a:t>
            </a:r>
            <a:endParaRPr lang="en-SV" sz="4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77FAF4-F6C0-4F48-80C3-310F7B20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28827"/>
              </p:ext>
            </p:extLst>
          </p:nvPr>
        </p:nvGraphicFramePr>
        <p:xfrm>
          <a:off x="1425887" y="2880918"/>
          <a:ext cx="21525876" cy="45556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4109589549"/>
                    </a:ext>
                  </a:extLst>
                </a:gridCol>
                <a:gridCol w="4342151">
                  <a:extLst>
                    <a:ext uri="{9D8B030D-6E8A-4147-A177-3AD203B41FA5}">
                      <a16:colId xmlns:a16="http://schemas.microsoft.com/office/drawing/2014/main" val="3468891266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417783946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242453267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85828864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92145872"/>
                    </a:ext>
                  </a:extLst>
                </a:gridCol>
              </a:tblGrid>
              <a:tr h="650801">
                <a:tc>
                  <a:txBody>
                    <a:bodyPr/>
                    <a:lstStyle/>
                    <a:p>
                      <a:pPr algn="l" fontAlgn="ctr"/>
                      <a:endParaRPr lang="en-US" sz="25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Logistic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Ada Boost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XGB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7636834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35608342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78346564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29604029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1415000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15262325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196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41270" y="1046901"/>
            <a:ext cx="7295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Indicators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858689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9266" y="8384583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3083714" y="10363193"/>
            <a:ext cx="78427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ABOVE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– BUY</a:t>
            </a:r>
          </a:p>
          <a:p>
            <a:pPr algn="ctr"/>
            <a:endParaRPr lang="en-US" sz="28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BELOW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-SELLL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7647" y="10132361"/>
            <a:ext cx="7367954" cy="2053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MACD =  [12-Period EMA] – [26-Period EMA]</a:t>
            </a:r>
          </a:p>
          <a:p>
            <a:pPr algn="ctr"/>
            <a:endParaRPr lang="en-AU" sz="28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Signal line = 9-Period 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94" y="2854853"/>
            <a:ext cx="10698660" cy="4875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983" y="2984785"/>
            <a:ext cx="10418144" cy="47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ud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7ADDD5"/>
      </a:accent1>
      <a:accent2>
        <a:srgbClr val="7BB4DA"/>
      </a:accent2>
      <a:accent3>
        <a:srgbClr val="A49DD2"/>
      </a:accent3>
      <a:accent4>
        <a:srgbClr val="F57D7D"/>
      </a:accent4>
      <a:accent5>
        <a:srgbClr val="7ADDD5"/>
      </a:accent5>
      <a:accent6>
        <a:srgbClr val="7BB4DA"/>
      </a:accent6>
      <a:hlink>
        <a:srgbClr val="A49DD2"/>
      </a:hlink>
      <a:folHlink>
        <a:srgbClr val="F57D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118256</TotalTime>
  <Words>454</Words>
  <Application>Microsoft Office PowerPoint</Application>
  <PresentationFormat>Custom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</dc:creator>
  <cp:keywords/>
  <dc:description/>
  <cp:lastModifiedBy>Tribikram Thapa</cp:lastModifiedBy>
  <cp:revision>19695</cp:revision>
  <dcterms:created xsi:type="dcterms:W3CDTF">2014-11-12T21:47:38Z</dcterms:created>
  <dcterms:modified xsi:type="dcterms:W3CDTF">2021-09-06T03:51:42Z</dcterms:modified>
  <cp:category/>
</cp:coreProperties>
</file>