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MP\KTH\!Work2\XLS\New%20Ba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6;&#1072;&#1073;&#1086;&#1095;&#1080;&#1081;%20&#1089;&#1090;&#1086;&#1083;\KTH\!Work2\XLS\New%20Ba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6;&#1072;&#1073;&#1086;&#1095;&#1080;&#1081;%20&#1089;&#1090;&#1086;&#1083;\KTH\!Work2\XLS\New%20Ba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6;&#1072;&#1073;&#1086;&#1095;&#1080;&#1081;%20&#1089;&#1090;&#1086;&#1083;\KTH\!Work2\XLS\New%20Bas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Generation!$J$28:$AH$28</c:f>
              <c:numCache>
                <c:formatCode>[&gt;0.05]0.0;[=0]\-;\^</c:formatCode>
                <c:ptCount val="25"/>
                <c:pt idx="0">
                  <c:v>4.8285852452525244</c:v>
                </c:pt>
                <c:pt idx="1">
                  <c:v>7.2954929555555559</c:v>
                </c:pt>
                <c:pt idx="2">
                  <c:v>11.176479135151517</c:v>
                </c:pt>
                <c:pt idx="3">
                  <c:v>14.244321766767678</c:v>
                </c:pt>
                <c:pt idx="4">
                  <c:v>22.454714202828281</c:v>
                </c:pt>
                <c:pt idx="5">
                  <c:v>26.934286655353535</c:v>
                </c:pt>
                <c:pt idx="6">
                  <c:v>36.425949314747477</c:v>
                </c:pt>
                <c:pt idx="7">
                  <c:v>44.531152285656574</c:v>
                </c:pt>
                <c:pt idx="8">
                  <c:v>59.296786859595969</c:v>
                </c:pt>
                <c:pt idx="9">
                  <c:v>71.096749365191272</c:v>
                </c:pt>
                <c:pt idx="10">
                  <c:v>83.164139878364807</c:v>
                </c:pt>
                <c:pt idx="11">
                  <c:v>105.71319376702102</c:v>
                </c:pt>
                <c:pt idx="12">
                  <c:v>121.35390149753569</c:v>
                </c:pt>
                <c:pt idx="13">
                  <c:v>135.38322861318696</c:v>
                </c:pt>
                <c:pt idx="14">
                  <c:v>153.44349686417544</c:v>
                </c:pt>
                <c:pt idx="15">
                  <c:v>186.65740323090515</c:v>
                </c:pt>
                <c:pt idx="16">
                  <c:v>215.03240506403205</c:v>
                </c:pt>
                <c:pt idx="17">
                  <c:v>248.11525575332092</c:v>
                </c:pt>
                <c:pt idx="18">
                  <c:v>264.81501995990652</c:v>
                </c:pt>
                <c:pt idx="19">
                  <c:v>318.93123001945844</c:v>
                </c:pt>
                <c:pt idx="20">
                  <c:v>322.86787634830216</c:v>
                </c:pt>
                <c:pt idx="21">
                  <c:v>384.21652140632875</c:v>
                </c:pt>
                <c:pt idx="22">
                  <c:v>403.2175947741743</c:v>
                </c:pt>
                <c:pt idx="23">
                  <c:v>460.02981280932892</c:v>
                </c:pt>
                <c:pt idx="24">
                  <c:v>510.13807100777274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4A5-4824-B796-4B81A7397AA3}"/>
            </c:ext>
          </c:extLst>
        </c:ser>
        <c:ser>
          <c:idx val="1"/>
          <c:order val="1"/>
          <c:tx>
            <c:v>Model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Generation!$J$32:$AH$32</c:f>
              <c:numCache>
                <c:formatCode>General</c:formatCode>
                <c:ptCount val="25"/>
                <c:pt idx="0">
                  <c:v>7.0969020488914865</c:v>
                </c:pt>
                <c:pt idx="1">
                  <c:v>10.851794510827583</c:v>
                </c:pt>
                <c:pt idx="2">
                  <c:v>15.207162263807987</c:v>
                </c:pt>
                <c:pt idx="3">
                  <c:v>20.25299182391333</c:v>
                </c:pt>
                <c:pt idx="4">
                  <c:v>26.090631125152306</c:v>
                </c:pt>
                <c:pt idx="5">
                  <c:v>32.833469360139432</c:v>
                </c:pt>
                <c:pt idx="6">
                  <c:v>40.607363102163362</c:v>
                </c:pt>
                <c:pt idx="7">
                  <c:v>49.550674377492726</c:v>
                </c:pt>
                <c:pt idx="8">
                  <c:v>59.813751143322257</c:v>
                </c:pt>
                <c:pt idx="9">
                  <c:v>71.557643879063477</c:v>
                </c:pt>
                <c:pt idx="10">
                  <c:v>84.951818054997773</c:v>
                </c:pt>
                <c:pt idx="11">
                  <c:v>100.17059816496415</c:v>
                </c:pt>
                <c:pt idx="12">
                  <c:v>117.38807521317476</c:v>
                </c:pt>
                <c:pt idx="13">
                  <c:v>136.77124003725831</c:v>
                </c:pt>
                <c:pt idx="14">
                  <c:v>158.47118660449721</c:v>
                </c:pt>
                <c:pt idx="15">
                  <c:v>182.61238022971713</c:v>
                </c:pt>
                <c:pt idx="16">
                  <c:v>209.28021977883355</c:v>
                </c:pt>
                <c:pt idx="17">
                  <c:v>238.50744402548261</c:v>
                </c:pt>
                <c:pt idx="18">
                  <c:v>270.26032425795694</c:v>
                </c:pt>
                <c:pt idx="19">
                  <c:v>304.42600236575385</c:v>
                </c:pt>
                <c:pt idx="20">
                  <c:v>340.80269497708122</c:v>
                </c:pt>
                <c:pt idx="21">
                  <c:v>379.09467717279892</c:v>
                </c:pt>
                <c:pt idx="22">
                  <c:v>418.91385916077536</c:v>
                </c:pt>
                <c:pt idx="23">
                  <c:v>459.78927683725692</c:v>
                </c:pt>
                <c:pt idx="24">
                  <c:v>501.18490818082171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4A5-4824-B796-4B81A7397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4480496"/>
        <c:axId val="1814482128"/>
      </c:lineChart>
      <c:catAx>
        <c:axId val="181448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4482128"/>
        <c:crosses val="autoZero"/>
        <c:auto val="1"/>
        <c:lblAlgn val="ctr"/>
        <c:lblOffset val="100"/>
        <c:noMultiLvlLbl val="0"/>
      </c:catAx>
      <c:valAx>
        <c:axId val="181448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0.05]0.0;[=0]\-;\^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448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Generation!$J$51:$AH$51</c:f>
              <c:numCache>
                <c:formatCode>[&gt;0.05]0.0;[=0]\-;\^</c:formatCode>
                <c:ptCount val="25"/>
                <c:pt idx="0">
                  <c:v>3.3347363636363632</c:v>
                </c:pt>
                <c:pt idx="1">
                  <c:v>3.3952474747474746</c:v>
                </c:pt>
                <c:pt idx="2">
                  <c:v>3.1332585858585857</c:v>
                </c:pt>
                <c:pt idx="3">
                  <c:v>4.7123313131313127</c:v>
                </c:pt>
                <c:pt idx="4">
                  <c:v>5.9327585858585872</c:v>
                </c:pt>
                <c:pt idx="5">
                  <c:v>7.1523848484848482</c:v>
                </c:pt>
                <c:pt idx="6">
                  <c:v>10.884868686868689</c:v>
                </c:pt>
                <c:pt idx="7">
                  <c:v>12.009470707070708</c:v>
                </c:pt>
                <c:pt idx="8">
                  <c:v>15.251607070707072</c:v>
                </c:pt>
                <c:pt idx="9">
                  <c:v>19.561453535353532</c:v>
                </c:pt>
                <c:pt idx="10">
                  <c:v>29.350714141414144</c:v>
                </c:pt>
                <c:pt idx="11">
                  <c:v>38.023112060606067</c:v>
                </c:pt>
                <c:pt idx="12">
                  <c:v>59.965837373737379</c:v>
                </c:pt>
                <c:pt idx="13">
                  <c:v>81.870460858585858</c:v>
                </c:pt>
                <c:pt idx="14">
                  <c:v>105.57163232323234</c:v>
                </c:pt>
                <c:pt idx="15">
                  <c:v>133.22739916666669</c:v>
                </c:pt>
                <c:pt idx="16">
                  <c:v>157.2439426010101</c:v>
                </c:pt>
                <c:pt idx="17">
                  <c:v>184.86508328282827</c:v>
                </c:pt>
                <c:pt idx="18">
                  <c:v>202.73345020202018</c:v>
                </c:pt>
                <c:pt idx="19">
                  <c:v>228.35648361111112</c:v>
                </c:pt>
                <c:pt idx="20">
                  <c:v>270.59662805555553</c:v>
                </c:pt>
                <c:pt idx="21">
                  <c:v>299.00480590909092</c:v>
                </c:pt>
                <c:pt idx="22">
                  <c:v>321.65474747474747</c:v>
                </c:pt>
                <c:pt idx="23">
                  <c:v>348.25753233661374</c:v>
                </c:pt>
                <c:pt idx="24">
                  <c:v>396.72829813165941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C0-4344-8F1A-7C88CCF94353}"/>
            </c:ext>
          </c:extLst>
        </c:ser>
        <c:ser>
          <c:idx val="1"/>
          <c:order val="1"/>
          <c:tx>
            <c:v>Model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Generation!$J$55:$AH$55</c:f>
              <c:numCache>
                <c:formatCode>General</c:formatCode>
                <c:ptCount val="25"/>
                <c:pt idx="0">
                  <c:v>4.1416419024975948</c:v>
                </c:pt>
                <c:pt idx="1">
                  <c:v>5.2560812862276034</c:v>
                </c:pt>
                <c:pt idx="2">
                  <c:v>6.6670781251487767</c:v>
                </c:pt>
                <c:pt idx="3">
                  <c:v>8.4515295004484265</c:v>
                </c:pt>
                <c:pt idx="4">
                  <c:v>10.705049652418104</c:v>
                </c:pt>
                <c:pt idx="5">
                  <c:v>13.545786224716627</c:v>
                </c:pt>
                <c:pt idx="6">
                  <c:v>17.118558228089256</c:v>
                </c:pt>
                <c:pt idx="7">
                  <c:v>21.599027420214178</c:v>
                </c:pt>
                <c:pt idx="8">
                  <c:v>27.197366779744812</c:v>
                </c:pt>
                <c:pt idx="9">
                  <c:v>34.160525503913611</c:v>
                </c:pt>
                <c:pt idx="10">
                  <c:v>42.771693108122228</c:v>
                </c:pt>
                <c:pt idx="11">
                  <c:v>53.344954043364837</c:v>
                </c:pt>
                <c:pt idx="12">
                  <c:v>66.212494733792298</c:v>
                </c:pt>
                <c:pt idx="13">
                  <c:v>81.70131405494584</c:v>
                </c:pt>
                <c:pt idx="14">
                  <c:v>100.09664193008126</c:v>
                </c:pt>
                <c:pt idx="15">
                  <c:v>121.59086108476623</c:v>
                </c:pt>
                <c:pt idx="16">
                  <c:v>146.22040304327166</c:v>
                </c:pt>
                <c:pt idx="17">
                  <c:v>173.79920137780684</c:v>
                </c:pt>
                <c:pt idx="18">
                  <c:v>203.86491718115946</c:v>
                </c:pt>
                <c:pt idx="19">
                  <c:v>235.66020381239744</c:v>
                </c:pt>
                <c:pt idx="20">
                  <c:v>268.17055342983997</c:v>
                </c:pt>
                <c:pt idx="21">
                  <c:v>300.22797682367724</c:v>
                </c:pt>
                <c:pt idx="22">
                  <c:v>330.66645002616832</c:v>
                </c:pt>
                <c:pt idx="23">
                  <c:v>358.49032178272989</c:v>
                </c:pt>
                <c:pt idx="24">
                  <c:v>383.00603337700625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CC0-4344-8F1A-7C88CCF94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4483216"/>
        <c:axId val="1814477232"/>
      </c:lineChart>
      <c:catAx>
        <c:axId val="181448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4477232"/>
        <c:crosses val="autoZero"/>
        <c:auto val="1"/>
        <c:lblAlgn val="ctr"/>
        <c:lblOffset val="100"/>
        <c:noMultiLvlLbl val="0"/>
      </c:catAx>
      <c:valAx>
        <c:axId val="181447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0.05]0.0;[=0]\-;\^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448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Generation!$J$74:$AH$74</c:f>
              <c:numCache>
                <c:formatCode>0.000_ ;\-0.000\ </c:formatCode>
                <c:ptCount val="25"/>
                <c:pt idx="0">
                  <c:v>4.1973985222222218E-2</c:v>
                </c:pt>
                <c:pt idx="1">
                  <c:v>0.102925997979798</c:v>
                </c:pt>
                <c:pt idx="2">
                  <c:v>0.1113723801988889</c:v>
                </c:pt>
                <c:pt idx="3">
                  <c:v>0.14847192031646464</c:v>
                </c:pt>
                <c:pt idx="4">
                  <c:v>0.25211479573939394</c:v>
                </c:pt>
                <c:pt idx="5">
                  <c:v>0.32099102532626267</c:v>
                </c:pt>
                <c:pt idx="6">
                  <c:v>0.45886673841212122</c:v>
                </c:pt>
                <c:pt idx="7">
                  <c:v>0.44309745380303034</c:v>
                </c:pt>
                <c:pt idx="8">
                  <c:v>0.5434144919363636</c:v>
                </c:pt>
                <c:pt idx="9">
                  <c:v>0.53230114051212118</c:v>
                </c:pt>
                <c:pt idx="10">
                  <c:v>0.77378927034757561</c:v>
                </c:pt>
                <c:pt idx="11">
                  <c:v>1.161459974647495</c:v>
                </c:pt>
                <c:pt idx="12">
                  <c:v>1.6704335559913965</c:v>
                </c:pt>
                <c:pt idx="13">
                  <c:v>2.0779276128222435</c:v>
                </c:pt>
                <c:pt idx="14">
                  <c:v>3.4491277666709861</c:v>
                </c:pt>
                <c:pt idx="15">
                  <c:v>4.3243590147934068</c:v>
                </c:pt>
                <c:pt idx="16">
                  <c:v>7.8041473519527491</c:v>
                </c:pt>
                <c:pt idx="17">
                  <c:v>10.196910547083306</c:v>
                </c:pt>
                <c:pt idx="18">
                  <c:v>18.58168150222464</c:v>
                </c:pt>
                <c:pt idx="19">
                  <c:v>31.460386821823096</c:v>
                </c:pt>
                <c:pt idx="20">
                  <c:v>45.177003491396867</c:v>
                </c:pt>
                <c:pt idx="21">
                  <c:v>56.131776704677499</c:v>
                </c:pt>
                <c:pt idx="22">
                  <c:v>65.758986944865185</c:v>
                </c:pt>
                <c:pt idx="23">
                  <c:v>78.764940088184588</c:v>
                </c:pt>
                <c:pt idx="24">
                  <c:v>85.418426049307428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F71-459A-81E7-834A09B3BCC6}"/>
            </c:ext>
          </c:extLst>
        </c:ser>
        <c:ser>
          <c:idx val="1"/>
          <c:order val="1"/>
          <c:tx>
            <c:v>Model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Generation!$J$78:$AH$78</c:f>
              <c:numCache>
                <c:formatCode>General</c:formatCode>
                <c:ptCount val="25"/>
                <c:pt idx="0">
                  <c:v>1.1933215683422474E-2</c:v>
                </c:pt>
                <c:pt idx="1">
                  <c:v>1.8308497902431674E-2</c:v>
                </c:pt>
                <c:pt idx="2">
                  <c:v>2.8089085857583171E-2</c:v>
                </c:pt>
                <c:pt idx="3">
                  <c:v>4.3092991439610207E-2</c:v>
                </c:pt>
                <c:pt idx="4">
                  <c:v>6.6107595264917551E-2</c:v>
                </c:pt>
                <c:pt idx="5">
                  <c:v>0.1014048593454389</c:v>
                </c:pt>
                <c:pt idx="6">
                  <c:v>0.15552812914511061</c:v>
                </c:pt>
                <c:pt idx="7">
                  <c:v>0.23849065447807935</c:v>
                </c:pt>
                <c:pt idx="8">
                  <c:v>0.36559413577250288</c:v>
                </c:pt>
                <c:pt idx="9">
                  <c:v>0.56017127982294279</c:v>
                </c:pt>
                <c:pt idx="10">
                  <c:v>0.85768249441545286</c:v>
                </c:pt>
                <c:pt idx="11">
                  <c:v>1.311743067050638</c:v>
                </c:pt>
                <c:pt idx="12">
                  <c:v>2.0027746716791821</c:v>
                </c:pt>
                <c:pt idx="13">
                  <c:v>3.0499198760367938</c:v>
                </c:pt>
                <c:pt idx="14">
                  <c:v>4.6262748830505327</c:v>
                </c:pt>
                <c:pt idx="15">
                  <c:v>6.9756132847296604</c:v>
                </c:pt>
                <c:pt idx="16">
                  <c:v>10.424166533425218</c:v>
                </c:pt>
                <c:pt idx="17">
                  <c:v>15.371750702460385</c:v>
                </c:pt>
                <c:pt idx="18">
                  <c:v>22.232109130212447</c:v>
                </c:pt>
                <c:pt idx="19">
                  <c:v>31.28089072430868</c:v>
                </c:pt>
                <c:pt idx="20">
                  <c:v>42.391887244822328</c:v>
                </c:pt>
                <c:pt idx="21">
                  <c:v>54.752480474993348</c:v>
                </c:pt>
                <c:pt idx="22">
                  <c:v>66.841963401891704</c:v>
                </c:pt>
                <c:pt idx="23">
                  <c:v>76.973741330871206</c:v>
                </c:pt>
                <c:pt idx="24">
                  <c:v>84.175677867207298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F71-459A-81E7-834A09B3B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4483760"/>
        <c:axId val="1814472880"/>
      </c:lineChart>
      <c:catAx>
        <c:axId val="181448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4472880"/>
        <c:crosses val="autoZero"/>
        <c:auto val="1"/>
        <c:lblAlgn val="ctr"/>
        <c:lblOffset val="100"/>
        <c:noMultiLvlLbl val="0"/>
      </c:catAx>
      <c:valAx>
        <c:axId val="181447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;\-0.0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448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Generation!$J$143:$AH$143</c:f>
              <c:numCache>
                <c:formatCode>[&gt;0.05]0.0;[=0]\-;\^</c:formatCode>
                <c:ptCount val="25"/>
                <c:pt idx="0">
                  <c:v>0.99120506648484863</c:v>
                </c:pt>
                <c:pt idx="1">
                  <c:v>1.2139500414949493</c:v>
                </c:pt>
                <c:pt idx="2">
                  <c:v>1.4895501665959596</c:v>
                </c:pt>
                <c:pt idx="3">
                  <c:v>2.0532490063939393</c:v>
                </c:pt>
                <c:pt idx="4">
                  <c:v>2.5639469797046872</c:v>
                </c:pt>
                <c:pt idx="5">
                  <c:v>3.5174094179774134</c:v>
                </c:pt>
                <c:pt idx="6">
                  <c:v>4.0670132466788278</c:v>
                </c:pt>
                <c:pt idx="7">
                  <c:v>5.340875855153624</c:v>
                </c:pt>
                <c:pt idx="8">
                  <c:v>9.1866933999731586</c:v>
                </c:pt>
                <c:pt idx="9">
                  <c:v>12.019193605714049</c:v>
                </c:pt>
                <c:pt idx="10">
                  <c:v>18.569807133841692</c:v>
                </c:pt>
                <c:pt idx="11">
                  <c:v>24.603131414364725</c:v>
                </c:pt>
                <c:pt idx="12">
                  <c:v>36.079894595419162</c:v>
                </c:pt>
                <c:pt idx="13">
                  <c:v>54.847978275086589</c:v>
                </c:pt>
                <c:pt idx="14">
                  <c:v>81.484196549660197</c:v>
                </c:pt>
                <c:pt idx="15">
                  <c:v>113.55108762856062</c:v>
                </c:pt>
                <c:pt idx="16">
                  <c:v>147.72358009362827</c:v>
                </c:pt>
                <c:pt idx="17">
                  <c:v>188.47214342588194</c:v>
                </c:pt>
                <c:pt idx="18">
                  <c:v>214.27268709044878</c:v>
                </c:pt>
                <c:pt idx="19">
                  <c:v>243.0600532468541</c:v>
                </c:pt>
                <c:pt idx="20">
                  <c:v>311.20761354133009</c:v>
                </c:pt>
                <c:pt idx="21">
                  <c:v>387.09777822668809</c:v>
                </c:pt>
                <c:pt idx="22">
                  <c:v>461.95175806528346</c:v>
                </c:pt>
                <c:pt idx="23">
                  <c:v>509.36830709449487</c:v>
                </c:pt>
                <c:pt idx="24">
                  <c:v>572.63610606139696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8FD-4642-9E25-F37D0756ECE3}"/>
            </c:ext>
          </c:extLst>
        </c:ser>
        <c:ser>
          <c:idx val="1"/>
          <c:order val="1"/>
          <c:tx>
            <c:v>Model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Generation!$J$147:$AH$147</c:f>
              <c:numCache>
                <c:formatCode>0.0_ ;\-0.0\ </c:formatCode>
                <c:ptCount val="25"/>
                <c:pt idx="0">
                  <c:v>1.4968384346297907</c:v>
                </c:pt>
                <c:pt idx="1">
                  <c:v>1.9973411681877702</c:v>
                </c:pt>
                <c:pt idx="2" formatCode="General">
                  <c:v>2.6647373388109683</c:v>
                </c:pt>
                <c:pt idx="3" formatCode="General">
                  <c:v>3.5543405517339886</c:v>
                </c:pt>
                <c:pt idx="4" formatCode="General">
                  <c:v>4.7395344499648093</c:v>
                </c:pt>
                <c:pt idx="5" formatCode="General">
                  <c:v>6.3174716340681876</c:v>
                </c:pt>
                <c:pt idx="6" formatCode="General">
                  <c:v>8.4164106500542228</c:v>
                </c:pt>
                <c:pt idx="7" formatCode="General">
                  <c:v>11.205035922646339</c:v>
                </c:pt>
                <c:pt idx="8" formatCode="General">
                  <c:v>14.904072414927871</c:v>
                </c:pt>
                <c:pt idx="9" formatCode="General">
                  <c:v>19.800360650053214</c:v>
                </c:pt>
                <c:pt idx="10" formatCode="General">
                  <c:v>26.263199328934427</c:v>
                </c:pt>
                <c:pt idx="11" formatCode="General">
                  <c:v>34.762034455526731</c:v>
                </c:pt>
                <c:pt idx="12" formatCode="General">
                  <c:v>45.883246293777688</c:v>
                </c:pt>
                <c:pt idx="13" formatCode="General">
                  <c:v>60.341570736524254</c:v>
                </c:pt>
                <c:pt idx="14" formatCode="General">
                  <c:v>78.978333136527283</c:v>
                </c:pt>
                <c:pt idx="15" formatCode="General">
                  <c:v>102.73420622021888</c:v>
                </c:pt>
                <c:pt idx="16" formatCode="General">
                  <c:v>132.57952409888969</c:v>
                </c:pt>
                <c:pt idx="17" formatCode="General">
                  <c:v>169.3829907836049</c:v>
                </c:pt>
                <c:pt idx="18" formatCode="General">
                  <c:v>213.70542851322131</c:v>
                </c:pt>
                <c:pt idx="19" formatCode="General">
                  <c:v>265.52706432070556</c:v>
                </c:pt>
                <c:pt idx="20" formatCode="General">
                  <c:v>323.96081354879482</c:v>
                </c:pt>
                <c:pt idx="21" formatCode="General">
                  <c:v>387.06253117537045</c:v>
                </c:pt>
                <c:pt idx="22" formatCode="General">
                  <c:v>451.88660290263056</c:v>
                </c:pt>
                <c:pt idx="23" formatCode="General">
                  <c:v>514.89169797155682</c:v>
                </c:pt>
                <c:pt idx="24" formatCode="General">
                  <c:v>572.64383886557164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8FD-4642-9E25-F37D0756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4477776"/>
        <c:axId val="1814478864"/>
      </c:lineChart>
      <c:catAx>
        <c:axId val="181447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4478864"/>
        <c:crosses val="autoZero"/>
        <c:auto val="1"/>
        <c:lblAlgn val="ctr"/>
        <c:lblOffset val="100"/>
        <c:noMultiLvlLbl val="0"/>
      </c:catAx>
      <c:valAx>
        <c:axId val="181447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0.05]0.0;[=0]\-;\^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447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2FC7BB-2D1B-485D-8BEE-FEC2E549758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BFDC67-CC5D-4C67-BEFB-BF0DF642737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3E79DF-E613-494B-BD49-5B12D0D62B0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BAF087-7339-4327-9A81-1B73B945533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D7A99F-07E4-4DC2-978F-EB1BC2EC2547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5FFC86-A137-4590-8C33-3605702ED4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097119-8359-4269-B585-B8E54C9A88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134E86-852C-4ED3-9EC3-1303B846383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3B7BE9-61F7-421F-9F64-3A6507432A5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A3D9CA-B7C0-466E-BE89-AFCE511E44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474ED2-13DB-4EFE-896B-15A543A4DC3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80E30D-A231-4D93-ADDC-93247C6CB1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2ABD07-3DC4-4E3D-A155-DC70876E0E77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pic>
        <p:nvPicPr>
          <p:cNvPr id="4" name="Рисунок 6"/>
          <p:cNvPicPr/>
          <p:nvPr/>
        </p:nvPicPr>
        <p:blipFill>
          <a:blip r:embed="rId14"/>
          <a:stretch/>
        </p:blipFill>
        <p:spPr>
          <a:xfrm>
            <a:off x="10662840" y="45360"/>
            <a:ext cx="1528920" cy="1082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vanov@ugtu.net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5960" y="197640"/>
            <a:ext cx="11433240" cy="453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600" b="1" strike="noStrike" spc="-1" dirty="0" smtClean="0">
                <a:solidFill>
                  <a:srgbClr val="000000"/>
                </a:solidFill>
                <a:latin typeface="Times New Roman"/>
              </a:rPr>
              <a:t>Перспективы развития мировой ветроэнергетики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26680" y="4398840"/>
            <a:ext cx="9878400" cy="189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Подготовил</a:t>
            </a:r>
            <a:r>
              <a:rPr lang="ru-RU" sz="2000" b="1" i="1" strike="noStrike" spc="-1" dirty="0">
                <a:solidFill>
                  <a:srgbClr val="000000"/>
                </a:solidFill>
                <a:latin typeface="Times New Roman"/>
              </a:rPr>
              <a:t>: Никифоров М.М.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студент группы ИВТ-22оз-М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Научный руководитель: </a:t>
            </a:r>
            <a:r>
              <a:rPr lang="ru-RU" sz="2000" b="1" i="1" strike="noStrike" spc="-1" dirty="0">
                <a:solidFill>
                  <a:srgbClr val="000000"/>
                </a:solidFill>
                <a:latin typeface="Times New Roman"/>
              </a:rPr>
              <a:t>Доцент кафедры ВТИСИТ –Куделин А.Г.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Ухтинский государственный технический университет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mail</a:t>
            </a: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000" b="0" i="1" u="sng" strike="noStrike" spc="-1" dirty="0" err="1">
                <a:solidFill>
                  <a:srgbClr val="0563C1"/>
                </a:solidFill>
                <a:uFillTx/>
                <a:latin typeface="Times New Roman"/>
                <a:hlinkClick r:id="rId2"/>
              </a:rPr>
              <a:t>nikiforov</a:t>
            </a:r>
            <a:r>
              <a:rPr lang="ru-RU" sz="2000" b="0" i="1" u="sng" strike="noStrike" spc="-1" dirty="0">
                <a:solidFill>
                  <a:srgbClr val="0563C1"/>
                </a:solidFill>
                <a:uFillTx/>
                <a:latin typeface="Times New Roman"/>
                <a:hlinkClick r:id="rId2"/>
              </a:rPr>
              <a:t>1601@</a:t>
            </a:r>
            <a:r>
              <a:rPr lang="en-US" sz="2000" b="0" i="1" u="sng" strike="noStrike" spc="-1" dirty="0" err="1">
                <a:solidFill>
                  <a:srgbClr val="0563C1"/>
                </a:solidFill>
                <a:uFillTx/>
                <a:latin typeface="Times New Roman"/>
                <a:hlinkClick r:id="rId2"/>
              </a:rPr>
              <a:t>yandex</a:t>
            </a:r>
            <a:r>
              <a:rPr lang="ru-RU" sz="2000" b="0" i="1" u="sng" strike="noStrike" spc="-1" dirty="0">
                <a:solidFill>
                  <a:srgbClr val="0563C1"/>
                </a:solidFill>
                <a:uFillTx/>
                <a:latin typeface="Times New Roman"/>
                <a:hlinkClick r:id="rId2"/>
              </a:rPr>
              <a:t>.</a:t>
            </a:r>
            <a:r>
              <a:rPr lang="en-US" sz="2000" b="0" i="1" u="sng" strike="noStrike" spc="-1" dirty="0">
                <a:solidFill>
                  <a:srgbClr val="0563C1"/>
                </a:solidFill>
                <a:uFillTx/>
                <a:latin typeface="Times New Roman"/>
                <a:hlinkClick r:id="rId2"/>
              </a:rPr>
              <a:t>ru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44" name="Подзаголовок 2"/>
          <p:cNvSpPr/>
          <p:nvPr/>
        </p:nvSpPr>
        <p:spPr>
          <a:xfrm>
            <a:off x="1020240" y="315720"/>
            <a:ext cx="9861840" cy="15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0" i="1" strike="noStrike" spc="-1">
                <a:solidFill>
                  <a:srgbClr val="000000"/>
                </a:solidFill>
                <a:latin typeface="Times New Roman"/>
              </a:rPr>
              <a:t>Ухтинский Государственный Технический Университет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7"/>
            <a:ext cx="10319657" cy="44674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модель: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переменным верхним пределом: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с переменным верхним пределом с учетом переменных затрат: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983116"/>
            <a:ext cx="6076950" cy="885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2485480"/>
            <a:ext cx="6134100" cy="1085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17" y="4379595"/>
            <a:ext cx="6162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всему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75"/>
            <a:ext cx="6134100" cy="27051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257300"/>
            <a:ext cx="6048375" cy="2609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09" y="3962400"/>
            <a:ext cx="6067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Европе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1" y="997552"/>
            <a:ext cx="5962650" cy="2505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71" y="997552"/>
            <a:ext cx="5924550" cy="2628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783" y="3749575"/>
            <a:ext cx="5943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Северной Америке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1" y="1122078"/>
            <a:ext cx="5953125" cy="2638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56" y="969678"/>
            <a:ext cx="5962650" cy="2790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242" y="3861738"/>
            <a:ext cx="5934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Южной и Центральной Америке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2" y="1136060"/>
            <a:ext cx="5676900" cy="27717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62" y="1136060"/>
            <a:ext cx="5791200" cy="2600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87" y="3940185"/>
            <a:ext cx="5972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Азиатско-Тихоокеанскому региону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" y="1066800"/>
            <a:ext cx="5838825" cy="2895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32" y="1066799"/>
            <a:ext cx="5943600" cy="2667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482" y="3968386"/>
            <a:ext cx="5962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5" y="1828001"/>
            <a:ext cx="4305300" cy="2895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977" y="1828001"/>
            <a:ext cx="4295775" cy="2895600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w16se="http://schemas.microsoft.com/office/word/2015/wordml/symex" xmlns:w="http://schemas.openxmlformats.org/wordprocessingml/2006/main" xmlns:w10="urn:schemas-microsoft-com:office:word" xmlns:v="urn:schemas-microsoft-com:vml" xmlns:o="urn:schemas-microsoft-com:office:office" xmlns:cx1="http://schemas.microsoft.com/office/drawing/2015/9/8/chartex" xmlns:cx="http://schemas.microsoft.com/office/drawing/2014/chartex" xmlns="" xmlns:arto="http://schemas.microsoft.com/office/word/2006/arto" xmlns:lc="http://schemas.openxmlformats.org/drawingml/2006/lockedCanvas" id="{00000000-0008-0000-0100-00001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804282"/>
              </p:ext>
            </p:extLst>
          </p:nvPr>
        </p:nvGraphicFramePr>
        <p:xfrm>
          <a:off x="1395230" y="4998085"/>
          <a:ext cx="2957195" cy="185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w16se="http://schemas.microsoft.com/office/word/2015/wordml/symex" xmlns:w="http://schemas.openxmlformats.org/wordprocessingml/2006/main" xmlns:w10="urn:schemas-microsoft-com:office:word" xmlns:v="urn:schemas-microsoft-com:vml" xmlns:o="urn:schemas-microsoft-com:office:office" xmlns:cx1="http://schemas.microsoft.com/office/drawing/2015/9/8/chartex" xmlns:cx="http://schemas.microsoft.com/office/drawing/2014/chartex" xmlns="" xmlns:arto="http://schemas.microsoft.com/office/word/2006/arto" xmlns:lc="http://schemas.openxmlformats.org/drawingml/2006/lockedCanvas" id="{00000000-0008-0000-0100-000018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052228"/>
              </p:ext>
            </p:extLst>
          </p:nvPr>
        </p:nvGraphicFramePr>
        <p:xfrm>
          <a:off x="6116977" y="4819650"/>
          <a:ext cx="2905125" cy="203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79863" y="312997"/>
            <a:ext cx="9657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Проанализировав производство электроэнергии и генерации ветра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Европе и Северной Америке в период 1995-2020 гг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учитывая развитие прогресса в данных регионах, 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предположить, что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 обеспечивается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замены традиционных источников на 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зеленые"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6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26" y="1087093"/>
            <a:ext cx="4343400" cy="26003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7" y="1087093"/>
            <a:ext cx="3786892" cy="3173948"/>
          </a:xfrm>
          <a:prstGeom prst="rect">
            <a:avLst/>
          </a:prstGeom>
        </p:spPr>
      </p:pic>
      <p:graphicFrame>
        <p:nvGraphicFramePr>
          <p:cNvPr id="10" name="Диаграмма 9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w16se="http://schemas.microsoft.com/office/word/2015/wordml/symex" xmlns:w="http://schemas.openxmlformats.org/wordprocessingml/2006/main" xmlns:w10="urn:schemas-microsoft-com:office:word" xmlns:v="urn:schemas-microsoft-com:vml" xmlns:o="urn:schemas-microsoft-com:office:office" xmlns:cx1="http://schemas.microsoft.com/office/drawing/2015/9/8/chartex" xmlns:cx="http://schemas.microsoft.com/office/drawing/2014/chartex" xmlns="" xmlns:arto="http://schemas.microsoft.com/office/word/2006/arto" xmlns:lc="http://schemas.openxmlformats.org/drawingml/2006/lockedCanvas" id="{00000000-0008-0000-0100-00001C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514955"/>
              </p:ext>
            </p:extLst>
          </p:nvPr>
        </p:nvGraphicFramePr>
        <p:xfrm>
          <a:off x="1715476" y="4650277"/>
          <a:ext cx="2857500" cy="20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w16se="http://schemas.microsoft.com/office/word/2015/wordml/symex" xmlns:w="http://schemas.openxmlformats.org/wordprocessingml/2006/main" xmlns:w10="urn:schemas-microsoft-com:office:word" xmlns:v="urn:schemas-microsoft-com:vml" xmlns:o="urn:schemas-microsoft-com:office:office" xmlns:cx1="http://schemas.microsoft.com/office/drawing/2015/9/8/chartex" xmlns:cx="http://schemas.microsoft.com/office/drawing/2014/chartex" xmlns="" xmlns:arto="http://schemas.microsoft.com/office/word/2006/arto" xmlns:lc="http://schemas.openxmlformats.org/drawingml/2006/lockedCanvas" id="{00000000-0008-0000-0100-000024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908237"/>
              </p:ext>
            </p:extLst>
          </p:nvPr>
        </p:nvGraphicFramePr>
        <p:xfrm>
          <a:off x="6634310" y="4650277"/>
          <a:ext cx="2867025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72526" y="181930"/>
            <a:ext cx="9817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электроэнергии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ветра в Южной Америке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Азиатско-Тихоокеанском регионе, наблюдаем двойной и тройной рост производства электроэнергии и незначительный рост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4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55405" y="1122456"/>
            <a:ext cx="98173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мировой ветроэнергетики представляет собой перспективное направление в сфере возобновляемых источников энергии. Благодаря технологическим инновациям, увеличению эффективности ветрогенераторов и снижению стоимости производства, ветровая энергия становится все более конкурентоспособной.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ветроэнергетики также связаны с ее способностью обеспечивать устойчивое энергетическое будущее и создавать новые рабочие места, способствуя экономическому росту.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34959" y="696959"/>
            <a:ext cx="10751349" cy="486781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8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от традиционной энергетики и переход к само возобновляемым источникам энергии. Ветроэнергетика.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laceHolder 1"/>
              <p:cNvSpPr>
                <a:spLocks noGrp="1"/>
              </p:cNvSpPr>
              <p:nvPr>
                <p:ph type="subTitle"/>
              </p:nvPr>
            </p:nvSpPr>
            <p:spPr>
              <a:xfrm>
                <a:off x="534960" y="696959"/>
                <a:ext cx="10514880" cy="5869304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ctr">
                <a:noAutofit/>
              </a:bodyPr>
              <a:lstStyle/>
              <a:p>
                <a:pPr marL="228600" indent="-22860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ru-RU" sz="2800" dirty="0" smtClean="0"/>
                  <a:t>Рост </a:t>
                </a:r>
                <a:r>
                  <a:rPr lang="ru-RU" sz="2800" dirty="0"/>
                  <a:t>производства электроэнергии является линейным, и оценка регрессии может быть оценена на </a:t>
                </a:r>
                <a:r>
                  <a:rPr lang="ru-RU" sz="2800" dirty="0" smtClean="0"/>
                  <a:t>наборе данных </a:t>
                </a:r>
                <a:r>
                  <a:rPr lang="ru-RU" sz="2800" spc="-1" dirty="0"/>
                  <a:t>пяти </a:t>
                </a:r>
                <a:r>
                  <a:rPr lang="ru-RU" sz="2800" spc="-1" dirty="0" smtClean="0"/>
                  <a:t>регионов:</a:t>
                </a:r>
                <a:endParaRPr lang="ru-RU" sz="2800" b="0" strike="noStrike" spc="-1" dirty="0" smtClean="0">
                  <a:latin typeface="Arial"/>
                </a:endParaRPr>
              </a:p>
              <a:p>
                <a:pPr marL="457200" indent="-457200">
                  <a:spcBef>
                    <a:spcPts val="1001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ü"/>
                </a:pPr>
                <a:r>
                  <a:rPr lang="ru-RU" sz="2800" b="0" strike="noStrike" spc="-1" dirty="0" smtClean="0">
                    <a:solidFill>
                      <a:srgbClr val="000000"/>
                    </a:solidFill>
                    <a:latin typeface="Times New Roman"/>
                  </a:rPr>
                  <a:t>Весь мир</a:t>
                </a:r>
              </a:p>
              <a:p>
                <a:pPr marL="457200" indent="-457200">
                  <a:spcBef>
                    <a:spcPts val="1001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ü"/>
                </a:pPr>
                <a:r>
                  <a:rPr lang="ru-RU" sz="2800" b="0" strike="noStrike" spc="-1" dirty="0" smtClean="0">
                    <a:solidFill>
                      <a:srgbClr val="000000"/>
                    </a:solidFill>
                    <a:latin typeface="Times New Roman"/>
                  </a:rPr>
                  <a:t>Европа</a:t>
                </a:r>
              </a:p>
              <a:p>
                <a:pPr marL="457200" indent="-457200">
                  <a:spcBef>
                    <a:spcPts val="1001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ü"/>
                </a:pPr>
                <a:r>
                  <a:rPr lang="ru-RU" sz="2800" b="0" strike="noStrike" spc="-1" dirty="0" smtClean="0">
                    <a:solidFill>
                      <a:srgbClr val="000000"/>
                    </a:solidFill>
                    <a:latin typeface="Times New Roman"/>
                  </a:rPr>
                  <a:t>Северная Америка</a:t>
                </a:r>
              </a:p>
              <a:p>
                <a:pPr marL="457200" indent="-457200">
                  <a:spcBef>
                    <a:spcPts val="1001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ü"/>
                </a:pPr>
                <a:r>
                  <a:rPr lang="ru-RU" sz="2800" b="0" strike="noStrike" spc="-1" dirty="0" smtClean="0">
                    <a:solidFill>
                      <a:srgbClr val="000000"/>
                    </a:solidFill>
                    <a:latin typeface="Times New Roman"/>
                  </a:rPr>
                  <a:t>Южная и Центральная Америка</a:t>
                </a:r>
              </a:p>
              <a:p>
                <a:pPr marL="457200" indent="-457200">
                  <a:spcBef>
                    <a:spcPts val="1001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ü"/>
                </a:pPr>
                <a:r>
                  <a:rPr lang="ru-RU" sz="2800" b="0" strike="noStrike" spc="-1" dirty="0" smtClean="0">
                    <a:solidFill>
                      <a:srgbClr val="000000"/>
                    </a:solidFill>
                    <a:latin typeface="Times New Roman"/>
                  </a:rPr>
                  <a:t>Азиатско-Тихоокеанский регион</a:t>
                </a:r>
              </a:p>
              <a:p>
                <a:pPr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ru-RU" sz="2800" spc="-1" dirty="0" smtClean="0">
                    <a:solidFill>
                      <a:srgbClr val="000000"/>
                    </a:solidFill>
                    <a:latin typeface="Times New Roman"/>
                  </a:rPr>
                  <a:t>В качестве модели будем использовать уравнение:</a:t>
                </a:r>
              </a:p>
              <a:p>
                <a:pPr>
                  <a:spcBef>
                    <a:spcPts val="1001"/>
                  </a:spcBef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b="0" strike="noStrike" spc="-1" dirty="0" smtClean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– </a:t>
                </a:r>
                <a:r>
                  <a:rPr lang="ru-RU" sz="1800" b="0" strike="noStrike" spc="-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общая генерация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 – </a:t>
                </a:r>
                <a:r>
                  <a:rPr lang="ru-RU" sz="1800" b="0" strike="noStrike" spc="-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sz="1800" b="0" strike="noStrike" spc="-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0" strike="noStrike" spc="-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линейной регрессии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endParaRPr lang="ru-RU" sz="2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534960" y="696959"/>
                <a:ext cx="10514880" cy="5869304"/>
              </a:xfrm>
              <a:prstGeom prst="rect">
                <a:avLst/>
              </a:prstGeom>
              <a:blipFill rotWithShape="0">
                <a:blip r:embed="rId2"/>
                <a:stretch>
                  <a:fillRect l="-208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6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34960" y="174171"/>
            <a:ext cx="10514880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всему миру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576533"/>
            <a:ext cx="6600825" cy="3057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0" y="3564390"/>
            <a:ext cx="6086475" cy="3209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601" y="2764018"/>
            <a:ext cx="44386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34960" y="174171"/>
            <a:ext cx="10514880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Европе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626472"/>
            <a:ext cx="6191250" cy="3009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0" y="3636372"/>
            <a:ext cx="5953125" cy="3124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47" y="2325187"/>
            <a:ext cx="4305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34960" y="174171"/>
            <a:ext cx="10514880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Северной Америке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553674"/>
            <a:ext cx="6105525" cy="2981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0" y="3541189"/>
            <a:ext cx="5924550" cy="30384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065" y="2504802"/>
            <a:ext cx="4295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174171" y="174171"/>
            <a:ext cx="11242765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Южной 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Америке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909909"/>
            <a:ext cx="5943600" cy="30003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0" y="3910284"/>
            <a:ext cx="5550354" cy="28461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063" y="2733013"/>
            <a:ext cx="4343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191589" y="174171"/>
            <a:ext cx="11164388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Азиатско-Тихоокеанскому региону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898751"/>
            <a:ext cx="5508789" cy="28383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2" y="3737148"/>
            <a:ext cx="5377122" cy="27570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965" y="2324266"/>
            <a:ext cx="43338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70559" y="1097280"/>
            <a:ext cx="10319657" cy="44674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Ветроэнергетика часто признается экологической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инновацией,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значит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применить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диффузии инноваций для прогнозирования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ветроэнергетики.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основного уравнения будем использовать модель Басса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трёх её исполнениях: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795</TotalTime>
  <Words>326</Words>
  <Application>Microsoft Office PowerPoint</Application>
  <PresentationFormat>Широкоэкранный</PresentationFormat>
  <Paragraphs>39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DejaVu Sans</vt:lpstr>
      <vt:lpstr>Symbol</vt:lpstr>
      <vt:lpstr>Times New Roman</vt:lpstr>
      <vt:lpstr>Wingdings</vt:lpstr>
      <vt:lpstr>Office Theme</vt:lpstr>
      <vt:lpstr>Перспективы развития мировой ветроэнергетики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Диффузия инноваций</dc:title>
  <dc:subject/>
  <dc:creator>Михаил Михайлович Никифоров</dc:creator>
  <dc:description/>
  <cp:lastModifiedBy>Михаил Михайлович Никифоров</cp:lastModifiedBy>
  <cp:revision>53</cp:revision>
  <dcterms:created xsi:type="dcterms:W3CDTF">2022-11-23T19:02:41Z</dcterms:created>
  <dcterms:modified xsi:type="dcterms:W3CDTF">2023-11-22T18:33:53Z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8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20</vt:i4>
  </property>
</Properties>
</file>