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5.png" ContentType="image/png"/>
  <Override PartName="/ppt/media/image26.jpeg" ContentType="image/jpeg"/>
  <Override PartName="/ppt/media/image23.png" ContentType="image/png"/>
  <Override PartName="/ppt/media/image22.png" ContentType="image/png"/>
  <Override PartName="/ppt/media/image19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2FC7BB-2D1B-485D-8BEE-FEC2E54975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FDC67-CC5D-4C67-BEFB-BF0DF64273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3E79DF-E613-494B-BD49-5B12D0D62B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BAF087-7339-4327-9A81-1B73B94553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D7A99F-07E4-4DC2-978F-EB1BC2EC25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5FFC86-A137-4590-8C33-3605702ED4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097119-8359-4269-B585-B8E54C9A88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134E86-852C-4ED3-9EC3-1303B84638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3B7BE9-61F7-421F-9F64-3A6507432A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A3D9CA-B7C0-466E-BE89-AFCE511E44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474ED2-13DB-4EFE-896B-15A543A4DC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80E30D-A231-4D93-ADDC-93247C6CB1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2ABD07-3DC4-4E3D-A155-DC70876E0E7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pic>
        <p:nvPicPr>
          <p:cNvPr id="4" name="Рисунок 6" descr=""/>
          <p:cNvPicPr/>
          <p:nvPr/>
        </p:nvPicPr>
        <p:blipFill>
          <a:blip r:embed="rId2"/>
          <a:stretch/>
        </p:blipFill>
        <p:spPr>
          <a:xfrm>
            <a:off x="10662840" y="45360"/>
            <a:ext cx="1528920" cy="1082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ivanov@ugtu.net" TargetMode="External"/><Relationship Id="rId2" Type="http://schemas.openxmlformats.org/officeDocument/2006/relationships/hyperlink" Target="mailto:ivanov@ugtu.net" TargetMode="External"/><Relationship Id="rId3" Type="http://schemas.openxmlformats.org/officeDocument/2006/relationships/hyperlink" Target="mailto:ivanov@ugtu.net" TargetMode="External"/><Relationship Id="rId4" Type="http://schemas.openxmlformats.org/officeDocument/2006/relationships/hyperlink" Target="mailto:ivanov@ugtu.net" TargetMode="External"/><Relationship Id="rId5" Type="http://schemas.openxmlformats.org/officeDocument/2006/relationships/hyperlink" Target="mailto:ivanov@ugtu.net" TargetMode="External"/><Relationship Id="rId6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5960" y="197640"/>
            <a:ext cx="11433240" cy="453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</a:rPr>
              <a:t>Выбор метода для определения параметров модели Басса прогнозирования развития возобновляемой энергетики на примере ветрогенерации на языке программирования Python с использованием библиотеки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scipy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26680" y="4398840"/>
            <a:ext cx="9878400" cy="18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Подготовил</a:t>
            </a: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: Никифоров М.М.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студент группы ИВТ-22оз-М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Научный руководитель: </a:t>
            </a:r>
            <a:r>
              <a:rPr b="1" i="1" lang="ru-RU" sz="2000" spc="-1" strike="noStrike">
                <a:solidFill>
                  <a:srgbClr val="000000"/>
                </a:solidFill>
                <a:latin typeface="Times New Roman"/>
              </a:rPr>
              <a:t>Доцент кафедры ВТИСИТ –Куделин А.Г.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Ухтинский государственный технический университет</a:t>
            </a:r>
            <a:endParaRPr b="0" lang="ru-RU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</a:rPr>
              <a:t>mail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</a:rPr>
              <a:t>: </a:t>
            </a:r>
            <a:r>
              <a:rPr b="0" i="1" lang="en-US" sz="2000" spc="-1" strike="noStrike" u="sng">
                <a:solidFill>
                  <a:srgbClr val="0563c1"/>
                </a:solidFill>
                <a:uFillTx/>
                <a:latin typeface="Times New Roman"/>
                <a:hlinkClick r:id="rId1"/>
              </a:rPr>
              <a:t>nikiforov</a:t>
            </a:r>
            <a:r>
              <a:rPr b="0" i="1" lang="ru-RU" sz="2000" spc="-1" strike="noStrike" u="sng">
                <a:solidFill>
                  <a:srgbClr val="0563c1"/>
                </a:solidFill>
                <a:uFillTx/>
                <a:latin typeface="Times New Roman"/>
                <a:hlinkClick r:id="rId2"/>
              </a:rPr>
              <a:t>1601@</a:t>
            </a:r>
            <a:r>
              <a:rPr b="0" i="1" lang="en-US" sz="2000" spc="-1" strike="noStrike" u="sng">
                <a:solidFill>
                  <a:srgbClr val="0563c1"/>
                </a:solidFill>
                <a:uFillTx/>
                <a:latin typeface="Times New Roman"/>
                <a:hlinkClick r:id="rId3"/>
              </a:rPr>
              <a:t>yandex</a:t>
            </a:r>
            <a:r>
              <a:rPr b="0" i="1" lang="ru-RU" sz="2000" spc="-1" strike="noStrike" u="sng">
                <a:solidFill>
                  <a:srgbClr val="0563c1"/>
                </a:solidFill>
                <a:uFillTx/>
                <a:latin typeface="Times New Roman"/>
                <a:hlinkClick r:id="rId4"/>
              </a:rPr>
              <a:t>.</a:t>
            </a:r>
            <a:r>
              <a:rPr b="0" i="1" lang="en-US" sz="2000" spc="-1" strike="noStrike" u="sng">
                <a:solidFill>
                  <a:srgbClr val="0563c1"/>
                </a:solidFill>
                <a:uFillTx/>
                <a:latin typeface="Times New Roman"/>
                <a:hlinkClick r:id="rId5"/>
              </a:rPr>
              <a:t>ru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44" name="Подзаголовок 2"/>
          <p:cNvSpPr/>
          <p:nvPr/>
        </p:nvSpPr>
        <p:spPr>
          <a:xfrm>
            <a:off x="1020240" y="315720"/>
            <a:ext cx="9861840" cy="15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i="1" lang="ru-RU" sz="2800" spc="-1" strike="noStrike">
                <a:solidFill>
                  <a:srgbClr val="000000"/>
                </a:solidFill>
                <a:latin typeface="Times New Roman"/>
              </a:rPr>
              <a:t>Ухтинский Государственный Технический Университет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Подбор начальных значений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p, q, m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Прямоугольник 5"/>
          <p:cNvSpPr/>
          <p:nvPr/>
        </p:nvSpPr>
        <p:spPr>
          <a:xfrm>
            <a:off x="295920" y="2274840"/>
            <a:ext cx="11486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popt, pcov = curve_fit(Bass, data.generate, data.Sales,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bounds=(0, np.inf), method='trf', maxfev = 10000)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p0 = popt[0]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q0 = popt[1]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m0 = popt[2]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357120" y="4093200"/>
            <a:ext cx="10995840" cy="20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popt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Оптимальные значения параметров, чтобы сумма разности квадратов f(xdata, *popt) - ydata была минимизирована.</a:t>
            </a:r>
            <a:endParaRPr b="0" lang="ru-RU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pcov -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Расчетная ковариация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popt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Минимизация суммы разности квадратов 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330840" y="2568960"/>
            <a:ext cx="11625480" cy="41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Returns: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x - массив решений,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success - логический флаг, указывающий, успешно ли завершился оптимизатор,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message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- описывающее причину завершения.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– метод, который применяет определенный алгоритм для оптимальной минимизации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Nelder-Mead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- симплекс-метод является самым простым способом свести к минимуму явно определенную и довольно гладкую функцию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Powell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- алгоритм минимизации без градиента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L-BFGS-B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- метод от Бройдена–Флетчера–Гольдфарба–Шанно, реализованный с уменьшенным потреблением памяти за счет частичной загрузки векторов из матрицы Гессе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TNC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- ограниченное число итераций, хорош для нелинейных функций с большим числом независимых переменных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SLSQP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- последовательное квадратичное программирование с ограничениями, ньютоновский метод решения системы Лагранжа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trust-constr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 - поиск локального минимума в доверительной области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" name="Прямоугольник 4"/>
          <p:cNvSpPr/>
          <p:nvPr/>
        </p:nvSpPr>
        <p:spPr>
          <a:xfrm>
            <a:off x="1088640" y="1551960"/>
            <a:ext cx="10014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k0 = [p0, q0, m0]  #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Начальные значения параметров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kb = ((0, None), (0, None), (0, None))  #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Все параметры неотрицательные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res = minimize(squareMistake, k0, args=Generation, method=n, bounds=kb)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Поиск оптимального метода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Рисунок 3" descr=""/>
          <p:cNvPicPr/>
          <p:nvPr/>
        </p:nvPicPr>
        <p:blipFill>
          <a:blip r:embed="rId1"/>
          <a:stretch/>
        </p:blipFill>
        <p:spPr>
          <a:xfrm>
            <a:off x="3871440" y="1228680"/>
            <a:ext cx="3803760" cy="3012120"/>
          </a:xfrm>
          <a:prstGeom prst="rect">
            <a:avLst/>
          </a:prstGeom>
          <a:ln w="0">
            <a:noFill/>
          </a:ln>
        </p:spPr>
      </p:pic>
      <p:pic>
        <p:nvPicPr>
          <p:cNvPr id="75" name="Рисунок 10" descr=""/>
          <p:cNvPicPr/>
          <p:nvPr/>
        </p:nvPicPr>
        <p:blipFill>
          <a:blip r:embed="rId2"/>
          <a:stretch/>
        </p:blipFill>
        <p:spPr>
          <a:xfrm>
            <a:off x="1292040" y="4426200"/>
            <a:ext cx="9650880" cy="197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Поиск оптимального метода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Рисунок 4" descr=""/>
          <p:cNvPicPr/>
          <p:nvPr/>
        </p:nvPicPr>
        <p:blipFill>
          <a:blip r:embed="rId1"/>
          <a:stretch/>
        </p:blipFill>
        <p:spPr>
          <a:xfrm>
            <a:off x="3436200" y="1307160"/>
            <a:ext cx="4143960" cy="3168720"/>
          </a:xfrm>
          <a:prstGeom prst="rect">
            <a:avLst/>
          </a:prstGeom>
          <a:ln w="0">
            <a:noFill/>
          </a:ln>
        </p:spPr>
      </p:pic>
      <p:pic>
        <p:nvPicPr>
          <p:cNvPr id="78" name="Рисунок 2" descr=""/>
          <p:cNvPicPr/>
          <p:nvPr/>
        </p:nvPicPr>
        <p:blipFill>
          <a:blip r:embed="rId2"/>
          <a:stretch/>
        </p:blipFill>
        <p:spPr>
          <a:xfrm>
            <a:off x="2433240" y="4948920"/>
            <a:ext cx="7133760" cy="131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Поиск оптимального метода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Рисунок 5" descr=""/>
          <p:cNvPicPr/>
          <p:nvPr/>
        </p:nvPicPr>
        <p:blipFill>
          <a:blip r:embed="rId1"/>
          <a:stretch/>
        </p:blipFill>
        <p:spPr>
          <a:xfrm>
            <a:off x="3627720" y="1498680"/>
            <a:ext cx="4366440" cy="3363120"/>
          </a:xfrm>
          <a:prstGeom prst="rect">
            <a:avLst/>
          </a:prstGeom>
          <a:ln w="0">
            <a:noFill/>
          </a:ln>
        </p:spPr>
      </p:pic>
      <p:pic>
        <p:nvPicPr>
          <p:cNvPr id="81" name="Рисунок 2" descr=""/>
          <p:cNvPicPr/>
          <p:nvPr/>
        </p:nvPicPr>
        <p:blipFill>
          <a:blip r:embed="rId2"/>
          <a:stretch/>
        </p:blipFill>
        <p:spPr>
          <a:xfrm>
            <a:off x="2037960" y="5176080"/>
            <a:ext cx="7934040" cy="12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Поиск оптимального метода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Рисунок 6" descr=""/>
          <p:cNvPicPr/>
          <p:nvPr/>
        </p:nvPicPr>
        <p:blipFill>
          <a:blip r:embed="rId1"/>
          <a:stretch/>
        </p:blipFill>
        <p:spPr>
          <a:xfrm>
            <a:off x="3958560" y="1690200"/>
            <a:ext cx="4183560" cy="3339720"/>
          </a:xfrm>
          <a:prstGeom prst="rect">
            <a:avLst/>
          </a:prstGeom>
          <a:ln w="0">
            <a:noFill/>
          </a:ln>
        </p:spPr>
      </p:pic>
      <p:pic>
        <p:nvPicPr>
          <p:cNvPr id="84" name="Рисунок 2" descr=""/>
          <p:cNvPicPr/>
          <p:nvPr/>
        </p:nvPicPr>
        <p:blipFill>
          <a:blip r:embed="rId2"/>
          <a:stretch/>
        </p:blipFill>
        <p:spPr>
          <a:xfrm>
            <a:off x="2152440" y="5201640"/>
            <a:ext cx="8600760" cy="131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Поиск оптимального метода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Рисунок 7" descr=""/>
          <p:cNvPicPr/>
          <p:nvPr/>
        </p:nvPicPr>
        <p:blipFill>
          <a:blip r:embed="rId1"/>
          <a:stretch/>
        </p:blipFill>
        <p:spPr>
          <a:xfrm>
            <a:off x="3192120" y="1565640"/>
            <a:ext cx="4118040" cy="3197520"/>
          </a:xfrm>
          <a:prstGeom prst="rect">
            <a:avLst/>
          </a:prstGeom>
          <a:ln w="0">
            <a:noFill/>
          </a:ln>
        </p:spPr>
      </p:pic>
      <p:pic>
        <p:nvPicPr>
          <p:cNvPr id="87" name="Рисунок 2" descr=""/>
          <p:cNvPicPr/>
          <p:nvPr/>
        </p:nvPicPr>
        <p:blipFill>
          <a:blip r:embed="rId2"/>
          <a:stretch/>
        </p:blipFill>
        <p:spPr>
          <a:xfrm>
            <a:off x="1639800" y="5154120"/>
            <a:ext cx="7762680" cy="13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Поиск оптимального метода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Рисунок 8" descr=""/>
          <p:cNvPicPr/>
          <p:nvPr/>
        </p:nvPicPr>
        <p:blipFill>
          <a:blip r:embed="rId1"/>
          <a:stretch/>
        </p:blipFill>
        <p:spPr>
          <a:xfrm>
            <a:off x="3763080" y="1479240"/>
            <a:ext cx="4189680" cy="3292920"/>
          </a:xfrm>
          <a:prstGeom prst="rect">
            <a:avLst/>
          </a:prstGeom>
          <a:ln w="0">
            <a:noFill/>
          </a:ln>
        </p:spPr>
      </p:pic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1211760" y="5032800"/>
            <a:ext cx="8705520" cy="128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Поиск оптимального метода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Рисунок 9" descr=""/>
          <p:cNvPicPr/>
          <p:nvPr/>
        </p:nvPicPr>
        <p:blipFill>
          <a:blip r:embed="rId1"/>
          <a:stretch/>
        </p:blipFill>
        <p:spPr>
          <a:xfrm>
            <a:off x="3848760" y="1382400"/>
            <a:ext cx="4221000" cy="3250080"/>
          </a:xfrm>
          <a:prstGeom prst="rect">
            <a:avLst/>
          </a:prstGeom>
          <a:ln w="0">
            <a:noFill/>
          </a:ln>
        </p:spPr>
      </p:pic>
      <p:pic>
        <p:nvPicPr>
          <p:cNvPr id="93" name="Рисунок 2" descr=""/>
          <p:cNvPicPr/>
          <p:nvPr/>
        </p:nvPicPr>
        <p:blipFill>
          <a:blip r:embed="rId2"/>
          <a:stretch/>
        </p:blipFill>
        <p:spPr>
          <a:xfrm>
            <a:off x="1428840" y="5007600"/>
            <a:ext cx="8619840" cy="128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latin typeface="Times New Roman"/>
              </a:rPr>
              <a:t>Заключение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720000" y="17694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Проведя исследование по нахождению 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</a:rPr>
              <a:t>метода для определения 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</a:rPr>
              <a:t>параметров модели Басса на языке программирования 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</a:rPr>
              <a:t>Python с использованием библиотеки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scipy, можно сделать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</a:rPr>
              <a:t>вывод,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 что нет универсального алгоритма. Следовательно,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необходимо использовать тот метод, который является самым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оптимальным при подборе параметров.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 дальнейшей работе будет использоваться метод, который даёт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наименьшую сумму разности квадратов.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ubTitle"/>
          </p:nvPr>
        </p:nvSpPr>
        <p:spPr>
          <a:xfrm>
            <a:off x="534960" y="696960"/>
            <a:ext cx="10514880" cy="21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 качестве модели была использована формула Басса: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46" name="Рисунок 1" descr=""/>
          <p:cNvPicPr/>
          <p:nvPr/>
        </p:nvPicPr>
        <p:blipFill>
          <a:blip r:embed="rId1"/>
          <a:stretch/>
        </p:blipFill>
        <p:spPr>
          <a:xfrm>
            <a:off x="149400" y="2847600"/>
            <a:ext cx="11815920" cy="23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Объект 1" descr=""/>
          <p:cNvPicPr/>
          <p:nvPr/>
        </p:nvPicPr>
        <p:blipFill>
          <a:blip r:embed="rId1"/>
          <a:stretch/>
        </p:blipFill>
        <p:spPr>
          <a:xfrm>
            <a:off x="1706760" y="0"/>
            <a:ext cx="9168120" cy="686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Данные, используемые при исследовании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Были использованы данные по ветрогенерации за период с 1995 по 2020 гг в следующих регионах: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Arial"/>
              </a:rPr>
              <a:t>Суммарные данные по миру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Arial"/>
              </a:rPr>
              <a:t>Европа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Arial"/>
              </a:rPr>
              <a:t>Северная Америка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Arial"/>
              </a:rPr>
              <a:t>Центральная и Южная Америка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Arial"/>
              </a:rPr>
              <a:t>Африка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Arial"/>
              </a:rPr>
              <a:t>Азиатско-Тихоокеанский регион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pc="-1" strike="noStrike" u="sng">
                <a:solidFill>
                  <a:srgbClr val="000000"/>
                </a:solidFill>
                <a:uFillTx/>
                <a:latin typeface="Arial"/>
              </a:rPr>
              <a:t>Средний Восток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Методы применения модели к исследуемым данным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 ручном режиме, используя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MS Excel</a:t>
            </a:r>
            <a:endParaRPr b="0" lang="ru-RU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В автоматическом режиме, используя библиотеку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Scipy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языка программирования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Python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6400" y="77760"/>
            <a:ext cx="10514880" cy="60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Исследование в ручном режиме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Рисунок 6" descr=""/>
          <p:cNvPicPr/>
          <p:nvPr/>
        </p:nvPicPr>
        <p:blipFill>
          <a:blip r:embed="rId1"/>
          <a:srcRect l="0" t="0" r="3461" b="0"/>
          <a:stretch/>
        </p:blipFill>
        <p:spPr>
          <a:xfrm>
            <a:off x="409320" y="780840"/>
            <a:ext cx="9700920" cy="1742760"/>
          </a:xfrm>
          <a:prstGeom prst="rect">
            <a:avLst/>
          </a:prstGeom>
          <a:ln w="0">
            <a:noFill/>
          </a:ln>
        </p:spPr>
      </p:pic>
      <p:pic>
        <p:nvPicPr>
          <p:cNvPr id="53" name="Рисунок 7" descr=""/>
          <p:cNvPicPr/>
          <p:nvPr/>
        </p:nvPicPr>
        <p:blipFill>
          <a:blip r:embed="rId2"/>
          <a:stretch/>
        </p:blipFill>
        <p:spPr>
          <a:xfrm>
            <a:off x="409320" y="2523960"/>
            <a:ext cx="9696240" cy="1752120"/>
          </a:xfrm>
          <a:prstGeom prst="rect">
            <a:avLst/>
          </a:prstGeom>
          <a:ln w="0">
            <a:noFill/>
          </a:ln>
        </p:spPr>
      </p:pic>
      <p:pic>
        <p:nvPicPr>
          <p:cNvPr id="54" name="Рисунок 8" descr=""/>
          <p:cNvPicPr/>
          <p:nvPr/>
        </p:nvPicPr>
        <p:blipFill>
          <a:blip r:embed="rId3"/>
          <a:stretch/>
        </p:blipFill>
        <p:spPr>
          <a:xfrm>
            <a:off x="409320" y="4267080"/>
            <a:ext cx="9677160" cy="1723680"/>
          </a:xfrm>
          <a:prstGeom prst="rect">
            <a:avLst/>
          </a:prstGeom>
          <a:ln w="0">
            <a:noFill/>
          </a:ln>
        </p:spPr>
      </p:pic>
      <p:pic>
        <p:nvPicPr>
          <p:cNvPr id="55" name="Рисунок 9" descr=""/>
          <p:cNvPicPr/>
          <p:nvPr/>
        </p:nvPicPr>
        <p:blipFill>
          <a:blip r:embed="rId4"/>
          <a:stretch/>
        </p:blipFill>
        <p:spPr>
          <a:xfrm>
            <a:off x="5301360" y="2314440"/>
            <a:ext cx="1323720" cy="180720"/>
          </a:xfrm>
          <a:prstGeom prst="rect">
            <a:avLst/>
          </a:prstGeom>
          <a:ln w="0">
            <a:noFill/>
          </a:ln>
        </p:spPr>
      </p:pic>
      <p:pic>
        <p:nvPicPr>
          <p:cNvPr id="56" name="Рисунок 10" descr=""/>
          <p:cNvPicPr/>
          <p:nvPr/>
        </p:nvPicPr>
        <p:blipFill>
          <a:blip r:embed="rId5"/>
          <a:stretch/>
        </p:blipFill>
        <p:spPr>
          <a:xfrm>
            <a:off x="5285880" y="4070160"/>
            <a:ext cx="1323720" cy="180720"/>
          </a:xfrm>
          <a:prstGeom prst="rect">
            <a:avLst/>
          </a:prstGeom>
          <a:ln w="0">
            <a:noFill/>
          </a:ln>
        </p:spPr>
      </p:pic>
      <p:pic>
        <p:nvPicPr>
          <p:cNvPr id="57" name="Рисунок 11" descr=""/>
          <p:cNvPicPr/>
          <p:nvPr/>
        </p:nvPicPr>
        <p:blipFill>
          <a:blip r:embed="rId6"/>
          <a:stretch/>
        </p:blipFill>
        <p:spPr>
          <a:xfrm>
            <a:off x="5259960" y="5794200"/>
            <a:ext cx="1323720" cy="18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Рисунок 3" descr=""/>
          <p:cNvPicPr/>
          <p:nvPr/>
        </p:nvPicPr>
        <p:blipFill>
          <a:blip r:embed="rId1"/>
          <a:srcRect l="0" t="38030" r="10580" b="0"/>
          <a:stretch/>
        </p:blipFill>
        <p:spPr>
          <a:xfrm>
            <a:off x="1096560" y="2934720"/>
            <a:ext cx="9127080" cy="3078360"/>
          </a:xfrm>
          <a:prstGeom prst="rect">
            <a:avLst/>
          </a:prstGeom>
          <a:ln w="0">
            <a:noFill/>
          </a:ln>
        </p:spPr>
      </p:pic>
      <p:pic>
        <p:nvPicPr>
          <p:cNvPr id="59" name="Рисунок 4" descr=""/>
          <p:cNvPicPr/>
          <p:nvPr/>
        </p:nvPicPr>
        <p:blipFill>
          <a:blip r:embed="rId2"/>
          <a:stretch/>
        </p:blipFill>
        <p:spPr>
          <a:xfrm>
            <a:off x="0" y="1288440"/>
            <a:ext cx="12191760" cy="1291680"/>
          </a:xfrm>
          <a:prstGeom prst="rect">
            <a:avLst/>
          </a:prstGeom>
          <a:ln w="0">
            <a:noFill/>
          </a:ln>
        </p:spPr>
      </p:pic>
      <p:pic>
        <p:nvPicPr>
          <p:cNvPr id="60" name="Рисунок 5" descr=""/>
          <p:cNvPicPr/>
          <p:nvPr/>
        </p:nvPicPr>
        <p:blipFill>
          <a:blip r:embed="rId3"/>
          <a:stretch/>
        </p:blipFill>
        <p:spPr>
          <a:xfrm>
            <a:off x="217440" y="2371680"/>
            <a:ext cx="888120" cy="1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Автоматизация применения модели к исследуемым данным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56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Язык программирования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Python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, библиотека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Scipy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63" name="Прямоугольник 3"/>
          <p:cNvSpPr/>
          <p:nvPr/>
        </p:nvSpPr>
        <p:spPr>
          <a:xfrm>
            <a:off x="838080" y="2883600"/>
            <a:ext cx="72522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 Bass(x, P, Q, M):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"""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Функция расчета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Prognose Sales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x: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величина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Prognose Generation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за прошлый год.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"""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return (P*M+(Q-P)*(x))-(Q/M)*(x**2)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3"/>
          <p:cNvSpPr/>
          <p:nvPr/>
        </p:nvSpPr>
        <p:spPr>
          <a:xfrm>
            <a:off x="374400" y="728640"/>
            <a:ext cx="1133820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 squareMistake(k: tuple, *sales) -&gt; float: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"""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Функция для минимизации через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scipy.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Рассчитывает сумму квадратов разностей значений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Prognose Generation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и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Prognose Sales.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k: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кортеж начальных параметров (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P, Q, M);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sales: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кортеж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Sales.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"""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#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Начальные значения для первого года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p0 = 0  # Prognose Sales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c0 = sales[0]  # Prognose Generation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res = 0  #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Значение суммы разности квадратов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# Набираем результат суммы разности квадратов за имеющиеся годы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i in range(1, len(sales)):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 = Bass(c0, P=k[0], Q=k[1], M=k[2])  #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Новый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Prognose Sales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 = c0 + p  #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Новый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Prognose Generation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res += (c - sales[i])**2  #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Добавляем к сумме разности квадратов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# Обновляем значения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p0 = p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c0 = c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return res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Применение библиотеки </a:t>
            </a: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Scipy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357120" y="1550160"/>
            <a:ext cx="11599560" cy="506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scipy.optimize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- предоставляет функции для минимизации (или максимизации) целевых функций, возможно, с учетом ограничений. Он включает в себя решатели для нелинейных задач (с поддержкой алгоритмов локальной и глобальной оптимизации), линейного программирования, ограниченного и нелинейного метода наименьших квадратов, поиска корней и подбора кривой.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curve_fit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- функция, использующая нелинейный метод наименьших квадратов, чтобы подогнать функцию f к данным.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minimize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 – функция, минимизация скалярной функции одной или нескольких переменных.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416</TotalTime>
  <Application>LibreOffice/7.3.7.2$Linux_X86_64 LibreOffice_project/30$Build-2</Application>
  <AppVersion>15.0000</AppVersion>
  <Words>690</Words>
  <Paragraphs>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2022-11-23T19:02:41Z</dcterms:created>
  <dc:creator>Михаил Михайлович Никифоров</dc:creator>
  <dc:description/>
  <dc:language>ru-RU</dc:language>
  <cp:lastModifiedBy/>
  <dcterms:modified xsi:type="dcterms:W3CDTF">2023-03-29T23:23:24Z</dcterms:modified>
  <cp:revision>33</cp:revision>
  <dc:subject/>
  <dc:title>Диффузия инноваций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8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20</vt:i4>
  </property>
</Properties>
</file>