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MP\KTH\!Work2\XLS\New%20Bas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56;&#1072;&#1073;&#1086;&#1095;&#1080;&#1081;%20&#1089;&#1090;&#1086;&#1083;\KTH\!Work2\XLS\New%20Bas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56;&#1072;&#1073;&#1086;&#1095;&#1080;&#1081;%20&#1089;&#1090;&#1086;&#1083;\KTH\!Work2\XLS\New%20Bas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56;&#1072;&#1073;&#1086;&#1095;&#1080;&#1081;%20&#1089;&#1090;&#1086;&#1083;\KTH\!Work2\XLS\New%20Bas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Fact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Generation!$J$1:$AH$1</c:f>
              <c:numCache>
                <c:formatCode>General</c:formatCode>
                <c:ptCount val="2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  <c:pt idx="20">
                  <c:v>2016</c:v>
                </c:pt>
                <c:pt idx="21">
                  <c:v>2017</c:v>
                </c:pt>
                <c:pt idx="22">
                  <c:v>2018</c:v>
                </c:pt>
                <c:pt idx="23">
                  <c:v>2019</c:v>
                </c:pt>
                <c:pt idx="24">
                  <c:v>2020</c:v>
                </c:pt>
              </c:numCache>
            </c:numRef>
          </c:cat>
          <c:val>
            <c:numRef>
              <c:f>Generation!$J$28:$AH$28</c:f>
              <c:numCache>
                <c:formatCode>[&gt;0.05]0.0;[=0]\-;\^</c:formatCode>
                <c:ptCount val="25"/>
                <c:pt idx="0">
                  <c:v>4.8285852452525244</c:v>
                </c:pt>
                <c:pt idx="1">
                  <c:v>7.2954929555555559</c:v>
                </c:pt>
                <c:pt idx="2">
                  <c:v>11.176479135151517</c:v>
                </c:pt>
                <c:pt idx="3">
                  <c:v>14.244321766767678</c:v>
                </c:pt>
                <c:pt idx="4">
                  <c:v>22.454714202828281</c:v>
                </c:pt>
                <c:pt idx="5">
                  <c:v>26.934286655353535</c:v>
                </c:pt>
                <c:pt idx="6">
                  <c:v>36.425949314747477</c:v>
                </c:pt>
                <c:pt idx="7">
                  <c:v>44.531152285656574</c:v>
                </c:pt>
                <c:pt idx="8">
                  <c:v>59.296786859595969</c:v>
                </c:pt>
                <c:pt idx="9">
                  <c:v>71.096749365191272</c:v>
                </c:pt>
                <c:pt idx="10">
                  <c:v>83.164139878364807</c:v>
                </c:pt>
                <c:pt idx="11">
                  <c:v>105.71319376702102</c:v>
                </c:pt>
                <c:pt idx="12">
                  <c:v>121.35390149753569</c:v>
                </c:pt>
                <c:pt idx="13">
                  <c:v>135.38322861318696</c:v>
                </c:pt>
                <c:pt idx="14">
                  <c:v>153.44349686417544</c:v>
                </c:pt>
                <c:pt idx="15">
                  <c:v>186.65740323090515</c:v>
                </c:pt>
                <c:pt idx="16">
                  <c:v>215.03240506403205</c:v>
                </c:pt>
                <c:pt idx="17">
                  <c:v>248.11525575332092</c:v>
                </c:pt>
                <c:pt idx="18">
                  <c:v>264.81501995990652</c:v>
                </c:pt>
                <c:pt idx="19">
                  <c:v>318.93123001945844</c:v>
                </c:pt>
                <c:pt idx="20">
                  <c:v>322.86787634830216</c:v>
                </c:pt>
                <c:pt idx="21">
                  <c:v>384.21652140632875</c:v>
                </c:pt>
                <c:pt idx="22">
                  <c:v>403.2175947741743</c:v>
                </c:pt>
                <c:pt idx="23">
                  <c:v>460.02981280932892</c:v>
                </c:pt>
                <c:pt idx="24">
                  <c:v>510.13807100777274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4A5-4824-B796-4B81A7397AA3}"/>
            </c:ext>
          </c:extLst>
        </c:ser>
        <c:ser>
          <c:idx val="1"/>
          <c:order val="1"/>
          <c:tx>
            <c:v>Model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Generation!$J$1:$AH$1</c:f>
              <c:numCache>
                <c:formatCode>General</c:formatCode>
                <c:ptCount val="2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  <c:pt idx="20">
                  <c:v>2016</c:v>
                </c:pt>
                <c:pt idx="21">
                  <c:v>2017</c:v>
                </c:pt>
                <c:pt idx="22">
                  <c:v>2018</c:v>
                </c:pt>
                <c:pt idx="23">
                  <c:v>2019</c:v>
                </c:pt>
                <c:pt idx="24">
                  <c:v>2020</c:v>
                </c:pt>
              </c:numCache>
            </c:numRef>
          </c:cat>
          <c:val>
            <c:numRef>
              <c:f>Generation!$J$32:$AH$32</c:f>
              <c:numCache>
                <c:formatCode>General</c:formatCode>
                <c:ptCount val="25"/>
                <c:pt idx="0">
                  <c:v>7.0969020488914865</c:v>
                </c:pt>
                <c:pt idx="1">
                  <c:v>10.851794510827583</c:v>
                </c:pt>
                <c:pt idx="2">
                  <c:v>15.207162263807987</c:v>
                </c:pt>
                <c:pt idx="3">
                  <c:v>20.25299182391333</c:v>
                </c:pt>
                <c:pt idx="4">
                  <c:v>26.090631125152306</c:v>
                </c:pt>
                <c:pt idx="5">
                  <c:v>32.833469360139432</c:v>
                </c:pt>
                <c:pt idx="6">
                  <c:v>40.607363102163362</c:v>
                </c:pt>
                <c:pt idx="7">
                  <c:v>49.550674377492726</c:v>
                </c:pt>
                <c:pt idx="8">
                  <c:v>59.813751143322257</c:v>
                </c:pt>
                <c:pt idx="9">
                  <c:v>71.557643879063477</c:v>
                </c:pt>
                <c:pt idx="10">
                  <c:v>84.951818054997773</c:v>
                </c:pt>
                <c:pt idx="11">
                  <c:v>100.17059816496415</c:v>
                </c:pt>
                <c:pt idx="12">
                  <c:v>117.38807521317476</c:v>
                </c:pt>
                <c:pt idx="13">
                  <c:v>136.77124003725831</c:v>
                </c:pt>
                <c:pt idx="14">
                  <c:v>158.47118660449721</c:v>
                </c:pt>
                <c:pt idx="15">
                  <c:v>182.61238022971713</c:v>
                </c:pt>
                <c:pt idx="16">
                  <c:v>209.28021977883355</c:v>
                </c:pt>
                <c:pt idx="17">
                  <c:v>238.50744402548261</c:v>
                </c:pt>
                <c:pt idx="18">
                  <c:v>270.26032425795694</c:v>
                </c:pt>
                <c:pt idx="19">
                  <c:v>304.42600236575385</c:v>
                </c:pt>
                <c:pt idx="20">
                  <c:v>340.80269497708122</c:v>
                </c:pt>
                <c:pt idx="21">
                  <c:v>379.09467717279892</c:v>
                </c:pt>
                <c:pt idx="22">
                  <c:v>418.91385916077536</c:v>
                </c:pt>
                <c:pt idx="23">
                  <c:v>459.78927683725692</c:v>
                </c:pt>
                <c:pt idx="24">
                  <c:v>501.18490818082171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4A5-4824-B796-4B81A7397A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4318672"/>
        <c:axId val="-34318128"/>
      </c:lineChart>
      <c:catAx>
        <c:axId val="-3431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34318128"/>
        <c:crosses val="autoZero"/>
        <c:auto val="1"/>
        <c:lblAlgn val="ctr"/>
        <c:lblOffset val="100"/>
        <c:noMultiLvlLbl val="0"/>
      </c:catAx>
      <c:valAx>
        <c:axId val="-3431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&gt;0.05]0.0;[=0]\-;\^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3431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Fact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Generation!$J$1:$AH$1</c:f>
              <c:numCache>
                <c:formatCode>General</c:formatCode>
                <c:ptCount val="2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  <c:pt idx="20">
                  <c:v>2016</c:v>
                </c:pt>
                <c:pt idx="21">
                  <c:v>2017</c:v>
                </c:pt>
                <c:pt idx="22">
                  <c:v>2018</c:v>
                </c:pt>
                <c:pt idx="23">
                  <c:v>2019</c:v>
                </c:pt>
                <c:pt idx="24">
                  <c:v>2020</c:v>
                </c:pt>
              </c:numCache>
            </c:numRef>
          </c:cat>
          <c:val>
            <c:numRef>
              <c:f>Generation!$J$51:$AH$51</c:f>
              <c:numCache>
                <c:formatCode>[&gt;0.05]0.0;[=0]\-;\^</c:formatCode>
                <c:ptCount val="25"/>
                <c:pt idx="0">
                  <c:v>3.3347363636363632</c:v>
                </c:pt>
                <c:pt idx="1">
                  <c:v>3.3952474747474746</c:v>
                </c:pt>
                <c:pt idx="2">
                  <c:v>3.1332585858585857</c:v>
                </c:pt>
                <c:pt idx="3">
                  <c:v>4.7123313131313127</c:v>
                </c:pt>
                <c:pt idx="4">
                  <c:v>5.9327585858585872</c:v>
                </c:pt>
                <c:pt idx="5">
                  <c:v>7.1523848484848482</c:v>
                </c:pt>
                <c:pt idx="6">
                  <c:v>10.884868686868689</c:v>
                </c:pt>
                <c:pt idx="7">
                  <c:v>12.009470707070708</c:v>
                </c:pt>
                <c:pt idx="8">
                  <c:v>15.251607070707072</c:v>
                </c:pt>
                <c:pt idx="9">
                  <c:v>19.561453535353532</c:v>
                </c:pt>
                <c:pt idx="10">
                  <c:v>29.350714141414144</c:v>
                </c:pt>
                <c:pt idx="11">
                  <c:v>38.023112060606067</c:v>
                </c:pt>
                <c:pt idx="12">
                  <c:v>59.965837373737379</c:v>
                </c:pt>
                <c:pt idx="13">
                  <c:v>81.870460858585858</c:v>
                </c:pt>
                <c:pt idx="14">
                  <c:v>105.57163232323234</c:v>
                </c:pt>
                <c:pt idx="15">
                  <c:v>133.22739916666669</c:v>
                </c:pt>
                <c:pt idx="16">
                  <c:v>157.2439426010101</c:v>
                </c:pt>
                <c:pt idx="17">
                  <c:v>184.86508328282827</c:v>
                </c:pt>
                <c:pt idx="18">
                  <c:v>202.73345020202018</c:v>
                </c:pt>
                <c:pt idx="19">
                  <c:v>228.35648361111112</c:v>
                </c:pt>
                <c:pt idx="20">
                  <c:v>270.59662805555553</c:v>
                </c:pt>
                <c:pt idx="21">
                  <c:v>299.00480590909092</c:v>
                </c:pt>
                <c:pt idx="22">
                  <c:v>321.65474747474747</c:v>
                </c:pt>
                <c:pt idx="23">
                  <c:v>348.25753233661374</c:v>
                </c:pt>
                <c:pt idx="24">
                  <c:v>396.72829813165941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CC0-4344-8F1A-7C88CCF94353}"/>
            </c:ext>
          </c:extLst>
        </c:ser>
        <c:ser>
          <c:idx val="1"/>
          <c:order val="1"/>
          <c:tx>
            <c:v>Model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Generation!$J$1:$AH$1</c:f>
              <c:numCache>
                <c:formatCode>General</c:formatCode>
                <c:ptCount val="2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  <c:pt idx="20">
                  <c:v>2016</c:v>
                </c:pt>
                <c:pt idx="21">
                  <c:v>2017</c:v>
                </c:pt>
                <c:pt idx="22">
                  <c:v>2018</c:v>
                </c:pt>
                <c:pt idx="23">
                  <c:v>2019</c:v>
                </c:pt>
                <c:pt idx="24">
                  <c:v>2020</c:v>
                </c:pt>
              </c:numCache>
            </c:numRef>
          </c:cat>
          <c:val>
            <c:numRef>
              <c:f>Generation!$J$55:$AH$55</c:f>
              <c:numCache>
                <c:formatCode>General</c:formatCode>
                <c:ptCount val="25"/>
                <c:pt idx="0">
                  <c:v>4.1416419024975948</c:v>
                </c:pt>
                <c:pt idx="1">
                  <c:v>5.2560812862276034</c:v>
                </c:pt>
                <c:pt idx="2">
                  <c:v>6.6670781251487767</c:v>
                </c:pt>
                <c:pt idx="3">
                  <c:v>8.4515295004484265</c:v>
                </c:pt>
                <c:pt idx="4">
                  <c:v>10.705049652418104</c:v>
                </c:pt>
                <c:pt idx="5">
                  <c:v>13.545786224716627</c:v>
                </c:pt>
                <c:pt idx="6">
                  <c:v>17.118558228089256</c:v>
                </c:pt>
                <c:pt idx="7">
                  <c:v>21.599027420214178</c:v>
                </c:pt>
                <c:pt idx="8">
                  <c:v>27.197366779744812</c:v>
                </c:pt>
                <c:pt idx="9">
                  <c:v>34.160525503913611</c:v>
                </c:pt>
                <c:pt idx="10">
                  <c:v>42.771693108122228</c:v>
                </c:pt>
                <c:pt idx="11">
                  <c:v>53.344954043364837</c:v>
                </c:pt>
                <c:pt idx="12">
                  <c:v>66.212494733792298</c:v>
                </c:pt>
                <c:pt idx="13">
                  <c:v>81.70131405494584</c:v>
                </c:pt>
                <c:pt idx="14">
                  <c:v>100.09664193008126</c:v>
                </c:pt>
                <c:pt idx="15">
                  <c:v>121.59086108476623</c:v>
                </c:pt>
                <c:pt idx="16">
                  <c:v>146.22040304327166</c:v>
                </c:pt>
                <c:pt idx="17">
                  <c:v>173.79920137780684</c:v>
                </c:pt>
                <c:pt idx="18">
                  <c:v>203.86491718115946</c:v>
                </c:pt>
                <c:pt idx="19">
                  <c:v>235.66020381239744</c:v>
                </c:pt>
                <c:pt idx="20">
                  <c:v>268.17055342983997</c:v>
                </c:pt>
                <c:pt idx="21">
                  <c:v>300.22797682367724</c:v>
                </c:pt>
                <c:pt idx="22">
                  <c:v>330.66645002616832</c:v>
                </c:pt>
                <c:pt idx="23">
                  <c:v>358.49032178272989</c:v>
                </c:pt>
                <c:pt idx="24">
                  <c:v>383.00603337700625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CC0-4344-8F1A-7C88CCF943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4316496"/>
        <c:axId val="-180647120"/>
      </c:lineChart>
      <c:catAx>
        <c:axId val="-3431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80647120"/>
        <c:crosses val="autoZero"/>
        <c:auto val="1"/>
        <c:lblAlgn val="ctr"/>
        <c:lblOffset val="100"/>
        <c:noMultiLvlLbl val="0"/>
      </c:catAx>
      <c:valAx>
        <c:axId val="-18064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&gt;0.05]0.0;[=0]\-;\^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34316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Fact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Generation!$J$1:$AH$1</c:f>
              <c:numCache>
                <c:formatCode>General</c:formatCode>
                <c:ptCount val="2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  <c:pt idx="20">
                  <c:v>2016</c:v>
                </c:pt>
                <c:pt idx="21">
                  <c:v>2017</c:v>
                </c:pt>
                <c:pt idx="22">
                  <c:v>2018</c:v>
                </c:pt>
                <c:pt idx="23">
                  <c:v>2019</c:v>
                </c:pt>
                <c:pt idx="24">
                  <c:v>2020</c:v>
                </c:pt>
              </c:numCache>
            </c:numRef>
          </c:cat>
          <c:val>
            <c:numRef>
              <c:f>Generation!$J$74:$AH$74</c:f>
              <c:numCache>
                <c:formatCode>0.000_ ;\-0.000\ </c:formatCode>
                <c:ptCount val="25"/>
                <c:pt idx="0">
                  <c:v>4.1973985222222218E-2</c:v>
                </c:pt>
                <c:pt idx="1">
                  <c:v>0.102925997979798</c:v>
                </c:pt>
                <c:pt idx="2">
                  <c:v>0.1113723801988889</c:v>
                </c:pt>
                <c:pt idx="3">
                  <c:v>0.14847192031646464</c:v>
                </c:pt>
                <c:pt idx="4">
                  <c:v>0.25211479573939394</c:v>
                </c:pt>
                <c:pt idx="5">
                  <c:v>0.32099102532626267</c:v>
                </c:pt>
                <c:pt idx="6">
                  <c:v>0.45886673841212122</c:v>
                </c:pt>
                <c:pt idx="7">
                  <c:v>0.44309745380303034</c:v>
                </c:pt>
                <c:pt idx="8">
                  <c:v>0.5434144919363636</c:v>
                </c:pt>
                <c:pt idx="9">
                  <c:v>0.53230114051212118</c:v>
                </c:pt>
                <c:pt idx="10">
                  <c:v>0.77378927034757561</c:v>
                </c:pt>
                <c:pt idx="11">
                  <c:v>1.161459974647495</c:v>
                </c:pt>
                <c:pt idx="12">
                  <c:v>1.6704335559913965</c:v>
                </c:pt>
                <c:pt idx="13">
                  <c:v>2.0779276128222435</c:v>
                </c:pt>
                <c:pt idx="14">
                  <c:v>3.4491277666709861</c:v>
                </c:pt>
                <c:pt idx="15">
                  <c:v>4.3243590147934068</c:v>
                </c:pt>
                <c:pt idx="16">
                  <c:v>7.8041473519527491</c:v>
                </c:pt>
                <c:pt idx="17">
                  <c:v>10.196910547083306</c:v>
                </c:pt>
                <c:pt idx="18">
                  <c:v>18.58168150222464</c:v>
                </c:pt>
                <c:pt idx="19">
                  <c:v>31.460386821823096</c:v>
                </c:pt>
                <c:pt idx="20">
                  <c:v>45.177003491396867</c:v>
                </c:pt>
                <c:pt idx="21">
                  <c:v>56.131776704677499</c:v>
                </c:pt>
                <c:pt idx="22">
                  <c:v>65.758986944865185</c:v>
                </c:pt>
                <c:pt idx="23">
                  <c:v>78.764940088184588</c:v>
                </c:pt>
                <c:pt idx="24">
                  <c:v>85.418426049307428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F71-459A-81E7-834A09B3BCC6}"/>
            </c:ext>
          </c:extLst>
        </c:ser>
        <c:ser>
          <c:idx val="1"/>
          <c:order val="1"/>
          <c:tx>
            <c:v>Model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Generation!$J$1:$AH$1</c:f>
              <c:numCache>
                <c:formatCode>General</c:formatCode>
                <c:ptCount val="2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  <c:pt idx="20">
                  <c:v>2016</c:v>
                </c:pt>
                <c:pt idx="21">
                  <c:v>2017</c:v>
                </c:pt>
                <c:pt idx="22">
                  <c:v>2018</c:v>
                </c:pt>
                <c:pt idx="23">
                  <c:v>2019</c:v>
                </c:pt>
                <c:pt idx="24">
                  <c:v>2020</c:v>
                </c:pt>
              </c:numCache>
            </c:numRef>
          </c:cat>
          <c:val>
            <c:numRef>
              <c:f>Generation!$J$78:$AH$78</c:f>
              <c:numCache>
                <c:formatCode>General</c:formatCode>
                <c:ptCount val="25"/>
                <c:pt idx="0">
                  <c:v>1.1933215683422474E-2</c:v>
                </c:pt>
                <c:pt idx="1">
                  <c:v>1.8308497902431674E-2</c:v>
                </c:pt>
                <c:pt idx="2">
                  <c:v>2.8089085857583171E-2</c:v>
                </c:pt>
                <c:pt idx="3">
                  <c:v>4.3092991439610207E-2</c:v>
                </c:pt>
                <c:pt idx="4">
                  <c:v>6.6107595264917551E-2</c:v>
                </c:pt>
                <c:pt idx="5">
                  <c:v>0.1014048593454389</c:v>
                </c:pt>
                <c:pt idx="6">
                  <c:v>0.15552812914511061</c:v>
                </c:pt>
                <c:pt idx="7">
                  <c:v>0.23849065447807935</c:v>
                </c:pt>
                <c:pt idx="8">
                  <c:v>0.36559413577250288</c:v>
                </c:pt>
                <c:pt idx="9">
                  <c:v>0.56017127982294279</c:v>
                </c:pt>
                <c:pt idx="10">
                  <c:v>0.85768249441545286</c:v>
                </c:pt>
                <c:pt idx="11">
                  <c:v>1.311743067050638</c:v>
                </c:pt>
                <c:pt idx="12">
                  <c:v>2.0027746716791821</c:v>
                </c:pt>
                <c:pt idx="13">
                  <c:v>3.0499198760367938</c:v>
                </c:pt>
                <c:pt idx="14">
                  <c:v>4.6262748830505327</c:v>
                </c:pt>
                <c:pt idx="15">
                  <c:v>6.9756132847296604</c:v>
                </c:pt>
                <c:pt idx="16">
                  <c:v>10.424166533425218</c:v>
                </c:pt>
                <c:pt idx="17">
                  <c:v>15.371750702460385</c:v>
                </c:pt>
                <c:pt idx="18">
                  <c:v>22.232109130212447</c:v>
                </c:pt>
                <c:pt idx="19">
                  <c:v>31.28089072430868</c:v>
                </c:pt>
                <c:pt idx="20">
                  <c:v>42.391887244822328</c:v>
                </c:pt>
                <c:pt idx="21">
                  <c:v>54.752480474993348</c:v>
                </c:pt>
                <c:pt idx="22">
                  <c:v>66.841963401891704</c:v>
                </c:pt>
                <c:pt idx="23">
                  <c:v>76.973741330871206</c:v>
                </c:pt>
                <c:pt idx="24">
                  <c:v>84.175677867207298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F71-459A-81E7-834A09B3BC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17009184"/>
        <c:axId val="-117014080"/>
      </c:lineChart>
      <c:catAx>
        <c:axId val="-11700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17014080"/>
        <c:crosses val="autoZero"/>
        <c:auto val="1"/>
        <c:lblAlgn val="ctr"/>
        <c:lblOffset val="100"/>
        <c:noMultiLvlLbl val="0"/>
      </c:catAx>
      <c:valAx>
        <c:axId val="-11701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_ ;\-0.000\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1700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Fact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Generation!$J$1:$AH$1</c:f>
              <c:numCache>
                <c:formatCode>General</c:formatCode>
                <c:ptCount val="2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  <c:pt idx="20">
                  <c:v>2016</c:v>
                </c:pt>
                <c:pt idx="21">
                  <c:v>2017</c:v>
                </c:pt>
                <c:pt idx="22">
                  <c:v>2018</c:v>
                </c:pt>
                <c:pt idx="23">
                  <c:v>2019</c:v>
                </c:pt>
                <c:pt idx="24">
                  <c:v>2020</c:v>
                </c:pt>
              </c:numCache>
            </c:numRef>
          </c:cat>
          <c:val>
            <c:numRef>
              <c:f>Generation!$J$143:$AH$143</c:f>
              <c:numCache>
                <c:formatCode>[&gt;0.05]0.0;[=0]\-;\^</c:formatCode>
                <c:ptCount val="25"/>
                <c:pt idx="0">
                  <c:v>0.99120506648484863</c:v>
                </c:pt>
                <c:pt idx="1">
                  <c:v>1.2139500414949493</c:v>
                </c:pt>
                <c:pt idx="2">
                  <c:v>1.4895501665959596</c:v>
                </c:pt>
                <c:pt idx="3">
                  <c:v>2.0532490063939393</c:v>
                </c:pt>
                <c:pt idx="4">
                  <c:v>2.5639469797046872</c:v>
                </c:pt>
                <c:pt idx="5">
                  <c:v>3.5174094179774134</c:v>
                </c:pt>
                <c:pt idx="6">
                  <c:v>4.0670132466788278</c:v>
                </c:pt>
                <c:pt idx="7">
                  <c:v>5.340875855153624</c:v>
                </c:pt>
                <c:pt idx="8">
                  <c:v>9.1866933999731586</c:v>
                </c:pt>
                <c:pt idx="9">
                  <c:v>12.019193605714049</c:v>
                </c:pt>
                <c:pt idx="10">
                  <c:v>18.569807133841692</c:v>
                </c:pt>
                <c:pt idx="11">
                  <c:v>24.603131414364725</c:v>
                </c:pt>
                <c:pt idx="12">
                  <c:v>36.079894595419162</c:v>
                </c:pt>
                <c:pt idx="13">
                  <c:v>54.847978275086589</c:v>
                </c:pt>
                <c:pt idx="14">
                  <c:v>81.484196549660197</c:v>
                </c:pt>
                <c:pt idx="15">
                  <c:v>113.55108762856062</c:v>
                </c:pt>
                <c:pt idx="16">
                  <c:v>147.72358009362827</c:v>
                </c:pt>
                <c:pt idx="17">
                  <c:v>188.47214342588194</c:v>
                </c:pt>
                <c:pt idx="18">
                  <c:v>214.27268709044878</c:v>
                </c:pt>
                <c:pt idx="19">
                  <c:v>243.0600532468541</c:v>
                </c:pt>
                <c:pt idx="20">
                  <c:v>311.20761354133009</c:v>
                </c:pt>
                <c:pt idx="21">
                  <c:v>387.09777822668809</c:v>
                </c:pt>
                <c:pt idx="22">
                  <c:v>461.95175806528346</c:v>
                </c:pt>
                <c:pt idx="23">
                  <c:v>509.36830709449487</c:v>
                </c:pt>
                <c:pt idx="24">
                  <c:v>572.63610606139696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8FD-4642-9E25-F37D0756ECE3}"/>
            </c:ext>
          </c:extLst>
        </c:ser>
        <c:ser>
          <c:idx val="1"/>
          <c:order val="1"/>
          <c:tx>
            <c:v>Model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Generation!$J$1:$AH$1</c:f>
              <c:numCache>
                <c:formatCode>General</c:formatCode>
                <c:ptCount val="2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  <c:pt idx="20">
                  <c:v>2016</c:v>
                </c:pt>
                <c:pt idx="21">
                  <c:v>2017</c:v>
                </c:pt>
                <c:pt idx="22">
                  <c:v>2018</c:v>
                </c:pt>
                <c:pt idx="23">
                  <c:v>2019</c:v>
                </c:pt>
                <c:pt idx="24">
                  <c:v>2020</c:v>
                </c:pt>
              </c:numCache>
            </c:numRef>
          </c:cat>
          <c:val>
            <c:numRef>
              <c:f>Generation!$J$147:$AH$147</c:f>
              <c:numCache>
                <c:formatCode>0.0_ ;\-0.0\ </c:formatCode>
                <c:ptCount val="25"/>
                <c:pt idx="0">
                  <c:v>1.4968384346297907</c:v>
                </c:pt>
                <c:pt idx="1">
                  <c:v>1.9973411681877702</c:v>
                </c:pt>
                <c:pt idx="2" formatCode="General">
                  <c:v>2.6647373388109683</c:v>
                </c:pt>
                <c:pt idx="3" formatCode="General">
                  <c:v>3.5543405517339886</c:v>
                </c:pt>
                <c:pt idx="4" formatCode="General">
                  <c:v>4.7395344499648093</c:v>
                </c:pt>
                <c:pt idx="5" formatCode="General">
                  <c:v>6.3174716340681876</c:v>
                </c:pt>
                <c:pt idx="6" formatCode="General">
                  <c:v>8.4164106500542228</c:v>
                </c:pt>
                <c:pt idx="7" formatCode="General">
                  <c:v>11.205035922646339</c:v>
                </c:pt>
                <c:pt idx="8" formatCode="General">
                  <c:v>14.904072414927871</c:v>
                </c:pt>
                <c:pt idx="9" formatCode="General">
                  <c:v>19.800360650053214</c:v>
                </c:pt>
                <c:pt idx="10" formatCode="General">
                  <c:v>26.263199328934427</c:v>
                </c:pt>
                <c:pt idx="11" formatCode="General">
                  <c:v>34.762034455526731</c:v>
                </c:pt>
                <c:pt idx="12" formatCode="General">
                  <c:v>45.883246293777688</c:v>
                </c:pt>
                <c:pt idx="13" formatCode="General">
                  <c:v>60.341570736524254</c:v>
                </c:pt>
                <c:pt idx="14" formatCode="General">
                  <c:v>78.978333136527283</c:v>
                </c:pt>
                <c:pt idx="15" formatCode="General">
                  <c:v>102.73420622021888</c:v>
                </c:pt>
                <c:pt idx="16" formatCode="General">
                  <c:v>132.57952409888969</c:v>
                </c:pt>
                <c:pt idx="17" formatCode="General">
                  <c:v>169.3829907836049</c:v>
                </c:pt>
                <c:pt idx="18" formatCode="General">
                  <c:v>213.70542851322131</c:v>
                </c:pt>
                <c:pt idx="19" formatCode="General">
                  <c:v>265.52706432070556</c:v>
                </c:pt>
                <c:pt idx="20" formatCode="General">
                  <c:v>323.96081354879482</c:v>
                </c:pt>
                <c:pt idx="21" formatCode="General">
                  <c:v>387.06253117537045</c:v>
                </c:pt>
                <c:pt idx="22" formatCode="General">
                  <c:v>451.88660290263056</c:v>
                </c:pt>
                <c:pt idx="23" formatCode="General">
                  <c:v>514.89169797155682</c:v>
                </c:pt>
                <c:pt idx="24" formatCode="General">
                  <c:v>572.64383886557164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8FD-4642-9E25-F37D0756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17015712"/>
        <c:axId val="-117012448"/>
      </c:lineChart>
      <c:catAx>
        <c:axId val="-11701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17012448"/>
        <c:crosses val="autoZero"/>
        <c:auto val="1"/>
        <c:lblAlgn val="ctr"/>
        <c:lblOffset val="100"/>
        <c:noMultiLvlLbl val="0"/>
      </c:catAx>
      <c:valAx>
        <c:axId val="-11701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&gt;0.05]0.0;[=0]\-;\^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17015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42FC7BB-2D1B-485D-8BEE-FEC2E549758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BFDC67-CC5D-4C67-BEFB-BF0DF642737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C3E79DF-E613-494B-BD49-5B12D0D62B0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6BAF087-7339-4327-9A81-1B73B945533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2D7A99F-07E4-4DC2-978F-EB1BC2EC2547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D5FFC86-A137-4590-8C33-3605702ED47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097119-8359-4269-B585-B8E54C9A881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134E86-852C-4ED3-9EC3-1303B846383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3B7BE9-61F7-421F-9F64-3A6507432A5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3A3D9CA-B7C0-466E-BE89-AFCE511E44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1474ED2-13DB-4EFE-896B-15A543A4DC3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280E30D-A231-4D93-ADDC-93247C6CB12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lang="ru-RU" sz="1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2ABD07-3DC4-4E3D-A155-DC70876E0E77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pic>
        <p:nvPicPr>
          <p:cNvPr id="4" name="Рисунок 6"/>
          <p:cNvPicPr/>
          <p:nvPr/>
        </p:nvPicPr>
        <p:blipFill>
          <a:blip r:embed="rId14"/>
          <a:stretch/>
        </p:blipFill>
        <p:spPr>
          <a:xfrm>
            <a:off x="10662840" y="45360"/>
            <a:ext cx="1528920" cy="10825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vanov@ugtu.net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45960" y="197640"/>
            <a:ext cx="11433240" cy="453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3600" b="1" strike="noStrike" spc="-1" dirty="0" smtClean="0">
                <a:solidFill>
                  <a:srgbClr val="000000"/>
                </a:solidFill>
                <a:latin typeface="Times New Roman"/>
              </a:rPr>
              <a:t>Перспективы развития мировой ветроэнергетики</a:t>
            </a:r>
            <a:endParaRPr lang="ru-RU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26680" y="4398840"/>
            <a:ext cx="9878400" cy="189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i="1" strike="noStrike" spc="-1" dirty="0">
                <a:solidFill>
                  <a:srgbClr val="000000"/>
                </a:solidFill>
                <a:latin typeface="Times New Roman"/>
              </a:rPr>
              <a:t>Подготовил</a:t>
            </a:r>
            <a:r>
              <a:rPr lang="ru-RU" sz="2000" b="1" i="1" strike="noStrike" spc="-1" dirty="0">
                <a:solidFill>
                  <a:srgbClr val="000000"/>
                </a:solidFill>
                <a:latin typeface="Times New Roman"/>
              </a:rPr>
              <a:t>: Никифоров М.М.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000" b="0" i="1" strike="noStrike" spc="-1" dirty="0">
                <a:solidFill>
                  <a:srgbClr val="000000"/>
                </a:solidFill>
                <a:latin typeface="Times New Roman"/>
              </a:rPr>
              <a:t>студент группы ИВТ-22оз-М</a:t>
            </a:r>
            <a:endParaRPr lang="ru-RU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i="1" strike="noStrike" spc="-1" dirty="0">
                <a:solidFill>
                  <a:srgbClr val="000000"/>
                </a:solidFill>
                <a:latin typeface="Times New Roman"/>
              </a:rPr>
              <a:t>Научный руководитель: </a:t>
            </a:r>
            <a:r>
              <a:rPr lang="ru-RU" sz="2000" b="1" i="1" strike="noStrike" spc="-1" dirty="0">
                <a:solidFill>
                  <a:srgbClr val="000000"/>
                </a:solidFill>
                <a:latin typeface="Times New Roman"/>
              </a:rPr>
              <a:t>Доцент кафедры ВТИСИТ –Куделин А.Г.</a:t>
            </a:r>
            <a:endParaRPr lang="ru-RU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i="1" strike="noStrike" spc="-1" dirty="0">
                <a:solidFill>
                  <a:srgbClr val="000000"/>
                </a:solidFill>
                <a:latin typeface="Times New Roman"/>
              </a:rPr>
              <a:t>Ухтинский государственный технический университет</a:t>
            </a:r>
            <a:endParaRPr lang="ru-RU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i="1" strike="noStrike" spc="-1" dirty="0">
                <a:solidFill>
                  <a:srgbClr val="000000"/>
                </a:solidFill>
                <a:latin typeface="Times New Roman"/>
              </a:rPr>
              <a:t>E</a:t>
            </a:r>
            <a:r>
              <a:rPr lang="ru-RU" sz="2000" b="0" i="1" strike="noStrike" spc="-1" dirty="0">
                <a:solidFill>
                  <a:srgbClr val="000000"/>
                </a:solidFill>
                <a:latin typeface="Times New Roman"/>
              </a:rPr>
              <a:t>-</a:t>
            </a:r>
            <a:r>
              <a:rPr lang="en-US" sz="2000" b="0" i="1" strike="noStrike" spc="-1" dirty="0">
                <a:solidFill>
                  <a:srgbClr val="000000"/>
                </a:solidFill>
                <a:latin typeface="Times New Roman"/>
              </a:rPr>
              <a:t>mail</a:t>
            </a:r>
            <a:r>
              <a:rPr lang="ru-RU" sz="2000" b="0" i="1" strike="noStrike" spc="-1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en-US" sz="2000" b="0" i="1" u="sng" strike="noStrike" spc="-1" dirty="0" err="1">
                <a:solidFill>
                  <a:srgbClr val="0563C1"/>
                </a:solidFill>
                <a:uFillTx/>
                <a:latin typeface="Times New Roman"/>
                <a:hlinkClick r:id="rId2"/>
              </a:rPr>
              <a:t>nikiforov</a:t>
            </a:r>
            <a:r>
              <a:rPr lang="ru-RU" sz="2000" b="0" i="1" u="sng" strike="noStrike" spc="-1" dirty="0">
                <a:solidFill>
                  <a:srgbClr val="0563C1"/>
                </a:solidFill>
                <a:uFillTx/>
                <a:latin typeface="Times New Roman"/>
                <a:hlinkClick r:id="rId2"/>
              </a:rPr>
              <a:t>1601@</a:t>
            </a:r>
            <a:r>
              <a:rPr lang="en-US" sz="2000" b="0" i="1" u="sng" strike="noStrike" spc="-1" dirty="0" err="1">
                <a:solidFill>
                  <a:srgbClr val="0563C1"/>
                </a:solidFill>
                <a:uFillTx/>
                <a:latin typeface="Times New Roman"/>
                <a:hlinkClick r:id="rId2"/>
              </a:rPr>
              <a:t>yandex</a:t>
            </a:r>
            <a:r>
              <a:rPr lang="ru-RU" sz="2000" b="0" i="1" u="sng" strike="noStrike" spc="-1" dirty="0">
                <a:solidFill>
                  <a:srgbClr val="0563C1"/>
                </a:solidFill>
                <a:uFillTx/>
                <a:latin typeface="Times New Roman"/>
                <a:hlinkClick r:id="rId2"/>
              </a:rPr>
              <a:t>.</a:t>
            </a:r>
            <a:r>
              <a:rPr lang="en-US" sz="2000" b="0" i="1" u="sng" strike="noStrike" spc="-1" dirty="0">
                <a:solidFill>
                  <a:srgbClr val="0563C1"/>
                </a:solidFill>
                <a:uFillTx/>
                <a:latin typeface="Times New Roman"/>
                <a:hlinkClick r:id="rId2"/>
              </a:rPr>
              <a:t>ru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000" b="0" strike="noStrike" spc="-1" dirty="0">
              <a:latin typeface="Arial"/>
            </a:endParaRPr>
          </a:p>
        </p:txBody>
      </p:sp>
      <p:sp>
        <p:nvSpPr>
          <p:cNvPr id="44" name="Подзаголовок 2"/>
          <p:cNvSpPr/>
          <p:nvPr/>
        </p:nvSpPr>
        <p:spPr>
          <a:xfrm>
            <a:off x="1020240" y="315720"/>
            <a:ext cx="9861840" cy="154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0" i="1" strike="noStrike" spc="-1">
                <a:solidFill>
                  <a:srgbClr val="000000"/>
                </a:solidFill>
                <a:latin typeface="Times New Roman"/>
              </a:rPr>
              <a:t>Ухтинский Государственный Технический Университет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653142" y="505097"/>
            <a:ext cx="10319657" cy="446749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основного уравнения будем использовать модель Басса в трёх её исполнениях: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Базовая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модель: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с переменным верхним пределом: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с переменным верхним пределом с учетом переменных затрат: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2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2" y="1984601"/>
            <a:ext cx="6076950" cy="8858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67" y="3378584"/>
            <a:ext cx="6134100" cy="10858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759" y="5001777"/>
            <a:ext cx="61626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3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653142" y="505096"/>
            <a:ext cx="10319657" cy="56257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2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40526" y="505097"/>
            <a:ext cx="10032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Ветровая генерация по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всему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миру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9675"/>
            <a:ext cx="6134100" cy="27051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1257300"/>
            <a:ext cx="6048375" cy="26098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109" y="3962400"/>
            <a:ext cx="60674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6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653142" y="505096"/>
            <a:ext cx="10319657" cy="56257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2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40526" y="505097"/>
            <a:ext cx="10032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Ветровая генерация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Европе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21" y="997552"/>
            <a:ext cx="5962650" cy="25050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371" y="997552"/>
            <a:ext cx="5924550" cy="26289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783" y="3749575"/>
            <a:ext cx="59436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8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653142" y="505096"/>
            <a:ext cx="10319657" cy="56257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2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40526" y="505097"/>
            <a:ext cx="10032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Ветровая генерация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Северной Америке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31" y="1122078"/>
            <a:ext cx="5953125" cy="26384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56" y="969678"/>
            <a:ext cx="5962650" cy="27908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242" y="3861738"/>
            <a:ext cx="59340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6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653142" y="505096"/>
            <a:ext cx="10319657" cy="56257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2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40526" y="505097"/>
            <a:ext cx="10032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Ветровая генерация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Южной и Центральной Америке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62" y="1136060"/>
            <a:ext cx="5676900" cy="27717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662" y="1136060"/>
            <a:ext cx="5791200" cy="26003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087" y="3940185"/>
            <a:ext cx="59721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8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653142" y="505096"/>
            <a:ext cx="10319657" cy="56257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2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40526" y="505097"/>
            <a:ext cx="10032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Ветровая генерация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Азиатско-Тихоокеанскому региону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" y="1066800"/>
            <a:ext cx="5838825" cy="2895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332" y="1066799"/>
            <a:ext cx="5943600" cy="2667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482" y="3968386"/>
            <a:ext cx="59626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6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653142" y="505096"/>
            <a:ext cx="10319657" cy="56257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15" y="1828001"/>
            <a:ext cx="4305300" cy="2895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977" y="1828001"/>
            <a:ext cx="4295775" cy="2895600"/>
          </a:xfrm>
          <a:prstGeom prst="rect">
            <a:avLst/>
          </a:prstGeom>
        </p:spPr>
      </p:pic>
      <p:graphicFrame>
        <p:nvGraphicFramePr>
          <p:cNvPr id="6" name="Диаграмма 5">
            <a:extLst>
              <a:ext uri="{FF2B5EF4-FFF2-40B4-BE49-F238E27FC236}">
                <a16:creationId xmlns:lc="http://schemas.openxmlformats.org/drawingml/2006/lockedCanvas" xmlns:arto="http://schemas.microsoft.com/office/word/2006/arto" xmlns="" xmlns:cx="http://schemas.microsoft.com/office/drawing/2014/chartex" xmlns:cx1="http://schemas.microsoft.com/office/drawing/2015/9/8/chartex" xmlns:o="urn:schemas-microsoft-com:office:office" xmlns:v="urn:schemas-microsoft-com:vml" xmlns:w10="urn:schemas-microsoft-com:office:word" xmlns:w="http://schemas.openxmlformats.org/wordprocessingml/2006/main" xmlns:w16se="http://schemas.microsoft.com/office/word/2015/wordml/symex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id="{00000000-0008-0000-0100-000013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5804282"/>
              </p:ext>
            </p:extLst>
          </p:nvPr>
        </p:nvGraphicFramePr>
        <p:xfrm>
          <a:off x="1395230" y="4998085"/>
          <a:ext cx="2957195" cy="1859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lc="http://schemas.openxmlformats.org/drawingml/2006/lockedCanvas" xmlns:arto="http://schemas.microsoft.com/office/word/2006/arto" xmlns="" xmlns:cx="http://schemas.microsoft.com/office/drawing/2014/chartex" xmlns:cx1="http://schemas.microsoft.com/office/drawing/2015/9/8/chartex" xmlns:o="urn:schemas-microsoft-com:office:office" xmlns:v="urn:schemas-microsoft-com:vml" xmlns:w10="urn:schemas-microsoft-com:office:word" xmlns:w="http://schemas.openxmlformats.org/wordprocessingml/2006/main" xmlns:w16se="http://schemas.microsoft.com/office/word/2015/wordml/symex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id="{00000000-0008-0000-0100-000018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0052228"/>
              </p:ext>
            </p:extLst>
          </p:nvPr>
        </p:nvGraphicFramePr>
        <p:xfrm>
          <a:off x="6116977" y="4819650"/>
          <a:ext cx="2905125" cy="2038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079863" y="312997"/>
            <a:ext cx="96578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Проанализировав производство электроэнергии и генерации ветра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Европе и Северной Америке в период 1995-2020 гг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учитывая развитие прогресса в данных регионах, можно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предположить, что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прогресс обеспечивается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счет замены традиционных источников на "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зеленые"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665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653142" y="505096"/>
            <a:ext cx="10319657" cy="56257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26" y="1087093"/>
            <a:ext cx="4343400" cy="26003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377" y="1087093"/>
            <a:ext cx="3786892" cy="3173948"/>
          </a:xfrm>
          <a:prstGeom prst="rect">
            <a:avLst/>
          </a:prstGeom>
        </p:spPr>
      </p:pic>
      <p:graphicFrame>
        <p:nvGraphicFramePr>
          <p:cNvPr id="10" name="Диаграмма 9">
            <a:extLst>
              <a:ext uri="{FF2B5EF4-FFF2-40B4-BE49-F238E27FC236}">
                <a16:creationId xmlns:lc="http://schemas.openxmlformats.org/drawingml/2006/lockedCanvas" xmlns:arto="http://schemas.microsoft.com/office/word/2006/arto" xmlns="" xmlns:cx="http://schemas.microsoft.com/office/drawing/2014/chartex" xmlns:cx1="http://schemas.microsoft.com/office/drawing/2015/9/8/chartex" xmlns:o="urn:schemas-microsoft-com:office:office" xmlns:v="urn:schemas-microsoft-com:vml" xmlns:w10="urn:schemas-microsoft-com:office:word" xmlns:w="http://schemas.openxmlformats.org/wordprocessingml/2006/main" xmlns:w16se="http://schemas.microsoft.com/office/word/2015/wordml/symex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id="{00000000-0008-0000-0100-00001C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2514955"/>
              </p:ext>
            </p:extLst>
          </p:nvPr>
        </p:nvGraphicFramePr>
        <p:xfrm>
          <a:off x="1715476" y="4650277"/>
          <a:ext cx="2857500" cy="2028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lc="http://schemas.openxmlformats.org/drawingml/2006/lockedCanvas" xmlns:arto="http://schemas.microsoft.com/office/word/2006/arto" xmlns="" xmlns:cx="http://schemas.microsoft.com/office/drawing/2014/chartex" xmlns:cx1="http://schemas.microsoft.com/office/drawing/2015/9/8/chartex" xmlns:o="urn:schemas-microsoft-com:office:office" xmlns:v="urn:schemas-microsoft-com:vml" xmlns:w10="urn:schemas-microsoft-com:office:word" xmlns:w="http://schemas.openxmlformats.org/wordprocessingml/2006/main" xmlns:w16se="http://schemas.microsoft.com/office/word/2015/wordml/symex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id="{00000000-0008-0000-0100-000024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5908237"/>
              </p:ext>
            </p:extLst>
          </p:nvPr>
        </p:nvGraphicFramePr>
        <p:xfrm>
          <a:off x="6634310" y="4650277"/>
          <a:ext cx="2867025" cy="2152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972526" y="181930"/>
            <a:ext cx="98173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производство электроэнергии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ветра в Южной Америке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Азиатско-Тихоокеанском регионе, наблюдаем двойной и тройной рост производства электроэнергии и незначительный рост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ветра.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42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653142" y="505096"/>
            <a:ext cx="10319657" cy="56257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55405" y="1122456"/>
            <a:ext cx="98173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spc="-1" dirty="0" smtClean="0">
                <a:solidFill>
                  <a:srgbClr val="000000"/>
                </a:solidFill>
                <a:latin typeface="Times New Roman"/>
              </a:rPr>
              <a:t>Мировая ветроэнергетика развивается и будет развиваться!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мировой ветроэнергетики представляет собой перспективное направление в сфере возобновляемых источников энергии. Благодаря технологическим инновациям, увеличению эффективности ветрогенераторов и снижению стоимости производства, ветровая энергия становится все более конкурентоспособной.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ветроэнергетики также связаны с ее способностью обеспечивать устойчивое энергетическое будущее и создавать новые рабочие места, способствуя экономическому росту.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47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653142" y="505096"/>
            <a:ext cx="10319657" cy="56257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93508" y="2803210"/>
            <a:ext cx="9817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5358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534959" y="696959"/>
            <a:ext cx="10751349" cy="486781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28600" indent="-22860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Актуальность: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ru-RU" sz="28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Отказ от традиционной энергетики и переход к само возобновляемым источникам энергии. Ветроэнергетика.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613338" y="601164"/>
            <a:ext cx="10514880" cy="586930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производства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электроэнергии</a:t>
            </a:r>
          </a:p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Линейный рост производства электроэнергии: Оценка регрессии на мировых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пяти регионах мира: Весь мир, Европа, Северная Америка, Южная и Центральная Америка, Азиатско-Тихоокеанский регион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i="1" dirty="0" smtClean="0"/>
          </a:p>
          <a:p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регрессии: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ru-RU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⋅</a:t>
            </a:r>
            <a:r>
              <a:rPr lang="ru-RU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ru-RU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Где:</a:t>
            </a:r>
          </a:p>
          <a:p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общая генерация электроэнергии,</a:t>
            </a:r>
          </a:p>
          <a:p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время,</a:t>
            </a:r>
          </a:p>
          <a:p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коэффициенты линейной регрессии.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968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534960" y="174171"/>
            <a:ext cx="10514880" cy="539060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электроэнергии по всему миру </a:t>
            </a:r>
            <a:r>
              <a:rPr lang="en-US" sz="28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TWh</a:t>
            </a:r>
            <a:r>
              <a:rPr lang="en-US" sz="28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60" y="576533"/>
            <a:ext cx="6600825" cy="30575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60" y="3564390"/>
            <a:ext cx="6086475" cy="32099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601" y="2764018"/>
            <a:ext cx="44386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7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534960" y="174171"/>
            <a:ext cx="10514880" cy="539060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электроэнергии по Европе </a:t>
            </a:r>
            <a:r>
              <a:rPr lang="en-US" sz="28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TWh</a:t>
            </a:r>
            <a:r>
              <a:rPr lang="en-US" sz="28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60" y="626472"/>
            <a:ext cx="6191250" cy="30099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60" y="3636372"/>
            <a:ext cx="5953125" cy="31242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647" y="2325187"/>
            <a:ext cx="43053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1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534960" y="174171"/>
            <a:ext cx="10514880" cy="539060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электроэнергии по Северной Америке </a:t>
            </a:r>
            <a:r>
              <a:rPr lang="en-US" sz="28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TWh</a:t>
            </a:r>
            <a:r>
              <a:rPr lang="en-US" sz="28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60" y="553674"/>
            <a:ext cx="6105525" cy="29813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60" y="3541189"/>
            <a:ext cx="5924550" cy="30384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065" y="2504802"/>
            <a:ext cx="42957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1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174171" y="174171"/>
            <a:ext cx="11242765" cy="539060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электроэнергии по Южной и Центральной Америке </a:t>
            </a:r>
            <a:r>
              <a:rPr lang="en-US" sz="28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TWh</a:t>
            </a:r>
            <a:r>
              <a:rPr lang="en-US" sz="28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60" y="909909"/>
            <a:ext cx="5943600" cy="30003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60" y="3910284"/>
            <a:ext cx="5550354" cy="284610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063" y="2733013"/>
            <a:ext cx="43434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7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191589" y="174171"/>
            <a:ext cx="11164388" cy="539060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электроэнергии по </a:t>
            </a:r>
            <a:r>
              <a:rPr lang="ru-RU" sz="2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Азиатско-Тихоокеанскому региону </a:t>
            </a:r>
            <a:r>
              <a:rPr lang="en-US" sz="28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TWh</a:t>
            </a:r>
            <a:r>
              <a:rPr lang="en-US" sz="28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60" y="898751"/>
            <a:ext cx="5508789" cy="283839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12" y="3737148"/>
            <a:ext cx="5377122" cy="275705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965" y="2324266"/>
            <a:ext cx="43338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644433" y="653143"/>
            <a:ext cx="10319657" cy="446749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Ветроэнергетика признается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экологической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инновацией,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значит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применить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диффузии инноваций для прогнозирования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ветроэнергетики.</a:t>
            </a:r>
          </a:p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28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66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887</TotalTime>
  <Words>338</Words>
  <Application>Microsoft Office PowerPoint</Application>
  <PresentationFormat>Широкоэкранный</PresentationFormat>
  <Paragraphs>46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Перспективы развития мировой ветроэнергетики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Диффузия инноваций</dc:title>
  <dc:subject/>
  <dc:creator>Михаил Михайлович Никифоров</dc:creator>
  <dc:description/>
  <cp:lastModifiedBy>Михаил Михайлович Никифоров</cp:lastModifiedBy>
  <cp:revision>58</cp:revision>
  <dcterms:created xsi:type="dcterms:W3CDTF">2022-11-23T19:02:41Z</dcterms:created>
  <dcterms:modified xsi:type="dcterms:W3CDTF">2023-11-23T09:09:49Z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8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20</vt:i4>
  </property>
</Properties>
</file>