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8870DE-96CD-431C-B5AD-7E81052F60F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302750-7462-4C25-A505-F2979BE854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480660-3DA1-4FC2-96CE-4BE24C4929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94B83A-2ED4-451C-BDDA-4FC1BF7B021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 dirty="0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37AD36-CB33-46D8-B2EC-E69BA22B08B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769" y="45227"/>
            <a:ext cx="1529231" cy="1082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80B0E2-7707-4191-BBDC-1F63DA2EBF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1B3029-B128-45F8-AC74-25AF758E58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335310-6732-4723-8448-A89283EAC0F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A2C75F-875E-4121-8809-E972603FF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FC4205-835A-4998-9DBC-E232052A6A9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876FD9-FBDE-49B2-A7EC-587E0B4877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B781E2-FFD3-494C-BD8D-033CDFB9AD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6DA8F5-FFBC-4554-B2B6-9866E28ECCCF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vanov@ugtu.ne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45960" y="197640"/>
            <a:ext cx="11433600" cy="4537989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ru-RU" sz="3600" b="1" dirty="0"/>
              <a:t>Выбор метода для определения параметров модели Басса прогнозирования развития возобновляемой энергетики на примере ветрогенерации на языке программирования </a:t>
            </a:r>
            <a:r>
              <a:rPr lang="ru-RU" sz="3600" b="1" dirty="0" err="1"/>
              <a:t>Python</a:t>
            </a:r>
            <a:r>
              <a:rPr lang="ru-RU" sz="3600" b="1" dirty="0"/>
              <a:t> с использованием библиотеки </a:t>
            </a:r>
            <a:r>
              <a:rPr lang="en-US" sz="3600" b="1" dirty="0" err="1" smtClean="0"/>
              <a:t>scipy</a:t>
            </a:r>
            <a:endParaRPr lang="ru-RU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526629" y="4398745"/>
            <a:ext cx="9878728" cy="1896177"/>
          </a:xfrm>
        </p:spPr>
        <p:txBody>
          <a:bodyPr/>
          <a:lstStyle/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i="1" spc="-1" dirty="0">
                <a:solidFill>
                  <a:srgbClr val="000000"/>
                </a:solidFill>
                <a:latin typeface="Times New Roman"/>
              </a:rPr>
              <a:t>Подготовил</a:t>
            </a:r>
            <a:r>
              <a:rPr lang="ru-RU" sz="2000" b="1" i="1" spc="-1" dirty="0">
                <a:solidFill>
                  <a:srgbClr val="000000"/>
                </a:solidFill>
                <a:latin typeface="Times New Roman"/>
              </a:rPr>
              <a:t>: Никифоров М.М.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000" i="1" spc="-1" dirty="0">
                <a:solidFill>
                  <a:srgbClr val="000000"/>
                </a:solidFill>
                <a:latin typeface="Times New Roman"/>
              </a:rPr>
              <a:t>студент группы ИВТ-22оз-М</a:t>
            </a:r>
            <a:endParaRPr lang="ru-RU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i="1" spc="-1" dirty="0">
                <a:solidFill>
                  <a:srgbClr val="000000"/>
                </a:solidFill>
                <a:latin typeface="Times New Roman"/>
              </a:rPr>
              <a:t>Научный руководитель: </a:t>
            </a:r>
            <a:r>
              <a:rPr lang="ru-RU" sz="2000" b="1" i="1" spc="-1" dirty="0">
                <a:solidFill>
                  <a:srgbClr val="000000"/>
                </a:solidFill>
                <a:latin typeface="Times New Roman"/>
              </a:rPr>
              <a:t>Доцент кафедры ВТИСИТ –Куделин А.Г.</a:t>
            </a:r>
            <a:endParaRPr lang="ru-RU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i="1" spc="-1" dirty="0">
                <a:solidFill>
                  <a:srgbClr val="000000"/>
                </a:solidFill>
                <a:latin typeface="Times New Roman"/>
              </a:rPr>
              <a:t>Ухтинский государственный технический университет</a:t>
            </a:r>
            <a:endParaRPr lang="ru-RU" sz="20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i="1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ru-RU" sz="2000" i="1" spc="-1" dirty="0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000" i="1" spc="-1" dirty="0">
                <a:solidFill>
                  <a:srgbClr val="000000"/>
                </a:solidFill>
                <a:latin typeface="Times New Roman"/>
              </a:rPr>
              <a:t>mail</a:t>
            </a:r>
            <a:r>
              <a:rPr lang="ru-RU" sz="2000" i="1" spc="-1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2000" i="1" u="sng" spc="-1" dirty="0" err="1">
                <a:solidFill>
                  <a:srgbClr val="0563C1"/>
                </a:solidFill>
                <a:latin typeface="Times New Roman"/>
                <a:hlinkClick r:id="rId2"/>
              </a:rPr>
              <a:t>nikiforov</a:t>
            </a:r>
            <a:r>
              <a:rPr lang="ru-RU" sz="2000" i="1" u="sng" spc="-1" dirty="0">
                <a:solidFill>
                  <a:srgbClr val="0563C1"/>
                </a:solidFill>
                <a:latin typeface="Times New Roman"/>
                <a:hlinkClick r:id="rId2"/>
              </a:rPr>
              <a:t>1601@</a:t>
            </a:r>
            <a:r>
              <a:rPr lang="en-US" sz="2000" i="1" u="sng" spc="-1" dirty="0" err="1">
                <a:solidFill>
                  <a:srgbClr val="0563C1"/>
                </a:solidFill>
                <a:latin typeface="Times New Roman"/>
                <a:hlinkClick r:id="rId2"/>
              </a:rPr>
              <a:t>yandex</a:t>
            </a:r>
            <a:r>
              <a:rPr lang="ru-RU" sz="2000" i="1" u="sng" spc="-1" dirty="0">
                <a:solidFill>
                  <a:srgbClr val="0563C1"/>
                </a:solidFill>
                <a:latin typeface="Times New Roman"/>
                <a:hlinkClick r:id="rId2"/>
              </a:rPr>
              <a:t>.</a:t>
            </a:r>
            <a:r>
              <a:rPr lang="en-US" sz="2000" i="1" u="sng" spc="-1" dirty="0">
                <a:solidFill>
                  <a:srgbClr val="0563C1"/>
                </a:solidFill>
                <a:latin typeface="Times New Roman"/>
                <a:hlinkClick r:id="rId2"/>
              </a:rPr>
              <a:t>ru</a:t>
            </a:r>
            <a:endParaRPr lang="ru-RU" sz="2000" spc="-1" dirty="0">
              <a:solidFill>
                <a:srgbClr val="000000"/>
              </a:solidFill>
              <a:latin typeface="Calibri"/>
            </a:endParaRPr>
          </a:p>
          <a:p>
            <a:endParaRPr lang="ru-RU" sz="2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1805BCB3-D6D2-47C8-A12E-3BB103AA692F}"/>
              </a:ext>
            </a:extLst>
          </p:cNvPr>
          <p:cNvSpPr txBox="1">
            <a:spLocks/>
          </p:cNvSpPr>
          <p:nvPr/>
        </p:nvSpPr>
        <p:spPr>
          <a:xfrm>
            <a:off x="1020279" y="315869"/>
            <a:ext cx="9862358" cy="1548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i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Ухтинский Государственный Технический Университет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Подбор начальных значений </a:t>
            </a:r>
            <a:r>
              <a:rPr lang="en-US" dirty="0" smtClean="0"/>
              <a:t>p, q, m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6091" y="2274838"/>
            <a:ext cx="1148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popt</a:t>
            </a:r>
            <a:r>
              <a:rPr lang="en-US" dirty="0"/>
              <a:t>, </a:t>
            </a:r>
            <a:r>
              <a:rPr lang="en-US" dirty="0" err="1"/>
              <a:t>pcov</a:t>
            </a:r>
            <a:r>
              <a:rPr lang="en-US" dirty="0"/>
              <a:t> = </a:t>
            </a:r>
            <a:r>
              <a:rPr lang="en-US" dirty="0" err="1"/>
              <a:t>curve_fit</a:t>
            </a:r>
            <a:r>
              <a:rPr lang="en-US" dirty="0"/>
              <a:t>(Bass, </a:t>
            </a:r>
            <a:r>
              <a:rPr lang="en-US" dirty="0" err="1"/>
              <a:t>data.generate</a:t>
            </a:r>
            <a:r>
              <a:rPr lang="en-US" dirty="0"/>
              <a:t>, </a:t>
            </a:r>
            <a:r>
              <a:rPr lang="en-US" dirty="0" err="1"/>
              <a:t>data.Sales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     bounds</a:t>
            </a:r>
            <a:r>
              <a:rPr lang="en-US" dirty="0"/>
              <a:t>=(0, np.inf), method='</a:t>
            </a:r>
            <a:r>
              <a:rPr lang="en-US" dirty="0" err="1"/>
              <a:t>trf</a:t>
            </a:r>
            <a:r>
              <a:rPr lang="en-US" dirty="0"/>
              <a:t>', </a:t>
            </a:r>
            <a:r>
              <a:rPr lang="en-US" dirty="0" err="1"/>
              <a:t>maxfev</a:t>
            </a:r>
            <a:r>
              <a:rPr lang="en-US" dirty="0"/>
              <a:t> = 10000)</a:t>
            </a:r>
          </a:p>
          <a:p>
            <a:r>
              <a:rPr lang="en-US" dirty="0" smtClean="0"/>
              <a:t>p0 </a:t>
            </a:r>
            <a:r>
              <a:rPr lang="en-US" dirty="0"/>
              <a:t>= </a:t>
            </a:r>
            <a:r>
              <a:rPr lang="en-US" dirty="0" err="1"/>
              <a:t>popt</a:t>
            </a:r>
            <a:r>
              <a:rPr lang="en-US" dirty="0"/>
              <a:t>[0]</a:t>
            </a:r>
          </a:p>
          <a:p>
            <a:r>
              <a:rPr lang="en-US" dirty="0" smtClean="0"/>
              <a:t>q0 </a:t>
            </a:r>
            <a:r>
              <a:rPr lang="en-US" dirty="0"/>
              <a:t>= </a:t>
            </a:r>
            <a:r>
              <a:rPr lang="en-US" dirty="0" err="1"/>
              <a:t>popt</a:t>
            </a:r>
            <a:r>
              <a:rPr lang="en-US" dirty="0"/>
              <a:t>[1]</a:t>
            </a:r>
          </a:p>
          <a:p>
            <a:r>
              <a:rPr lang="en-US" dirty="0" smtClean="0"/>
              <a:t>m0 </a:t>
            </a:r>
            <a:r>
              <a:rPr lang="en-US" dirty="0"/>
              <a:t>= </a:t>
            </a:r>
            <a:r>
              <a:rPr lang="en-US" dirty="0" err="1"/>
              <a:t>popt</a:t>
            </a:r>
            <a:r>
              <a:rPr lang="en-US" dirty="0"/>
              <a:t>[2]</a:t>
            </a:r>
            <a:endParaRPr lang="ru-RU" dirty="0"/>
          </a:p>
        </p:txBody>
      </p:sp>
      <p:sp>
        <p:nvSpPr>
          <p:cNvPr id="9" name="Подзаголовок 2"/>
          <p:cNvSpPr>
            <a:spLocks noGrp="1"/>
          </p:cNvSpPr>
          <p:nvPr>
            <p:ph type="subTitle"/>
          </p:nvPr>
        </p:nvSpPr>
        <p:spPr>
          <a:xfrm>
            <a:off x="357051" y="4093028"/>
            <a:ext cx="10996269" cy="2083491"/>
          </a:xfrm>
        </p:spPr>
        <p:txBody>
          <a:bodyPr/>
          <a:lstStyle/>
          <a:p>
            <a:r>
              <a:rPr lang="en-US" sz="1800" dirty="0" err="1" smtClean="0"/>
              <a:t>popt</a:t>
            </a:r>
            <a:r>
              <a:rPr lang="en-US" sz="1800" dirty="0" smtClean="0"/>
              <a:t> - </a:t>
            </a:r>
            <a:r>
              <a:rPr lang="ru-RU" sz="1800" dirty="0"/>
              <a:t>Оптимальные значения параметров, чтобы сумма </a:t>
            </a:r>
            <a:r>
              <a:rPr lang="ru-RU" sz="1800" dirty="0" smtClean="0"/>
              <a:t>разности квадратов f(</a:t>
            </a:r>
            <a:r>
              <a:rPr lang="ru-RU" sz="1800" dirty="0" err="1" smtClean="0"/>
              <a:t>xdata</a:t>
            </a:r>
            <a:r>
              <a:rPr lang="ru-RU" sz="1800" dirty="0"/>
              <a:t>, *</a:t>
            </a:r>
            <a:r>
              <a:rPr lang="ru-RU" sz="1800" dirty="0" err="1"/>
              <a:t>popt</a:t>
            </a:r>
            <a:r>
              <a:rPr lang="ru-RU" sz="1800" dirty="0"/>
              <a:t>) - </a:t>
            </a:r>
            <a:r>
              <a:rPr lang="ru-RU" sz="1800" dirty="0" err="1"/>
              <a:t>ydata</a:t>
            </a:r>
            <a:r>
              <a:rPr lang="ru-RU" sz="1800" dirty="0"/>
              <a:t> была минимизирована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en-US" sz="1800" dirty="0" err="1" smtClean="0"/>
              <a:t>pcov</a:t>
            </a:r>
            <a:r>
              <a:rPr lang="en-US" sz="1800" dirty="0" smtClean="0"/>
              <a:t> - </a:t>
            </a:r>
            <a:r>
              <a:rPr lang="ru-RU" sz="1800" dirty="0"/>
              <a:t>Расчетная ковариация </a:t>
            </a:r>
            <a:r>
              <a:rPr lang="en-US" sz="1800" dirty="0" err="1"/>
              <a:t>popt</a:t>
            </a:r>
            <a:r>
              <a:rPr lang="en-US" sz="1800" dirty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993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Минимизация суммы разности квадратов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30925" y="2569029"/>
            <a:ext cx="11625943" cy="416269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+mj-lt"/>
              </a:rPr>
              <a:t>Returns</a:t>
            </a:r>
            <a:r>
              <a:rPr lang="en-US" sz="1800" dirty="0" smtClean="0">
                <a:latin typeface="+mj-lt"/>
              </a:rPr>
              <a:t>:</a:t>
            </a:r>
            <a:r>
              <a:rPr lang="ru-RU" sz="1800" dirty="0" smtClean="0">
                <a:latin typeface="+mj-lt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+mj-lt"/>
              </a:rPr>
              <a:t>x - массив </a:t>
            </a:r>
            <a:r>
              <a:rPr lang="ru-RU" sz="1800" dirty="0">
                <a:latin typeface="+mj-lt"/>
              </a:rPr>
              <a:t>решений, </a:t>
            </a:r>
            <a:endParaRPr lang="ru-RU" sz="18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err="1" smtClean="0">
                <a:latin typeface="+mj-lt"/>
              </a:rPr>
              <a:t>success</a:t>
            </a:r>
            <a:r>
              <a:rPr lang="ru-RU" sz="1800" dirty="0" smtClean="0">
                <a:latin typeface="+mj-lt"/>
              </a:rPr>
              <a:t> - логический </a:t>
            </a:r>
            <a:r>
              <a:rPr lang="ru-RU" sz="1800" dirty="0">
                <a:latin typeface="+mj-lt"/>
              </a:rPr>
              <a:t>флаг, указывающий, успешно ли завершился </a:t>
            </a:r>
            <a:r>
              <a:rPr lang="ru-RU" sz="1800" dirty="0" smtClean="0">
                <a:latin typeface="+mj-lt"/>
              </a:rPr>
              <a:t>оптимизатор,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j-lt"/>
              </a:rPr>
              <a:t>message</a:t>
            </a:r>
            <a:r>
              <a:rPr lang="ru-RU" sz="1800" dirty="0" smtClean="0">
                <a:latin typeface="+mj-lt"/>
              </a:rPr>
              <a:t> - </a:t>
            </a:r>
            <a:r>
              <a:rPr lang="ru-RU" sz="1800" dirty="0">
                <a:latin typeface="+mj-lt"/>
              </a:rPr>
              <a:t>описывающее причину завершения</a:t>
            </a:r>
            <a:r>
              <a:rPr lang="ru-RU" sz="1800" dirty="0" smtClean="0">
                <a:latin typeface="+mj-lt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j-lt"/>
              </a:rPr>
              <a:t>n</a:t>
            </a:r>
            <a:r>
              <a:rPr lang="ru-RU" sz="1800" dirty="0" smtClean="0">
                <a:latin typeface="+mj-lt"/>
              </a:rPr>
              <a:t> – метод, который применяет определенный алгоритм для оптимальной минимизации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 smtClean="0">
                <a:latin typeface="+mj-lt"/>
              </a:rPr>
              <a:t>Nelder</a:t>
            </a:r>
            <a:r>
              <a:rPr lang="en-US" sz="1800" dirty="0" smtClean="0">
                <a:latin typeface="+mj-lt"/>
              </a:rPr>
              <a:t>-Mead</a:t>
            </a:r>
            <a:r>
              <a:rPr lang="ru-RU" sz="1800" dirty="0">
                <a:latin typeface="+mj-lt"/>
              </a:rPr>
              <a:t> - </a:t>
            </a:r>
            <a:r>
              <a:rPr lang="ru-RU" sz="1800" dirty="0" smtClean="0">
                <a:latin typeface="+mj-lt"/>
              </a:rPr>
              <a:t>симплекс-метод </a:t>
            </a:r>
            <a:r>
              <a:rPr lang="ru-RU" sz="1800" dirty="0">
                <a:latin typeface="+mj-lt"/>
              </a:rPr>
              <a:t>является самым простым способом свести к минимуму явно определенную и довольно гладкую функцию</a:t>
            </a:r>
            <a:endParaRPr lang="ru-RU" sz="18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j-lt"/>
              </a:rPr>
              <a:t>Powell</a:t>
            </a:r>
            <a:r>
              <a:rPr lang="ru-RU" sz="1800" dirty="0" smtClean="0">
                <a:latin typeface="+mj-lt"/>
              </a:rPr>
              <a:t> </a:t>
            </a:r>
            <a:r>
              <a:rPr lang="ru-RU" sz="1800" dirty="0">
                <a:latin typeface="+mj-lt"/>
              </a:rPr>
              <a:t>- алгоритм минимизации без градиента</a:t>
            </a:r>
            <a:endParaRPr lang="ru-RU" sz="18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j-lt"/>
              </a:rPr>
              <a:t>L-BFGS-B</a:t>
            </a:r>
            <a:r>
              <a:rPr lang="ru-RU" sz="1800" dirty="0" smtClean="0">
                <a:latin typeface="+mj-lt"/>
              </a:rPr>
              <a:t> </a:t>
            </a:r>
            <a:r>
              <a:rPr lang="ru-RU" sz="1800" dirty="0">
                <a:latin typeface="+mj-lt"/>
              </a:rPr>
              <a:t>- метод от </a:t>
            </a:r>
            <a:r>
              <a:rPr lang="ru-RU" sz="1800" dirty="0" err="1">
                <a:latin typeface="+mj-lt"/>
              </a:rPr>
              <a:t>Бройдена</a:t>
            </a:r>
            <a:r>
              <a:rPr lang="ru-RU" sz="1800" dirty="0">
                <a:latin typeface="+mj-lt"/>
              </a:rPr>
              <a:t>–</a:t>
            </a:r>
            <a:r>
              <a:rPr lang="ru-RU" sz="1800" dirty="0" err="1">
                <a:latin typeface="+mj-lt"/>
              </a:rPr>
              <a:t>Флетчера</a:t>
            </a:r>
            <a:r>
              <a:rPr lang="ru-RU" sz="1800" dirty="0">
                <a:latin typeface="+mj-lt"/>
              </a:rPr>
              <a:t>–Гольдфарба–</a:t>
            </a:r>
            <a:r>
              <a:rPr lang="ru-RU" sz="1800" dirty="0" err="1">
                <a:latin typeface="+mj-lt"/>
              </a:rPr>
              <a:t>Шанно</a:t>
            </a:r>
            <a:r>
              <a:rPr lang="ru-RU" sz="1800" dirty="0">
                <a:latin typeface="+mj-lt"/>
              </a:rPr>
              <a:t>, реализованный с уменьшенным потреблением памяти за счет частичной загрузки векторов из матрицы Гессе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j-lt"/>
              </a:rPr>
              <a:t>TNC</a:t>
            </a:r>
            <a:r>
              <a:rPr lang="ru-RU" sz="1800" dirty="0" smtClean="0">
                <a:latin typeface="+mj-lt"/>
              </a:rPr>
              <a:t> </a:t>
            </a:r>
            <a:r>
              <a:rPr lang="ru-RU" sz="1800" dirty="0">
                <a:latin typeface="+mj-lt"/>
              </a:rPr>
              <a:t>- ограниченное число итераций, хорош для нелинейных функций с большим числом независимых переменных</a:t>
            </a:r>
            <a:endParaRPr lang="ru-RU" sz="18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j-lt"/>
              </a:rPr>
              <a:t>SLSQP</a:t>
            </a:r>
            <a:r>
              <a:rPr lang="ru-RU" sz="1800" dirty="0" smtClean="0">
                <a:latin typeface="+mj-lt"/>
              </a:rPr>
              <a:t> </a:t>
            </a:r>
            <a:r>
              <a:rPr lang="ru-RU" sz="1800" dirty="0">
                <a:latin typeface="+mj-lt"/>
              </a:rPr>
              <a:t>- последовательное квадратичное программирование с ограничениями, </a:t>
            </a:r>
            <a:r>
              <a:rPr lang="ru-RU" sz="1800" dirty="0" err="1">
                <a:latin typeface="+mj-lt"/>
              </a:rPr>
              <a:t>ньютоновский</a:t>
            </a:r>
            <a:r>
              <a:rPr lang="ru-RU" sz="1800" dirty="0">
                <a:latin typeface="+mj-lt"/>
              </a:rPr>
              <a:t> метод решения системы Лагранжа</a:t>
            </a:r>
            <a:endParaRPr lang="ru-RU" sz="1800" dirty="0" smtClean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j-lt"/>
              </a:rPr>
              <a:t>trust-</a:t>
            </a:r>
            <a:r>
              <a:rPr lang="en-US" sz="1800" dirty="0" err="1" smtClean="0">
                <a:latin typeface="+mj-lt"/>
              </a:rPr>
              <a:t>constr</a:t>
            </a:r>
            <a:r>
              <a:rPr lang="ru-RU" sz="1800" dirty="0">
                <a:latin typeface="+mj-lt"/>
              </a:rPr>
              <a:t> - поиск локального минимума в доверительной области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88571" y="1552027"/>
            <a:ext cx="10014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k0 </a:t>
            </a:r>
            <a:r>
              <a:rPr lang="en-US" dirty="0"/>
              <a:t>= [p0, q0, m0]  # </a:t>
            </a:r>
            <a:r>
              <a:rPr lang="ru-RU" dirty="0"/>
              <a:t>Начальные значения параметров</a:t>
            </a:r>
          </a:p>
          <a:p>
            <a:r>
              <a:rPr lang="en-US" dirty="0" smtClean="0"/>
              <a:t>kb </a:t>
            </a:r>
            <a:r>
              <a:rPr lang="en-US" dirty="0"/>
              <a:t>= ((0, None), (0, None), (0, None))  # </a:t>
            </a:r>
            <a:r>
              <a:rPr lang="ru-RU" dirty="0"/>
              <a:t>Все параметры неотрицательные</a:t>
            </a:r>
          </a:p>
          <a:p>
            <a:r>
              <a:rPr lang="en-US" dirty="0" smtClean="0"/>
              <a:t>res </a:t>
            </a:r>
            <a:r>
              <a:rPr lang="en-US" dirty="0"/>
              <a:t>= minimize(</a:t>
            </a:r>
            <a:r>
              <a:rPr lang="en-US" dirty="0" err="1"/>
              <a:t>squareMistake</a:t>
            </a:r>
            <a:r>
              <a:rPr lang="en-US" dirty="0"/>
              <a:t>, k0, </a:t>
            </a:r>
            <a:r>
              <a:rPr lang="en-US" dirty="0" err="1" smtClean="0"/>
              <a:t>args</a:t>
            </a:r>
            <a:r>
              <a:rPr lang="en-US" dirty="0" smtClean="0"/>
              <a:t>=Generation</a:t>
            </a:r>
            <a:r>
              <a:rPr lang="en-US" dirty="0"/>
              <a:t>, </a:t>
            </a:r>
            <a:r>
              <a:rPr lang="en-US" dirty="0" smtClean="0"/>
              <a:t>method=n</a:t>
            </a:r>
            <a:r>
              <a:rPr lang="en-US" dirty="0"/>
              <a:t>, bounds=kb)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5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оптимального метода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476" y="1228646"/>
            <a:ext cx="3804158" cy="301242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62" y="4426131"/>
            <a:ext cx="9651190" cy="197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оптимального метода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84" y="1307022"/>
            <a:ext cx="4144317" cy="31691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093" y="4948918"/>
            <a:ext cx="71342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оптимального метода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71" y="1498611"/>
            <a:ext cx="4366698" cy="33635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050" y="5176157"/>
            <a:ext cx="7934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оптимального метода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98" y="1690200"/>
            <a:ext cx="4183815" cy="33399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514" y="5201466"/>
            <a:ext cx="8601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оптимального метода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68" y="1565801"/>
            <a:ext cx="4118469" cy="31977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96" y="5153977"/>
            <a:ext cx="7762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оптимального метода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05" y="1479098"/>
            <a:ext cx="4190039" cy="32931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52" y="5032873"/>
            <a:ext cx="87058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4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Поиск оптимального метода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88" y="1382554"/>
            <a:ext cx="4221211" cy="32504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85" y="5007535"/>
            <a:ext cx="8620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pc="-1" dirty="0">
                <a:solidFill>
                  <a:srgbClr val="000000"/>
                </a:solidFill>
              </a:rPr>
              <a:t>Заключение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Проанализировав все методы над разными данными, понятно что нет универсального метода! Необходимо использовать тот, который является самым оптимальным!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дальнейшей работе будет использоваться тот метод, </a:t>
            </a:r>
            <a:r>
              <a:rPr lang="ru-RU" smtClean="0"/>
              <a:t>который даёт </a:t>
            </a:r>
            <a:r>
              <a:rPr lang="ru-RU" dirty="0" smtClean="0"/>
              <a:t>наименьшую сумму квадратов!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4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534970" y="697086"/>
            <a:ext cx="10515240" cy="2150617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ru-RU" dirty="0"/>
              <a:t>качестве модели </a:t>
            </a:r>
            <a:r>
              <a:rPr lang="ru-RU" dirty="0" smtClean="0"/>
              <a:t>была использована формула Басса: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3" y="2847703"/>
            <a:ext cx="11816104" cy="235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3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"/>
          <p:cNvPicPr/>
          <p:nvPr/>
        </p:nvPicPr>
        <p:blipFill>
          <a:blip r:embed="rId2"/>
          <a:stretch/>
        </p:blipFill>
        <p:spPr>
          <a:xfrm>
            <a:off x="1706880" y="0"/>
            <a:ext cx="9168480" cy="6861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320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данные при исследовании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Были использованы данные по ветрогенерации за период с 1995 по 2020 </a:t>
            </a:r>
            <a:r>
              <a:rPr lang="ru-RU" dirty="0" err="1" smtClean="0"/>
              <a:t>гг</a:t>
            </a:r>
            <a:r>
              <a:rPr lang="ru-RU" dirty="0" smtClean="0"/>
              <a:t> в следующих регионах:</a:t>
            </a:r>
          </a:p>
          <a:p>
            <a:pPr marL="0" indent="0">
              <a:buNone/>
            </a:pPr>
            <a:r>
              <a:rPr lang="ru-RU" sz="2000" i="1" u="sng" dirty="0" smtClean="0"/>
              <a:t>Суммарные данные по миру</a:t>
            </a:r>
          </a:p>
          <a:p>
            <a:pPr marL="0" indent="0">
              <a:buNone/>
            </a:pPr>
            <a:r>
              <a:rPr lang="ru-RU" sz="2000" i="1" u="sng" dirty="0" smtClean="0"/>
              <a:t>Европа</a:t>
            </a:r>
          </a:p>
          <a:p>
            <a:pPr marL="0" indent="0">
              <a:buNone/>
            </a:pPr>
            <a:r>
              <a:rPr lang="ru-RU" sz="2000" i="1" u="sng" dirty="0" smtClean="0"/>
              <a:t>Северная Америка</a:t>
            </a:r>
          </a:p>
          <a:p>
            <a:pPr marL="0" indent="0">
              <a:buNone/>
            </a:pPr>
            <a:r>
              <a:rPr lang="ru-RU" sz="2000" i="1" u="sng" dirty="0" smtClean="0"/>
              <a:t>Центральная </a:t>
            </a:r>
            <a:r>
              <a:rPr lang="ru-RU" sz="2000" i="1" u="sng" dirty="0"/>
              <a:t>и Южная </a:t>
            </a:r>
            <a:r>
              <a:rPr lang="ru-RU" sz="2000" i="1" u="sng" dirty="0" smtClean="0"/>
              <a:t>Америка</a:t>
            </a:r>
          </a:p>
          <a:p>
            <a:pPr marL="0" indent="0">
              <a:buNone/>
            </a:pPr>
            <a:r>
              <a:rPr lang="ru-RU" sz="2000" i="1" u="sng" dirty="0" smtClean="0"/>
              <a:t>Африка</a:t>
            </a:r>
          </a:p>
          <a:p>
            <a:pPr marL="0" indent="0">
              <a:buNone/>
            </a:pPr>
            <a:r>
              <a:rPr lang="ru-RU" sz="2000" i="1" u="sng" dirty="0" smtClean="0"/>
              <a:t>Азиатско-Тихоокеанский регион</a:t>
            </a:r>
          </a:p>
          <a:p>
            <a:pPr marL="0" indent="0">
              <a:buNone/>
            </a:pPr>
            <a:r>
              <a:rPr lang="ru-RU" sz="2000" i="1" u="sng" dirty="0" smtClean="0"/>
              <a:t>Средний </a:t>
            </a:r>
            <a:r>
              <a:rPr lang="ru-RU" sz="2000" i="1" u="sng" dirty="0"/>
              <a:t>Восток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0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 применения модели к исследуемым данным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+mj-lt"/>
              </a:rPr>
              <a:t>В ручном режиме, используя </a:t>
            </a:r>
            <a:r>
              <a:rPr lang="en-US" dirty="0" smtClean="0">
                <a:latin typeface="+mj-lt"/>
              </a:rPr>
              <a:t>MS Excel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+mj-lt"/>
              </a:rPr>
              <a:t>В автоматическом режиме, используя библиотеку </a:t>
            </a:r>
            <a:r>
              <a:rPr lang="en-US" dirty="0" err="1" smtClean="0">
                <a:latin typeface="+mj-lt"/>
              </a:rPr>
              <a:t>Scipy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языка программирования </a:t>
            </a:r>
            <a:r>
              <a:rPr lang="en-US" dirty="0" smtClean="0">
                <a:latin typeface="+mj-lt"/>
              </a:rPr>
              <a:t>Python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18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228" y="77657"/>
            <a:ext cx="10515240" cy="610320"/>
          </a:xfrm>
        </p:spPr>
        <p:txBody>
          <a:bodyPr/>
          <a:lstStyle/>
          <a:p>
            <a:pPr algn="ctr"/>
            <a:r>
              <a:rPr lang="ru-RU" dirty="0" smtClean="0"/>
              <a:t>Исследование в ручном режиме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r="3460"/>
          <a:stretch/>
        </p:blipFill>
        <p:spPr>
          <a:xfrm>
            <a:off x="409410" y="780913"/>
            <a:ext cx="9701241" cy="1743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10" y="2523988"/>
            <a:ext cx="9696450" cy="1752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10" y="4267063"/>
            <a:ext cx="9677400" cy="17240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180" y="2314437"/>
            <a:ext cx="1323975" cy="1809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959" y="4070029"/>
            <a:ext cx="1323975" cy="1809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832" y="5794337"/>
            <a:ext cx="1323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8034" r="10580"/>
          <a:stretch/>
        </p:blipFill>
        <p:spPr>
          <a:xfrm>
            <a:off x="1096604" y="2934789"/>
            <a:ext cx="9127260" cy="30788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8436"/>
            <a:ext cx="12192000" cy="12920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63" y="2371859"/>
            <a:ext cx="888424" cy="1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Автоматизация применения модели к исследуемым данным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569297"/>
          </a:xfrm>
        </p:spPr>
        <p:txBody>
          <a:bodyPr/>
          <a:lstStyle/>
          <a:p>
            <a:r>
              <a:rPr lang="ru-RU" dirty="0" smtClean="0">
                <a:latin typeface="+mj-lt"/>
              </a:rPr>
              <a:t>Язык программирования </a:t>
            </a:r>
            <a:r>
              <a:rPr lang="en-US" dirty="0" smtClean="0">
                <a:latin typeface="+mj-lt"/>
              </a:rPr>
              <a:t>Python</a:t>
            </a:r>
            <a:r>
              <a:rPr lang="ru-RU" dirty="0" smtClean="0">
                <a:latin typeface="+mj-lt"/>
              </a:rPr>
              <a:t>, библиотека </a:t>
            </a:r>
            <a:r>
              <a:rPr lang="en-US" dirty="0" err="1">
                <a:latin typeface="+mj-lt"/>
              </a:rPr>
              <a:t>Scipy</a:t>
            </a:r>
            <a:endParaRPr lang="ru-RU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080" y="2883599"/>
            <a:ext cx="72524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Bass(x, P, Q, M):</a:t>
            </a:r>
          </a:p>
          <a:p>
            <a:r>
              <a:rPr lang="en-US" dirty="0"/>
              <a:t>            """</a:t>
            </a:r>
          </a:p>
          <a:p>
            <a:r>
              <a:rPr lang="en-US" dirty="0"/>
              <a:t>            </a:t>
            </a:r>
            <a:r>
              <a:rPr lang="ru-RU" dirty="0"/>
              <a:t>Функция расчета </a:t>
            </a:r>
            <a:r>
              <a:rPr lang="en-US" dirty="0" err="1"/>
              <a:t>Prognose</a:t>
            </a:r>
            <a:r>
              <a:rPr lang="en-US" dirty="0"/>
              <a:t> Sales</a:t>
            </a:r>
          </a:p>
          <a:p>
            <a:r>
              <a:rPr lang="en-US" dirty="0"/>
              <a:t>            x: </a:t>
            </a:r>
            <a:r>
              <a:rPr lang="ru-RU" dirty="0"/>
              <a:t>величина </a:t>
            </a:r>
            <a:r>
              <a:rPr lang="en-US" dirty="0" err="1"/>
              <a:t>Prognose</a:t>
            </a:r>
            <a:r>
              <a:rPr lang="en-US" dirty="0"/>
              <a:t> Generation </a:t>
            </a:r>
            <a:r>
              <a:rPr lang="ru-RU" dirty="0" smtClean="0"/>
              <a:t>за </a:t>
            </a:r>
            <a:r>
              <a:rPr lang="ru-RU" dirty="0"/>
              <a:t>прошлый год.</a:t>
            </a:r>
          </a:p>
          <a:p>
            <a:r>
              <a:rPr lang="ru-RU" dirty="0"/>
              <a:t>            """</a:t>
            </a:r>
          </a:p>
          <a:p>
            <a:r>
              <a:rPr lang="ru-RU" dirty="0"/>
              <a:t>            </a:t>
            </a:r>
            <a:r>
              <a:rPr lang="en-US" dirty="0"/>
              <a:t>return (P*M+(Q-P)*(x))-(Q/M)*(x**2)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61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4468" y="728569"/>
            <a:ext cx="113385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squareMistake</a:t>
            </a:r>
            <a:r>
              <a:rPr lang="en-US" dirty="0"/>
              <a:t>(k: tuple, *sales) -&gt; float:</a:t>
            </a:r>
          </a:p>
          <a:p>
            <a:r>
              <a:rPr lang="en-US" dirty="0"/>
              <a:t>            """</a:t>
            </a:r>
          </a:p>
          <a:p>
            <a:r>
              <a:rPr lang="en-US" dirty="0"/>
              <a:t>            </a:t>
            </a:r>
            <a:r>
              <a:rPr lang="ru-RU" dirty="0"/>
              <a:t>Функция для минимизации через </a:t>
            </a:r>
            <a:r>
              <a:rPr lang="en-US" dirty="0" err="1"/>
              <a:t>scipy</a:t>
            </a:r>
            <a:r>
              <a:rPr lang="en-US" dirty="0"/>
              <a:t>.</a:t>
            </a:r>
          </a:p>
          <a:p>
            <a:r>
              <a:rPr lang="en-US" dirty="0"/>
              <a:t>            </a:t>
            </a:r>
            <a:r>
              <a:rPr lang="ru-RU" dirty="0"/>
              <a:t>Рассчитывает сумму квадратов разностей </a:t>
            </a:r>
            <a:r>
              <a:rPr lang="ru-RU" dirty="0" smtClean="0"/>
              <a:t>значений </a:t>
            </a:r>
            <a:r>
              <a:rPr lang="en-US" dirty="0" err="1" smtClean="0"/>
              <a:t>Prognose</a:t>
            </a:r>
            <a:r>
              <a:rPr lang="en-US" dirty="0"/>
              <a:t> Generation </a:t>
            </a:r>
            <a:r>
              <a:rPr lang="ru-RU" dirty="0" smtClean="0"/>
              <a:t>и </a:t>
            </a:r>
            <a:r>
              <a:rPr lang="en-US" dirty="0" err="1"/>
              <a:t>Prognose</a:t>
            </a:r>
            <a:r>
              <a:rPr lang="en-US" dirty="0"/>
              <a:t> Sales.</a:t>
            </a:r>
          </a:p>
          <a:p>
            <a:r>
              <a:rPr lang="en-US" dirty="0"/>
              <a:t>            k: </a:t>
            </a:r>
            <a:r>
              <a:rPr lang="ru-RU" dirty="0"/>
              <a:t>кортеж начальных параметров (</a:t>
            </a:r>
            <a:r>
              <a:rPr lang="en-US" dirty="0"/>
              <a:t>P, Q, M);</a:t>
            </a:r>
          </a:p>
          <a:p>
            <a:r>
              <a:rPr lang="en-US" dirty="0"/>
              <a:t>            sales: </a:t>
            </a:r>
            <a:r>
              <a:rPr lang="ru-RU" dirty="0"/>
              <a:t>кортеж </a:t>
            </a:r>
            <a:r>
              <a:rPr lang="en-US" dirty="0"/>
              <a:t>Sales.</a:t>
            </a:r>
          </a:p>
          <a:p>
            <a:r>
              <a:rPr lang="en-US" dirty="0"/>
              <a:t>            """</a:t>
            </a:r>
          </a:p>
          <a:p>
            <a:r>
              <a:rPr lang="en-US" dirty="0"/>
              <a:t>            # </a:t>
            </a:r>
            <a:r>
              <a:rPr lang="ru-RU" dirty="0"/>
              <a:t>Начальные значения для первого года</a:t>
            </a:r>
          </a:p>
          <a:p>
            <a:r>
              <a:rPr lang="ru-RU" dirty="0"/>
              <a:t>            </a:t>
            </a:r>
            <a:r>
              <a:rPr lang="en-US" dirty="0"/>
              <a:t>p0 = 0  # </a:t>
            </a:r>
            <a:r>
              <a:rPr lang="en-US" dirty="0" err="1"/>
              <a:t>Prognose</a:t>
            </a:r>
            <a:r>
              <a:rPr lang="en-US" dirty="0"/>
              <a:t> Sales</a:t>
            </a:r>
          </a:p>
          <a:p>
            <a:r>
              <a:rPr lang="en-US" dirty="0"/>
              <a:t>            c0 = sales[0]  # </a:t>
            </a:r>
            <a:r>
              <a:rPr lang="en-US" dirty="0" err="1"/>
              <a:t>Prognose</a:t>
            </a:r>
            <a:r>
              <a:rPr lang="en-US" dirty="0"/>
              <a:t> Generation</a:t>
            </a:r>
          </a:p>
          <a:p>
            <a:r>
              <a:rPr lang="en-US" dirty="0"/>
              <a:t>            res = 0  # </a:t>
            </a:r>
            <a:r>
              <a:rPr lang="ru-RU" dirty="0"/>
              <a:t>Значение </a:t>
            </a:r>
            <a:r>
              <a:rPr lang="ru-RU" dirty="0" smtClean="0"/>
              <a:t>суммы разности квадратов</a:t>
            </a:r>
            <a:endParaRPr lang="ru-RU" dirty="0"/>
          </a:p>
          <a:p>
            <a:r>
              <a:rPr lang="ru-RU" dirty="0"/>
              <a:t>            # Набираем результат </a:t>
            </a:r>
            <a:r>
              <a:rPr lang="ru-RU" dirty="0" smtClean="0"/>
              <a:t>суммы разности квадратов за имеющиеся годы</a:t>
            </a:r>
            <a:endParaRPr lang="ru-RU" dirty="0"/>
          </a:p>
          <a:p>
            <a:r>
              <a:rPr lang="ru-RU" dirty="0"/>
              <a:t>           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</a:t>
            </a:r>
            <a:r>
              <a:rPr lang="en-US" dirty="0" err="1"/>
              <a:t>len</a:t>
            </a:r>
            <a:r>
              <a:rPr lang="en-US" dirty="0"/>
              <a:t>(sales)):</a:t>
            </a:r>
          </a:p>
          <a:p>
            <a:r>
              <a:rPr lang="en-US" dirty="0"/>
              <a:t>                p = Bass(c0, P=k[0], Q=k[1], M=k[2])  # </a:t>
            </a:r>
            <a:r>
              <a:rPr lang="ru-RU" dirty="0"/>
              <a:t>Новый </a:t>
            </a:r>
            <a:r>
              <a:rPr lang="en-US" dirty="0" err="1"/>
              <a:t>Prognose</a:t>
            </a:r>
            <a:r>
              <a:rPr lang="en-US" dirty="0"/>
              <a:t> Sales</a:t>
            </a:r>
          </a:p>
          <a:p>
            <a:r>
              <a:rPr lang="en-US" dirty="0"/>
              <a:t>                c = c0 + p  # </a:t>
            </a:r>
            <a:r>
              <a:rPr lang="ru-RU" dirty="0"/>
              <a:t>Новый </a:t>
            </a:r>
            <a:r>
              <a:rPr lang="en-US" dirty="0" err="1"/>
              <a:t>Prognose</a:t>
            </a:r>
            <a:r>
              <a:rPr lang="en-US" dirty="0"/>
              <a:t> Generation</a:t>
            </a:r>
          </a:p>
          <a:p>
            <a:r>
              <a:rPr lang="en-US" dirty="0"/>
              <a:t>                res += (c - sales[</a:t>
            </a:r>
            <a:r>
              <a:rPr lang="en-US" dirty="0" err="1"/>
              <a:t>i</a:t>
            </a:r>
            <a:r>
              <a:rPr lang="en-US" dirty="0"/>
              <a:t>])**2  # </a:t>
            </a:r>
            <a:r>
              <a:rPr lang="ru-RU" dirty="0" smtClean="0"/>
              <a:t>Добавляем к сумме разности квадратов</a:t>
            </a:r>
            <a:endParaRPr lang="ru-RU" dirty="0"/>
          </a:p>
          <a:p>
            <a:r>
              <a:rPr lang="ru-RU" dirty="0"/>
              <a:t>                # Обновляем значения</a:t>
            </a:r>
          </a:p>
          <a:p>
            <a:r>
              <a:rPr lang="ru-RU" dirty="0"/>
              <a:t>                </a:t>
            </a:r>
            <a:r>
              <a:rPr lang="en-US" dirty="0"/>
              <a:t>p0 = p</a:t>
            </a:r>
          </a:p>
          <a:p>
            <a:r>
              <a:rPr lang="en-US" dirty="0"/>
              <a:t>                c0 = c</a:t>
            </a:r>
          </a:p>
          <a:p>
            <a:r>
              <a:rPr lang="en-US" dirty="0"/>
              <a:t>            return res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42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Применение библиотеки </a:t>
            </a:r>
            <a:r>
              <a:rPr lang="en-US" dirty="0" err="1" smtClean="0"/>
              <a:t>Scipy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>
          <a:xfrm>
            <a:off x="357051" y="1550126"/>
            <a:ext cx="11599818" cy="50683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+mj-lt"/>
              </a:rPr>
              <a:t>scipy.optimize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- </a:t>
            </a:r>
            <a:r>
              <a:rPr lang="ru-RU" dirty="0" smtClean="0">
                <a:latin typeface="+mj-lt"/>
              </a:rPr>
              <a:t>предоставляет </a:t>
            </a:r>
            <a:r>
              <a:rPr lang="ru-RU" dirty="0">
                <a:latin typeface="+mj-lt"/>
              </a:rPr>
              <a:t>функции для минимизации (или максимизации) целевых функций, возможно, с учетом ограничений. Он включает в себя решатели для нелинейных задач (с поддержкой алгоритмов локальной и глобальной оптимизации), линейного программирования, ограниченного и нелинейного метода наименьших квадратов, поиска корней и подбора кривой</a:t>
            </a:r>
            <a:r>
              <a:rPr lang="ru-RU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b="1" dirty="0" err="1" smtClean="0">
                <a:latin typeface="+mj-lt"/>
              </a:rPr>
              <a:t>curve_fit</a:t>
            </a:r>
            <a:r>
              <a:rPr lang="ru-RU" dirty="0">
                <a:latin typeface="+mj-lt"/>
              </a:rPr>
              <a:t> - функция, </a:t>
            </a:r>
            <a:r>
              <a:rPr lang="ru-RU" dirty="0" smtClean="0">
                <a:latin typeface="+mj-lt"/>
              </a:rPr>
              <a:t>использующая нелинейный </a:t>
            </a:r>
            <a:r>
              <a:rPr lang="ru-RU" dirty="0">
                <a:latin typeface="+mj-lt"/>
              </a:rPr>
              <a:t>метод наименьших квадратов, чтобы подогнать функцию f к данным.</a:t>
            </a:r>
            <a:endParaRPr lang="ru-RU" dirty="0" smtClean="0"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</a:rPr>
              <a:t>minimize</a:t>
            </a:r>
            <a:r>
              <a:rPr lang="ru-RU" dirty="0">
                <a:latin typeface="+mj-lt"/>
              </a:rPr>
              <a:t> – функция, </a:t>
            </a:r>
            <a:r>
              <a:rPr lang="ru-RU" dirty="0" smtClean="0">
                <a:latin typeface="+mj-lt"/>
              </a:rPr>
              <a:t>минимизация </a:t>
            </a:r>
            <a:r>
              <a:rPr lang="ru-RU" dirty="0">
                <a:latin typeface="+mj-lt"/>
              </a:rPr>
              <a:t>скалярной функции одной или нескольких переменных.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95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409</TotalTime>
  <Words>690</Words>
  <Application>Microsoft Office PowerPoint</Application>
  <PresentationFormat>Широкоэкранный</PresentationFormat>
  <Paragraphs>88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Выбор метода для определения параметров модели Басса прогнозирования развития возобновляемой энергетики на примере ветрогенерации на языке программирования Python с использованием библиотеки scipy</vt:lpstr>
      <vt:lpstr>Презентация PowerPoint</vt:lpstr>
      <vt:lpstr>Используемые данные при исследовании</vt:lpstr>
      <vt:lpstr>Методы применения модели к исследуемым данным</vt:lpstr>
      <vt:lpstr>Исследование в ручном режиме</vt:lpstr>
      <vt:lpstr>Презентация PowerPoint</vt:lpstr>
      <vt:lpstr>Автоматизация применения модели к исследуемым данным</vt:lpstr>
      <vt:lpstr>Презентация PowerPoint</vt:lpstr>
      <vt:lpstr>Применение библиотеки Scipy</vt:lpstr>
      <vt:lpstr>Подбор начальных значений p, q, m</vt:lpstr>
      <vt:lpstr>Минимизация суммы разности квадратов </vt:lpstr>
      <vt:lpstr>Поиск оптимального метода</vt:lpstr>
      <vt:lpstr>Поиск оптимального метода</vt:lpstr>
      <vt:lpstr>Поиск оптимального метода</vt:lpstr>
      <vt:lpstr>Поиск оптимального метода</vt:lpstr>
      <vt:lpstr>Поиск оптимального метода</vt:lpstr>
      <vt:lpstr>Поиск оптимального метода</vt:lpstr>
      <vt:lpstr>Поиск оптимального метода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Диффузия инноваций</dc:title>
  <dc:subject/>
  <dc:creator>Михаил Михайлович Никифоров</dc:creator>
  <dc:description/>
  <cp:lastModifiedBy>Михаил Михайлович Никифоров</cp:lastModifiedBy>
  <cp:revision>32</cp:revision>
  <dcterms:created xsi:type="dcterms:W3CDTF">2022-11-23T19:02:41Z</dcterms:created>
  <dcterms:modified xsi:type="dcterms:W3CDTF">2023-03-29T18:38:36Z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8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16</vt:i4>
  </property>
</Properties>
</file>