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870DE-96CD-431C-B5AD-7E81052F60F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302750-7462-4C25-A505-F2979BE854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480660-3DA1-4FC2-96CE-4BE24C4929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94B83A-2ED4-451C-BDDA-4FC1BF7B021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7340F3-605E-4A5D-8545-87609FA19DA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82782A-B9AC-4908-AC8D-BF0E1614EC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CB15F8-3B5E-402E-B0EB-7D1753EBA87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042071-1523-4061-8E86-F04DC5948EF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0E1214-BAA0-406C-90C0-0DE04CB049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A1D8C7-E794-42C9-9ED8-58C87A831F1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52F470-53AE-4CC7-A442-C2B927DDE8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37AD36-CB33-46D8-B2EC-E69BA22B08B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D7091E-30DE-4F17-B7E4-60220308B79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1F8267-C347-4E5E-9629-3073FDD1F0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54C93A-4FFD-45A4-8B23-40246FC7FE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163B4B-EFF8-4201-AFCD-F231A6FA666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E03793-2FE8-4E17-B267-B8C7E91636B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80B0E2-7707-4191-BBDC-1F63DA2EBF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B3029-B128-45F8-AC74-25AF758E58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335310-6732-4723-8448-A89283EAC0F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A2C75F-875E-4121-8809-E972603FF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FC4205-835A-4998-9DBC-E232052A6A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876FD9-FBDE-49B2-A7EC-587E0B4877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B781E2-FFD3-494C-BD8D-033CDFB9AD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DA8F5-FFBC-4554-B2B6-9866E28ECCC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0A0A87-454E-4DB1-9CB5-3495BB23F33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vanov@ugtu.ne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45960" y="197640"/>
            <a:ext cx="11433600" cy="644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8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6000" b="1" strike="noStrike" spc="-1">
                <a:solidFill>
                  <a:srgbClr val="000000"/>
                </a:solidFill>
                <a:latin typeface="Calibri Light"/>
              </a:rPr>
              <a:t>Сравнение точностей математических моделей диффузий инноваций для прогнозирования развития возобновляемой энергии Российской Федерации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5570640" cy="58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Данным исследованием проанализируем согласованность моделей. Затем рассчитаем прогноз на период 2016-2020 гг. и оценим согласованность прогноза в соответствии с точными данными.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Результаты представлены в виде сводных таблиц, спрогнозированная модель против факта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Рисунок 1"/>
          <p:cNvPicPr/>
          <p:nvPr/>
        </p:nvPicPr>
        <p:blipFill>
          <a:blip r:embed="rId2"/>
          <a:stretch/>
        </p:blipFill>
        <p:spPr>
          <a:xfrm>
            <a:off x="7200000" y="288360"/>
            <a:ext cx="5141160" cy="618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Объект 1"/>
          <p:cNvPicPr/>
          <p:nvPr/>
        </p:nvPicPr>
        <p:blipFill>
          <a:blip r:embed="rId2"/>
          <a:stretch/>
        </p:blipFill>
        <p:spPr>
          <a:xfrm>
            <a:off x="1751040" y="384840"/>
            <a:ext cx="8916840" cy="30672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4"/>
          <p:cNvPicPr/>
          <p:nvPr/>
        </p:nvPicPr>
        <p:blipFill>
          <a:blip r:embed="rId3"/>
          <a:stretch/>
        </p:blipFill>
        <p:spPr>
          <a:xfrm>
            <a:off x="2148840" y="1060560"/>
            <a:ext cx="7826760" cy="561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Объект 1"/>
          <p:cNvPicPr/>
          <p:nvPr/>
        </p:nvPicPr>
        <p:blipFill>
          <a:blip r:embed="rId2"/>
          <a:stretch/>
        </p:blipFill>
        <p:spPr>
          <a:xfrm>
            <a:off x="2316960" y="1018800"/>
            <a:ext cx="7312680" cy="5208840"/>
          </a:xfrm>
          <a:prstGeom prst="rect">
            <a:avLst/>
          </a:prstGeom>
          <a:ln w="0">
            <a:noFill/>
          </a:ln>
        </p:spPr>
      </p:pic>
      <p:pic>
        <p:nvPicPr>
          <p:cNvPr id="105" name="Объект 1"/>
          <p:cNvPicPr/>
          <p:nvPr/>
        </p:nvPicPr>
        <p:blipFill>
          <a:blip r:embed="rId3"/>
          <a:stretch/>
        </p:blipFill>
        <p:spPr>
          <a:xfrm>
            <a:off x="1751040" y="384840"/>
            <a:ext cx="8916840" cy="30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Объект 1"/>
          <p:cNvPicPr/>
          <p:nvPr/>
        </p:nvPicPr>
        <p:blipFill>
          <a:blip r:embed="rId2"/>
          <a:stretch/>
        </p:blipFill>
        <p:spPr>
          <a:xfrm>
            <a:off x="1751040" y="384840"/>
            <a:ext cx="8916840" cy="306720"/>
          </a:xfrm>
          <a:prstGeom prst="rect">
            <a:avLst/>
          </a:prstGeom>
          <a:ln w="0">
            <a:noFill/>
          </a:ln>
        </p:spPr>
      </p:pic>
      <p:pic>
        <p:nvPicPr>
          <p:cNvPr id="108" name="Рисунок 1"/>
          <p:cNvPicPr/>
          <p:nvPr/>
        </p:nvPicPr>
        <p:blipFill>
          <a:blip r:embed="rId3"/>
          <a:stretch/>
        </p:blipFill>
        <p:spPr>
          <a:xfrm>
            <a:off x="2014920" y="1811520"/>
            <a:ext cx="7919640" cy="256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9" y="1246770"/>
            <a:ext cx="10827122" cy="3389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Рисунок 1"/>
          <p:cNvPicPr/>
          <p:nvPr/>
        </p:nvPicPr>
        <p:blipFill>
          <a:blip r:embed="rId2"/>
          <a:stretch/>
        </p:blipFill>
        <p:spPr>
          <a:xfrm>
            <a:off x="9918360" y="5307120"/>
            <a:ext cx="2074680" cy="143640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Заключение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Проанализировав согласованность моделей, можно сделать вывод, что модель Басса показала себя более точной практически на каждом из выбранных регионов, ошибка составляем менее пяти процентов от целого значения.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Анализ применимости математических моделей диффузии инноваций Басса и Гомпертца для прогнозирования развития возобновляемых источников энергии на примере ветряных электростанций показывает, что модель Басса является более состоятельной и будет использована для дальнейших исследований как основная.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Объект 1"/>
          <p:cNvPicPr/>
          <p:nvPr/>
        </p:nvPicPr>
        <p:blipFill>
          <a:blip r:embed="rId2"/>
          <a:stretch/>
        </p:blipFill>
        <p:spPr>
          <a:xfrm>
            <a:off x="0" y="0"/>
            <a:ext cx="9168480" cy="686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i="1" strike="noStrike" spc="-1">
                <a:solidFill>
                  <a:srgbClr val="000000"/>
                </a:solidFill>
                <a:latin typeface="Times New Roman"/>
              </a:rPr>
              <a:t>Подготовил</a:t>
            </a:r>
            <a:r>
              <a:rPr lang="ru-RU" sz="2800" b="1" i="1" strike="noStrike" spc="-1">
                <a:solidFill>
                  <a:srgbClr val="000000"/>
                </a:solidFill>
                <a:latin typeface="Times New Roman"/>
              </a:rPr>
              <a:t>: Никифоров М.М.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0" i="1" strike="noStrike" spc="-1">
                <a:solidFill>
                  <a:srgbClr val="000000"/>
                </a:solidFill>
                <a:latin typeface="Times New Roman"/>
              </a:rPr>
              <a:t>студент группы ИВТ-22оз-М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i="1" strike="noStrike" spc="-1">
                <a:solidFill>
                  <a:srgbClr val="000000"/>
                </a:solidFill>
                <a:latin typeface="Times New Roman"/>
              </a:rPr>
              <a:t>Научный руководитель: </a:t>
            </a:r>
            <a:r>
              <a:rPr lang="ru-RU" sz="2800" b="1" i="1" strike="noStrike" spc="-1">
                <a:solidFill>
                  <a:srgbClr val="000000"/>
                </a:solidFill>
                <a:latin typeface="Times New Roman"/>
              </a:rPr>
              <a:t>Доцент кафедры ВТИСИТ –Куделин А.Г.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i="1" strike="noStrike" spc="-1">
                <a:solidFill>
                  <a:srgbClr val="000000"/>
                </a:solidFill>
                <a:latin typeface="Times New Roman"/>
              </a:rPr>
              <a:t>Ухтинский государственный технический университет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ru-RU" sz="2800" b="0" i="1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mail</a:t>
            </a:r>
            <a:r>
              <a:rPr lang="ru-RU" sz="2800" b="0" i="1" strike="noStrike" spc="-1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800" b="0" i="1" u="sng" strike="noStrike" spc="-1">
                <a:solidFill>
                  <a:srgbClr val="0563C1"/>
                </a:solidFill>
                <a:uFillTx/>
                <a:latin typeface="Times New Roman"/>
                <a:hlinkClick r:id="rId2"/>
              </a:rPr>
              <a:t>nikiforov</a:t>
            </a:r>
            <a:r>
              <a:rPr lang="ru-RU" sz="2800" b="0" i="1" u="sng" strike="noStrike" spc="-1">
                <a:solidFill>
                  <a:srgbClr val="0563C1"/>
                </a:solidFill>
                <a:uFillTx/>
                <a:latin typeface="Times New Roman"/>
                <a:hlinkClick r:id="rId2"/>
              </a:rPr>
              <a:t>1601@</a:t>
            </a:r>
            <a:r>
              <a:rPr lang="en-US" sz="2800" b="0" i="1" u="sng" strike="noStrike" spc="-1">
                <a:solidFill>
                  <a:srgbClr val="0563C1"/>
                </a:solidFill>
                <a:uFillTx/>
                <a:latin typeface="Times New Roman"/>
                <a:hlinkClick r:id="rId2"/>
              </a:rPr>
              <a:t>yandex</a:t>
            </a:r>
            <a:r>
              <a:rPr lang="ru-RU" sz="2800" b="0" i="1" u="sng" strike="noStrike" spc="-1">
                <a:solidFill>
                  <a:srgbClr val="0563C1"/>
                </a:solidFill>
                <a:uFillTx/>
                <a:latin typeface="Times New Roman"/>
                <a:hlinkClick r:id="rId2"/>
              </a:rPr>
              <a:t>.</a:t>
            </a:r>
            <a:r>
              <a:rPr lang="en-US" sz="2800" b="0" i="1" u="sng" strike="noStrike" spc="-1">
                <a:solidFill>
                  <a:srgbClr val="0563C1"/>
                </a:solidFill>
                <a:uFillTx/>
                <a:latin typeface="Times New Roman"/>
                <a:hlinkClick r:id="rId2"/>
              </a:rPr>
              <a:t>ru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Рисунок 3"/>
          <p:cNvPicPr/>
          <p:nvPr/>
        </p:nvPicPr>
        <p:blipFill>
          <a:blip r:embed="rId3"/>
          <a:stretch/>
        </p:blipFill>
        <p:spPr>
          <a:xfrm>
            <a:off x="385560" y="807480"/>
            <a:ext cx="3276360" cy="320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4"/>
          <p:cNvSpPr/>
          <p:nvPr/>
        </p:nvSpPr>
        <p:spPr>
          <a:xfrm>
            <a:off x="543600" y="3881520"/>
            <a:ext cx="11326680" cy="203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Данный доклад посвящен анализу применимости математических моделей диффузии инноваций Басса и Гомпертца для прогнозирования развития возобновляемых источников энергии на примере ветряных электростанций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86" name="Объект 7"/>
          <p:cNvPicPr/>
          <p:nvPr/>
        </p:nvPicPr>
        <p:blipFill>
          <a:blip r:embed="rId2"/>
          <a:stretch/>
        </p:blipFill>
        <p:spPr>
          <a:xfrm>
            <a:off x="2095200" y="0"/>
            <a:ext cx="6867360" cy="370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Использование возобновляемых источников энергии (ВИЭ) является основным решением по борьбе с загрязнением окружающей среды и изменением климата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Рисунок 1"/>
          <p:cNvPicPr/>
          <p:nvPr/>
        </p:nvPicPr>
        <p:blipFill>
          <a:blip r:embed="rId2"/>
          <a:stretch/>
        </p:blipFill>
        <p:spPr>
          <a:xfrm>
            <a:off x="3162960" y="288360"/>
            <a:ext cx="5981400" cy="382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Доля ВИЭ в мировой энергетике увеличивается с каждым годом, и становится актуальным вопрос прогнозирования увеличения данного развития. Для решения этой проблемы будем использовать теорию диффузии инноваций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Рисунок 1"/>
          <p:cNvPicPr/>
          <p:nvPr/>
        </p:nvPicPr>
        <p:blipFill>
          <a:blip r:embed="rId2"/>
          <a:srcRect b="5344"/>
          <a:stretch/>
        </p:blipFill>
        <p:spPr>
          <a:xfrm>
            <a:off x="3023280" y="0"/>
            <a:ext cx="5906160" cy="419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Согласно статистическому обзору мировой энергетики, глобальная тенденция развертывания ветроэнергетики (ВЭ) довольно оптимистична. Тем не менее, доля ВЭ не столь впечатляющая и составляет около 6% от общего производства электроэнергии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Рисунок 3"/>
          <p:cNvPicPr/>
          <p:nvPr/>
        </p:nvPicPr>
        <p:blipFill>
          <a:blip r:embed="rId2"/>
          <a:stretch/>
        </p:blipFill>
        <p:spPr>
          <a:xfrm>
            <a:off x="1912320" y="612360"/>
            <a:ext cx="8672760" cy="312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1" i="1" strike="noStrike" spc="-1">
                <a:solidFill>
                  <a:srgbClr val="000000"/>
                </a:solidFill>
                <a:latin typeface="Times New Roman"/>
              </a:rPr>
              <a:t>Математическая модель Басса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Суть модели Басса [4] заключается в том, что рост числа потребителей инновационного продукта объясняется двумя категориями:</a:t>
            </a: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Те, кто в первую очередь пробуют новый продукт сами - инноваторы;</a:t>
            </a: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Те, кто узнает о новом продукте из первой категории - имитаторы.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Рисунок 4"/>
          <p:cNvPicPr/>
          <p:nvPr/>
        </p:nvPicPr>
        <p:blipFill>
          <a:blip r:embed="rId2"/>
          <a:stretch/>
        </p:blipFill>
        <p:spPr>
          <a:xfrm>
            <a:off x="7899120" y="3763440"/>
            <a:ext cx="3617280" cy="294480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5"/>
          <p:cNvPicPr/>
          <p:nvPr/>
        </p:nvPicPr>
        <p:blipFill>
          <a:blip r:embed="rId3"/>
          <a:stretch/>
        </p:blipFill>
        <p:spPr>
          <a:xfrm>
            <a:off x="403920" y="4920840"/>
            <a:ext cx="7181280" cy="103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1" i="1" strike="noStrike" spc="-1">
                <a:solidFill>
                  <a:srgbClr val="000000"/>
                </a:solidFill>
                <a:latin typeface="Times New Roman"/>
              </a:rPr>
              <a:t>Математическая модель Гомпертца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Это тип математической модели для временных рядов, где рост в начале периода происходит медленнее, чем в конце. Замедление происходит не так быстро, как ускорение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Объект 1"/>
          <p:cNvPicPr/>
          <p:nvPr/>
        </p:nvPicPr>
        <p:blipFill>
          <a:blip r:embed="rId2"/>
          <a:stretch/>
        </p:blipFill>
        <p:spPr>
          <a:xfrm>
            <a:off x="7245720" y="3430080"/>
            <a:ext cx="3883320" cy="2962080"/>
          </a:xfrm>
          <a:prstGeom prst="rect">
            <a:avLst/>
          </a:prstGeom>
          <a:ln w="0">
            <a:noFill/>
          </a:ln>
        </p:spPr>
      </p:pic>
      <p:pic>
        <p:nvPicPr>
          <p:cNvPr id="98" name="Рисунок 1"/>
          <p:cNvPicPr/>
          <p:nvPr/>
        </p:nvPicPr>
        <p:blipFill>
          <a:blip r:embed="rId3"/>
          <a:stretch/>
        </p:blipFill>
        <p:spPr>
          <a:xfrm>
            <a:off x="838080" y="2556720"/>
            <a:ext cx="7484040" cy="81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838080" y="288360"/>
            <a:ext cx="10515240" cy="58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Методика исследования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Набор данных для исследования содержит информацию об общем производстве электроэнергии по странам и регионам, производстве электроэнергии по источникам, установленных мощностях и производстве электроэнергии возобновляемыми источниками, охватывая годы с 1995 до 2020. Были проанализированы пять регионов с производством ветровой электроэнергии свыше 50 ТВтч в год к 2021 году: Европа, Северная Америка, Южная и Центральная Америка, Азиатско-Тихоокеанский регион, весь мир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58</TotalTime>
  <Words>399</Words>
  <Application>Microsoft Office PowerPoint</Application>
  <PresentationFormat>Широкоэкранный</PresentationFormat>
  <Paragraphs>25</Paragraphs>
  <Slides>16</Slides>
  <Notes>0</Notes>
  <HiddenSlides>8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SimSun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Сравнение точностей математических моделей диффузий инноваций для прогнозирования развития возобновляемой энергии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Диффузия инноваций</dc:title>
  <dc:subject/>
  <dc:creator>Михаил Михайлович Никифоров</dc:creator>
  <dc:description/>
  <cp:lastModifiedBy>Михаил Михайлович Никифоров</cp:lastModifiedBy>
  <cp:revision>9</cp:revision>
  <dcterms:created xsi:type="dcterms:W3CDTF">2022-11-23T19:02:41Z</dcterms:created>
  <dcterms:modified xsi:type="dcterms:W3CDTF">2022-11-24T08:52:52Z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16</vt:i4>
  </property>
</Properties>
</file>