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Raleway"/>
      <p:regular r:id="rId21"/>
      <p:bold r:id="rId22"/>
      <p:italic r:id="rId23"/>
      <p:boldItalic r:id="rId24"/>
    </p:embeddedFont>
    <p:embeddedFont>
      <p:font typeface="Economica"/>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A330D08-41FA-4099-9148-711B75A91DE6}">
  <a:tblStyle styleId="{BA330D08-41FA-4099-9148-711B75A91DE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Economica-bold.fntdata"/><Relationship Id="rId25" Type="http://schemas.openxmlformats.org/officeDocument/2006/relationships/font" Target="fonts/Economica-regular.fntdata"/><Relationship Id="rId28" Type="http://schemas.openxmlformats.org/officeDocument/2006/relationships/font" Target="fonts/Economica-boldItalic.fntdata"/><Relationship Id="rId27" Type="http://schemas.openxmlformats.org/officeDocument/2006/relationships/font" Target="fonts/Economica-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2af56bf0cd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2af56bf0cd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2af56bf0cd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2af56bf0cd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2af56bf0cd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2af56bf0cd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2af56bf0cd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2af56bf0cd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2af56bf0cd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2af56bf0cd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2af56bf0c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2af56bf0c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2af56bf0c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2af56bf0c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2af56bf0c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2af56bf0c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2af56bf0c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2af56bf0c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2af56bf0cd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2af56bf0cd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2af56bf0cd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2af56bf0cd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2af56bf0cd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2af56bf0cd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2af56bf0cd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2af56bf0cd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18168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latin typeface="Times New Roman"/>
                <a:ea typeface="Times New Roman"/>
                <a:cs typeface="Times New Roman"/>
                <a:sym typeface="Times New Roman"/>
              </a:rPr>
              <a:t>"Hugging Face Transformers vs. OpenAI GPT-4 API: A Comparative Analysis"</a:t>
            </a:r>
            <a:endParaRPr>
              <a:latin typeface="Times New Roman"/>
              <a:ea typeface="Times New Roman"/>
              <a:cs typeface="Times New Roman"/>
              <a:sym typeface="Times New Roman"/>
            </a:endParaRPr>
          </a:p>
        </p:txBody>
      </p:sp>
      <p:sp>
        <p:nvSpPr>
          <p:cNvPr id="55" name="Google Shape;55;p13"/>
          <p:cNvSpPr txBox="1"/>
          <p:nvPr>
            <p:ph idx="1" type="subTitle"/>
          </p:nvPr>
        </p:nvSpPr>
        <p:spPr>
          <a:xfrm>
            <a:off x="311700" y="2834125"/>
            <a:ext cx="8520600" cy="1816800"/>
          </a:xfrm>
          <a:prstGeom prst="rect">
            <a:avLst/>
          </a:prstGeom>
        </p:spPr>
        <p:txBody>
          <a:bodyPr anchorCtr="0" anchor="t" bIns="91425" lIns="91425" spcFirstLastPara="1" rIns="91425" wrap="square" tIns="91425">
            <a:normAutofit fontScale="92500"/>
          </a:bodyPr>
          <a:lstStyle/>
          <a:p>
            <a:pPr indent="0" lvl="0" marL="0" rtl="0" algn="ctr">
              <a:spcBef>
                <a:spcPts val="0"/>
              </a:spcBef>
              <a:spcAft>
                <a:spcPts val="0"/>
              </a:spcAft>
              <a:buNone/>
            </a:pPr>
            <a:r>
              <a:rPr lang="en">
                <a:latin typeface="Times New Roman"/>
                <a:ea typeface="Times New Roman"/>
                <a:cs typeface="Times New Roman"/>
                <a:sym typeface="Times New Roman"/>
              </a:rPr>
              <a:t>Exploring Two Powerhouses in Natural Language Processing</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a:latin typeface="Times New Roman"/>
              <a:ea typeface="Times New Roman"/>
              <a:cs typeface="Times New Roman"/>
              <a:sym typeface="Times New Roman"/>
            </a:endParaRPr>
          </a:p>
          <a:p>
            <a:pPr indent="0" lvl="0" marL="0" rtl="0" algn="ctr">
              <a:spcBef>
                <a:spcPts val="0"/>
              </a:spcBef>
              <a:spcAft>
                <a:spcPts val="0"/>
              </a:spcAft>
              <a:buNone/>
            </a:pPr>
            <a:r>
              <a:rPr lang="en">
                <a:latin typeface="Times New Roman"/>
                <a:ea typeface="Times New Roman"/>
                <a:cs typeface="Times New Roman"/>
                <a:sym typeface="Times New Roman"/>
              </a:rPr>
              <a:t>By: Amisha Singleton</a:t>
            </a:r>
            <a:endParaRPr>
              <a:latin typeface="Times New Roman"/>
              <a:ea typeface="Times New Roman"/>
              <a:cs typeface="Times New Roman"/>
              <a:sym typeface="Times New Roman"/>
            </a:endParaRPr>
          </a:p>
          <a:p>
            <a:pPr indent="0" lvl="0" marL="0" rtl="0" algn="ctr">
              <a:spcBef>
                <a:spcPts val="0"/>
              </a:spcBef>
              <a:spcAft>
                <a:spcPts val="0"/>
              </a:spcAft>
              <a:buNone/>
            </a:pPr>
            <a:r>
              <a:rPr lang="en">
                <a:latin typeface="Times New Roman"/>
                <a:ea typeface="Times New Roman"/>
                <a:cs typeface="Times New Roman"/>
                <a:sym typeface="Times New Roman"/>
              </a:rPr>
              <a:t>Spring 2025 ITAI 2376</a:t>
            </a: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aleway"/>
                <a:ea typeface="Raleway"/>
                <a:cs typeface="Raleway"/>
                <a:sym typeface="Raleway"/>
              </a:rPr>
              <a:t>PyTorch: The Research and Development Champion</a:t>
            </a:r>
            <a:endParaRPr>
              <a:latin typeface="Raleway"/>
              <a:ea typeface="Raleway"/>
              <a:cs typeface="Raleway"/>
              <a:sym typeface="Raleway"/>
            </a:endParaRPr>
          </a:p>
        </p:txBody>
      </p:sp>
      <p:sp>
        <p:nvSpPr>
          <p:cNvPr id="114" name="Google Shape;114;p22"/>
          <p:cNvSpPr txBox="1"/>
          <p:nvPr>
            <p:ph idx="1" type="body"/>
          </p:nvPr>
        </p:nvSpPr>
        <p:spPr>
          <a:xfrm>
            <a:off x="311700" y="1357675"/>
            <a:ext cx="42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300">
                <a:solidFill>
                  <a:schemeClr val="dk1"/>
                </a:solidFill>
                <a:latin typeface="Raleway"/>
                <a:ea typeface="Raleway"/>
                <a:cs typeface="Raleway"/>
                <a:sym typeface="Raleway"/>
              </a:rPr>
              <a:t>Intuitive and Pythonic:</a:t>
            </a:r>
            <a:r>
              <a:rPr lang="en" sz="1300">
                <a:solidFill>
                  <a:schemeClr val="dk1"/>
                </a:solidFill>
                <a:latin typeface="Raleway"/>
                <a:ea typeface="Raleway"/>
                <a:cs typeface="Raleway"/>
                <a:sym typeface="Raleway"/>
              </a:rPr>
              <a:t> "Easy to learn and use, especially for those familiar with Python."</a:t>
            </a:r>
            <a:endParaRPr sz="1300">
              <a:solidFill>
                <a:schemeClr val="dk1"/>
              </a:solidFill>
              <a:latin typeface="Raleway"/>
              <a:ea typeface="Raleway"/>
              <a:cs typeface="Raleway"/>
              <a:sym typeface="Raleway"/>
            </a:endParaRPr>
          </a:p>
          <a:p>
            <a:pPr indent="0" lvl="0" marL="0" rtl="0" algn="l">
              <a:spcBef>
                <a:spcPts val="1200"/>
              </a:spcBef>
              <a:spcAft>
                <a:spcPts val="0"/>
              </a:spcAft>
              <a:buClr>
                <a:schemeClr val="dk1"/>
              </a:buClr>
              <a:buSzPts val="1100"/>
              <a:buFont typeface="Arial"/>
              <a:buNone/>
            </a:pPr>
            <a:r>
              <a:rPr b="1" lang="en" sz="1300">
                <a:solidFill>
                  <a:schemeClr val="dk1"/>
                </a:solidFill>
                <a:latin typeface="Raleway"/>
                <a:ea typeface="Raleway"/>
                <a:cs typeface="Raleway"/>
                <a:sym typeface="Raleway"/>
              </a:rPr>
              <a:t>Dynamic Graphs:</a:t>
            </a:r>
            <a:r>
              <a:rPr lang="en" sz="1300">
                <a:solidFill>
                  <a:schemeClr val="dk1"/>
                </a:solidFill>
                <a:latin typeface="Raleway"/>
                <a:ea typeface="Raleway"/>
                <a:cs typeface="Raleway"/>
                <a:sym typeface="Raleway"/>
              </a:rPr>
              <a:t> "Flexible and allows for easier debugging and experimentation."</a:t>
            </a:r>
            <a:endParaRPr sz="1300">
              <a:solidFill>
                <a:schemeClr val="dk1"/>
              </a:solidFill>
              <a:latin typeface="Raleway"/>
              <a:ea typeface="Raleway"/>
              <a:cs typeface="Raleway"/>
              <a:sym typeface="Raleway"/>
            </a:endParaRPr>
          </a:p>
          <a:p>
            <a:pPr indent="0" lvl="0" marL="0" rtl="0" algn="l">
              <a:spcBef>
                <a:spcPts val="1200"/>
              </a:spcBef>
              <a:spcAft>
                <a:spcPts val="0"/>
              </a:spcAft>
              <a:buClr>
                <a:schemeClr val="dk1"/>
              </a:buClr>
              <a:buSzPts val="1100"/>
              <a:buFont typeface="Arial"/>
              <a:buNone/>
            </a:pPr>
            <a:r>
              <a:rPr b="1" lang="en" sz="1300">
                <a:solidFill>
                  <a:schemeClr val="dk1"/>
                </a:solidFill>
                <a:latin typeface="Raleway"/>
                <a:ea typeface="Raleway"/>
                <a:cs typeface="Raleway"/>
                <a:sym typeface="Raleway"/>
              </a:rPr>
              <a:t>Research-Oriented:</a:t>
            </a:r>
            <a:r>
              <a:rPr lang="en" sz="1300">
                <a:solidFill>
                  <a:schemeClr val="dk1"/>
                </a:solidFill>
                <a:latin typeface="Raleway"/>
                <a:ea typeface="Raleway"/>
                <a:cs typeface="Raleway"/>
                <a:sym typeface="Raleway"/>
              </a:rPr>
              <a:t> "Favored by researchers for its ease of prototyping and rapid iteration."</a:t>
            </a:r>
            <a:endParaRPr sz="1300">
              <a:solidFill>
                <a:schemeClr val="dk1"/>
              </a:solidFill>
              <a:latin typeface="Raleway"/>
              <a:ea typeface="Raleway"/>
              <a:cs typeface="Raleway"/>
              <a:sym typeface="Raleway"/>
            </a:endParaRPr>
          </a:p>
          <a:p>
            <a:pPr indent="0" lvl="0" marL="0" rtl="0" algn="l">
              <a:spcBef>
                <a:spcPts val="1200"/>
              </a:spcBef>
              <a:spcAft>
                <a:spcPts val="0"/>
              </a:spcAft>
              <a:buClr>
                <a:schemeClr val="dk1"/>
              </a:buClr>
              <a:buSzPts val="1100"/>
              <a:buFont typeface="Arial"/>
              <a:buNone/>
            </a:pPr>
            <a:r>
              <a:rPr b="1" lang="en" sz="1300">
                <a:solidFill>
                  <a:schemeClr val="dk1"/>
                </a:solidFill>
                <a:latin typeface="Raleway"/>
                <a:ea typeface="Raleway"/>
                <a:cs typeface="Raleway"/>
                <a:sym typeface="Raleway"/>
              </a:rPr>
              <a:t>Strong Community Support:</a:t>
            </a:r>
            <a:r>
              <a:rPr lang="en" sz="1300">
                <a:solidFill>
                  <a:schemeClr val="dk1"/>
                </a:solidFill>
                <a:latin typeface="Raleway"/>
                <a:ea typeface="Raleway"/>
                <a:cs typeface="Raleway"/>
                <a:sym typeface="Raleway"/>
              </a:rPr>
              <a:t> "Active community contributing to its development and providing assistance."</a:t>
            </a:r>
            <a:endParaRPr sz="1300">
              <a:solidFill>
                <a:schemeClr val="dk1"/>
              </a:solidFill>
              <a:latin typeface="Raleway"/>
              <a:ea typeface="Raleway"/>
              <a:cs typeface="Raleway"/>
              <a:sym typeface="Raleway"/>
            </a:endParaRPr>
          </a:p>
          <a:p>
            <a:pPr indent="0" lvl="0" marL="0" rtl="0" algn="l">
              <a:spcBef>
                <a:spcPts val="1200"/>
              </a:spcBef>
              <a:spcAft>
                <a:spcPts val="0"/>
              </a:spcAft>
              <a:buClr>
                <a:schemeClr val="dk1"/>
              </a:buClr>
              <a:buSzPts val="1100"/>
              <a:buFont typeface="Arial"/>
              <a:buNone/>
            </a:pPr>
            <a:r>
              <a:rPr b="1" lang="en" sz="1300">
                <a:solidFill>
                  <a:schemeClr val="dk1"/>
                </a:solidFill>
                <a:latin typeface="Raleway"/>
                <a:ea typeface="Raleway"/>
                <a:cs typeface="Raleway"/>
                <a:sym typeface="Raleway"/>
              </a:rPr>
              <a:t>Growing Production Capabilities:</a:t>
            </a:r>
            <a:r>
              <a:rPr lang="en" sz="1300">
                <a:solidFill>
                  <a:schemeClr val="dk1"/>
                </a:solidFill>
                <a:latin typeface="Raleway"/>
                <a:ea typeface="Raleway"/>
                <a:cs typeface="Raleway"/>
                <a:sym typeface="Raleway"/>
              </a:rPr>
              <a:t> "Increasingly used in production settings."</a:t>
            </a:r>
            <a:endParaRPr sz="1300">
              <a:solidFill>
                <a:schemeClr val="dk1"/>
              </a:solidFill>
              <a:latin typeface="Raleway"/>
              <a:ea typeface="Raleway"/>
              <a:cs typeface="Raleway"/>
              <a:sym typeface="Raleway"/>
            </a:endParaRPr>
          </a:p>
          <a:p>
            <a:pPr indent="0" lvl="0" marL="0" rtl="0" algn="l">
              <a:spcBef>
                <a:spcPts val="1200"/>
              </a:spcBef>
              <a:spcAft>
                <a:spcPts val="1200"/>
              </a:spcAft>
              <a:buNone/>
            </a:pPr>
            <a:r>
              <a:t/>
            </a:r>
            <a:endParaRPr sz="2000">
              <a:latin typeface="Raleway"/>
              <a:ea typeface="Raleway"/>
              <a:cs typeface="Raleway"/>
              <a:sym typeface="Raleway"/>
            </a:endParaRPr>
          </a:p>
        </p:txBody>
      </p:sp>
      <p:pic>
        <p:nvPicPr>
          <p:cNvPr id="115" name="Google Shape;115;p22"/>
          <p:cNvPicPr preferRelativeResize="0"/>
          <p:nvPr/>
        </p:nvPicPr>
        <p:blipFill>
          <a:blip r:embed="rId3">
            <a:alphaModFix/>
          </a:blip>
          <a:stretch>
            <a:fillRect/>
          </a:stretch>
        </p:blipFill>
        <p:spPr>
          <a:xfrm>
            <a:off x="4984300" y="1357675"/>
            <a:ext cx="3633800" cy="2609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TensorFlow vs. PyTorch: A Head-to-Head Comparison</a:t>
            </a:r>
            <a:endParaRPr/>
          </a:p>
        </p:txBody>
      </p:sp>
      <p:pic>
        <p:nvPicPr>
          <p:cNvPr id="121" name="Google Shape;121;p23"/>
          <p:cNvPicPr preferRelativeResize="0"/>
          <p:nvPr/>
        </p:nvPicPr>
        <p:blipFill>
          <a:blip r:embed="rId3">
            <a:alphaModFix/>
          </a:blip>
          <a:stretch>
            <a:fillRect/>
          </a:stretch>
        </p:blipFill>
        <p:spPr>
          <a:xfrm>
            <a:off x="787525" y="1306950"/>
            <a:ext cx="7568950" cy="342192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920">
                <a:latin typeface="Raleway"/>
                <a:ea typeface="Raleway"/>
                <a:cs typeface="Raleway"/>
                <a:sym typeface="Raleway"/>
              </a:rPr>
              <a:t>Making the Right Choice</a:t>
            </a:r>
            <a:endParaRPr sz="2920">
              <a:latin typeface="Raleway"/>
              <a:ea typeface="Raleway"/>
              <a:cs typeface="Raleway"/>
              <a:sym typeface="Raleway"/>
            </a:endParaRPr>
          </a:p>
        </p:txBody>
      </p:sp>
      <p:sp>
        <p:nvSpPr>
          <p:cNvPr id="127" name="Google Shape;127;p24"/>
          <p:cNvSpPr txBox="1"/>
          <p:nvPr>
            <p:ph idx="1" type="body"/>
          </p:nvPr>
        </p:nvSpPr>
        <p:spPr>
          <a:xfrm>
            <a:off x="311700" y="1932225"/>
            <a:ext cx="8520600" cy="21168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Clr>
                <a:schemeClr val="dk1"/>
              </a:buClr>
              <a:buSzPts val="1100"/>
              <a:buFont typeface="Arial"/>
              <a:buNone/>
            </a:pPr>
            <a:r>
              <a:rPr b="1" lang="en" sz="1600">
                <a:solidFill>
                  <a:schemeClr val="dk1"/>
                </a:solidFill>
                <a:latin typeface="Raleway"/>
                <a:ea typeface="Raleway"/>
                <a:cs typeface="Raleway"/>
                <a:sym typeface="Raleway"/>
              </a:rPr>
              <a:t>Project Goals:</a:t>
            </a:r>
            <a:r>
              <a:rPr lang="en" sz="1600">
                <a:solidFill>
                  <a:schemeClr val="dk1"/>
                </a:solidFill>
                <a:latin typeface="Raleway"/>
                <a:ea typeface="Raleway"/>
                <a:cs typeface="Raleway"/>
                <a:sym typeface="Raleway"/>
              </a:rPr>
              <a:t> "Consider your specific project requirements."</a:t>
            </a:r>
            <a:endParaRPr sz="1600">
              <a:solidFill>
                <a:schemeClr val="dk1"/>
              </a:solidFill>
              <a:latin typeface="Raleway"/>
              <a:ea typeface="Raleway"/>
              <a:cs typeface="Raleway"/>
              <a:sym typeface="Raleway"/>
            </a:endParaRPr>
          </a:p>
          <a:p>
            <a:pPr indent="0" lvl="0" marL="0" rtl="0" algn="ctr">
              <a:spcBef>
                <a:spcPts val="1200"/>
              </a:spcBef>
              <a:spcAft>
                <a:spcPts val="0"/>
              </a:spcAft>
              <a:buClr>
                <a:schemeClr val="dk1"/>
              </a:buClr>
              <a:buSzPts val="1100"/>
              <a:buFont typeface="Arial"/>
              <a:buNone/>
            </a:pPr>
            <a:r>
              <a:rPr b="1" lang="en" sz="1600">
                <a:solidFill>
                  <a:schemeClr val="dk1"/>
                </a:solidFill>
                <a:latin typeface="Raleway"/>
                <a:ea typeface="Raleway"/>
                <a:cs typeface="Raleway"/>
                <a:sym typeface="Raleway"/>
              </a:rPr>
              <a:t>Team Expertise:</a:t>
            </a:r>
            <a:r>
              <a:rPr lang="en" sz="1600">
                <a:solidFill>
                  <a:schemeClr val="dk1"/>
                </a:solidFill>
                <a:latin typeface="Raleway"/>
                <a:ea typeface="Raleway"/>
                <a:cs typeface="Raleway"/>
                <a:sym typeface="Raleway"/>
              </a:rPr>
              <a:t> "Choose a framework your team is comfortable with."</a:t>
            </a:r>
            <a:endParaRPr sz="1600">
              <a:solidFill>
                <a:schemeClr val="dk1"/>
              </a:solidFill>
              <a:latin typeface="Raleway"/>
              <a:ea typeface="Raleway"/>
              <a:cs typeface="Raleway"/>
              <a:sym typeface="Raleway"/>
            </a:endParaRPr>
          </a:p>
          <a:p>
            <a:pPr indent="0" lvl="0" marL="0" rtl="0" algn="ctr">
              <a:spcBef>
                <a:spcPts val="1200"/>
              </a:spcBef>
              <a:spcAft>
                <a:spcPts val="0"/>
              </a:spcAft>
              <a:buClr>
                <a:schemeClr val="dk1"/>
              </a:buClr>
              <a:buSzPts val="1100"/>
              <a:buFont typeface="Arial"/>
              <a:buNone/>
            </a:pPr>
            <a:r>
              <a:rPr b="1" lang="en" sz="1600">
                <a:solidFill>
                  <a:schemeClr val="dk1"/>
                </a:solidFill>
                <a:latin typeface="Raleway"/>
                <a:ea typeface="Raleway"/>
                <a:cs typeface="Raleway"/>
                <a:sym typeface="Raleway"/>
              </a:rPr>
              <a:t>Deployment Needs:</a:t>
            </a:r>
            <a:r>
              <a:rPr lang="en" sz="1600">
                <a:solidFill>
                  <a:schemeClr val="dk1"/>
                </a:solidFill>
                <a:latin typeface="Raleway"/>
                <a:ea typeface="Raleway"/>
                <a:cs typeface="Raleway"/>
                <a:sym typeface="Raleway"/>
              </a:rPr>
              <a:t> "Think about where you will deploy your model."</a:t>
            </a:r>
            <a:endParaRPr sz="1600">
              <a:solidFill>
                <a:schemeClr val="dk1"/>
              </a:solidFill>
              <a:latin typeface="Raleway"/>
              <a:ea typeface="Raleway"/>
              <a:cs typeface="Raleway"/>
              <a:sym typeface="Raleway"/>
            </a:endParaRPr>
          </a:p>
          <a:p>
            <a:pPr indent="0" lvl="0" marL="0" rtl="0" algn="ctr">
              <a:spcBef>
                <a:spcPts val="1200"/>
              </a:spcBef>
              <a:spcAft>
                <a:spcPts val="0"/>
              </a:spcAft>
              <a:buClr>
                <a:schemeClr val="dk1"/>
              </a:buClr>
              <a:buSzPts val="1100"/>
              <a:buFont typeface="Arial"/>
              <a:buNone/>
            </a:pPr>
            <a:r>
              <a:rPr b="1" lang="en" sz="1600">
                <a:solidFill>
                  <a:schemeClr val="dk1"/>
                </a:solidFill>
                <a:latin typeface="Raleway"/>
                <a:ea typeface="Raleway"/>
                <a:cs typeface="Raleway"/>
                <a:sym typeface="Raleway"/>
              </a:rPr>
              <a:t>Scalability Requirements:</a:t>
            </a:r>
            <a:r>
              <a:rPr lang="en" sz="1600">
                <a:solidFill>
                  <a:schemeClr val="dk1"/>
                </a:solidFill>
                <a:latin typeface="Raleway"/>
                <a:ea typeface="Raleway"/>
                <a:cs typeface="Raleway"/>
                <a:sym typeface="Raleway"/>
              </a:rPr>
              <a:t> "Evaluate your scaling needs."</a:t>
            </a:r>
            <a:endParaRPr sz="1600">
              <a:solidFill>
                <a:schemeClr val="dk1"/>
              </a:solidFill>
              <a:latin typeface="Raleway"/>
              <a:ea typeface="Raleway"/>
              <a:cs typeface="Raleway"/>
              <a:sym typeface="Raleway"/>
            </a:endParaRPr>
          </a:p>
          <a:p>
            <a:pPr indent="0" lvl="0" marL="0" rtl="0" algn="ctr">
              <a:spcBef>
                <a:spcPts val="1200"/>
              </a:spcBef>
              <a:spcAft>
                <a:spcPts val="1200"/>
              </a:spcAft>
              <a:buNone/>
            </a:pPr>
            <a:r>
              <a:t/>
            </a:r>
            <a:endParaRPr sz="2300">
              <a:latin typeface="Raleway"/>
              <a:ea typeface="Raleway"/>
              <a:cs typeface="Raleway"/>
              <a:sym typeface="Ralewa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920">
                <a:latin typeface="Raleway"/>
                <a:ea typeface="Raleway"/>
                <a:cs typeface="Raleway"/>
                <a:sym typeface="Raleway"/>
              </a:rPr>
              <a:t> Conclusion</a:t>
            </a:r>
            <a:endParaRPr sz="2920">
              <a:latin typeface="Raleway"/>
              <a:ea typeface="Raleway"/>
              <a:cs typeface="Raleway"/>
              <a:sym typeface="Raleway"/>
            </a:endParaRPr>
          </a:p>
        </p:txBody>
      </p:sp>
      <p:sp>
        <p:nvSpPr>
          <p:cNvPr id="133" name="Google Shape;133;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2000">
                <a:latin typeface="Raleway"/>
                <a:ea typeface="Raleway"/>
                <a:cs typeface="Raleway"/>
                <a:sym typeface="Raleway"/>
              </a:rPr>
              <a:t>TensorFlow offers robust production capabilities and scalability, while PyTorch excels in research and rapid prototyping. The best choice depends on the specific project requirements and team expertise. Selecting the appropriate framework is crucial for the success of your deep learning projects.</a:t>
            </a:r>
            <a:endParaRPr sz="2000">
              <a:latin typeface="Raleway"/>
              <a:ea typeface="Raleway"/>
              <a:cs typeface="Raleway"/>
              <a:sym typeface="Ralewa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720">
                <a:latin typeface="Economica"/>
                <a:ea typeface="Economica"/>
                <a:cs typeface="Economica"/>
                <a:sym typeface="Economica"/>
              </a:rPr>
              <a:t>Report #2: TensorFlow vs. PyTorch</a:t>
            </a:r>
            <a:endParaRPr sz="2720">
              <a:latin typeface="Economica"/>
              <a:ea typeface="Economica"/>
              <a:cs typeface="Economica"/>
              <a:sym typeface="Economica"/>
            </a:endParaRPr>
          </a:p>
        </p:txBody>
      </p:sp>
      <p:sp>
        <p:nvSpPr>
          <p:cNvPr id="139" name="Google Shape;139;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ctr">
              <a:lnSpc>
                <a:spcPct val="95000"/>
              </a:lnSpc>
              <a:spcBef>
                <a:spcPts val="1200"/>
              </a:spcBef>
              <a:spcAft>
                <a:spcPts val="0"/>
              </a:spcAft>
              <a:buClr>
                <a:schemeClr val="dk1"/>
              </a:buClr>
              <a:buSzPts val="1018"/>
              <a:buFont typeface="Arial"/>
              <a:buNone/>
            </a:pPr>
            <a:r>
              <a:rPr lang="en" sz="1865">
                <a:latin typeface="Economica"/>
                <a:ea typeface="Economica"/>
                <a:cs typeface="Economica"/>
                <a:sym typeface="Economica"/>
              </a:rPr>
              <a:t>This report compares TensorFlow and PyTorch, two leading deep learning frameworks.</a:t>
            </a:r>
            <a:endParaRPr sz="1865">
              <a:latin typeface="Economica"/>
              <a:ea typeface="Economica"/>
              <a:cs typeface="Economica"/>
              <a:sym typeface="Economica"/>
            </a:endParaRPr>
          </a:p>
          <a:p>
            <a:pPr indent="0" lvl="0" marL="0" rtl="0" algn="ctr">
              <a:lnSpc>
                <a:spcPct val="95000"/>
              </a:lnSpc>
              <a:spcBef>
                <a:spcPts val="1200"/>
              </a:spcBef>
              <a:spcAft>
                <a:spcPts val="0"/>
              </a:spcAft>
              <a:buClr>
                <a:schemeClr val="dk1"/>
              </a:buClr>
              <a:buSzPts val="1018"/>
              <a:buFont typeface="Arial"/>
              <a:buNone/>
            </a:pPr>
            <a:r>
              <a:rPr lang="en" sz="1865">
                <a:latin typeface="Economica"/>
                <a:ea typeface="Economica"/>
                <a:cs typeface="Economica"/>
                <a:sym typeface="Economica"/>
              </a:rPr>
              <a:t>TensorFlow, developed by Google, is a mature and versatile framework with strong support for production environments. Its static computational graphs enable efficient execution on various platforms, including mobile and embedded devices. TensorFlow boasts a large and active community, along with a comprehensive ecosystem of tools and libraries.</a:t>
            </a:r>
            <a:endParaRPr sz="1865">
              <a:latin typeface="Economica"/>
              <a:ea typeface="Economica"/>
              <a:cs typeface="Economica"/>
              <a:sym typeface="Economica"/>
            </a:endParaRPr>
          </a:p>
          <a:p>
            <a:pPr indent="0" lvl="0" marL="0" rtl="0" algn="ctr">
              <a:lnSpc>
                <a:spcPct val="95000"/>
              </a:lnSpc>
              <a:spcBef>
                <a:spcPts val="1200"/>
              </a:spcBef>
              <a:spcAft>
                <a:spcPts val="0"/>
              </a:spcAft>
              <a:buClr>
                <a:schemeClr val="dk1"/>
              </a:buClr>
              <a:buSzPts val="1018"/>
              <a:buFont typeface="Arial"/>
              <a:buNone/>
            </a:pPr>
            <a:r>
              <a:rPr lang="en" sz="1865">
                <a:latin typeface="Economica"/>
                <a:ea typeface="Economica"/>
                <a:cs typeface="Economica"/>
                <a:sym typeface="Economica"/>
              </a:rPr>
              <a:t>PyTorch, developed by Facebook AI Research, is known for its dynamic computational graphs and user-friendly Pythonic interface, making it popular for research and rapid prototyping. Its focus on dynamic computation provides greater flexibility for experimentation and debugging.</a:t>
            </a:r>
            <a:endParaRPr sz="1865">
              <a:latin typeface="Economica"/>
              <a:ea typeface="Economica"/>
              <a:cs typeface="Economica"/>
              <a:sym typeface="Economica"/>
            </a:endParaRPr>
          </a:p>
          <a:p>
            <a:pPr indent="0" lvl="0" marL="0" rtl="0" algn="ctr">
              <a:lnSpc>
                <a:spcPct val="95000"/>
              </a:lnSpc>
              <a:spcBef>
                <a:spcPts val="1200"/>
              </a:spcBef>
              <a:spcAft>
                <a:spcPts val="0"/>
              </a:spcAft>
              <a:buClr>
                <a:schemeClr val="dk1"/>
              </a:buClr>
              <a:buSzPts val="1018"/>
              <a:buFont typeface="Arial"/>
              <a:buNone/>
            </a:pPr>
            <a:r>
              <a:rPr lang="en" sz="1865">
                <a:latin typeface="Economica"/>
                <a:ea typeface="Economica"/>
                <a:cs typeface="Economica"/>
                <a:sym typeface="Economica"/>
              </a:rPr>
              <a:t>TensorFlow excels in production readiness and scalability, while PyTorch is favored for its ease of use and research-oriented features.</a:t>
            </a:r>
            <a:endParaRPr sz="1865">
              <a:latin typeface="Economica"/>
              <a:ea typeface="Economica"/>
              <a:cs typeface="Economica"/>
              <a:sym typeface="Economica"/>
            </a:endParaRPr>
          </a:p>
          <a:p>
            <a:pPr indent="0" lvl="0" marL="0" rtl="0" algn="ctr">
              <a:lnSpc>
                <a:spcPct val="95000"/>
              </a:lnSpc>
              <a:spcBef>
                <a:spcPts val="1200"/>
              </a:spcBef>
              <a:spcAft>
                <a:spcPts val="1200"/>
              </a:spcAft>
              <a:buSzPts val="1018"/>
              <a:buNone/>
            </a:pPr>
            <a:r>
              <a:t/>
            </a:r>
            <a:endParaRPr sz="1865">
              <a:latin typeface="Economica"/>
              <a:ea typeface="Economica"/>
              <a:cs typeface="Economica"/>
              <a:sym typeface="Economic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820">
                <a:latin typeface="Times New Roman"/>
                <a:ea typeface="Times New Roman"/>
                <a:cs typeface="Times New Roman"/>
                <a:sym typeface="Times New Roman"/>
              </a:rPr>
              <a:t>Hugging Face Transformers</a:t>
            </a:r>
            <a:endParaRPr sz="2820">
              <a:latin typeface="Times New Roman"/>
              <a:ea typeface="Times New Roman"/>
              <a:cs typeface="Times New Roman"/>
              <a:sym typeface="Times New Roman"/>
            </a:endParaRPr>
          </a:p>
        </p:txBody>
      </p:sp>
      <p:sp>
        <p:nvSpPr>
          <p:cNvPr id="61" name="Google Shape;61;p14"/>
          <p:cNvSpPr txBox="1"/>
          <p:nvPr>
            <p:ph idx="1" type="body"/>
          </p:nvPr>
        </p:nvSpPr>
        <p:spPr>
          <a:xfrm>
            <a:off x="311700" y="1344000"/>
            <a:ext cx="4260300" cy="3416400"/>
          </a:xfrm>
          <a:prstGeom prst="rect">
            <a:avLst/>
          </a:prstGeom>
        </p:spPr>
        <p:txBody>
          <a:bodyPr anchorCtr="0" anchor="t" bIns="91425" lIns="91425" spcFirstLastPara="1" rIns="91425" wrap="square" tIns="91425">
            <a:normAutofit fontScale="92500" lnSpcReduction="10000"/>
          </a:bodyPr>
          <a:lstStyle/>
          <a:p>
            <a:pPr indent="-334327" lvl="0" marL="457200" rtl="0" algn="ctr">
              <a:lnSpc>
                <a:spcPct val="200000"/>
              </a:lnSpc>
              <a:spcBef>
                <a:spcPts val="0"/>
              </a:spcBef>
              <a:spcAft>
                <a:spcPts val="0"/>
              </a:spcAft>
              <a:buSzPct val="100000"/>
              <a:buFont typeface="Times New Roman"/>
              <a:buChar char="●"/>
            </a:pPr>
            <a:r>
              <a:rPr lang="en">
                <a:latin typeface="Times New Roman"/>
                <a:ea typeface="Times New Roman"/>
                <a:cs typeface="Times New Roman"/>
                <a:sym typeface="Times New Roman"/>
              </a:rPr>
              <a:t>Open-source library with a vast collection of pre-trained models.</a:t>
            </a:r>
            <a:endParaRPr>
              <a:latin typeface="Times New Roman"/>
              <a:ea typeface="Times New Roman"/>
              <a:cs typeface="Times New Roman"/>
              <a:sym typeface="Times New Roman"/>
            </a:endParaRPr>
          </a:p>
          <a:p>
            <a:pPr indent="-334327" lvl="0" marL="457200" rtl="0" algn="ctr">
              <a:lnSpc>
                <a:spcPct val="200000"/>
              </a:lnSpc>
              <a:spcBef>
                <a:spcPts val="0"/>
              </a:spcBef>
              <a:spcAft>
                <a:spcPts val="0"/>
              </a:spcAft>
              <a:buSzPct val="100000"/>
              <a:buFont typeface="Times New Roman"/>
              <a:buChar char="●"/>
            </a:pPr>
            <a:r>
              <a:rPr lang="en">
                <a:latin typeface="Times New Roman"/>
                <a:ea typeface="Times New Roman"/>
                <a:cs typeface="Times New Roman"/>
                <a:sym typeface="Times New Roman"/>
              </a:rPr>
              <a:t>Built on PyTorch, highly customizable and adaptable.</a:t>
            </a:r>
            <a:endParaRPr>
              <a:latin typeface="Times New Roman"/>
              <a:ea typeface="Times New Roman"/>
              <a:cs typeface="Times New Roman"/>
              <a:sym typeface="Times New Roman"/>
            </a:endParaRPr>
          </a:p>
          <a:p>
            <a:pPr indent="-334327" lvl="0" marL="457200" rtl="0" algn="ctr">
              <a:lnSpc>
                <a:spcPct val="200000"/>
              </a:lnSpc>
              <a:spcBef>
                <a:spcPts val="0"/>
              </a:spcBef>
              <a:spcAft>
                <a:spcPts val="0"/>
              </a:spcAft>
              <a:buSzPct val="100000"/>
              <a:buFont typeface="Times New Roman"/>
              <a:buChar char="●"/>
            </a:pPr>
            <a:r>
              <a:rPr lang="en">
                <a:latin typeface="Times New Roman"/>
                <a:ea typeface="Times New Roman"/>
                <a:cs typeface="Times New Roman"/>
                <a:sym typeface="Times New Roman"/>
              </a:rPr>
              <a:t>Large and active community.</a:t>
            </a:r>
            <a:endParaRPr>
              <a:latin typeface="Times New Roman"/>
              <a:ea typeface="Times New Roman"/>
              <a:cs typeface="Times New Roman"/>
              <a:sym typeface="Times New Roman"/>
            </a:endParaRPr>
          </a:p>
          <a:p>
            <a:pPr indent="-334327" lvl="0" marL="457200" rtl="0" algn="ctr">
              <a:lnSpc>
                <a:spcPct val="200000"/>
              </a:lnSpc>
              <a:spcBef>
                <a:spcPts val="0"/>
              </a:spcBef>
              <a:spcAft>
                <a:spcPts val="0"/>
              </a:spcAft>
              <a:buSzPct val="100000"/>
              <a:buFont typeface="Times New Roman"/>
              <a:buChar char="●"/>
            </a:pPr>
            <a:r>
              <a:rPr lang="en">
                <a:latin typeface="Times New Roman"/>
                <a:ea typeface="Times New Roman"/>
                <a:cs typeface="Times New Roman"/>
                <a:sym typeface="Times New Roman"/>
              </a:rPr>
              <a:t>Ideal for research, experimentation, and custom model development.</a:t>
            </a:r>
            <a:endParaRPr>
              <a:latin typeface="Times New Roman"/>
              <a:ea typeface="Times New Roman"/>
              <a:cs typeface="Times New Roman"/>
              <a:sym typeface="Times New Roman"/>
            </a:endParaRPr>
          </a:p>
        </p:txBody>
      </p:sp>
      <p:pic>
        <p:nvPicPr>
          <p:cNvPr id="62" name="Google Shape;62;p14"/>
          <p:cNvPicPr preferRelativeResize="0"/>
          <p:nvPr/>
        </p:nvPicPr>
        <p:blipFill>
          <a:blip r:embed="rId3">
            <a:alphaModFix/>
          </a:blip>
          <a:stretch>
            <a:fillRect/>
          </a:stretch>
        </p:blipFill>
        <p:spPr>
          <a:xfrm>
            <a:off x="5815975" y="1252200"/>
            <a:ext cx="2920050" cy="2920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120">
                <a:latin typeface="Times New Roman"/>
                <a:ea typeface="Times New Roman"/>
                <a:cs typeface="Times New Roman"/>
                <a:sym typeface="Times New Roman"/>
              </a:rPr>
              <a:t>OpenAI GPT-4 API</a:t>
            </a:r>
            <a:endParaRPr sz="3120">
              <a:latin typeface="Times New Roman"/>
              <a:ea typeface="Times New Roman"/>
              <a:cs typeface="Times New Roman"/>
              <a:sym typeface="Times New Roman"/>
            </a:endParaRPr>
          </a:p>
        </p:txBody>
      </p:sp>
      <p:sp>
        <p:nvSpPr>
          <p:cNvPr id="68" name="Google Shape;68;p15"/>
          <p:cNvSpPr txBox="1"/>
          <p:nvPr>
            <p:ph idx="1" type="body"/>
          </p:nvPr>
        </p:nvSpPr>
        <p:spPr>
          <a:xfrm>
            <a:off x="4708800" y="1220875"/>
            <a:ext cx="4260300" cy="2760000"/>
          </a:xfrm>
          <a:prstGeom prst="rect">
            <a:avLst/>
          </a:prstGeom>
        </p:spPr>
        <p:txBody>
          <a:bodyPr anchorCtr="0" anchor="t" bIns="91425" lIns="91425" spcFirstLastPara="1" rIns="91425" wrap="square" tIns="91425">
            <a:noAutofit/>
          </a:bodyPr>
          <a:lstStyle/>
          <a:p>
            <a:pPr indent="-336232" lvl="0" marL="457200" rtl="0" algn="l">
              <a:lnSpc>
                <a:spcPct val="180000"/>
              </a:lnSpc>
              <a:spcBef>
                <a:spcPts val="0"/>
              </a:spcBef>
              <a:spcAft>
                <a:spcPts val="0"/>
              </a:spcAft>
              <a:buSzPts val="1695"/>
              <a:buChar char="●"/>
            </a:pPr>
            <a:r>
              <a:rPr lang="en" sz="1695"/>
              <a:t>Access to a powerful, cutting-edge language model.</a:t>
            </a:r>
            <a:endParaRPr sz="1695"/>
          </a:p>
          <a:p>
            <a:pPr indent="-336232" lvl="0" marL="457200" rtl="0" algn="l">
              <a:lnSpc>
                <a:spcPct val="180000"/>
              </a:lnSpc>
              <a:spcBef>
                <a:spcPts val="0"/>
              </a:spcBef>
              <a:spcAft>
                <a:spcPts val="0"/>
              </a:spcAft>
              <a:buSzPts val="1695"/>
              <a:buChar char="●"/>
            </a:pPr>
            <a:r>
              <a:rPr lang="en" sz="1695"/>
              <a:t>Limited access, requires API access.</a:t>
            </a:r>
            <a:endParaRPr sz="1695"/>
          </a:p>
          <a:p>
            <a:pPr indent="-336232" lvl="0" marL="457200" rtl="0" algn="l">
              <a:lnSpc>
                <a:spcPct val="180000"/>
              </a:lnSpc>
              <a:spcBef>
                <a:spcPts val="0"/>
              </a:spcBef>
              <a:spcAft>
                <a:spcPts val="0"/>
              </a:spcAft>
              <a:buSzPts val="1695"/>
              <a:buChar char="●"/>
            </a:pPr>
            <a:r>
              <a:rPr lang="en" sz="1695"/>
              <a:t>Potentially higher performance for complex tasks.</a:t>
            </a:r>
            <a:endParaRPr sz="1695"/>
          </a:p>
          <a:p>
            <a:pPr indent="-336232" lvl="0" marL="457200" rtl="0" algn="l">
              <a:lnSpc>
                <a:spcPct val="180000"/>
              </a:lnSpc>
              <a:spcBef>
                <a:spcPts val="0"/>
              </a:spcBef>
              <a:spcAft>
                <a:spcPts val="0"/>
              </a:spcAft>
              <a:buSzPts val="1695"/>
              <a:buChar char="●"/>
            </a:pPr>
            <a:r>
              <a:rPr lang="en" sz="1695"/>
              <a:t>Suitable for production environments requiring advanced capabilities.</a:t>
            </a:r>
            <a:endParaRPr sz="1695"/>
          </a:p>
        </p:txBody>
      </p:sp>
      <p:pic>
        <p:nvPicPr>
          <p:cNvPr id="69" name="Google Shape;69;p15"/>
          <p:cNvPicPr preferRelativeResize="0"/>
          <p:nvPr/>
        </p:nvPicPr>
        <p:blipFill>
          <a:blip r:embed="rId3">
            <a:alphaModFix/>
          </a:blip>
          <a:stretch>
            <a:fillRect/>
          </a:stretch>
        </p:blipFill>
        <p:spPr>
          <a:xfrm>
            <a:off x="244675" y="1457375"/>
            <a:ext cx="4260300" cy="238577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820">
                <a:latin typeface="Times New Roman"/>
                <a:ea typeface="Times New Roman"/>
                <a:cs typeface="Times New Roman"/>
                <a:sym typeface="Times New Roman"/>
              </a:rPr>
              <a:t>Comparative</a:t>
            </a:r>
            <a:r>
              <a:rPr lang="en" sz="2820">
                <a:latin typeface="Times New Roman"/>
                <a:ea typeface="Times New Roman"/>
                <a:cs typeface="Times New Roman"/>
                <a:sym typeface="Times New Roman"/>
              </a:rPr>
              <a:t> </a:t>
            </a:r>
            <a:r>
              <a:rPr lang="en" sz="2820">
                <a:latin typeface="Times New Roman"/>
                <a:ea typeface="Times New Roman"/>
                <a:cs typeface="Times New Roman"/>
                <a:sym typeface="Times New Roman"/>
              </a:rPr>
              <a:t>Analysis</a:t>
            </a:r>
            <a:r>
              <a:rPr lang="en" sz="2820">
                <a:latin typeface="Times New Roman"/>
                <a:ea typeface="Times New Roman"/>
                <a:cs typeface="Times New Roman"/>
                <a:sym typeface="Times New Roman"/>
              </a:rPr>
              <a:t> </a:t>
            </a:r>
            <a:endParaRPr sz="2820">
              <a:latin typeface="Times New Roman"/>
              <a:ea typeface="Times New Roman"/>
              <a:cs typeface="Times New Roman"/>
              <a:sym typeface="Times New Roman"/>
            </a:endParaRPr>
          </a:p>
        </p:txBody>
      </p:sp>
      <p:graphicFrame>
        <p:nvGraphicFramePr>
          <p:cNvPr id="75" name="Google Shape;75;p16"/>
          <p:cNvGraphicFramePr/>
          <p:nvPr/>
        </p:nvGraphicFramePr>
        <p:xfrm>
          <a:off x="1007225" y="1798100"/>
          <a:ext cx="3000000" cy="3000000"/>
        </p:xfrm>
        <a:graphic>
          <a:graphicData uri="http://schemas.openxmlformats.org/drawingml/2006/table">
            <a:tbl>
              <a:tblPr>
                <a:noFill/>
                <a:tableStyleId>{BA330D08-41FA-4099-9148-711B75A91DE6}</a:tableStyleId>
              </a:tblPr>
              <a:tblGrid>
                <a:gridCol w="2452250"/>
                <a:gridCol w="2452250"/>
                <a:gridCol w="2452250"/>
              </a:tblGrid>
              <a:tr h="381000">
                <a:tc>
                  <a:txBody>
                    <a:bodyPr/>
                    <a:lstStyle/>
                    <a:p>
                      <a:pPr indent="0" lvl="0" marL="0" rtl="0" algn="l">
                        <a:spcBef>
                          <a:spcPts val="0"/>
                        </a:spcBef>
                        <a:spcAft>
                          <a:spcPts val="0"/>
                        </a:spcAft>
                        <a:buNone/>
                      </a:pPr>
                      <a:r>
                        <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500">
                          <a:latin typeface="Times New Roman"/>
                          <a:ea typeface="Times New Roman"/>
                          <a:cs typeface="Times New Roman"/>
                          <a:sym typeface="Times New Roman"/>
                        </a:rPr>
                        <a:t>Hugging Face Transformers</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500">
                          <a:latin typeface="Times New Roman"/>
                          <a:ea typeface="Times New Roman"/>
                          <a:cs typeface="Times New Roman"/>
                          <a:sym typeface="Times New Roman"/>
                        </a:rPr>
                        <a:t>OpenAI GPT</a:t>
                      </a:r>
                      <a:endParaRPr sz="1500">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sz="1500">
                          <a:latin typeface="Times New Roman"/>
                          <a:ea typeface="Times New Roman"/>
                          <a:cs typeface="Times New Roman"/>
                          <a:sym typeface="Times New Roman"/>
                        </a:rPr>
                        <a:t>Usability</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500">
                          <a:latin typeface="Times New Roman"/>
                          <a:ea typeface="Times New Roman"/>
                          <a:cs typeface="Times New Roman"/>
                          <a:sym typeface="Times New Roman"/>
                        </a:rPr>
                        <a:t>High</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500">
                          <a:latin typeface="Times New Roman"/>
                          <a:ea typeface="Times New Roman"/>
                          <a:cs typeface="Times New Roman"/>
                          <a:sym typeface="Times New Roman"/>
                        </a:rPr>
                        <a:t>Moderate</a:t>
                      </a:r>
                      <a:endParaRPr sz="1500">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sz="1500">
                          <a:latin typeface="Times New Roman"/>
                          <a:ea typeface="Times New Roman"/>
                          <a:cs typeface="Times New Roman"/>
                          <a:sym typeface="Times New Roman"/>
                        </a:rPr>
                        <a:t>Performance</a:t>
                      </a:r>
                      <a:r>
                        <a:rPr lang="en" sz="1500">
                          <a:latin typeface="Times New Roman"/>
                          <a:ea typeface="Times New Roman"/>
                          <a:cs typeface="Times New Roman"/>
                          <a:sym typeface="Times New Roman"/>
                        </a:rPr>
                        <a:t> </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500">
                          <a:latin typeface="Times New Roman"/>
                          <a:ea typeface="Times New Roman"/>
                          <a:cs typeface="Times New Roman"/>
                          <a:sym typeface="Times New Roman"/>
                        </a:rPr>
                        <a:t>High</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500">
                          <a:latin typeface="Times New Roman"/>
                          <a:ea typeface="Times New Roman"/>
                          <a:cs typeface="Times New Roman"/>
                          <a:sym typeface="Times New Roman"/>
                        </a:rPr>
                        <a:t>Potentially Superior</a:t>
                      </a:r>
                      <a:endParaRPr sz="1500">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sz="1500">
                          <a:latin typeface="Times New Roman"/>
                          <a:ea typeface="Times New Roman"/>
                          <a:cs typeface="Times New Roman"/>
                          <a:sym typeface="Times New Roman"/>
                        </a:rPr>
                        <a:t>Customization</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500">
                          <a:latin typeface="Times New Roman"/>
                          <a:ea typeface="Times New Roman"/>
                          <a:cs typeface="Times New Roman"/>
                          <a:sym typeface="Times New Roman"/>
                        </a:rPr>
                        <a:t>High</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500">
                          <a:latin typeface="Times New Roman"/>
                          <a:ea typeface="Times New Roman"/>
                          <a:cs typeface="Times New Roman"/>
                          <a:sym typeface="Times New Roman"/>
                        </a:rPr>
                        <a:t>Limited</a:t>
                      </a:r>
                      <a:endParaRPr sz="1500">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sz="1500">
                          <a:latin typeface="Times New Roman"/>
                          <a:ea typeface="Times New Roman"/>
                          <a:cs typeface="Times New Roman"/>
                          <a:sym typeface="Times New Roman"/>
                        </a:rPr>
                        <a:t>Cost</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500">
                          <a:latin typeface="Times New Roman"/>
                          <a:ea typeface="Times New Roman"/>
                          <a:cs typeface="Times New Roman"/>
                          <a:sym typeface="Times New Roman"/>
                        </a:rPr>
                        <a:t>Free</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500">
                          <a:latin typeface="Times New Roman"/>
                          <a:ea typeface="Times New Roman"/>
                          <a:cs typeface="Times New Roman"/>
                          <a:sym typeface="Times New Roman"/>
                        </a:rPr>
                        <a:t>Requires API Access</a:t>
                      </a:r>
                      <a:endParaRPr sz="1500">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sz="1500">
                          <a:latin typeface="Times New Roman"/>
                          <a:ea typeface="Times New Roman"/>
                          <a:cs typeface="Times New Roman"/>
                          <a:sym typeface="Times New Roman"/>
                        </a:rPr>
                        <a:t>Community</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500">
                          <a:latin typeface="Times New Roman"/>
                          <a:ea typeface="Times New Roman"/>
                          <a:cs typeface="Times New Roman"/>
                          <a:sym typeface="Times New Roman"/>
                        </a:rPr>
                        <a:t>Large &amp; Active</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500">
                          <a:latin typeface="Times New Roman"/>
                          <a:ea typeface="Times New Roman"/>
                          <a:cs typeface="Times New Roman"/>
                          <a:sym typeface="Times New Roman"/>
                        </a:rPr>
                        <a:t>Limited</a:t>
                      </a:r>
                      <a:r>
                        <a:rPr lang="en" sz="1500">
                          <a:latin typeface="Times New Roman"/>
                          <a:ea typeface="Times New Roman"/>
                          <a:cs typeface="Times New Roman"/>
                          <a:sym typeface="Times New Roman"/>
                        </a:rPr>
                        <a:t> </a:t>
                      </a:r>
                      <a:endParaRPr sz="1500">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720">
                <a:latin typeface="Times New Roman"/>
                <a:ea typeface="Times New Roman"/>
                <a:cs typeface="Times New Roman"/>
                <a:sym typeface="Times New Roman"/>
              </a:rPr>
              <a:t>Conclusion</a:t>
            </a:r>
            <a:endParaRPr sz="2720">
              <a:latin typeface="Times New Roman"/>
              <a:ea typeface="Times New Roman"/>
              <a:cs typeface="Times New Roman"/>
              <a:sym typeface="Times New Roman"/>
            </a:endParaRPr>
          </a:p>
        </p:txBody>
      </p:sp>
      <p:sp>
        <p:nvSpPr>
          <p:cNvPr id="81" name="Google Shape;81;p17"/>
          <p:cNvSpPr txBox="1"/>
          <p:nvPr>
            <p:ph idx="1" type="body"/>
          </p:nvPr>
        </p:nvSpPr>
        <p:spPr>
          <a:xfrm>
            <a:off x="311700" y="1685950"/>
            <a:ext cx="8520600" cy="2253600"/>
          </a:xfrm>
          <a:prstGeom prst="rect">
            <a:avLst/>
          </a:prstGeom>
        </p:spPr>
        <p:txBody>
          <a:bodyPr anchorCtr="0" anchor="t" bIns="91425" lIns="91425" spcFirstLastPara="1" rIns="91425" wrap="square" tIns="91425">
            <a:normAutofit fontScale="92500"/>
          </a:bodyPr>
          <a:lstStyle/>
          <a:p>
            <a:pPr indent="-340201" lvl="0" marL="457200" rtl="0" algn="l">
              <a:spcBef>
                <a:spcPts val="0"/>
              </a:spcBef>
              <a:spcAft>
                <a:spcPts val="0"/>
              </a:spcAft>
              <a:buSzPct val="100000"/>
              <a:buFont typeface="Times New Roman"/>
              <a:buChar char="●"/>
            </a:pPr>
            <a:r>
              <a:rPr lang="en" sz="1900">
                <a:latin typeface="Times New Roman"/>
                <a:ea typeface="Times New Roman"/>
                <a:cs typeface="Times New Roman"/>
                <a:sym typeface="Times New Roman"/>
              </a:rPr>
              <a:t>Choose Hugging Face Transformers for research, experimentation, and customization.</a:t>
            </a:r>
            <a:endParaRPr sz="1900">
              <a:latin typeface="Times New Roman"/>
              <a:ea typeface="Times New Roman"/>
              <a:cs typeface="Times New Roman"/>
              <a:sym typeface="Times New Roman"/>
            </a:endParaRPr>
          </a:p>
          <a:p>
            <a:pPr indent="-340201" lvl="0" marL="457200" rtl="0" algn="l">
              <a:spcBef>
                <a:spcPts val="0"/>
              </a:spcBef>
              <a:spcAft>
                <a:spcPts val="0"/>
              </a:spcAft>
              <a:buSzPct val="100000"/>
              <a:buFont typeface="Times New Roman"/>
              <a:buChar char="●"/>
            </a:pPr>
            <a:r>
              <a:rPr lang="en" sz="1900">
                <a:latin typeface="Times New Roman"/>
                <a:ea typeface="Times New Roman"/>
                <a:cs typeface="Times New Roman"/>
                <a:sym typeface="Times New Roman"/>
              </a:rPr>
              <a:t>Consider OpenAI GPT-4 API for production environments requiring advanced capabilities.</a:t>
            </a:r>
            <a:endParaRPr sz="1900">
              <a:latin typeface="Times New Roman"/>
              <a:ea typeface="Times New Roman"/>
              <a:cs typeface="Times New Roman"/>
              <a:sym typeface="Times New Roman"/>
            </a:endParaRPr>
          </a:p>
          <a:p>
            <a:pPr indent="-340201" lvl="0" marL="457200" rtl="0" algn="l">
              <a:spcBef>
                <a:spcPts val="0"/>
              </a:spcBef>
              <a:spcAft>
                <a:spcPts val="0"/>
              </a:spcAft>
              <a:buSzPct val="100000"/>
              <a:buFont typeface="Times New Roman"/>
              <a:buChar char="●"/>
            </a:pPr>
            <a:r>
              <a:rPr lang="en" sz="1900">
                <a:latin typeface="Times New Roman"/>
                <a:ea typeface="Times New Roman"/>
                <a:cs typeface="Times New Roman"/>
                <a:sym typeface="Times New Roman"/>
              </a:rPr>
              <a:t>Carefully evaluate your specific needs and choose the framework that best suits your project.</a:t>
            </a:r>
            <a:endParaRPr sz="1900">
              <a:latin typeface="Times New Roman"/>
              <a:ea typeface="Times New Roman"/>
              <a:cs typeface="Times New Roman"/>
              <a:sym typeface="Times New Roman"/>
            </a:endParaRPr>
          </a:p>
          <a:p>
            <a:pPr indent="0" lvl="0" marL="457200" rtl="0" algn="l">
              <a:spcBef>
                <a:spcPts val="1200"/>
              </a:spcBef>
              <a:spcAft>
                <a:spcPts val="1200"/>
              </a:spcAft>
              <a:buNone/>
            </a:pPr>
            <a:r>
              <a:t/>
            </a:r>
            <a:endParaRPr sz="19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320">
                <a:latin typeface="Economica"/>
                <a:ea typeface="Economica"/>
                <a:cs typeface="Economica"/>
                <a:sym typeface="Economica"/>
              </a:rPr>
              <a:t>Report #1: Hugging Face Transformers vs. OpenAI GPT-4 API</a:t>
            </a:r>
            <a:endParaRPr sz="2320">
              <a:latin typeface="Economica"/>
              <a:ea typeface="Economica"/>
              <a:cs typeface="Economica"/>
              <a:sym typeface="Economica"/>
            </a:endParaRPr>
          </a:p>
        </p:txBody>
      </p:sp>
      <p:sp>
        <p:nvSpPr>
          <p:cNvPr id="87" name="Google Shape;87;p18"/>
          <p:cNvSpPr txBox="1"/>
          <p:nvPr>
            <p:ph idx="1" type="body"/>
          </p:nvPr>
        </p:nvSpPr>
        <p:spPr>
          <a:xfrm>
            <a:off x="311700" y="1152475"/>
            <a:ext cx="8520600" cy="3744900"/>
          </a:xfrm>
          <a:prstGeom prst="rect">
            <a:avLst/>
          </a:prstGeom>
        </p:spPr>
        <p:txBody>
          <a:bodyPr anchorCtr="0" anchor="t" bIns="91425" lIns="91425" spcFirstLastPara="1" rIns="91425" wrap="square" tIns="91425">
            <a:normAutofit lnSpcReduction="20000"/>
          </a:bodyPr>
          <a:lstStyle/>
          <a:p>
            <a:pPr indent="0" lvl="0" marL="0" rtl="0" algn="ctr">
              <a:spcBef>
                <a:spcPts val="1200"/>
              </a:spcBef>
              <a:spcAft>
                <a:spcPts val="0"/>
              </a:spcAft>
              <a:buClr>
                <a:schemeClr val="dk1"/>
              </a:buClr>
              <a:buSzPts val="1100"/>
              <a:buFont typeface="Arial"/>
              <a:buNone/>
            </a:pPr>
            <a:r>
              <a:rPr lang="en">
                <a:latin typeface="Economica"/>
                <a:ea typeface="Economica"/>
                <a:cs typeface="Economica"/>
                <a:sym typeface="Economica"/>
              </a:rPr>
              <a:t>This report compares Hugging Face Transformers and the OpenAI GPT-4 API, two prominent tools in the field of Natural Language Processing (NLP).</a:t>
            </a:r>
            <a:endParaRPr>
              <a:latin typeface="Economica"/>
              <a:ea typeface="Economica"/>
              <a:cs typeface="Economica"/>
              <a:sym typeface="Economica"/>
            </a:endParaRPr>
          </a:p>
          <a:p>
            <a:pPr indent="0" lvl="0" marL="0" rtl="0" algn="ctr">
              <a:spcBef>
                <a:spcPts val="1200"/>
              </a:spcBef>
              <a:spcAft>
                <a:spcPts val="0"/>
              </a:spcAft>
              <a:buClr>
                <a:schemeClr val="dk1"/>
              </a:buClr>
              <a:buSzPts val="1100"/>
              <a:buFont typeface="Arial"/>
              <a:buNone/>
            </a:pPr>
            <a:r>
              <a:rPr lang="en">
                <a:latin typeface="Economica"/>
                <a:ea typeface="Economica"/>
                <a:cs typeface="Economica"/>
                <a:sym typeface="Economica"/>
              </a:rPr>
              <a:t>Hugging Face Transformers, an open-source library, provides a vast collection of pre-trained models for various NLP tasks, built on top of PyTorch. Its key strength lies in its flexibility and customization, allowing researchers and developers to fine-tune models for specific needs. The open-source nature fosters a vibrant community and rapid development.</a:t>
            </a:r>
            <a:endParaRPr>
              <a:latin typeface="Economica"/>
              <a:ea typeface="Economica"/>
              <a:cs typeface="Economica"/>
              <a:sym typeface="Economica"/>
            </a:endParaRPr>
          </a:p>
          <a:p>
            <a:pPr indent="0" lvl="0" marL="0" rtl="0" algn="ctr">
              <a:spcBef>
                <a:spcPts val="1200"/>
              </a:spcBef>
              <a:spcAft>
                <a:spcPts val="0"/>
              </a:spcAft>
              <a:buClr>
                <a:schemeClr val="dk1"/>
              </a:buClr>
              <a:buSzPts val="1100"/>
              <a:buFont typeface="Arial"/>
              <a:buNone/>
            </a:pPr>
            <a:r>
              <a:rPr lang="en">
                <a:latin typeface="Economica"/>
                <a:ea typeface="Economica"/>
                <a:cs typeface="Economica"/>
                <a:sym typeface="Economica"/>
              </a:rPr>
              <a:t>OpenAI GPT-4 API, on the other hand, offers access to a powerful, albeit closed-source, language model. While access is limited, it potentially provides cutting-edge performance and capabilities not readily available through open-source alternatives.</a:t>
            </a:r>
            <a:endParaRPr>
              <a:latin typeface="Economica"/>
              <a:ea typeface="Economica"/>
              <a:cs typeface="Economica"/>
              <a:sym typeface="Economica"/>
            </a:endParaRPr>
          </a:p>
          <a:p>
            <a:pPr indent="0" lvl="0" marL="0" rtl="0" algn="ctr">
              <a:spcBef>
                <a:spcPts val="1200"/>
              </a:spcBef>
              <a:spcAft>
                <a:spcPts val="1200"/>
              </a:spcAft>
              <a:buNone/>
            </a:pPr>
            <a:r>
              <a:rPr lang="en">
                <a:latin typeface="Economica"/>
                <a:ea typeface="Economica"/>
                <a:cs typeface="Economica"/>
                <a:sym typeface="Economica"/>
              </a:rPr>
              <a:t>Hugging Face Transformers generally offers greater accessibility and ease of use due to its open nature and extensive documentation. However, OpenAI GPT-4 API might excel in performance for certain complex tasks.</a:t>
            </a:r>
            <a:endParaRPr>
              <a:latin typeface="Economica"/>
              <a:ea typeface="Economica"/>
              <a:cs typeface="Economica"/>
              <a:sym typeface="Economic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620">
                <a:latin typeface="Raleway"/>
                <a:ea typeface="Raleway"/>
                <a:cs typeface="Raleway"/>
                <a:sym typeface="Raleway"/>
              </a:rPr>
              <a:t>TensorFlow vs. PyTorch: A Comparative Analysis of Deep Learning Frameworks</a:t>
            </a:r>
            <a:endParaRPr sz="3620">
              <a:latin typeface="Raleway"/>
              <a:ea typeface="Raleway"/>
              <a:cs typeface="Raleway"/>
              <a:sym typeface="Raleway"/>
            </a:endParaRPr>
          </a:p>
        </p:txBody>
      </p:sp>
      <p:sp>
        <p:nvSpPr>
          <p:cNvPr id="93" name="Google Shape;93;p19"/>
          <p:cNvSpPr txBox="1"/>
          <p:nvPr>
            <p:ph idx="1" type="body"/>
          </p:nvPr>
        </p:nvSpPr>
        <p:spPr>
          <a:xfrm>
            <a:off x="311700" y="2233150"/>
            <a:ext cx="8520600" cy="16929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2200">
                <a:latin typeface="Raleway"/>
                <a:ea typeface="Raleway"/>
                <a:cs typeface="Raleway"/>
                <a:sym typeface="Raleway"/>
              </a:rPr>
              <a:t> Choosing the Right Tool for Your Deep Learning Project</a:t>
            </a:r>
            <a:endParaRPr sz="2200">
              <a:latin typeface="Raleway"/>
              <a:ea typeface="Raleway"/>
              <a:cs typeface="Raleway"/>
              <a:sym typeface="Raleway"/>
            </a:endParaRPr>
          </a:p>
        </p:txBody>
      </p:sp>
      <p:sp>
        <p:nvSpPr>
          <p:cNvPr id="94" name="Google Shape;94;p19"/>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620">
                <a:latin typeface="Raleway"/>
                <a:ea typeface="Raleway"/>
                <a:cs typeface="Raleway"/>
                <a:sym typeface="Raleway"/>
              </a:rPr>
              <a:t>The Importance of Deep Learning Frameworks</a:t>
            </a:r>
            <a:endParaRPr sz="2620">
              <a:latin typeface="Raleway"/>
              <a:ea typeface="Raleway"/>
              <a:cs typeface="Raleway"/>
              <a:sym typeface="Raleway"/>
            </a:endParaRPr>
          </a:p>
        </p:txBody>
      </p:sp>
      <p:sp>
        <p:nvSpPr>
          <p:cNvPr id="100" name="Google Shape;100;p20"/>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900">
                <a:latin typeface="Raleway"/>
                <a:ea typeface="Raleway"/>
                <a:cs typeface="Raleway"/>
                <a:sym typeface="Raleway"/>
              </a:rPr>
              <a:t>Deep learning frameworks provide the building blocks and tools necessary to design, train, and deploy complex neural networks, simplifying the development process. Among these, TensorFlow and PyTorch stand out as the most popular choices. </a:t>
            </a:r>
            <a:endParaRPr sz="1900">
              <a:latin typeface="Raleway"/>
              <a:ea typeface="Raleway"/>
              <a:cs typeface="Raleway"/>
              <a:sym typeface="Raleway"/>
            </a:endParaRPr>
          </a:p>
        </p:txBody>
      </p:sp>
      <p:pic>
        <p:nvPicPr>
          <p:cNvPr id="101" name="Google Shape;101;p20"/>
          <p:cNvPicPr preferRelativeResize="0"/>
          <p:nvPr/>
        </p:nvPicPr>
        <p:blipFill>
          <a:blip r:embed="rId3">
            <a:alphaModFix/>
          </a:blip>
          <a:stretch>
            <a:fillRect/>
          </a:stretch>
        </p:blipFill>
        <p:spPr>
          <a:xfrm>
            <a:off x="4847525" y="1017725"/>
            <a:ext cx="3820975" cy="3820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620">
                <a:latin typeface="Raleway"/>
                <a:ea typeface="Raleway"/>
                <a:cs typeface="Raleway"/>
                <a:sym typeface="Raleway"/>
              </a:rPr>
              <a:t>TensorFlow: Production-Ready Powerhouse</a:t>
            </a:r>
            <a:endParaRPr sz="2620">
              <a:latin typeface="Raleway"/>
              <a:ea typeface="Raleway"/>
              <a:cs typeface="Raleway"/>
              <a:sym typeface="Raleway"/>
            </a:endParaRPr>
          </a:p>
        </p:txBody>
      </p:sp>
      <p:sp>
        <p:nvSpPr>
          <p:cNvPr id="107" name="Google Shape;107;p21"/>
          <p:cNvSpPr txBox="1"/>
          <p:nvPr>
            <p:ph idx="1" type="body"/>
          </p:nvPr>
        </p:nvSpPr>
        <p:spPr>
          <a:xfrm>
            <a:off x="4572000" y="1152475"/>
            <a:ext cx="42603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Char char="●"/>
            </a:pPr>
            <a:r>
              <a:rPr b="1" lang="en" sz="1400">
                <a:solidFill>
                  <a:schemeClr val="dk1"/>
                </a:solidFill>
                <a:latin typeface="Raleway"/>
                <a:ea typeface="Raleway"/>
                <a:cs typeface="Raleway"/>
                <a:sym typeface="Raleway"/>
              </a:rPr>
              <a:t>Mature and Versatile:</a:t>
            </a:r>
            <a:r>
              <a:rPr lang="en" sz="1400">
                <a:solidFill>
                  <a:schemeClr val="dk1"/>
                </a:solidFill>
                <a:latin typeface="Raleway"/>
                <a:ea typeface="Raleway"/>
                <a:cs typeface="Raleway"/>
                <a:sym typeface="Raleway"/>
              </a:rPr>
              <a:t> "A well-established framework with a rich ecosystem."</a:t>
            </a:r>
            <a:endParaRPr sz="1400">
              <a:solidFill>
                <a:schemeClr val="dk1"/>
              </a:solidFill>
              <a:latin typeface="Raleway"/>
              <a:ea typeface="Raleway"/>
              <a:cs typeface="Raleway"/>
              <a:sym typeface="Raleway"/>
            </a:endParaRPr>
          </a:p>
          <a:p>
            <a:pPr indent="-317500" lvl="0" marL="457200" rtl="0" algn="l">
              <a:spcBef>
                <a:spcPts val="0"/>
              </a:spcBef>
              <a:spcAft>
                <a:spcPts val="0"/>
              </a:spcAft>
              <a:buClr>
                <a:schemeClr val="dk1"/>
              </a:buClr>
              <a:buSzPts val="1400"/>
              <a:buChar char="●"/>
            </a:pPr>
            <a:r>
              <a:rPr b="1" lang="en" sz="1400">
                <a:solidFill>
                  <a:schemeClr val="dk1"/>
                </a:solidFill>
                <a:latin typeface="Raleway"/>
                <a:ea typeface="Raleway"/>
                <a:cs typeface="Raleway"/>
                <a:sym typeface="Raleway"/>
              </a:rPr>
              <a:t>Production Focus:</a:t>
            </a:r>
            <a:r>
              <a:rPr lang="en" sz="1400">
                <a:solidFill>
                  <a:schemeClr val="dk1"/>
                </a:solidFill>
                <a:latin typeface="Raleway"/>
                <a:ea typeface="Raleway"/>
                <a:cs typeface="Raleway"/>
                <a:sym typeface="Raleway"/>
              </a:rPr>
              <a:t> "Strong support for deploying models in real-world applications."</a:t>
            </a:r>
            <a:endParaRPr sz="1400">
              <a:solidFill>
                <a:schemeClr val="dk1"/>
              </a:solidFill>
              <a:latin typeface="Raleway"/>
              <a:ea typeface="Raleway"/>
              <a:cs typeface="Raleway"/>
              <a:sym typeface="Raleway"/>
            </a:endParaRPr>
          </a:p>
          <a:p>
            <a:pPr indent="-317500" lvl="0" marL="457200" rtl="0" algn="l">
              <a:spcBef>
                <a:spcPts val="0"/>
              </a:spcBef>
              <a:spcAft>
                <a:spcPts val="0"/>
              </a:spcAft>
              <a:buClr>
                <a:schemeClr val="dk1"/>
              </a:buClr>
              <a:buSzPts val="1400"/>
              <a:buChar char="●"/>
            </a:pPr>
            <a:r>
              <a:rPr b="1" lang="en" sz="1400">
                <a:solidFill>
                  <a:schemeClr val="dk1"/>
                </a:solidFill>
                <a:latin typeface="Raleway"/>
                <a:ea typeface="Raleway"/>
                <a:cs typeface="Raleway"/>
                <a:sym typeface="Raleway"/>
              </a:rPr>
              <a:t>Scalability:</a:t>
            </a:r>
            <a:r>
              <a:rPr lang="en" sz="1400">
                <a:solidFill>
                  <a:schemeClr val="dk1"/>
                </a:solidFill>
                <a:latin typeface="Raleway"/>
                <a:ea typeface="Raleway"/>
                <a:cs typeface="Raleway"/>
                <a:sym typeface="Raleway"/>
              </a:rPr>
              <a:t> "Designed to handle large datasets and complex models efficiently."</a:t>
            </a:r>
            <a:endParaRPr sz="1400">
              <a:solidFill>
                <a:schemeClr val="dk1"/>
              </a:solidFill>
              <a:latin typeface="Raleway"/>
              <a:ea typeface="Raleway"/>
              <a:cs typeface="Raleway"/>
              <a:sym typeface="Raleway"/>
            </a:endParaRPr>
          </a:p>
          <a:p>
            <a:pPr indent="-317500" lvl="0" marL="457200" rtl="0" algn="l">
              <a:spcBef>
                <a:spcPts val="0"/>
              </a:spcBef>
              <a:spcAft>
                <a:spcPts val="0"/>
              </a:spcAft>
              <a:buClr>
                <a:schemeClr val="dk1"/>
              </a:buClr>
              <a:buSzPts val="1400"/>
              <a:buChar char="●"/>
            </a:pPr>
            <a:r>
              <a:rPr b="1" lang="en" sz="1400">
                <a:solidFill>
                  <a:schemeClr val="dk1"/>
                </a:solidFill>
                <a:latin typeface="Raleway"/>
                <a:ea typeface="Raleway"/>
                <a:cs typeface="Raleway"/>
                <a:sym typeface="Raleway"/>
              </a:rPr>
              <a:t>Static Graphs:</a:t>
            </a:r>
            <a:r>
              <a:rPr lang="en" sz="1400">
                <a:solidFill>
                  <a:schemeClr val="dk1"/>
                </a:solidFill>
                <a:latin typeface="Raleway"/>
                <a:ea typeface="Raleway"/>
                <a:cs typeface="Raleway"/>
                <a:sym typeface="Raleway"/>
              </a:rPr>
              <a:t> "Optimized for performance, especially in large-scale training."</a:t>
            </a:r>
            <a:endParaRPr sz="1400">
              <a:solidFill>
                <a:schemeClr val="dk1"/>
              </a:solidFill>
              <a:latin typeface="Raleway"/>
              <a:ea typeface="Raleway"/>
              <a:cs typeface="Raleway"/>
              <a:sym typeface="Raleway"/>
            </a:endParaRPr>
          </a:p>
          <a:p>
            <a:pPr indent="-317500" lvl="0" marL="457200" rtl="0" algn="l">
              <a:spcBef>
                <a:spcPts val="0"/>
              </a:spcBef>
              <a:spcAft>
                <a:spcPts val="0"/>
              </a:spcAft>
              <a:buClr>
                <a:schemeClr val="dk1"/>
              </a:buClr>
              <a:buSzPts val="1400"/>
              <a:buChar char="●"/>
            </a:pPr>
            <a:r>
              <a:rPr b="1" lang="en" sz="1400">
                <a:solidFill>
                  <a:schemeClr val="dk1"/>
                </a:solidFill>
                <a:latin typeface="Raleway"/>
                <a:ea typeface="Raleway"/>
                <a:cs typeface="Raleway"/>
                <a:sym typeface="Raleway"/>
              </a:rPr>
              <a:t>Wide Range of APIs:</a:t>
            </a:r>
            <a:r>
              <a:rPr lang="en" sz="1400">
                <a:solidFill>
                  <a:schemeClr val="dk1"/>
                </a:solidFill>
                <a:latin typeface="Raleway"/>
                <a:ea typeface="Raleway"/>
                <a:cs typeface="Raleway"/>
                <a:sym typeface="Raleway"/>
              </a:rPr>
              <a:t> "Supports multiple programming languages and platforms."</a:t>
            </a:r>
            <a:endParaRPr sz="1400">
              <a:solidFill>
                <a:schemeClr val="dk1"/>
              </a:solidFill>
              <a:latin typeface="Raleway"/>
              <a:ea typeface="Raleway"/>
              <a:cs typeface="Raleway"/>
              <a:sym typeface="Raleway"/>
            </a:endParaRPr>
          </a:p>
          <a:p>
            <a:pPr indent="0" lvl="0" marL="457200" rtl="0" algn="l">
              <a:spcBef>
                <a:spcPts val="1200"/>
              </a:spcBef>
              <a:spcAft>
                <a:spcPts val="1200"/>
              </a:spcAft>
              <a:buNone/>
            </a:pPr>
            <a:r>
              <a:t/>
            </a:r>
            <a:endParaRPr sz="2100">
              <a:latin typeface="Raleway"/>
              <a:ea typeface="Raleway"/>
              <a:cs typeface="Raleway"/>
              <a:sym typeface="Raleway"/>
            </a:endParaRPr>
          </a:p>
        </p:txBody>
      </p:sp>
      <p:pic>
        <p:nvPicPr>
          <p:cNvPr id="108" name="Google Shape;108;p21"/>
          <p:cNvPicPr preferRelativeResize="0"/>
          <p:nvPr/>
        </p:nvPicPr>
        <p:blipFill>
          <a:blip r:embed="rId3">
            <a:alphaModFix/>
          </a:blip>
          <a:stretch>
            <a:fillRect/>
          </a:stretch>
        </p:blipFill>
        <p:spPr>
          <a:xfrm>
            <a:off x="152400" y="1170125"/>
            <a:ext cx="4347775" cy="2769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