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8"/>
  </p:notesMasterIdLst>
  <p:handoutMasterIdLst>
    <p:handoutMasterId r:id="rId29"/>
  </p:handoutMasterIdLst>
  <p:sldIdLst>
    <p:sldId id="256" r:id="rId5"/>
    <p:sldId id="257" r:id="rId6"/>
    <p:sldId id="258" r:id="rId7"/>
    <p:sldId id="264" r:id="rId8"/>
    <p:sldId id="265" r:id="rId9"/>
    <p:sldId id="266" r:id="rId10"/>
    <p:sldId id="284"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2" r:id="rId24"/>
    <p:sldId id="280" r:id="rId25"/>
    <p:sldId id="285"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6413"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Literature Review</c:v>
                </c:pt>
              </c:strCache>
            </c:strRef>
          </c:tx>
          <c:spPr>
            <a:solidFill>
              <a:schemeClr val="accent1"/>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Sheet1!$B$2:$B$5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0-BC71-477D-A6AB-882A66D925D0}"/>
            </c:ext>
          </c:extLst>
        </c:ser>
        <c:ser>
          <c:idx val="1"/>
          <c:order val="1"/>
          <c:tx>
            <c:strRef>
              <c:f>Sheet1!$C$1</c:f>
              <c:strCache>
                <c:ptCount val="1"/>
                <c:pt idx="0">
                  <c:v>Verilog</c:v>
                </c:pt>
              </c:strCache>
            </c:strRef>
          </c:tx>
          <c:spPr>
            <a:solidFill>
              <a:schemeClr val="accent2"/>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Sheet1!$C$2:$C$5</c:f>
              <c:numCache>
                <c:formatCode>General</c:formatCode>
                <c:ptCount val="4"/>
                <c:pt idx="0">
                  <c:v>2</c:v>
                </c:pt>
                <c:pt idx="1">
                  <c:v>2.5</c:v>
                </c:pt>
                <c:pt idx="2">
                  <c:v>2.5</c:v>
                </c:pt>
                <c:pt idx="3">
                  <c:v>1.5</c:v>
                </c:pt>
              </c:numCache>
            </c:numRef>
          </c:val>
          <c:extLst>
            <c:ext xmlns:c16="http://schemas.microsoft.com/office/drawing/2014/chart" uri="{C3380CC4-5D6E-409C-BE32-E72D297353CC}">
              <c16:uniqueId val="{00000001-BC71-477D-A6AB-882A66D925D0}"/>
            </c:ext>
          </c:extLst>
        </c:ser>
        <c:ser>
          <c:idx val="2"/>
          <c:order val="2"/>
          <c:tx>
            <c:strRef>
              <c:f>Sheet1!$D$1</c:f>
              <c:strCache>
                <c:ptCount val="1"/>
                <c:pt idx="0">
                  <c:v>Vivado </c:v>
                </c:pt>
              </c:strCache>
            </c:strRef>
          </c:tx>
          <c:spPr>
            <a:solidFill>
              <a:schemeClr val="accent3"/>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Sheet1!$D$2:$D$5</c:f>
              <c:numCache>
                <c:formatCode>General</c:formatCode>
                <c:ptCount val="4"/>
                <c:pt idx="0">
                  <c:v>1.5</c:v>
                </c:pt>
                <c:pt idx="1">
                  <c:v>2</c:v>
                </c:pt>
                <c:pt idx="2">
                  <c:v>2</c:v>
                </c:pt>
                <c:pt idx="3">
                  <c:v>0.5</c:v>
                </c:pt>
              </c:numCache>
            </c:numRef>
          </c:val>
          <c:extLst>
            <c:ext xmlns:c16="http://schemas.microsoft.com/office/drawing/2014/chart" uri="{C3380CC4-5D6E-409C-BE32-E72D297353CC}">
              <c16:uniqueId val="{00000002-BC71-477D-A6AB-882A66D925D0}"/>
            </c:ext>
          </c:extLst>
        </c:ser>
        <c:ser>
          <c:idx val="3"/>
          <c:order val="3"/>
          <c:tx>
            <c:strRef>
              <c:f>Sheet1!$E$1</c:f>
              <c:strCache>
                <c:ptCount val="1"/>
                <c:pt idx="0">
                  <c:v>Hardware Research </c:v>
                </c:pt>
              </c:strCache>
            </c:strRef>
          </c:tx>
          <c:spPr>
            <a:solidFill>
              <a:schemeClr val="accent4"/>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Sheet1!$E$2:$E$5</c:f>
              <c:numCache>
                <c:formatCode>General</c:formatCode>
                <c:ptCount val="4"/>
                <c:pt idx="0">
                  <c:v>0.5</c:v>
                </c:pt>
                <c:pt idx="1">
                  <c:v>1</c:v>
                </c:pt>
                <c:pt idx="2">
                  <c:v>1</c:v>
                </c:pt>
                <c:pt idx="3">
                  <c:v>2</c:v>
                </c:pt>
              </c:numCache>
            </c:numRef>
          </c:val>
          <c:extLst>
            <c:ext xmlns:c16="http://schemas.microsoft.com/office/drawing/2014/chart" uri="{C3380CC4-5D6E-409C-BE32-E72D297353CC}">
              <c16:uniqueId val="{00000003-BC71-477D-A6AB-882A66D925D0}"/>
            </c:ext>
          </c:extLst>
        </c:ser>
        <c:ser>
          <c:idx val="4"/>
          <c:order val="4"/>
          <c:tx>
            <c:strRef>
              <c:f>Sheet1!$F$1</c:f>
              <c:strCache>
                <c:ptCount val="1"/>
                <c:pt idx="0">
                  <c:v>Camera Analysis</c:v>
                </c:pt>
              </c:strCache>
            </c:strRef>
          </c:tx>
          <c:spPr>
            <a:solidFill>
              <a:schemeClr val="accent5"/>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Sheet1!$F$2:$F$5</c:f>
              <c:numCache>
                <c:formatCode>General</c:formatCode>
                <c:ptCount val="4"/>
                <c:pt idx="0">
                  <c:v>1</c:v>
                </c:pt>
                <c:pt idx="1">
                  <c:v>1</c:v>
                </c:pt>
                <c:pt idx="2">
                  <c:v>1.5</c:v>
                </c:pt>
                <c:pt idx="3">
                  <c:v>2</c:v>
                </c:pt>
              </c:numCache>
            </c:numRef>
          </c:val>
          <c:extLst>
            <c:ext xmlns:c16="http://schemas.microsoft.com/office/drawing/2014/chart" uri="{C3380CC4-5D6E-409C-BE32-E72D297353CC}">
              <c16:uniqueId val="{00000004-BC71-477D-A6AB-882A66D925D0}"/>
            </c:ext>
          </c:extLst>
        </c:ser>
        <c:ser>
          <c:idx val="5"/>
          <c:order val="5"/>
          <c:tx>
            <c:strRef>
              <c:f>Sheet1!$G$1</c:f>
              <c:strCache>
                <c:ptCount val="1"/>
                <c:pt idx="0">
                  <c:v>Camera Integration</c:v>
                </c:pt>
              </c:strCache>
            </c:strRef>
          </c:tx>
          <c:spPr>
            <a:solidFill>
              <a:schemeClr val="accent6"/>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Sheet1!$G$2:$G$5</c:f>
              <c:numCache>
                <c:formatCode>General</c:formatCode>
                <c:ptCount val="4"/>
                <c:pt idx="0">
                  <c:v>0.5</c:v>
                </c:pt>
                <c:pt idx="1">
                  <c:v>0.5</c:v>
                </c:pt>
                <c:pt idx="2">
                  <c:v>0.5</c:v>
                </c:pt>
                <c:pt idx="3">
                  <c:v>2</c:v>
                </c:pt>
              </c:numCache>
            </c:numRef>
          </c:val>
          <c:extLst>
            <c:ext xmlns:c16="http://schemas.microsoft.com/office/drawing/2014/chart" uri="{C3380CC4-5D6E-409C-BE32-E72D297353CC}">
              <c16:uniqueId val="{00000005-BC71-477D-A6AB-882A66D925D0}"/>
            </c:ext>
          </c:extLst>
        </c:ser>
        <c:ser>
          <c:idx val="6"/>
          <c:order val="6"/>
          <c:tx>
            <c:strRef>
              <c:f>Sheet1!$H$1</c:f>
              <c:strCache>
                <c:ptCount val="1"/>
                <c:pt idx="0">
                  <c:v>Environment Profiling</c:v>
                </c:pt>
              </c:strCache>
            </c:strRef>
          </c:tx>
          <c:spPr>
            <a:solidFill>
              <a:schemeClr val="accent1">
                <a:lumMod val="60000"/>
              </a:schemeClr>
            </a:solidFill>
            <a:ln>
              <a:noFill/>
            </a:ln>
            <a:effectLst/>
            <a:sp3d/>
          </c:spPr>
          <c:invertIfNegative val="0"/>
          <c:cat>
            <c:strRef>
              <c:f>Sheet1!$A$2:$A$5</c:f>
              <c:strCache>
                <c:ptCount val="4"/>
                <c:pt idx="0">
                  <c:v>CS-18110 Hoor Soomro</c:v>
                </c:pt>
                <c:pt idx="1">
                  <c:v>CS-18118 Misha Akram</c:v>
                </c:pt>
                <c:pt idx="2">
                  <c:v>CS-18123 Iqra Irfan</c:v>
                </c:pt>
                <c:pt idx="3">
                  <c:v>CS-18133 Soniya Shafi</c:v>
                </c:pt>
              </c:strCache>
            </c:strRef>
          </c:cat>
          <c:val>
            <c:numRef>
              <c:f>Sheet1!$H$2:$H$5</c:f>
              <c:numCache>
                <c:formatCode>General</c:formatCode>
                <c:ptCount val="4"/>
                <c:pt idx="0">
                  <c:v>1</c:v>
                </c:pt>
                <c:pt idx="1">
                  <c:v>1</c:v>
                </c:pt>
                <c:pt idx="2">
                  <c:v>2</c:v>
                </c:pt>
                <c:pt idx="3">
                  <c:v>1.5</c:v>
                </c:pt>
              </c:numCache>
            </c:numRef>
          </c:val>
          <c:extLst>
            <c:ext xmlns:c16="http://schemas.microsoft.com/office/drawing/2014/chart" uri="{C3380CC4-5D6E-409C-BE32-E72D297353CC}">
              <c16:uniqueId val="{00000006-BC71-477D-A6AB-882A66D925D0}"/>
            </c:ext>
          </c:extLst>
        </c:ser>
        <c:dLbls>
          <c:showLegendKey val="0"/>
          <c:showVal val="0"/>
          <c:showCatName val="0"/>
          <c:showSerName val="0"/>
          <c:showPercent val="0"/>
          <c:showBubbleSize val="0"/>
        </c:dLbls>
        <c:gapWidth val="150"/>
        <c:shape val="box"/>
        <c:axId val="176830784"/>
        <c:axId val="2039277664"/>
        <c:axId val="0"/>
      </c:bar3DChart>
      <c:catAx>
        <c:axId val="176830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2039277664"/>
        <c:crosses val="autoZero"/>
        <c:auto val="1"/>
        <c:lblAlgn val="ctr"/>
        <c:lblOffset val="100"/>
        <c:noMultiLvlLbl val="0"/>
      </c:catAx>
      <c:valAx>
        <c:axId val="20392776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830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3/19/2022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192.168.43.223:8000/index.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a:t>
            </a:r>
            <a:r>
              <a:rPr lang="en-US" baseline="0" dirty="0"/>
              <a:t> is to control quality parameters be configuring sensor registers before image capture. Final fine tuning could be done by simple pre-processing</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360326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this? </a:t>
            </a:r>
            <a:r>
              <a:rPr lang="en-US" sz="1200" dirty="0">
                <a:hlinkClick r:id="rId3"/>
              </a:rPr>
              <a:t>http://192.168.43.223:8000/index.html</a:t>
            </a:r>
            <a:endParaRPr lang="en-US" sz="1200" dirty="0"/>
          </a:p>
          <a:p>
            <a:endParaRPr lang="en-US" sz="1200" dirty="0"/>
          </a:p>
          <a:p>
            <a:r>
              <a:rPr lang="en-US" sz="1200" dirty="0"/>
              <a:t>It is link of live stream which we Have made</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19</a:t>
            </a:fld>
            <a:endParaRPr lang="en-US" dirty="0"/>
          </a:p>
        </p:txBody>
      </p:sp>
    </p:spTree>
    <p:extLst>
      <p:ext uri="{BB962C8B-B14F-4D97-AF65-F5344CB8AC3E}">
        <p14:creationId xmlns:p14="http://schemas.microsoft.com/office/powerpoint/2010/main" val="234698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connect IPs with registers. For</a:t>
            </a:r>
            <a:r>
              <a:rPr lang="en-US" baseline="0" dirty="0"/>
              <a:t> e.g. you can say that </a:t>
            </a:r>
          </a:p>
          <a:p>
            <a:r>
              <a:rPr lang="en-US" dirty="0"/>
              <a:t>In order to configure registers according</a:t>
            </a:r>
            <a:r>
              <a:rPr lang="en-US" baseline="0" dirty="0"/>
              <a:t> to environmental conditions </a:t>
            </a:r>
            <a:r>
              <a:rPr lang="en-US" baseline="0" dirty="0" err="1"/>
              <a:t>Ips</a:t>
            </a:r>
            <a:r>
              <a:rPr lang="en-US" baseline="0" dirty="0"/>
              <a:t> will be designed on FPGA. Here explain IPs also.</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21</a:t>
            </a:fld>
            <a:endParaRPr lang="en-US" dirty="0"/>
          </a:p>
        </p:txBody>
      </p:sp>
    </p:spTree>
    <p:extLst>
      <p:ext uri="{BB962C8B-B14F-4D97-AF65-F5344CB8AC3E}">
        <p14:creationId xmlns:p14="http://schemas.microsoft.com/office/powerpoint/2010/main" val="348795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tables are not understandable. Not conveying what you want to present. Could be showed in a better way here</a:t>
            </a:r>
          </a:p>
        </p:txBody>
      </p:sp>
      <p:sp>
        <p:nvSpPr>
          <p:cNvPr id="4" name="Slide Number Placeholder 3"/>
          <p:cNvSpPr>
            <a:spLocks noGrp="1"/>
          </p:cNvSpPr>
          <p:nvPr>
            <p:ph type="sldNum" sz="quarter" idx="10"/>
          </p:nvPr>
        </p:nvSpPr>
        <p:spPr/>
        <p:txBody>
          <a:bodyPr/>
          <a:lstStyle/>
          <a:p>
            <a:fld id="{41EEE60E-651F-40CC-AD73-C00F10CE42B6}" type="slidenum">
              <a:rPr lang="en-US" smtClean="0"/>
              <a:t>10</a:t>
            </a:fld>
            <a:endParaRPr lang="en-US" dirty="0"/>
          </a:p>
        </p:txBody>
      </p:sp>
    </p:spTree>
    <p:extLst>
      <p:ext uri="{BB962C8B-B14F-4D97-AF65-F5344CB8AC3E}">
        <p14:creationId xmlns:p14="http://schemas.microsoft.com/office/powerpoint/2010/main" val="301041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tables are not understandable. Not conveying what you want to present. Could be showed in a better way here</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11</a:t>
            </a:fld>
            <a:endParaRPr lang="en-US" dirty="0"/>
          </a:p>
        </p:txBody>
      </p:sp>
    </p:spTree>
    <p:extLst>
      <p:ext uri="{BB962C8B-B14F-4D97-AF65-F5344CB8AC3E}">
        <p14:creationId xmlns:p14="http://schemas.microsoft.com/office/powerpoint/2010/main" val="407729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tables are not understandable. Not conveying what you want to present. Could be showed in a better way here</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12</a:t>
            </a:fld>
            <a:endParaRPr lang="en-US" dirty="0"/>
          </a:p>
        </p:txBody>
      </p:sp>
    </p:spTree>
    <p:extLst>
      <p:ext uri="{BB962C8B-B14F-4D97-AF65-F5344CB8AC3E}">
        <p14:creationId xmlns:p14="http://schemas.microsoft.com/office/powerpoint/2010/main" val="253624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tables are not understandable. Not conveying what you want to present. Could be showed in a better way here</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13</a:t>
            </a:fld>
            <a:endParaRPr lang="en-US" dirty="0"/>
          </a:p>
        </p:txBody>
      </p:sp>
    </p:spTree>
    <p:extLst>
      <p:ext uri="{BB962C8B-B14F-4D97-AF65-F5344CB8AC3E}">
        <p14:creationId xmlns:p14="http://schemas.microsoft.com/office/powerpoint/2010/main" val="156915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words like “stuck”. It gives a very bad impression. Rather use for proof of concept, we started with available resources.</a:t>
            </a:r>
            <a:r>
              <a:rPr lang="en-US" baseline="0" dirty="0"/>
              <a:t> But our ultimate target is OV5640, which we will hopefully get </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15</a:t>
            </a:fld>
            <a:endParaRPr lang="en-US" dirty="0"/>
          </a:p>
        </p:txBody>
      </p:sp>
    </p:spTree>
    <p:extLst>
      <p:ext uri="{BB962C8B-B14F-4D97-AF65-F5344CB8AC3E}">
        <p14:creationId xmlns:p14="http://schemas.microsoft.com/office/powerpoint/2010/main" val="390867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specs sheet, make a table of similar features and explain</a:t>
            </a:r>
          </a:p>
        </p:txBody>
      </p:sp>
      <p:sp>
        <p:nvSpPr>
          <p:cNvPr id="4" name="Slide Number Placeholder 3"/>
          <p:cNvSpPr>
            <a:spLocks noGrp="1"/>
          </p:cNvSpPr>
          <p:nvPr>
            <p:ph type="sldNum" sz="quarter" idx="10"/>
          </p:nvPr>
        </p:nvSpPr>
        <p:spPr/>
        <p:txBody>
          <a:bodyPr/>
          <a:lstStyle/>
          <a:p>
            <a:fld id="{41EEE60E-651F-40CC-AD73-C00F10CE42B6}" type="slidenum">
              <a:rPr lang="en-US" smtClean="0"/>
              <a:t>16</a:t>
            </a:fld>
            <a:endParaRPr lang="en-US" dirty="0"/>
          </a:p>
        </p:txBody>
      </p:sp>
    </p:spTree>
    <p:extLst>
      <p:ext uri="{BB962C8B-B14F-4D97-AF65-F5344CB8AC3E}">
        <p14:creationId xmlns:p14="http://schemas.microsoft.com/office/powerpoint/2010/main" val="14536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them well during presentation.</a:t>
            </a:r>
            <a:r>
              <a:rPr lang="en-US" baseline="0" dirty="0"/>
              <a:t> </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17</a:t>
            </a:fld>
            <a:endParaRPr lang="en-US" dirty="0"/>
          </a:p>
        </p:txBody>
      </p:sp>
    </p:spTree>
    <p:extLst>
      <p:ext uri="{BB962C8B-B14F-4D97-AF65-F5344CB8AC3E}">
        <p14:creationId xmlns:p14="http://schemas.microsoft.com/office/powerpoint/2010/main" val="336916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word “fail”. Rather you can say we tried different possibilities such as I2C, UART etc.</a:t>
            </a:r>
            <a:r>
              <a:rPr lang="en-US" baseline="0" dirty="0"/>
              <a:t> we </a:t>
            </a:r>
            <a:r>
              <a:rPr lang="en-US" dirty="0"/>
              <a:t>found that changes can be made through command lines </a:t>
            </a:r>
          </a:p>
        </p:txBody>
      </p:sp>
      <p:sp>
        <p:nvSpPr>
          <p:cNvPr id="4" name="Slide Number Placeholder 3"/>
          <p:cNvSpPr>
            <a:spLocks noGrp="1"/>
          </p:cNvSpPr>
          <p:nvPr>
            <p:ph type="sldNum" sz="quarter" idx="10"/>
          </p:nvPr>
        </p:nvSpPr>
        <p:spPr/>
        <p:txBody>
          <a:bodyPr/>
          <a:lstStyle/>
          <a:p>
            <a:fld id="{41EEE60E-651F-40CC-AD73-C00F10CE42B6}" type="slidenum">
              <a:rPr lang="en-US" smtClean="0"/>
              <a:t>18</a:t>
            </a:fld>
            <a:endParaRPr lang="en-US" dirty="0"/>
          </a:p>
        </p:txBody>
      </p:sp>
    </p:spTree>
    <p:extLst>
      <p:ext uri="{BB962C8B-B14F-4D97-AF65-F5344CB8AC3E}">
        <p14:creationId xmlns:p14="http://schemas.microsoft.com/office/powerpoint/2010/main" val="240304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48000"/>
                <a:hueMod val="106000"/>
                <a:satMod val="140000"/>
                <a:lumMod val="42000"/>
              </a:schemeClr>
              <a:schemeClr val="bg2">
                <a:tint val="98000"/>
                <a:hueMod val="92000"/>
                <a:satMod val="220000"/>
                <a:lumMod val="90000"/>
              </a:schemeClr>
            </a:duotone>
            <a:extLst>
              <a:ext uri="{BEBA8EAE-BF5A-486C-A8C5-ECC9F3942E4B}">
                <a14:imgProps xmlns:a14="http://schemas.microsoft.com/office/drawing/2010/main">
                  <a14:imgLayer r:embed="rId20">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192.168.43.223:8000/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2001078"/>
            <a:ext cx="8791575" cy="2332383"/>
          </a:xfrm>
        </p:spPr>
        <p:txBody>
          <a:bodyPr>
            <a:normAutofit fontScale="90000"/>
          </a:bodyPr>
          <a:lstStyle/>
          <a:p>
            <a:br>
              <a:rPr lang="en-US" b="1" dirty="0"/>
            </a:br>
            <a:br>
              <a:rPr lang="en-US" b="1" dirty="0"/>
            </a:br>
            <a:br>
              <a:rPr lang="en-US" b="1" dirty="0"/>
            </a:br>
            <a:br>
              <a:rPr lang="en-US" b="1" dirty="0"/>
            </a:br>
            <a:br>
              <a:rPr lang="en-US" b="1" dirty="0"/>
            </a:br>
            <a:br>
              <a:rPr lang="en-US" b="1" dirty="0"/>
            </a:br>
            <a:r>
              <a:rPr lang="en-US" b="1" dirty="0"/>
              <a:t>								</a:t>
            </a:r>
            <a:br>
              <a:rPr lang="en-US" b="1" dirty="0"/>
            </a:br>
            <a:br>
              <a:rPr lang="en-US" b="1" dirty="0"/>
            </a:br>
            <a:br>
              <a:rPr lang="en-US" b="1" dirty="0"/>
            </a:br>
            <a:br>
              <a:rPr lang="en-US" b="1" dirty="0"/>
            </a:br>
            <a:br>
              <a:rPr lang="en-US" b="1" dirty="0"/>
            </a:br>
            <a:br>
              <a:rPr lang="en-US" b="1" dirty="0"/>
            </a:br>
            <a:br>
              <a:rPr lang="en-US" b="1" dirty="0"/>
            </a:br>
            <a:r>
              <a:rPr lang="en-US" b="1" dirty="0"/>
              <a:t>   SOFTWARE DEFINED CAMERA FOR      	   OUTDOOR SURVEILLANCE      			APPLICATIONS</a:t>
            </a:r>
            <a:br>
              <a:rPr lang="en-US" sz="5400" dirty="0"/>
            </a:br>
            <a:r>
              <a:rPr lang="en-US" sz="5400" dirty="0"/>
              <a:t>				</a:t>
            </a:r>
            <a:r>
              <a:rPr lang="en-US" b="1" dirty="0"/>
              <a:t>ID : 08</a:t>
            </a:r>
            <a:br>
              <a:rPr lang="en-US" sz="5400" dirty="0"/>
            </a:br>
            <a:br>
              <a:rPr lang="en-US" sz="5400" dirty="0"/>
            </a:br>
            <a:endParaRPr lang="en-US" sz="5400" dirty="0">
              <a:latin typeface="Rockwell" panose="02060603020205020403" pitchFamily="18" charset="0"/>
            </a:endParaRPr>
          </a:p>
        </p:txBody>
      </p:sp>
      <p:sp>
        <p:nvSpPr>
          <p:cNvPr id="5" name="Subtitle 4">
            <a:extLst>
              <a:ext uri="{FF2B5EF4-FFF2-40B4-BE49-F238E27FC236}">
                <a16:creationId xmlns:a16="http://schemas.microsoft.com/office/drawing/2014/main" id="{C33A3FE9-0F74-412B-B51D-49795BE095D3}"/>
              </a:ext>
            </a:extLst>
          </p:cNvPr>
          <p:cNvSpPr>
            <a:spLocks noGrp="1"/>
          </p:cNvSpPr>
          <p:nvPr>
            <p:ph type="subTitle" idx="1"/>
          </p:nvPr>
        </p:nvSpPr>
        <p:spPr/>
        <p:txBody>
          <a:bodyPr>
            <a:normAutofit fontScale="25000" lnSpcReduction="20000"/>
          </a:bodyPr>
          <a:lstStyle/>
          <a:p>
            <a:r>
              <a:rPr lang="en-US" sz="9600" b="1" dirty="0"/>
              <a:t>	</a:t>
            </a:r>
            <a:r>
              <a:rPr lang="en-US" sz="9600" b="1" u="sng" dirty="0"/>
              <a:t>ROLL NO</a:t>
            </a:r>
            <a:r>
              <a:rPr lang="en-US" sz="9600" dirty="0"/>
              <a:t>                       </a:t>
            </a:r>
            <a:r>
              <a:rPr lang="en-US" sz="9600" b="1" u="sng" dirty="0"/>
              <a:t>NAME</a:t>
            </a:r>
            <a:r>
              <a:rPr lang="en-US" sz="9600" dirty="0"/>
              <a:t>                           </a:t>
            </a:r>
            <a:r>
              <a:rPr lang="en-US" sz="9600" b="1" u="sng" dirty="0"/>
              <a:t>CGPA</a:t>
            </a:r>
            <a:endParaRPr lang="en-US" sz="9600" dirty="0"/>
          </a:p>
          <a:p>
            <a:r>
              <a:rPr lang="en-US" sz="8000" dirty="0"/>
              <a:t>	CS-18110   	   	  HOOR SOOMRO	            2.76</a:t>
            </a:r>
          </a:p>
          <a:p>
            <a:r>
              <a:rPr lang="en-US" sz="8000" dirty="0"/>
              <a:t>	CS-18118    	    	  MISHA AKRAM BAIG	            3.489</a:t>
            </a:r>
          </a:p>
          <a:p>
            <a:r>
              <a:rPr lang="en-US" sz="8000" dirty="0"/>
              <a:t>	CS-18123            	  IQRA IRFAN		            3.579</a:t>
            </a:r>
          </a:p>
          <a:p>
            <a:r>
              <a:rPr lang="en-US" sz="8000" dirty="0"/>
              <a:t>	CS-18133               	  SONIYA SHAFI   	            3.863</a:t>
            </a:r>
          </a:p>
          <a:p>
            <a:br>
              <a:rPr lang="en-US" dirty="0"/>
            </a:br>
            <a:endParaRPr lang="en-PK" dirty="0"/>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F292-C1C2-442D-820D-F77896790A28}"/>
              </a:ext>
            </a:extLst>
          </p:cNvPr>
          <p:cNvSpPr>
            <a:spLocks noGrp="1"/>
          </p:cNvSpPr>
          <p:nvPr>
            <p:ph type="title"/>
          </p:nvPr>
        </p:nvSpPr>
        <p:spPr/>
        <p:txBody>
          <a:bodyPr/>
          <a:lstStyle/>
          <a:p>
            <a:r>
              <a:rPr lang="en-US" u="sng" dirty="0"/>
              <a:t>Brightness</a:t>
            </a:r>
            <a:endParaRPr lang="en-PK" u="sng" dirty="0"/>
          </a:p>
        </p:txBody>
      </p:sp>
      <p:sp>
        <p:nvSpPr>
          <p:cNvPr id="3" name="Content Placeholder 2">
            <a:extLst>
              <a:ext uri="{FF2B5EF4-FFF2-40B4-BE49-F238E27FC236}">
                <a16:creationId xmlns:a16="http://schemas.microsoft.com/office/drawing/2014/main" id="{27739785-43CE-48A9-9F55-D7281B038F04}"/>
              </a:ext>
            </a:extLst>
          </p:cNvPr>
          <p:cNvSpPr>
            <a:spLocks noGrp="1"/>
          </p:cNvSpPr>
          <p:nvPr>
            <p:ph idx="1"/>
          </p:nvPr>
        </p:nvSpPr>
        <p:spPr>
          <a:xfrm>
            <a:off x="1141413" y="2249487"/>
            <a:ext cx="9905998" cy="3541714"/>
          </a:xfrm>
        </p:spPr>
        <p:txBody>
          <a:bodyPr>
            <a:normAutofit/>
          </a:bodyPr>
          <a:lstStyle/>
          <a:p>
            <a:pPr marL="0" indent="0">
              <a:buNone/>
            </a:pPr>
            <a:r>
              <a:rPr lang="en-US" sz="2500" dirty="0"/>
              <a:t>Brightness is simply </a:t>
            </a:r>
            <a:r>
              <a:rPr lang="en-US" sz="2500" b="1" dirty="0"/>
              <a:t>how dark or light a picture is</a:t>
            </a:r>
            <a:r>
              <a:rPr lang="en-US" sz="2500" dirty="0"/>
              <a:t>. Correct brightness is important to easily understand the contents of the picture. Changing the brightness of a picture affects all pixels equally.</a:t>
            </a:r>
          </a:p>
          <a:p>
            <a:pPr marL="0" indent="0">
              <a:buNone/>
            </a:pPr>
            <a:r>
              <a:rPr lang="en-US" sz="2500" dirty="0"/>
              <a:t>	    </a:t>
            </a:r>
            <a:r>
              <a:rPr lang="en-US" sz="2500" u="sng" dirty="0"/>
              <a:t>Effect of Increasing Brightness on other Parameters</a:t>
            </a:r>
          </a:p>
          <a:p>
            <a:endParaRPr lang="en-PK" sz="2500" dirty="0"/>
          </a:p>
        </p:txBody>
      </p:sp>
      <p:graphicFrame>
        <p:nvGraphicFramePr>
          <p:cNvPr id="4" name="Table 3">
            <a:extLst>
              <a:ext uri="{FF2B5EF4-FFF2-40B4-BE49-F238E27FC236}">
                <a16:creationId xmlns:a16="http://schemas.microsoft.com/office/drawing/2014/main" id="{45A9DEF3-7A5D-4FA5-9F8C-DE706867BEDC}"/>
              </a:ext>
            </a:extLst>
          </p:cNvPr>
          <p:cNvGraphicFramePr>
            <a:graphicFrameLocks noGrp="1"/>
          </p:cNvGraphicFramePr>
          <p:nvPr>
            <p:extLst>
              <p:ext uri="{D42A27DB-BD31-4B8C-83A1-F6EECF244321}">
                <p14:modId xmlns:p14="http://schemas.microsoft.com/office/powerpoint/2010/main" val="1350719985"/>
              </p:ext>
            </p:extLst>
          </p:nvPr>
        </p:nvGraphicFramePr>
        <p:xfrm>
          <a:off x="2756707" y="4572000"/>
          <a:ext cx="5935386" cy="1371600"/>
        </p:xfrm>
        <a:graphic>
          <a:graphicData uri="http://schemas.openxmlformats.org/drawingml/2006/table">
            <a:tbl>
              <a:tblPr firstRow="1" bandRow="1">
                <a:tableStyleId>{5C22544A-7EE6-4342-B048-85BDC9FD1C3A}</a:tableStyleId>
              </a:tblPr>
              <a:tblGrid>
                <a:gridCol w="1363386">
                  <a:extLst>
                    <a:ext uri="{9D8B030D-6E8A-4147-A177-3AD203B41FA5}">
                      <a16:colId xmlns:a16="http://schemas.microsoft.com/office/drawing/2014/main" val="3695452147"/>
                    </a:ext>
                  </a:extLst>
                </a:gridCol>
                <a:gridCol w="1524000">
                  <a:extLst>
                    <a:ext uri="{9D8B030D-6E8A-4147-A177-3AD203B41FA5}">
                      <a16:colId xmlns:a16="http://schemas.microsoft.com/office/drawing/2014/main" val="1089315280"/>
                    </a:ext>
                  </a:extLst>
                </a:gridCol>
                <a:gridCol w="1524000">
                  <a:extLst>
                    <a:ext uri="{9D8B030D-6E8A-4147-A177-3AD203B41FA5}">
                      <a16:colId xmlns:a16="http://schemas.microsoft.com/office/drawing/2014/main" val="476606298"/>
                    </a:ext>
                  </a:extLst>
                </a:gridCol>
                <a:gridCol w="1524000">
                  <a:extLst>
                    <a:ext uri="{9D8B030D-6E8A-4147-A177-3AD203B41FA5}">
                      <a16:colId xmlns:a16="http://schemas.microsoft.com/office/drawing/2014/main" val="2501481780"/>
                    </a:ext>
                  </a:extLst>
                </a:gridCol>
              </a:tblGrid>
              <a:tr h="170351">
                <a:tc>
                  <a:txBody>
                    <a:bodyPr/>
                    <a:lstStyle/>
                    <a:p>
                      <a:r>
                        <a:rPr lang="en-US" dirty="0"/>
                        <a:t>Brightness</a:t>
                      </a:r>
                    </a:p>
                  </a:txBody>
                  <a:tcPr/>
                </a:tc>
                <a:tc>
                  <a:txBody>
                    <a:bodyPr/>
                    <a:lstStyle/>
                    <a:p>
                      <a:r>
                        <a:rPr lang="en-US" dirty="0"/>
                        <a:t>Contrast</a:t>
                      </a:r>
                    </a:p>
                  </a:txBody>
                  <a:tcPr/>
                </a:tc>
                <a:tc>
                  <a:txBody>
                    <a:bodyPr/>
                    <a:lstStyle/>
                    <a:p>
                      <a:r>
                        <a:rPr lang="en-US" dirty="0"/>
                        <a:t>Saturation</a:t>
                      </a:r>
                    </a:p>
                  </a:txBody>
                  <a:tcPr/>
                </a:tc>
                <a:tc>
                  <a:txBody>
                    <a:bodyPr/>
                    <a:lstStyle/>
                    <a:p>
                      <a:r>
                        <a:rPr lang="en-US" dirty="0"/>
                        <a:t>Sharpness</a:t>
                      </a:r>
                    </a:p>
                  </a:txBody>
                  <a:tcPr/>
                </a:tc>
                <a:extLst>
                  <a:ext uri="{0D108BD9-81ED-4DB2-BD59-A6C34878D82A}">
                    <a16:rowId xmlns:a16="http://schemas.microsoft.com/office/drawing/2014/main" val="3377122"/>
                  </a:ext>
                </a:extLst>
              </a:tr>
              <a:tr h="172717">
                <a:tc>
                  <a:txBody>
                    <a:bodyPr/>
                    <a:lstStyle/>
                    <a:p>
                      <a:r>
                        <a:rPr lang="en-US" dirty="0"/>
                        <a:t>medium</a:t>
                      </a:r>
                    </a:p>
                  </a:txBody>
                  <a:tcPr/>
                </a:tc>
                <a:tc>
                  <a:txBody>
                    <a:bodyPr/>
                    <a:lstStyle/>
                    <a:p>
                      <a:r>
                        <a:rPr lang="en-US" dirty="0"/>
                        <a:t>reduce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reduce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reduce</a:t>
                      </a:r>
                    </a:p>
                  </a:txBody>
                  <a:tcPr/>
                </a:tc>
                <a:extLst>
                  <a:ext uri="{0D108BD9-81ED-4DB2-BD59-A6C34878D82A}">
                    <a16:rowId xmlns:a16="http://schemas.microsoft.com/office/drawing/2014/main" val="3815782668"/>
                  </a:ext>
                </a:extLst>
              </a:tr>
              <a:tr h="298115">
                <a:tc>
                  <a:txBody>
                    <a:bodyPr/>
                    <a:lstStyle/>
                    <a:p>
                      <a:r>
                        <a:rPr lang="en-US" dirty="0"/>
                        <a:t>extreme</a:t>
                      </a:r>
                    </a:p>
                  </a:txBody>
                  <a:tcPr/>
                </a:tc>
                <a:tc>
                  <a:txBody>
                    <a:bodyPr/>
                    <a:lstStyle/>
                    <a:p>
                      <a:r>
                        <a:rPr lang="en-US" dirty="0"/>
                        <a:t>extremely</a:t>
                      </a:r>
                      <a:r>
                        <a:rPr lang="en-US" baseline="0" dirty="0"/>
                        <a:t> reduced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extremely</a:t>
                      </a:r>
                      <a:r>
                        <a:rPr lang="en-US" baseline="0" dirty="0"/>
                        <a:t> reduced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extremely</a:t>
                      </a:r>
                      <a:r>
                        <a:rPr lang="en-US" baseline="0" dirty="0"/>
                        <a:t> reduced</a:t>
                      </a:r>
                      <a:endParaRPr lang="en-US" dirty="0"/>
                    </a:p>
                  </a:txBody>
                  <a:tcPr/>
                </a:tc>
                <a:extLst>
                  <a:ext uri="{0D108BD9-81ED-4DB2-BD59-A6C34878D82A}">
                    <a16:rowId xmlns:a16="http://schemas.microsoft.com/office/drawing/2014/main" val="3654558149"/>
                  </a:ext>
                </a:extLst>
              </a:tr>
            </a:tbl>
          </a:graphicData>
        </a:graphic>
      </p:graphicFrame>
    </p:spTree>
    <p:extLst>
      <p:ext uri="{BB962C8B-B14F-4D97-AF65-F5344CB8AC3E}">
        <p14:creationId xmlns:p14="http://schemas.microsoft.com/office/powerpoint/2010/main" val="207977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01FB-0483-4451-AF6F-CA4D3C958EC5}"/>
              </a:ext>
            </a:extLst>
          </p:cNvPr>
          <p:cNvSpPr>
            <a:spLocks noGrp="1"/>
          </p:cNvSpPr>
          <p:nvPr>
            <p:ph type="title"/>
          </p:nvPr>
        </p:nvSpPr>
        <p:spPr/>
        <p:txBody>
          <a:bodyPr/>
          <a:lstStyle/>
          <a:p>
            <a:r>
              <a:rPr lang="en-US" u="sng" dirty="0"/>
              <a:t>Saturation</a:t>
            </a:r>
            <a:endParaRPr lang="en-PK" u="sng" dirty="0"/>
          </a:p>
        </p:txBody>
      </p:sp>
      <p:sp>
        <p:nvSpPr>
          <p:cNvPr id="3" name="Content Placeholder 2">
            <a:extLst>
              <a:ext uri="{FF2B5EF4-FFF2-40B4-BE49-F238E27FC236}">
                <a16:creationId xmlns:a16="http://schemas.microsoft.com/office/drawing/2014/main" id="{26D5FF92-FCE0-4C6C-B1BC-D2C5E6125E0E}"/>
              </a:ext>
            </a:extLst>
          </p:cNvPr>
          <p:cNvSpPr>
            <a:spLocks noGrp="1"/>
          </p:cNvSpPr>
          <p:nvPr>
            <p:ph idx="1"/>
          </p:nvPr>
        </p:nvSpPr>
        <p:spPr/>
        <p:txBody>
          <a:bodyPr>
            <a:normAutofit/>
          </a:bodyPr>
          <a:lstStyle/>
          <a:p>
            <a:pPr marL="0" indent="0">
              <a:buNone/>
            </a:pPr>
            <a:r>
              <a:rPr lang="en-US" sz="2500" b="1" dirty="0"/>
              <a:t>The depth or intensity of color present within an image</a:t>
            </a:r>
            <a:r>
              <a:rPr lang="en-US" sz="2500" dirty="0"/>
              <a:t>. The more saturated an image is the more colorful and vibrant it will appear.</a:t>
            </a:r>
          </a:p>
          <a:p>
            <a:pPr marL="0" indent="0">
              <a:buNone/>
            </a:pPr>
            <a:r>
              <a:rPr lang="en-US" sz="2500" dirty="0"/>
              <a:t>	       </a:t>
            </a:r>
            <a:r>
              <a:rPr lang="en-US" sz="2500" u="sng" dirty="0"/>
              <a:t>Effect of Increasing Saturation on other Parameters</a:t>
            </a:r>
          </a:p>
          <a:p>
            <a:pPr marL="0" indent="0">
              <a:buNone/>
            </a:pPr>
            <a:endParaRPr lang="en-US" sz="2500" dirty="0"/>
          </a:p>
          <a:p>
            <a:pPr marL="0" indent="0">
              <a:buNone/>
            </a:pPr>
            <a:endParaRPr lang="en-US" sz="2500" dirty="0"/>
          </a:p>
          <a:p>
            <a:pPr marL="0" indent="0">
              <a:buNone/>
            </a:pPr>
            <a:endParaRPr lang="en-PK" sz="2500" dirty="0"/>
          </a:p>
        </p:txBody>
      </p:sp>
      <p:graphicFrame>
        <p:nvGraphicFramePr>
          <p:cNvPr id="4" name="Table 3">
            <a:extLst>
              <a:ext uri="{FF2B5EF4-FFF2-40B4-BE49-F238E27FC236}">
                <a16:creationId xmlns:a16="http://schemas.microsoft.com/office/drawing/2014/main" id="{5DC86D1A-5CD4-4ED3-AD52-DDB374FA9B93}"/>
              </a:ext>
            </a:extLst>
          </p:cNvPr>
          <p:cNvGraphicFramePr>
            <a:graphicFrameLocks noGrp="1"/>
          </p:cNvGraphicFramePr>
          <p:nvPr>
            <p:extLst>
              <p:ext uri="{D42A27DB-BD31-4B8C-83A1-F6EECF244321}">
                <p14:modId xmlns:p14="http://schemas.microsoft.com/office/powerpoint/2010/main" val="3052733193"/>
              </p:ext>
            </p:extLst>
          </p:nvPr>
        </p:nvGraphicFramePr>
        <p:xfrm>
          <a:off x="3152938" y="4249921"/>
          <a:ext cx="5562600" cy="736600"/>
        </p:xfrm>
        <a:graphic>
          <a:graphicData uri="http://schemas.openxmlformats.org/drawingml/2006/table">
            <a:tbl>
              <a:tblPr firstRow="1" bandRow="1">
                <a:tableStyleId>{5C22544A-7EE6-4342-B048-85BDC9FD1C3A}</a:tableStyleId>
              </a:tblPr>
              <a:tblGrid>
                <a:gridCol w="1390650">
                  <a:extLst>
                    <a:ext uri="{9D8B030D-6E8A-4147-A177-3AD203B41FA5}">
                      <a16:colId xmlns:a16="http://schemas.microsoft.com/office/drawing/2014/main" val="2134731990"/>
                    </a:ext>
                  </a:extLst>
                </a:gridCol>
                <a:gridCol w="1390650">
                  <a:extLst>
                    <a:ext uri="{9D8B030D-6E8A-4147-A177-3AD203B41FA5}">
                      <a16:colId xmlns:a16="http://schemas.microsoft.com/office/drawing/2014/main" val="2245601100"/>
                    </a:ext>
                  </a:extLst>
                </a:gridCol>
                <a:gridCol w="1390650">
                  <a:extLst>
                    <a:ext uri="{9D8B030D-6E8A-4147-A177-3AD203B41FA5}">
                      <a16:colId xmlns:a16="http://schemas.microsoft.com/office/drawing/2014/main" val="3415190914"/>
                    </a:ext>
                  </a:extLst>
                </a:gridCol>
                <a:gridCol w="1390650">
                  <a:extLst>
                    <a:ext uri="{9D8B030D-6E8A-4147-A177-3AD203B41FA5}">
                      <a16:colId xmlns:a16="http://schemas.microsoft.com/office/drawing/2014/main" val="1207835983"/>
                    </a:ext>
                  </a:extLst>
                </a:gridCol>
              </a:tblGrid>
              <a:tr h="289559">
                <a:tc>
                  <a:txBody>
                    <a:bodyPr/>
                    <a:lstStyle/>
                    <a:p>
                      <a:r>
                        <a:rPr lang="en-US" dirty="0"/>
                        <a:t>Saturation</a:t>
                      </a:r>
                    </a:p>
                  </a:txBody>
                  <a:tcPr/>
                </a:tc>
                <a:tc>
                  <a:txBody>
                    <a:bodyPr/>
                    <a:lstStyle/>
                    <a:p>
                      <a:r>
                        <a:rPr lang="en-US" dirty="0"/>
                        <a:t>Brightness</a:t>
                      </a:r>
                    </a:p>
                  </a:txBody>
                  <a:tcPr/>
                </a:tc>
                <a:tc>
                  <a:txBody>
                    <a:bodyPr/>
                    <a:lstStyle/>
                    <a:p>
                      <a:r>
                        <a:rPr lang="en-US" dirty="0"/>
                        <a:t>Contrast</a:t>
                      </a:r>
                    </a:p>
                  </a:txBody>
                  <a:tcPr/>
                </a:tc>
                <a:tc>
                  <a:txBody>
                    <a:bodyPr/>
                    <a:lstStyle/>
                    <a:p>
                      <a:r>
                        <a:rPr lang="en-US"/>
                        <a:t>Sharpness</a:t>
                      </a:r>
                      <a:endParaRPr lang="en-US" dirty="0"/>
                    </a:p>
                  </a:txBody>
                  <a:tcPr/>
                </a:tc>
                <a:extLst>
                  <a:ext uri="{0D108BD9-81ED-4DB2-BD59-A6C34878D82A}">
                    <a16:rowId xmlns:a16="http://schemas.microsoft.com/office/drawing/2014/main" val="3089197389"/>
                  </a:ext>
                </a:extLst>
              </a:tr>
              <a:tr h="370840">
                <a:tc>
                  <a:txBody>
                    <a:bodyPr/>
                    <a:lstStyle/>
                    <a:p>
                      <a:r>
                        <a:rPr lang="en-US" dirty="0"/>
                        <a:t>increased</a:t>
                      </a:r>
                    </a:p>
                  </a:txBody>
                  <a:tcPr/>
                </a:tc>
                <a:tc>
                  <a:txBody>
                    <a:bodyPr/>
                    <a:lstStyle/>
                    <a:p>
                      <a:r>
                        <a:rPr lang="en-US" dirty="0"/>
                        <a:t>enhanced</a:t>
                      </a:r>
                    </a:p>
                  </a:txBody>
                  <a:tcPr/>
                </a:tc>
                <a:tc>
                  <a:txBody>
                    <a:bodyPr/>
                    <a:lstStyle/>
                    <a:p>
                      <a:r>
                        <a:rPr lang="en-US" dirty="0"/>
                        <a:t>enhanced</a:t>
                      </a:r>
                    </a:p>
                  </a:txBody>
                  <a:tcPr/>
                </a:tc>
                <a:tc>
                  <a:txBody>
                    <a:bodyPr/>
                    <a:lstStyle/>
                    <a:p>
                      <a:r>
                        <a:rPr lang="en-US" dirty="0"/>
                        <a:t>enhanced</a:t>
                      </a:r>
                    </a:p>
                  </a:txBody>
                  <a:tcPr/>
                </a:tc>
                <a:extLst>
                  <a:ext uri="{0D108BD9-81ED-4DB2-BD59-A6C34878D82A}">
                    <a16:rowId xmlns:a16="http://schemas.microsoft.com/office/drawing/2014/main" val="2572326786"/>
                  </a:ext>
                </a:extLst>
              </a:tr>
            </a:tbl>
          </a:graphicData>
        </a:graphic>
      </p:graphicFrame>
    </p:spTree>
    <p:extLst>
      <p:ext uri="{BB962C8B-B14F-4D97-AF65-F5344CB8AC3E}">
        <p14:creationId xmlns:p14="http://schemas.microsoft.com/office/powerpoint/2010/main" val="275750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9F1-92D8-4CD7-9CF3-5DA68B58CF44}"/>
              </a:ext>
            </a:extLst>
          </p:cNvPr>
          <p:cNvSpPr>
            <a:spLocks noGrp="1"/>
          </p:cNvSpPr>
          <p:nvPr>
            <p:ph type="title"/>
          </p:nvPr>
        </p:nvSpPr>
        <p:spPr/>
        <p:txBody>
          <a:bodyPr/>
          <a:lstStyle/>
          <a:p>
            <a:r>
              <a:rPr lang="en-US" u="sng" dirty="0"/>
              <a:t>contrast</a:t>
            </a:r>
            <a:endParaRPr lang="en-PK" u="sng" dirty="0"/>
          </a:p>
        </p:txBody>
      </p:sp>
      <p:sp>
        <p:nvSpPr>
          <p:cNvPr id="3" name="Content Placeholder 2">
            <a:extLst>
              <a:ext uri="{FF2B5EF4-FFF2-40B4-BE49-F238E27FC236}">
                <a16:creationId xmlns:a16="http://schemas.microsoft.com/office/drawing/2014/main" id="{9973D311-16AF-4185-AF95-398B641F7EF8}"/>
              </a:ext>
            </a:extLst>
          </p:cNvPr>
          <p:cNvSpPr>
            <a:spLocks noGrp="1"/>
          </p:cNvSpPr>
          <p:nvPr>
            <p:ph idx="1"/>
          </p:nvPr>
        </p:nvSpPr>
        <p:spPr/>
        <p:txBody>
          <a:bodyPr/>
          <a:lstStyle/>
          <a:p>
            <a:pPr marL="0" indent="0">
              <a:buNone/>
            </a:pPr>
            <a:r>
              <a:rPr lang="en-US" dirty="0"/>
              <a:t>The separation between </a:t>
            </a:r>
            <a:r>
              <a:rPr lang="en-US" b="1" dirty="0"/>
              <a:t>the darkest and brightest areas </a:t>
            </a:r>
            <a:r>
              <a:rPr lang="en-US" dirty="0"/>
              <a:t>of the image.</a:t>
            </a:r>
          </a:p>
          <a:p>
            <a:pPr marL="0" indent="0">
              <a:buNone/>
            </a:pPr>
            <a:r>
              <a:rPr lang="en-US" dirty="0"/>
              <a:t>		</a:t>
            </a:r>
            <a:r>
              <a:rPr lang="en-US" u="sng" dirty="0"/>
              <a:t>Effect of Increasing Contrast on other Parameters</a:t>
            </a:r>
          </a:p>
          <a:p>
            <a:pPr marL="0" indent="0">
              <a:buNone/>
            </a:pPr>
            <a:endParaRPr lang="en-US" dirty="0"/>
          </a:p>
          <a:p>
            <a:pPr marL="0" indent="0">
              <a:buNone/>
            </a:pPr>
            <a:endParaRPr lang="en-US" dirty="0"/>
          </a:p>
          <a:p>
            <a:pPr marL="0" indent="0">
              <a:buNone/>
            </a:pPr>
            <a:endParaRPr lang="en-PK" dirty="0"/>
          </a:p>
        </p:txBody>
      </p:sp>
      <p:pic>
        <p:nvPicPr>
          <p:cNvPr id="4" name="Picture 3">
            <a:extLst>
              <a:ext uri="{FF2B5EF4-FFF2-40B4-BE49-F238E27FC236}">
                <a16:creationId xmlns:a16="http://schemas.microsoft.com/office/drawing/2014/main" id="{9EB9CEC5-D3A3-4456-B3F0-96F1882C200C}"/>
              </a:ext>
            </a:extLst>
          </p:cNvPr>
          <p:cNvPicPr>
            <a:picLocks noChangeAspect="1"/>
          </p:cNvPicPr>
          <p:nvPr/>
        </p:nvPicPr>
        <p:blipFill>
          <a:blip r:embed="rId3"/>
          <a:stretch>
            <a:fillRect/>
          </a:stretch>
        </p:blipFill>
        <p:spPr>
          <a:xfrm>
            <a:off x="3293056" y="3739022"/>
            <a:ext cx="5602710" cy="859611"/>
          </a:xfrm>
          <a:prstGeom prst="rect">
            <a:avLst/>
          </a:prstGeom>
        </p:spPr>
      </p:pic>
    </p:spTree>
    <p:extLst>
      <p:ext uri="{BB962C8B-B14F-4D97-AF65-F5344CB8AC3E}">
        <p14:creationId xmlns:p14="http://schemas.microsoft.com/office/powerpoint/2010/main" val="349497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C891-A6E3-4ED3-AB49-6BE7313BB777}"/>
              </a:ext>
            </a:extLst>
          </p:cNvPr>
          <p:cNvSpPr>
            <a:spLocks noGrp="1"/>
          </p:cNvSpPr>
          <p:nvPr>
            <p:ph type="title"/>
          </p:nvPr>
        </p:nvSpPr>
        <p:spPr/>
        <p:txBody>
          <a:bodyPr/>
          <a:lstStyle/>
          <a:p>
            <a:r>
              <a:rPr lang="en-US" u="sng" dirty="0"/>
              <a:t>sharpness</a:t>
            </a:r>
            <a:endParaRPr lang="en-PK" u="sng" dirty="0"/>
          </a:p>
        </p:txBody>
      </p:sp>
      <p:sp>
        <p:nvSpPr>
          <p:cNvPr id="3" name="Content Placeholder 2">
            <a:extLst>
              <a:ext uri="{FF2B5EF4-FFF2-40B4-BE49-F238E27FC236}">
                <a16:creationId xmlns:a16="http://schemas.microsoft.com/office/drawing/2014/main" id="{8D135437-DF00-48C2-BA24-AF754FB26E3F}"/>
              </a:ext>
            </a:extLst>
          </p:cNvPr>
          <p:cNvSpPr>
            <a:spLocks noGrp="1"/>
          </p:cNvSpPr>
          <p:nvPr>
            <p:ph idx="1"/>
          </p:nvPr>
        </p:nvSpPr>
        <p:spPr/>
        <p:txBody>
          <a:bodyPr>
            <a:normAutofit/>
          </a:bodyPr>
          <a:lstStyle/>
          <a:p>
            <a:r>
              <a:rPr lang="en-US" sz="2500" dirty="0"/>
              <a:t>Sharpness can be defined as edge contrast, that is, the contrast along edges in an image.</a:t>
            </a:r>
          </a:p>
          <a:p>
            <a:r>
              <a:rPr lang="en-US" sz="2500" dirty="0"/>
              <a:t>If sharpness is increased, the contrast along/near edges is increased while leaving smooth areas of the image alone.</a:t>
            </a:r>
          </a:p>
          <a:p>
            <a:pPr marL="0" indent="0">
              <a:buNone/>
            </a:pPr>
            <a:r>
              <a:rPr lang="en-US" sz="2500" dirty="0"/>
              <a:t>	        </a:t>
            </a:r>
            <a:r>
              <a:rPr lang="en-US" sz="2500" u="sng" dirty="0"/>
              <a:t>Effect of Increasing Sharpness on other Parameters</a:t>
            </a:r>
            <a:endParaRPr lang="en-US" sz="2500" dirty="0"/>
          </a:p>
          <a:p>
            <a:pPr marL="0" indent="0">
              <a:buNone/>
            </a:pPr>
            <a:endParaRPr lang="en-PK" sz="2500" dirty="0"/>
          </a:p>
        </p:txBody>
      </p:sp>
      <p:pic>
        <p:nvPicPr>
          <p:cNvPr id="4" name="Picture 3">
            <a:extLst>
              <a:ext uri="{FF2B5EF4-FFF2-40B4-BE49-F238E27FC236}">
                <a16:creationId xmlns:a16="http://schemas.microsoft.com/office/drawing/2014/main" id="{B3D87FC6-E39E-4C00-BBFA-056FF6F03B84}"/>
              </a:ext>
            </a:extLst>
          </p:cNvPr>
          <p:cNvPicPr>
            <a:picLocks noChangeAspect="1"/>
          </p:cNvPicPr>
          <p:nvPr/>
        </p:nvPicPr>
        <p:blipFill>
          <a:blip r:embed="rId3"/>
          <a:stretch>
            <a:fillRect/>
          </a:stretch>
        </p:blipFill>
        <p:spPr>
          <a:xfrm>
            <a:off x="3296104" y="5083989"/>
            <a:ext cx="5596613" cy="859611"/>
          </a:xfrm>
          <a:prstGeom prst="rect">
            <a:avLst/>
          </a:prstGeom>
        </p:spPr>
      </p:pic>
    </p:spTree>
    <p:extLst>
      <p:ext uri="{BB962C8B-B14F-4D97-AF65-F5344CB8AC3E}">
        <p14:creationId xmlns:p14="http://schemas.microsoft.com/office/powerpoint/2010/main" val="386106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A924-B3CD-46A8-A609-C7E7E277D75A}"/>
              </a:ext>
            </a:extLst>
          </p:cNvPr>
          <p:cNvSpPr>
            <a:spLocks noGrp="1"/>
          </p:cNvSpPr>
          <p:nvPr>
            <p:ph type="title"/>
          </p:nvPr>
        </p:nvSpPr>
        <p:spPr/>
        <p:txBody>
          <a:bodyPr/>
          <a:lstStyle/>
          <a:p>
            <a:r>
              <a:rPr lang="en-US" u="sng" dirty="0"/>
              <a:t>Camera analysis</a:t>
            </a:r>
            <a:endParaRPr lang="en-PK" u="sng" dirty="0"/>
          </a:p>
        </p:txBody>
      </p:sp>
      <p:sp>
        <p:nvSpPr>
          <p:cNvPr id="3" name="Content Placeholder 2">
            <a:extLst>
              <a:ext uri="{FF2B5EF4-FFF2-40B4-BE49-F238E27FC236}">
                <a16:creationId xmlns:a16="http://schemas.microsoft.com/office/drawing/2014/main" id="{F876B2B0-57C2-41A6-8EE1-068BEFBD7005}"/>
              </a:ext>
            </a:extLst>
          </p:cNvPr>
          <p:cNvSpPr>
            <a:spLocks noGrp="1"/>
          </p:cNvSpPr>
          <p:nvPr>
            <p:ph idx="1"/>
          </p:nvPr>
        </p:nvSpPr>
        <p:spPr/>
        <p:txBody>
          <a:bodyPr>
            <a:noAutofit/>
          </a:bodyPr>
          <a:lstStyle/>
          <a:p>
            <a:r>
              <a:rPr lang="en-US" sz="2500" dirty="0"/>
              <a:t>Identifying adjustable image sensor registers and their minimum and maximum values</a:t>
            </a:r>
          </a:p>
          <a:p>
            <a:r>
              <a:rPr lang="en-US" sz="2500" dirty="0"/>
              <a:t>Observing the effects of these registers on the image quality within a particular environmental condition</a:t>
            </a:r>
          </a:p>
          <a:p>
            <a:r>
              <a:rPr lang="en-US" sz="2500" dirty="0"/>
              <a:t>Studying and analyzing the output image obtained </a:t>
            </a:r>
          </a:p>
          <a:p>
            <a:pPr lvl="1"/>
            <a:r>
              <a:rPr lang="en-US" sz="2500" dirty="0"/>
              <a:t>in order to select the most desirable register values with respect to the environment.</a:t>
            </a:r>
          </a:p>
          <a:p>
            <a:endParaRPr lang="en-PK" sz="2500" dirty="0"/>
          </a:p>
        </p:txBody>
      </p:sp>
    </p:spTree>
    <p:extLst>
      <p:ext uri="{BB962C8B-B14F-4D97-AF65-F5344CB8AC3E}">
        <p14:creationId xmlns:p14="http://schemas.microsoft.com/office/powerpoint/2010/main" val="365558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1EEA-BBC5-4C3A-981C-F54B1C428590}"/>
              </a:ext>
            </a:extLst>
          </p:cNvPr>
          <p:cNvSpPr>
            <a:spLocks noGrp="1"/>
          </p:cNvSpPr>
          <p:nvPr>
            <p:ph type="title"/>
          </p:nvPr>
        </p:nvSpPr>
        <p:spPr/>
        <p:txBody>
          <a:bodyPr/>
          <a:lstStyle/>
          <a:p>
            <a:r>
              <a:rPr lang="en-US" u="sng" dirty="0"/>
              <a:t>Problem faced</a:t>
            </a:r>
            <a:endParaRPr lang="en-PK" u="sng" dirty="0"/>
          </a:p>
        </p:txBody>
      </p:sp>
      <p:sp>
        <p:nvSpPr>
          <p:cNvPr id="3" name="Content Placeholder 2">
            <a:extLst>
              <a:ext uri="{FF2B5EF4-FFF2-40B4-BE49-F238E27FC236}">
                <a16:creationId xmlns:a16="http://schemas.microsoft.com/office/drawing/2014/main" id="{B9026C50-EF23-4F3B-8D55-0145EDE5744E}"/>
              </a:ext>
            </a:extLst>
          </p:cNvPr>
          <p:cNvSpPr>
            <a:spLocks noGrp="1"/>
          </p:cNvSpPr>
          <p:nvPr>
            <p:ph idx="1"/>
          </p:nvPr>
        </p:nvSpPr>
        <p:spPr>
          <a:xfrm>
            <a:off x="1141412" y="2526580"/>
            <a:ext cx="10059988" cy="3527371"/>
          </a:xfrm>
        </p:spPr>
        <p:txBody>
          <a:bodyPr/>
          <a:lstStyle/>
          <a:p>
            <a:r>
              <a:rPr lang="en-US" dirty="0"/>
              <a:t>For camera analysis we need Image Sensor OV5640, which was not available.</a:t>
            </a:r>
          </a:p>
          <a:p>
            <a:r>
              <a:rPr lang="en-US" dirty="0"/>
              <a:t>We searched different options and found that the image sensor in </a:t>
            </a:r>
            <a:r>
              <a:rPr lang="en-US" dirty="0" err="1"/>
              <a:t>PiCamera</a:t>
            </a:r>
            <a:r>
              <a:rPr lang="en-US" dirty="0"/>
              <a:t> i.e. OV5647, is similar to OV5640 in many aspects.</a:t>
            </a:r>
          </a:p>
          <a:p>
            <a:r>
              <a:rPr lang="en-US" dirty="0"/>
              <a:t>So, for proof of concept, we started with available resources. </a:t>
            </a:r>
          </a:p>
          <a:p>
            <a:r>
              <a:rPr lang="en-US" dirty="0"/>
              <a:t>But our ultimate target is OV5640, which we will hopefully get.</a:t>
            </a:r>
          </a:p>
        </p:txBody>
      </p:sp>
      <p:sp>
        <p:nvSpPr>
          <p:cNvPr id="4" name="AutoShape 2" descr="Getting started with the Camera Module - Introduction | Raspberry Pi  Projects">
            <a:extLst>
              <a:ext uri="{FF2B5EF4-FFF2-40B4-BE49-F238E27FC236}">
                <a16:creationId xmlns:a16="http://schemas.microsoft.com/office/drawing/2014/main" id="{161E7F12-DBD3-4B5C-9D29-6164AA67D1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5" name="Picture 4">
            <a:extLst>
              <a:ext uri="{FF2B5EF4-FFF2-40B4-BE49-F238E27FC236}">
                <a16:creationId xmlns:a16="http://schemas.microsoft.com/office/drawing/2014/main" id="{82EF2F3B-C406-4BD3-9C3D-74E275103DA7}"/>
              </a:ext>
            </a:extLst>
          </p:cNvPr>
          <p:cNvPicPr>
            <a:picLocks noChangeAspect="1"/>
          </p:cNvPicPr>
          <p:nvPr/>
        </p:nvPicPr>
        <p:blipFill rotWithShape="1">
          <a:blip r:embed="rId3"/>
          <a:srcRect l="9894" t="8157" r="9124" b="8321"/>
          <a:stretch/>
        </p:blipFill>
        <p:spPr>
          <a:xfrm>
            <a:off x="9210262" y="232120"/>
            <a:ext cx="2809460" cy="2251365"/>
          </a:xfrm>
          <a:prstGeom prst="rect">
            <a:avLst/>
          </a:prstGeom>
        </p:spPr>
      </p:pic>
    </p:spTree>
    <p:extLst>
      <p:ext uri="{BB962C8B-B14F-4D97-AF65-F5344CB8AC3E}">
        <p14:creationId xmlns:p14="http://schemas.microsoft.com/office/powerpoint/2010/main" val="417855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10A9-7C90-47B9-B877-11701DE91491}"/>
              </a:ext>
            </a:extLst>
          </p:cNvPr>
          <p:cNvSpPr>
            <a:spLocks noGrp="1"/>
          </p:cNvSpPr>
          <p:nvPr>
            <p:ph type="title"/>
          </p:nvPr>
        </p:nvSpPr>
        <p:spPr>
          <a:xfrm>
            <a:off x="1143001" y="298939"/>
            <a:ext cx="9905998" cy="650630"/>
          </a:xfrm>
        </p:spPr>
        <p:txBody>
          <a:bodyPr/>
          <a:lstStyle/>
          <a:p>
            <a:r>
              <a:rPr lang="en-US" dirty="0"/>
              <a:t>  </a:t>
            </a:r>
            <a:r>
              <a:rPr lang="en-US" u="sng" dirty="0"/>
              <a:t>Similarity between ov5640 and 0v5647</a:t>
            </a:r>
            <a:endParaRPr lang="en-PK" u="sng" dirty="0"/>
          </a:p>
        </p:txBody>
      </p:sp>
      <p:graphicFrame>
        <p:nvGraphicFramePr>
          <p:cNvPr id="8" name="Content Placeholder 7">
            <a:extLst>
              <a:ext uri="{FF2B5EF4-FFF2-40B4-BE49-F238E27FC236}">
                <a16:creationId xmlns:a16="http://schemas.microsoft.com/office/drawing/2014/main" id="{0D35EC98-7C78-48DE-8487-44780B05C7C6}"/>
              </a:ext>
            </a:extLst>
          </p:cNvPr>
          <p:cNvGraphicFramePr>
            <a:graphicFrameLocks noGrp="1"/>
          </p:cNvGraphicFramePr>
          <p:nvPr>
            <p:ph idx="1"/>
            <p:extLst>
              <p:ext uri="{D42A27DB-BD31-4B8C-83A1-F6EECF244321}">
                <p14:modId xmlns:p14="http://schemas.microsoft.com/office/powerpoint/2010/main" val="1680347431"/>
              </p:ext>
            </p:extLst>
          </p:nvPr>
        </p:nvGraphicFramePr>
        <p:xfrm>
          <a:off x="1475520" y="949569"/>
          <a:ext cx="8776310" cy="5854317"/>
        </p:xfrm>
        <a:graphic>
          <a:graphicData uri="http://schemas.openxmlformats.org/drawingml/2006/table">
            <a:tbl>
              <a:tblPr firstRow="1" bandRow="1">
                <a:tableStyleId>{5C22544A-7EE6-4342-B048-85BDC9FD1C3A}</a:tableStyleId>
              </a:tblPr>
              <a:tblGrid>
                <a:gridCol w="4388155">
                  <a:extLst>
                    <a:ext uri="{9D8B030D-6E8A-4147-A177-3AD203B41FA5}">
                      <a16:colId xmlns:a16="http://schemas.microsoft.com/office/drawing/2014/main" val="1494776908"/>
                    </a:ext>
                  </a:extLst>
                </a:gridCol>
                <a:gridCol w="4388155">
                  <a:extLst>
                    <a:ext uri="{9D8B030D-6E8A-4147-A177-3AD203B41FA5}">
                      <a16:colId xmlns:a16="http://schemas.microsoft.com/office/drawing/2014/main" val="4176584055"/>
                    </a:ext>
                  </a:extLst>
                </a:gridCol>
              </a:tblGrid>
              <a:tr h="453157">
                <a:tc>
                  <a:txBody>
                    <a:bodyPr/>
                    <a:lstStyle/>
                    <a:p>
                      <a:r>
                        <a:rPr lang="en-US" sz="2800" dirty="0"/>
                        <a:t>            OV5640</a:t>
                      </a:r>
                      <a:endParaRPr lang="en-PK" sz="2800" dirty="0"/>
                    </a:p>
                  </a:txBody>
                  <a:tcPr/>
                </a:tc>
                <a:tc>
                  <a:txBody>
                    <a:bodyPr/>
                    <a:lstStyle/>
                    <a:p>
                      <a:r>
                        <a:rPr lang="en-US" sz="2800" dirty="0"/>
                        <a:t>             OV5647</a:t>
                      </a:r>
                      <a:endParaRPr lang="en-PK" sz="2800" dirty="0"/>
                    </a:p>
                  </a:txBody>
                  <a:tcPr/>
                </a:tc>
                <a:extLst>
                  <a:ext uri="{0D108BD9-81ED-4DB2-BD59-A6C34878D82A}">
                    <a16:rowId xmlns:a16="http://schemas.microsoft.com/office/drawing/2014/main" val="740960403"/>
                  </a:ext>
                </a:extLst>
              </a:tr>
              <a:tr h="346532">
                <a:tc>
                  <a:txBody>
                    <a:bodyPr/>
                    <a:lstStyle/>
                    <a:p>
                      <a:r>
                        <a:rPr lang="en-US" sz="2000" dirty="0"/>
                        <a:t>RESOLUTION = 2592 X 1944</a:t>
                      </a:r>
                      <a:endParaRPr lang="en-PK" sz="2000" dirty="0"/>
                    </a:p>
                  </a:txBody>
                  <a:tcPr/>
                </a:tc>
                <a:tc>
                  <a:txBody>
                    <a:bodyPr/>
                    <a:lstStyle/>
                    <a:p>
                      <a:r>
                        <a:rPr lang="en-US" sz="2000" dirty="0"/>
                        <a:t>RESOLUTION = 2592 X 1944</a:t>
                      </a:r>
                      <a:endParaRPr lang="en-PK" sz="2000" dirty="0"/>
                    </a:p>
                  </a:txBody>
                  <a:tcPr/>
                </a:tc>
                <a:extLst>
                  <a:ext uri="{0D108BD9-81ED-4DB2-BD59-A6C34878D82A}">
                    <a16:rowId xmlns:a16="http://schemas.microsoft.com/office/drawing/2014/main" val="380686627"/>
                  </a:ext>
                </a:extLst>
              </a:tr>
              <a:tr h="1679348">
                <a:tc>
                  <a:txBody>
                    <a:bodyPr/>
                    <a:lstStyle/>
                    <a:p>
                      <a:r>
                        <a:rPr lang="en-US" sz="2000" dirty="0"/>
                        <a:t>Automatic image control functions: automatic exposure control (AEC), automatic white balance (AWB), automatic band filter (ABF), automatic 50/60 Hz luminance detection, and automatic black level calibration (ABLC)</a:t>
                      </a:r>
                      <a:endParaRPr lang="en-PK" sz="2000" dirty="0"/>
                    </a:p>
                  </a:txBody>
                  <a:tcPr/>
                </a:tc>
                <a:tc>
                  <a:txBody>
                    <a:bodyPr/>
                    <a:lstStyle/>
                    <a:p>
                      <a:r>
                        <a:rPr lang="en-US" sz="2000" dirty="0"/>
                        <a:t>Automatic image control functions: automatic exposure control (AEC), automatic white balance (AWB), automatic band filter (ABF), automatic 50/60 Hz luminance detection, and automatic black level calibration (ABLC)</a:t>
                      </a:r>
                      <a:endParaRPr lang="en-PK" sz="2000" dirty="0"/>
                    </a:p>
                  </a:txBody>
                  <a:tcPr/>
                </a:tc>
                <a:extLst>
                  <a:ext uri="{0D108BD9-81ED-4DB2-BD59-A6C34878D82A}">
                    <a16:rowId xmlns:a16="http://schemas.microsoft.com/office/drawing/2014/main" val="661536467"/>
                  </a:ext>
                </a:extLst>
              </a:tr>
              <a:tr h="346532">
                <a:tc>
                  <a:txBody>
                    <a:bodyPr/>
                    <a:lstStyle/>
                    <a:p>
                      <a:r>
                        <a:rPr lang="en-US" sz="2000" dirty="0"/>
                        <a:t>lens size: 1/4"</a:t>
                      </a:r>
                      <a:endParaRPr lang="en-PK" sz="2000" dirty="0"/>
                    </a:p>
                  </a:txBody>
                  <a:tcPr/>
                </a:tc>
                <a:tc>
                  <a:txBody>
                    <a:bodyPr/>
                    <a:lstStyle/>
                    <a:p>
                      <a:r>
                        <a:rPr lang="en-US" sz="2000" dirty="0"/>
                        <a:t>lens size: 1/4"</a:t>
                      </a:r>
                      <a:endParaRPr lang="en-PK" sz="2000" dirty="0"/>
                    </a:p>
                  </a:txBody>
                  <a:tcPr/>
                </a:tc>
                <a:extLst>
                  <a:ext uri="{0D108BD9-81ED-4DB2-BD59-A6C34878D82A}">
                    <a16:rowId xmlns:a16="http://schemas.microsoft.com/office/drawing/2014/main" val="1795503283"/>
                  </a:ext>
                </a:extLst>
              </a:tr>
              <a:tr h="1945911">
                <a:tc>
                  <a:txBody>
                    <a:bodyPr/>
                    <a:lstStyle/>
                    <a:p>
                      <a:r>
                        <a:rPr lang="en-US" sz="2000" dirty="0"/>
                        <a:t>Maximum image transfer rate: </a:t>
                      </a:r>
                    </a:p>
                    <a:p>
                      <a:r>
                        <a:rPr lang="en-US" sz="2000" dirty="0"/>
                        <a:t>QSXGA (2592x1944): 15 fps </a:t>
                      </a:r>
                    </a:p>
                    <a:p>
                      <a:r>
                        <a:rPr lang="en-US" sz="2000" dirty="0"/>
                        <a:t>1080p: 30 fps </a:t>
                      </a:r>
                    </a:p>
                    <a:p>
                      <a:r>
                        <a:rPr lang="en-US" sz="2000" dirty="0"/>
                        <a:t>1280x960: 45 fps </a:t>
                      </a:r>
                    </a:p>
                    <a:p>
                      <a:r>
                        <a:rPr lang="en-US" sz="2000" dirty="0"/>
                        <a:t>720p: 60 fps </a:t>
                      </a:r>
                    </a:p>
                    <a:p>
                      <a:r>
                        <a:rPr lang="en-US" sz="2000" dirty="0"/>
                        <a:t>VGA (640x480): 90 fps </a:t>
                      </a:r>
                    </a:p>
                    <a:p>
                      <a:r>
                        <a:rPr lang="en-US" sz="2000" dirty="0"/>
                        <a:t>QVGA (320x240): 120 fps</a:t>
                      </a:r>
                      <a:endParaRPr lang="en-PK" sz="2000" dirty="0"/>
                    </a:p>
                  </a:txBody>
                  <a:tcPr/>
                </a:tc>
                <a:tc>
                  <a:txBody>
                    <a:bodyPr/>
                    <a:lstStyle/>
                    <a:p>
                      <a:r>
                        <a:rPr lang="en-US" sz="2000" dirty="0"/>
                        <a:t>Maximum image transfer rate: </a:t>
                      </a:r>
                    </a:p>
                    <a:p>
                      <a:r>
                        <a:rPr lang="en-US" sz="2000" dirty="0"/>
                        <a:t>QSXGA (2592x1944): 15 fps </a:t>
                      </a:r>
                    </a:p>
                    <a:p>
                      <a:r>
                        <a:rPr lang="en-US" sz="2000" dirty="0"/>
                        <a:t>1080p: 30 fps </a:t>
                      </a:r>
                    </a:p>
                    <a:p>
                      <a:r>
                        <a:rPr lang="en-US" sz="2000" dirty="0"/>
                        <a:t>1280x960: 45 fps </a:t>
                      </a:r>
                    </a:p>
                    <a:p>
                      <a:r>
                        <a:rPr lang="en-US" sz="2000" dirty="0"/>
                        <a:t>720p: 60 fps </a:t>
                      </a:r>
                    </a:p>
                    <a:p>
                      <a:r>
                        <a:rPr lang="en-US" sz="2000" dirty="0"/>
                        <a:t>VGA (640x480): 90 fps </a:t>
                      </a:r>
                    </a:p>
                    <a:p>
                      <a:r>
                        <a:rPr lang="en-US" sz="2000" dirty="0"/>
                        <a:t>QVGA (320x240): 120 fps</a:t>
                      </a:r>
                      <a:endParaRPr lang="en-PK" sz="2000" dirty="0"/>
                    </a:p>
                  </a:txBody>
                  <a:tcPr/>
                </a:tc>
                <a:extLst>
                  <a:ext uri="{0D108BD9-81ED-4DB2-BD59-A6C34878D82A}">
                    <a16:rowId xmlns:a16="http://schemas.microsoft.com/office/drawing/2014/main" val="2977485918"/>
                  </a:ext>
                </a:extLst>
              </a:tr>
              <a:tr h="398397">
                <a:tc>
                  <a:txBody>
                    <a:bodyPr/>
                    <a:lstStyle/>
                    <a:p>
                      <a:r>
                        <a:rPr lang="de-DE" sz="2000" dirty="0"/>
                        <a:t>Pixel size: 1.4 µm x 1.4 µm</a:t>
                      </a:r>
                      <a:endParaRPr lang="en-PK" sz="2000" dirty="0"/>
                    </a:p>
                  </a:txBody>
                  <a:tcPr/>
                </a:tc>
                <a:tc>
                  <a:txBody>
                    <a:bodyPr/>
                    <a:lstStyle/>
                    <a:p>
                      <a:r>
                        <a:rPr lang="de-DE" sz="2000" dirty="0"/>
                        <a:t>Pixel size: 1.4 µm x 1.4 µm</a:t>
                      </a:r>
                      <a:endParaRPr lang="en-PK" sz="2000" dirty="0"/>
                    </a:p>
                  </a:txBody>
                  <a:tcPr/>
                </a:tc>
                <a:extLst>
                  <a:ext uri="{0D108BD9-81ED-4DB2-BD59-A6C34878D82A}">
                    <a16:rowId xmlns:a16="http://schemas.microsoft.com/office/drawing/2014/main" val="3482770086"/>
                  </a:ext>
                </a:extLst>
              </a:tr>
            </a:tbl>
          </a:graphicData>
        </a:graphic>
      </p:graphicFrame>
    </p:spTree>
    <p:extLst>
      <p:ext uri="{BB962C8B-B14F-4D97-AF65-F5344CB8AC3E}">
        <p14:creationId xmlns:p14="http://schemas.microsoft.com/office/powerpoint/2010/main" val="141078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6ED-8EE0-4913-B4DD-C886C3A0C4C5}"/>
              </a:ext>
            </a:extLst>
          </p:cNvPr>
          <p:cNvSpPr>
            <a:spLocks noGrp="1"/>
          </p:cNvSpPr>
          <p:nvPr>
            <p:ph type="title"/>
          </p:nvPr>
        </p:nvSpPr>
        <p:spPr>
          <a:xfrm>
            <a:off x="1141413" y="618518"/>
            <a:ext cx="9905998" cy="1051256"/>
          </a:xfrm>
        </p:spPr>
        <p:txBody>
          <a:bodyPr/>
          <a:lstStyle/>
          <a:p>
            <a:r>
              <a:rPr lang="en-US" u="sng" dirty="0"/>
              <a:t>registers</a:t>
            </a:r>
            <a:endParaRPr lang="en-PK" u="sng" dirty="0"/>
          </a:p>
        </p:txBody>
      </p:sp>
      <p:pic>
        <p:nvPicPr>
          <p:cNvPr id="4" name="Content Placeholder 3">
            <a:extLst>
              <a:ext uri="{FF2B5EF4-FFF2-40B4-BE49-F238E27FC236}">
                <a16:creationId xmlns:a16="http://schemas.microsoft.com/office/drawing/2014/main" id="{EC407941-FF7C-4E46-BE1D-F17D9965DEDD}"/>
              </a:ext>
            </a:extLst>
          </p:cNvPr>
          <p:cNvPicPr>
            <a:picLocks noGrp="1" noChangeAspect="1"/>
          </p:cNvPicPr>
          <p:nvPr>
            <p:ph idx="1"/>
          </p:nvPr>
        </p:nvPicPr>
        <p:blipFill>
          <a:blip r:embed="rId3"/>
          <a:stretch>
            <a:fillRect/>
          </a:stretch>
        </p:blipFill>
        <p:spPr>
          <a:xfrm>
            <a:off x="612566" y="1669774"/>
            <a:ext cx="4860582" cy="2946218"/>
          </a:xfrm>
          <a:prstGeom prst="rect">
            <a:avLst/>
          </a:prstGeom>
        </p:spPr>
      </p:pic>
      <p:pic>
        <p:nvPicPr>
          <p:cNvPr id="5" name="Picture 4">
            <a:extLst>
              <a:ext uri="{FF2B5EF4-FFF2-40B4-BE49-F238E27FC236}">
                <a16:creationId xmlns:a16="http://schemas.microsoft.com/office/drawing/2014/main" id="{7F8046C8-4165-46A6-A7AF-66DDC72DB7D3}"/>
              </a:ext>
            </a:extLst>
          </p:cNvPr>
          <p:cNvPicPr>
            <a:picLocks noChangeAspect="1"/>
          </p:cNvPicPr>
          <p:nvPr/>
        </p:nvPicPr>
        <p:blipFill>
          <a:blip r:embed="rId4"/>
          <a:stretch>
            <a:fillRect/>
          </a:stretch>
        </p:blipFill>
        <p:spPr>
          <a:xfrm>
            <a:off x="5829716" y="347901"/>
            <a:ext cx="5315362" cy="6162197"/>
          </a:xfrm>
          <a:prstGeom prst="rect">
            <a:avLst/>
          </a:prstGeom>
        </p:spPr>
      </p:pic>
    </p:spTree>
    <p:extLst>
      <p:ext uri="{BB962C8B-B14F-4D97-AF65-F5344CB8AC3E}">
        <p14:creationId xmlns:p14="http://schemas.microsoft.com/office/powerpoint/2010/main" val="404690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C07F-C2C4-4730-8544-51B6A5733FCB}"/>
              </a:ext>
            </a:extLst>
          </p:cNvPr>
          <p:cNvSpPr>
            <a:spLocks noGrp="1"/>
          </p:cNvSpPr>
          <p:nvPr>
            <p:ph type="title"/>
          </p:nvPr>
        </p:nvSpPr>
        <p:spPr/>
        <p:txBody>
          <a:bodyPr/>
          <a:lstStyle/>
          <a:p>
            <a:r>
              <a:rPr lang="en-US" u="sng" dirty="0"/>
              <a:t>Finally Success </a:t>
            </a:r>
            <a:endParaRPr lang="en-PK" u="sng" dirty="0"/>
          </a:p>
        </p:txBody>
      </p:sp>
      <p:sp>
        <p:nvSpPr>
          <p:cNvPr id="3" name="Content Placeholder 2">
            <a:extLst>
              <a:ext uri="{FF2B5EF4-FFF2-40B4-BE49-F238E27FC236}">
                <a16:creationId xmlns:a16="http://schemas.microsoft.com/office/drawing/2014/main" id="{68B1508F-60EA-4EAC-8A88-51DC067319E4}"/>
              </a:ext>
            </a:extLst>
          </p:cNvPr>
          <p:cNvSpPr>
            <a:spLocks noGrp="1"/>
          </p:cNvSpPr>
          <p:nvPr>
            <p:ph idx="1"/>
          </p:nvPr>
        </p:nvSpPr>
        <p:spPr>
          <a:xfrm>
            <a:off x="1141412" y="1802296"/>
            <a:ext cx="10095158" cy="4837043"/>
          </a:xfrm>
        </p:spPr>
        <p:txBody>
          <a:bodyPr>
            <a:normAutofit/>
          </a:bodyPr>
          <a:lstStyle/>
          <a:p>
            <a:r>
              <a:rPr lang="en-US" dirty="0"/>
              <a:t>In </a:t>
            </a:r>
            <a:r>
              <a:rPr lang="en-US" dirty="0" err="1"/>
              <a:t>RaspberryPi</a:t>
            </a:r>
            <a:r>
              <a:rPr lang="en-US" dirty="0"/>
              <a:t> as there is restricted OS and Libraries, register level information of the image sensor is not accessible.</a:t>
            </a:r>
          </a:p>
          <a:p>
            <a:r>
              <a:rPr lang="en-US" dirty="0"/>
              <a:t>We also tried different possibilities such as I2C, UART etc.</a:t>
            </a:r>
          </a:p>
          <a:p>
            <a:r>
              <a:rPr lang="en-US" dirty="0"/>
              <a:t>Finally, we found that changes can be made through command lines </a:t>
            </a:r>
          </a:p>
          <a:p>
            <a:r>
              <a:rPr lang="en-US" dirty="0"/>
              <a:t>Every parameter ranges between 0 to 100, where 0 represent the minimum value and 100 represents maximum.</a:t>
            </a:r>
          </a:p>
          <a:p>
            <a:r>
              <a:rPr lang="en-US" dirty="0"/>
              <a:t>This gives us the POC that the parameters can change and are not fixed like traditional cameras.</a:t>
            </a:r>
          </a:p>
          <a:p>
            <a:pPr marL="0" indent="0">
              <a:buNone/>
            </a:pPr>
            <a:endParaRPr lang="en-US" dirty="0"/>
          </a:p>
          <a:p>
            <a:endParaRPr lang="en-US" dirty="0"/>
          </a:p>
        </p:txBody>
      </p:sp>
    </p:spTree>
    <p:extLst>
      <p:ext uri="{BB962C8B-B14F-4D97-AF65-F5344CB8AC3E}">
        <p14:creationId xmlns:p14="http://schemas.microsoft.com/office/powerpoint/2010/main" val="342089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83EE-CFF6-4552-AC41-978B4F2E93BC}"/>
              </a:ext>
            </a:extLst>
          </p:cNvPr>
          <p:cNvSpPr>
            <a:spLocks noGrp="1"/>
          </p:cNvSpPr>
          <p:nvPr>
            <p:ph type="title"/>
          </p:nvPr>
        </p:nvSpPr>
        <p:spPr/>
        <p:txBody>
          <a:bodyPr/>
          <a:lstStyle/>
          <a:p>
            <a:r>
              <a:rPr lang="en-US" u="sng" dirty="0"/>
              <a:t>Live streaming</a:t>
            </a:r>
            <a:endParaRPr lang="en-PK" u="sng" dirty="0"/>
          </a:p>
        </p:txBody>
      </p:sp>
      <p:sp>
        <p:nvSpPr>
          <p:cNvPr id="3" name="Content Placeholder 2">
            <a:extLst>
              <a:ext uri="{FF2B5EF4-FFF2-40B4-BE49-F238E27FC236}">
                <a16:creationId xmlns:a16="http://schemas.microsoft.com/office/drawing/2014/main" id="{AC9B721B-FD60-4E55-9C75-323221E7D02D}"/>
              </a:ext>
            </a:extLst>
          </p:cNvPr>
          <p:cNvSpPr>
            <a:spLocks noGrp="1"/>
          </p:cNvSpPr>
          <p:nvPr>
            <p:ph idx="1"/>
          </p:nvPr>
        </p:nvSpPr>
        <p:spPr>
          <a:xfrm>
            <a:off x="1156390" y="2097088"/>
            <a:ext cx="9905999" cy="3541714"/>
          </a:xfrm>
        </p:spPr>
        <p:txBody>
          <a:bodyPr>
            <a:normAutofit/>
          </a:bodyPr>
          <a:lstStyle/>
          <a:p>
            <a:r>
              <a:rPr lang="en-US" sz="2500" dirty="0"/>
              <a:t>In order to observe the effects of changing values of parameters, different pictures were captured.</a:t>
            </a:r>
          </a:p>
          <a:p>
            <a:r>
              <a:rPr lang="en-US" sz="2500" dirty="0"/>
              <a:t>A live stream is also created to ensure that the parameters are not fixed and are changeable.</a:t>
            </a:r>
          </a:p>
          <a:p>
            <a:pPr marL="0" indent="0">
              <a:buNone/>
            </a:pPr>
            <a:r>
              <a:rPr lang="en-US" sz="3200" dirty="0">
                <a:hlinkClick r:id="rId3"/>
              </a:rPr>
              <a:t>http://192.168.43.223:8000/index.html</a:t>
            </a:r>
            <a:endParaRPr lang="en-US" sz="3200" dirty="0"/>
          </a:p>
          <a:p>
            <a:endParaRPr lang="en-US" sz="2500" dirty="0"/>
          </a:p>
          <a:p>
            <a:pPr marL="0" indent="0">
              <a:buNone/>
            </a:pPr>
            <a:endParaRPr lang="en-PK" sz="2500" dirty="0"/>
          </a:p>
        </p:txBody>
      </p:sp>
    </p:spTree>
    <p:extLst>
      <p:ext uri="{BB962C8B-B14F-4D97-AF65-F5344CB8AC3E}">
        <p14:creationId xmlns:p14="http://schemas.microsoft.com/office/powerpoint/2010/main" val="180610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u="sng" dirty="0"/>
              <a:t>Introduction</a:t>
            </a:r>
            <a:endParaRPr lang="en-US" sz="4400" u="sng" dirty="0">
              <a:latin typeface="Rockwell" panose="02060603020205020403" pitchFamily="18" charset="0"/>
            </a:endParaRPr>
          </a:p>
        </p:txBody>
      </p:sp>
      <p:sp>
        <p:nvSpPr>
          <p:cNvPr id="3" name="Content Placeholder 2">
            <a:extLst>
              <a:ext uri="{FF2B5EF4-FFF2-40B4-BE49-F238E27FC236}">
                <a16:creationId xmlns:a16="http://schemas.microsoft.com/office/drawing/2014/main" id="{48D25254-C7A2-4067-BB20-F647E7767342}"/>
              </a:ext>
            </a:extLst>
          </p:cNvPr>
          <p:cNvSpPr>
            <a:spLocks noGrp="1"/>
          </p:cNvSpPr>
          <p:nvPr>
            <p:ph idx="1"/>
          </p:nvPr>
        </p:nvSpPr>
        <p:spPr>
          <a:xfrm>
            <a:off x="1141412" y="1908312"/>
            <a:ext cx="9905999" cy="4331169"/>
          </a:xfrm>
        </p:spPr>
        <p:txBody>
          <a:bodyPr>
            <a:normAutofit fontScale="70000" lnSpcReduction="20000"/>
          </a:bodyPr>
          <a:lstStyle/>
          <a:p>
            <a:pPr fontAlgn="base"/>
            <a:r>
              <a:rPr lang="en-US" sz="3600" b="1" dirty="0"/>
              <a:t>Image acquisition </a:t>
            </a:r>
            <a:r>
              <a:rPr lang="en-US" sz="3600" dirty="0"/>
              <a:t>is an integral part of digital image processing and computer vision applications.</a:t>
            </a:r>
          </a:p>
          <a:p>
            <a:pPr fontAlgn="base"/>
            <a:r>
              <a:rPr lang="en-US" sz="3600" dirty="0"/>
              <a:t>The accuracy of their algorithms is </a:t>
            </a:r>
            <a:r>
              <a:rPr lang="en-US" sz="3600" b="1" dirty="0"/>
              <a:t>highly dependent on</a:t>
            </a:r>
            <a:r>
              <a:rPr lang="en-US" sz="3600" dirty="0"/>
              <a:t> the </a:t>
            </a:r>
            <a:r>
              <a:rPr lang="en-US" sz="3600" b="1" dirty="0"/>
              <a:t>quality</a:t>
            </a:r>
            <a:r>
              <a:rPr lang="en-US" sz="3600" dirty="0"/>
              <a:t> </a:t>
            </a:r>
            <a:r>
              <a:rPr lang="en-US" sz="3600" b="1" dirty="0"/>
              <a:t>of the input image </a:t>
            </a:r>
            <a:r>
              <a:rPr lang="en-US" sz="3600" dirty="0"/>
              <a:t>as greater the image quality better the result of the algorithms.</a:t>
            </a:r>
          </a:p>
          <a:p>
            <a:pPr fontAlgn="base"/>
            <a:r>
              <a:rPr lang="en-US" sz="3600" dirty="0"/>
              <a:t>Usually, conventional cameras are available with fixed functionality and image quality.</a:t>
            </a:r>
          </a:p>
          <a:p>
            <a:pPr fontAlgn="base"/>
            <a:r>
              <a:rPr lang="en-US" sz="3600" dirty="0"/>
              <a:t>A more efficient technique is to replace these conventional cameras with an adaptable smart camera so that pre-processing can be performed for accomplishing the desired constant and high quality output</a:t>
            </a:r>
            <a:r>
              <a:rPr lang="en-US" sz="3100" dirty="0"/>
              <a:t>.</a:t>
            </a:r>
          </a:p>
          <a:p>
            <a:endParaRPr lang="en-PK" dirty="0"/>
          </a:p>
        </p:txBody>
      </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3D83-54B9-444D-A965-F5A40351639B}"/>
              </a:ext>
            </a:extLst>
          </p:cNvPr>
          <p:cNvSpPr>
            <a:spLocks noGrp="1"/>
          </p:cNvSpPr>
          <p:nvPr>
            <p:ph type="title"/>
          </p:nvPr>
        </p:nvSpPr>
        <p:spPr>
          <a:xfrm>
            <a:off x="1141413" y="618518"/>
            <a:ext cx="9905998" cy="1016851"/>
          </a:xfrm>
        </p:spPr>
        <p:txBody>
          <a:bodyPr/>
          <a:lstStyle/>
          <a:p>
            <a:r>
              <a:rPr lang="en-US" u="sng" dirty="0"/>
              <a:t>Intellectual property (IP)</a:t>
            </a:r>
            <a:endParaRPr lang="en-PK" u="sng" dirty="0"/>
          </a:p>
        </p:txBody>
      </p:sp>
      <p:sp>
        <p:nvSpPr>
          <p:cNvPr id="3" name="Content Placeholder 2">
            <a:extLst>
              <a:ext uri="{FF2B5EF4-FFF2-40B4-BE49-F238E27FC236}">
                <a16:creationId xmlns:a16="http://schemas.microsoft.com/office/drawing/2014/main" id="{67F3C664-0123-4D27-B9B4-18FEA02AFF91}"/>
              </a:ext>
            </a:extLst>
          </p:cNvPr>
          <p:cNvSpPr>
            <a:spLocks noGrp="1"/>
          </p:cNvSpPr>
          <p:nvPr>
            <p:ph idx="1"/>
          </p:nvPr>
        </p:nvSpPr>
        <p:spPr>
          <a:xfrm>
            <a:off x="1141412" y="1635369"/>
            <a:ext cx="9905999" cy="4155832"/>
          </a:xfrm>
        </p:spPr>
        <p:txBody>
          <a:bodyPr/>
          <a:lstStyle/>
          <a:p>
            <a:r>
              <a:rPr lang="en-US" sz="2500" dirty="0"/>
              <a:t>An IP (intellectual property) core is a block of logic or data that is used in making a field programmable gate array ( FPGA ) for a product. </a:t>
            </a:r>
          </a:p>
          <a:p>
            <a:r>
              <a:rPr lang="en-US" sz="2500" dirty="0"/>
              <a:t>IP cores can be </a:t>
            </a:r>
            <a:r>
              <a:rPr lang="en-US" sz="2500" dirty="0" err="1"/>
              <a:t>categorised</a:t>
            </a:r>
            <a:r>
              <a:rPr lang="en-US" sz="2500" dirty="0"/>
              <a:t> as </a:t>
            </a:r>
            <a:r>
              <a:rPr lang="en-US" sz="2500" b="1" dirty="0"/>
              <a:t>hard</a:t>
            </a:r>
            <a:r>
              <a:rPr lang="en-US" sz="2500" dirty="0"/>
              <a:t> IP core, </a:t>
            </a:r>
            <a:r>
              <a:rPr lang="en-US" sz="2500" b="1" dirty="0"/>
              <a:t>firm</a:t>
            </a:r>
            <a:r>
              <a:rPr lang="en-US" sz="2500" dirty="0"/>
              <a:t> IP (semi-hard IP) core and </a:t>
            </a:r>
            <a:r>
              <a:rPr lang="en-US" sz="2500" b="1" dirty="0"/>
              <a:t>soft</a:t>
            </a:r>
            <a:r>
              <a:rPr lang="en-US" sz="2500" dirty="0"/>
              <a:t> IP core.</a:t>
            </a:r>
          </a:p>
          <a:p>
            <a:pPr fontAlgn="base"/>
            <a:r>
              <a:rPr lang="en-US" sz="2500" b="1" dirty="0"/>
              <a:t>Soft IP cores</a:t>
            </a:r>
            <a:r>
              <a:rPr lang="en-US" sz="2500" dirty="0"/>
              <a:t> are  IP blocks generally  offered as synthesizable  RTL models. These are developed in one of the Hardware description language like </a:t>
            </a:r>
            <a:r>
              <a:rPr lang="en-US" sz="2500" dirty="0" err="1"/>
              <a:t>SystemVerilog</a:t>
            </a:r>
            <a:r>
              <a:rPr lang="en-US" sz="2500" dirty="0"/>
              <a:t> or VHDL</a:t>
            </a:r>
            <a:r>
              <a:rPr lang="en-US" dirty="0"/>
              <a:t>.</a:t>
            </a:r>
          </a:p>
          <a:p>
            <a:pPr marL="0" indent="0" fontAlgn="base">
              <a:buNone/>
            </a:pPr>
            <a:endParaRPr lang="en-US" dirty="0"/>
          </a:p>
          <a:p>
            <a:endParaRPr lang="en-PK" dirty="0"/>
          </a:p>
        </p:txBody>
      </p:sp>
    </p:spTree>
    <p:extLst>
      <p:ext uri="{BB962C8B-B14F-4D97-AF65-F5344CB8AC3E}">
        <p14:creationId xmlns:p14="http://schemas.microsoft.com/office/powerpoint/2010/main" val="2735706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315A-520E-4866-9D05-1BB4E9296E85}"/>
              </a:ext>
            </a:extLst>
          </p:cNvPr>
          <p:cNvSpPr>
            <a:spLocks noGrp="1"/>
          </p:cNvSpPr>
          <p:nvPr>
            <p:ph type="title"/>
          </p:nvPr>
        </p:nvSpPr>
        <p:spPr/>
        <p:txBody>
          <a:bodyPr/>
          <a:lstStyle/>
          <a:p>
            <a:r>
              <a:rPr lang="en-US" u="sng" dirty="0"/>
              <a:t>Future plan</a:t>
            </a:r>
            <a:endParaRPr lang="en-PK" u="sng" dirty="0"/>
          </a:p>
        </p:txBody>
      </p:sp>
      <p:sp>
        <p:nvSpPr>
          <p:cNvPr id="3" name="Content Placeholder 2">
            <a:extLst>
              <a:ext uri="{FF2B5EF4-FFF2-40B4-BE49-F238E27FC236}">
                <a16:creationId xmlns:a16="http://schemas.microsoft.com/office/drawing/2014/main" id="{5C25527B-97F0-4637-B2D6-52E3785A0247}"/>
              </a:ext>
            </a:extLst>
          </p:cNvPr>
          <p:cNvSpPr>
            <a:spLocks noGrp="1"/>
          </p:cNvSpPr>
          <p:nvPr>
            <p:ph idx="1"/>
          </p:nvPr>
        </p:nvSpPr>
        <p:spPr/>
        <p:txBody>
          <a:bodyPr>
            <a:normAutofit/>
          </a:bodyPr>
          <a:lstStyle/>
          <a:p>
            <a:r>
              <a:rPr lang="en-US" sz="2800" dirty="0"/>
              <a:t>In order to configure registers according to environmental conditions IPs will be designed on FPGA.</a:t>
            </a:r>
          </a:p>
          <a:p>
            <a:r>
              <a:rPr lang="en-US" sz="2800" dirty="0"/>
              <a:t>Testing and validation will be done with respect to each aspect to ensure correctness of the product.</a:t>
            </a:r>
          </a:p>
          <a:p>
            <a:pPr marL="0" indent="0">
              <a:buNone/>
            </a:pPr>
            <a:r>
              <a:rPr lang="en-US" sz="2800" dirty="0"/>
              <a:t> </a:t>
            </a:r>
            <a:endParaRPr lang="en-PK" sz="2500" dirty="0"/>
          </a:p>
        </p:txBody>
      </p:sp>
    </p:spTree>
    <p:extLst>
      <p:ext uri="{BB962C8B-B14F-4D97-AF65-F5344CB8AC3E}">
        <p14:creationId xmlns:p14="http://schemas.microsoft.com/office/powerpoint/2010/main" val="20213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6E4A-567B-4B6A-B457-9C152AC539BA}"/>
              </a:ext>
            </a:extLst>
          </p:cNvPr>
          <p:cNvSpPr>
            <a:spLocks noGrp="1"/>
          </p:cNvSpPr>
          <p:nvPr>
            <p:ph type="title"/>
          </p:nvPr>
        </p:nvSpPr>
        <p:spPr>
          <a:xfrm>
            <a:off x="1141413" y="618518"/>
            <a:ext cx="9905998" cy="653691"/>
          </a:xfrm>
        </p:spPr>
        <p:txBody>
          <a:bodyPr>
            <a:normAutofit fontScale="90000"/>
          </a:bodyPr>
          <a:lstStyle/>
          <a:p>
            <a:r>
              <a:rPr lang="en-US" u="sng" dirty="0"/>
              <a:t>REFERENCES</a:t>
            </a:r>
            <a:br>
              <a:rPr lang="en-PK" u="sng" dirty="0"/>
            </a:br>
            <a:endParaRPr lang="en-PK" dirty="0"/>
          </a:p>
        </p:txBody>
      </p:sp>
      <p:sp>
        <p:nvSpPr>
          <p:cNvPr id="3" name="Content Placeholder 2">
            <a:extLst>
              <a:ext uri="{FF2B5EF4-FFF2-40B4-BE49-F238E27FC236}">
                <a16:creationId xmlns:a16="http://schemas.microsoft.com/office/drawing/2014/main" id="{3B93EA66-B864-463A-966A-49B35A464BA2}"/>
              </a:ext>
            </a:extLst>
          </p:cNvPr>
          <p:cNvSpPr>
            <a:spLocks noGrp="1"/>
          </p:cNvSpPr>
          <p:nvPr>
            <p:ph idx="1"/>
          </p:nvPr>
        </p:nvSpPr>
        <p:spPr>
          <a:xfrm>
            <a:off x="1141412" y="914400"/>
            <a:ext cx="9905999" cy="4876801"/>
          </a:xfrm>
        </p:spPr>
        <p:txBody>
          <a:bodyPr>
            <a:normAutofit fontScale="70000" lnSpcReduction="20000"/>
          </a:bodyPr>
          <a:lstStyle/>
          <a:p>
            <a:pPr marL="0" indent="0">
              <a:buNone/>
            </a:pPr>
            <a:endParaRPr lang="en-US" baseline="30000" dirty="0"/>
          </a:p>
          <a:p>
            <a:r>
              <a:rPr lang="en-US" sz="2900" dirty="0"/>
              <a:t>[1] M. Yildirim and A. </a:t>
            </a:r>
            <a:r>
              <a:rPr lang="en-US" sz="2900" dirty="0" err="1"/>
              <a:t>Çinar</a:t>
            </a:r>
            <a:r>
              <a:rPr lang="en-US" sz="2900" dirty="0"/>
              <a:t>, "Simultaneously Realization of Image Enhancement Techniques on Real-Time </a:t>
            </a:r>
            <a:r>
              <a:rPr lang="en-US" sz="2900" dirty="0" err="1"/>
              <a:t>Fpga</a:t>
            </a:r>
            <a:r>
              <a:rPr lang="en-US" sz="2900" dirty="0"/>
              <a:t>," 2019 International Artificial Intelligence and Data Processing Symposium (IDAP), Malatya, Turkey, 2019, pp. 1-6</a:t>
            </a:r>
          </a:p>
          <a:p>
            <a:r>
              <a:rPr lang="en-US" sz="2900" dirty="0"/>
              <a:t>[2] Ahmed, E., Ahmed, A., Yaqoob, I., </a:t>
            </a:r>
            <a:r>
              <a:rPr lang="en-US" sz="2900" dirty="0" err="1"/>
              <a:t>Shuja</a:t>
            </a:r>
            <a:r>
              <a:rPr lang="en-US" sz="2900" dirty="0"/>
              <a:t>, J., </a:t>
            </a:r>
            <a:r>
              <a:rPr lang="en-US" sz="2900" dirty="0" err="1"/>
              <a:t>Gani</a:t>
            </a:r>
            <a:r>
              <a:rPr lang="en-US" sz="2900" dirty="0"/>
              <a:t>, A., Imran, M. and Shoaib, M. (2017). Bringing Computation Closer toward the User Network: Is Edge Computing the Solution?. IEEE Communications Magazine, 55(11), pp.138-144. </a:t>
            </a:r>
          </a:p>
          <a:p>
            <a:r>
              <a:rPr lang="en-US" sz="2900" dirty="0"/>
              <a:t>[3] H. </a:t>
            </a:r>
            <a:r>
              <a:rPr lang="en-US" sz="2900" dirty="0" err="1"/>
              <a:t>Kavalionak</a:t>
            </a:r>
            <a:r>
              <a:rPr lang="en-US" sz="2900" dirty="0"/>
              <a:t>, C. Gennaro, G. Amato, C. </a:t>
            </a:r>
            <a:r>
              <a:rPr lang="en-US" sz="2900" dirty="0" err="1"/>
              <a:t>Vairo</a:t>
            </a:r>
            <a:r>
              <a:rPr lang="en-US" sz="2900" dirty="0"/>
              <a:t>, C. </a:t>
            </a:r>
            <a:r>
              <a:rPr lang="en-US" sz="2900" dirty="0" err="1"/>
              <a:t>Perciante</a:t>
            </a:r>
            <a:r>
              <a:rPr lang="en-US" sz="2900" dirty="0"/>
              <a:t>, C. </a:t>
            </a:r>
            <a:r>
              <a:rPr lang="en-US" sz="2900" dirty="0" err="1"/>
              <a:t>Meghini</a:t>
            </a:r>
            <a:r>
              <a:rPr lang="en-US" sz="2900" dirty="0"/>
              <a:t> and F. </a:t>
            </a:r>
            <a:r>
              <a:rPr lang="en-US" sz="2900" dirty="0" err="1"/>
              <a:t>Falchi</a:t>
            </a:r>
            <a:r>
              <a:rPr lang="en-US" sz="2900" dirty="0"/>
              <a:t>, ”Distributed video surveillance using smart cameras,” Journal of Grid Computing, 17(1), 2019</a:t>
            </a:r>
          </a:p>
          <a:p>
            <a:r>
              <a:rPr lang="en-US" sz="2900" dirty="0"/>
              <a:t>[4] Y. Wang, J. Zhang, Y. Cao and Z. Wang, "A deep CNN method for underwater image enhancement," 2017 IEEE International Conference on Image Processing (ICIP), Beijing, 2017, pp. 1382-1386.</a:t>
            </a:r>
          </a:p>
          <a:p>
            <a:r>
              <a:rPr lang="en-US" sz="2900" dirty="0"/>
              <a:t>[5] W. Ren et al., "Low-Light Image Enhancement via a Deep Hybrid Network," in IEEE Transactions on Image Processing, vol. 28, no. 9, pp. 4364-4375, Sept. 2019.</a:t>
            </a:r>
          </a:p>
          <a:p>
            <a:endParaRPr lang="en-PK" dirty="0"/>
          </a:p>
        </p:txBody>
      </p:sp>
    </p:spTree>
    <p:extLst>
      <p:ext uri="{BB962C8B-B14F-4D97-AF65-F5344CB8AC3E}">
        <p14:creationId xmlns:p14="http://schemas.microsoft.com/office/powerpoint/2010/main" val="112955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0D9C-31B2-4C27-97C0-CECDC29843DA}"/>
              </a:ext>
            </a:extLst>
          </p:cNvPr>
          <p:cNvSpPr>
            <a:spLocks noGrp="1"/>
          </p:cNvSpPr>
          <p:nvPr>
            <p:ph type="title"/>
          </p:nvPr>
        </p:nvSpPr>
        <p:spPr>
          <a:xfrm>
            <a:off x="1141413" y="618518"/>
            <a:ext cx="9905998" cy="3820960"/>
          </a:xfrm>
        </p:spPr>
        <p:txBody>
          <a:bodyPr/>
          <a:lstStyle/>
          <a:p>
            <a:r>
              <a:rPr lang="en-US" dirty="0"/>
              <a:t>				</a:t>
            </a:r>
            <a:endParaRPr lang="en-PK" u="sng" dirty="0"/>
          </a:p>
        </p:txBody>
      </p:sp>
      <p:pic>
        <p:nvPicPr>
          <p:cNvPr id="5" name="Picture 4">
            <a:extLst>
              <a:ext uri="{FF2B5EF4-FFF2-40B4-BE49-F238E27FC236}">
                <a16:creationId xmlns:a16="http://schemas.microsoft.com/office/drawing/2014/main" id="{8C44F7D0-277E-499C-A68D-B2CAECCBD54B}"/>
              </a:ext>
            </a:extLst>
          </p:cNvPr>
          <p:cNvPicPr>
            <a:picLocks noChangeAspect="1"/>
          </p:cNvPicPr>
          <p:nvPr/>
        </p:nvPicPr>
        <p:blipFill>
          <a:blip r:embed="rId2"/>
          <a:stretch>
            <a:fillRect/>
          </a:stretch>
        </p:blipFill>
        <p:spPr>
          <a:xfrm>
            <a:off x="3143250" y="2000250"/>
            <a:ext cx="5905500" cy="2857500"/>
          </a:xfrm>
          <a:prstGeom prst="rect">
            <a:avLst/>
          </a:prstGeom>
        </p:spPr>
      </p:pic>
    </p:spTree>
    <p:extLst>
      <p:ext uri="{BB962C8B-B14F-4D97-AF65-F5344CB8AC3E}">
        <p14:creationId xmlns:p14="http://schemas.microsoft.com/office/powerpoint/2010/main" val="3286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10DA32-F20F-466C-B96A-393E6466655F}"/>
              </a:ext>
            </a:extLst>
          </p:cNvPr>
          <p:cNvSpPr>
            <a:spLocks noGrp="1"/>
          </p:cNvSpPr>
          <p:nvPr>
            <p:ph type="title"/>
          </p:nvPr>
        </p:nvSpPr>
        <p:spPr/>
        <p:txBody>
          <a:bodyPr/>
          <a:lstStyle/>
          <a:p>
            <a:r>
              <a:rPr lang="en-US" u="sng" dirty="0"/>
              <a:t>Our goal</a:t>
            </a:r>
            <a:endParaRPr lang="en-PK" u="sng" dirty="0"/>
          </a:p>
        </p:txBody>
      </p:sp>
      <p:sp>
        <p:nvSpPr>
          <p:cNvPr id="2" name="Content Placeholder 1">
            <a:extLst>
              <a:ext uri="{FF2B5EF4-FFF2-40B4-BE49-F238E27FC236}">
                <a16:creationId xmlns:a16="http://schemas.microsoft.com/office/drawing/2014/main" id="{F1DE1360-7AE3-4367-B676-85EEFC0B6672}"/>
              </a:ext>
            </a:extLst>
          </p:cNvPr>
          <p:cNvSpPr>
            <a:spLocks noGrp="1"/>
          </p:cNvSpPr>
          <p:nvPr>
            <p:ph idx="1"/>
          </p:nvPr>
        </p:nvSpPr>
        <p:spPr>
          <a:xfrm>
            <a:off x="995638" y="2098552"/>
            <a:ext cx="9905999" cy="1872347"/>
          </a:xfrm>
        </p:spPr>
        <p:txBody>
          <a:bodyPr/>
          <a:lstStyle/>
          <a:p>
            <a:pPr marL="0" indent="0">
              <a:buNone/>
            </a:pPr>
            <a:r>
              <a:rPr lang="en-US" sz="2500" dirty="0"/>
              <a:t>Therefore our Goal is to control quality parameters by configuring sensor registers before image capture. Final fine tuning could be done by simple pre-processing.</a:t>
            </a:r>
          </a:p>
          <a:p>
            <a:pPr marL="0" indent="0">
              <a:buNone/>
            </a:pPr>
            <a:endParaRPr lang="en-PK" dirty="0"/>
          </a:p>
        </p:txBody>
      </p:sp>
      <p:pic>
        <p:nvPicPr>
          <p:cNvPr id="3" name="Picture 2">
            <a:extLst>
              <a:ext uri="{FF2B5EF4-FFF2-40B4-BE49-F238E27FC236}">
                <a16:creationId xmlns:a16="http://schemas.microsoft.com/office/drawing/2014/main" id="{94C51325-4C33-4D14-9753-2BAF09F7A9DA}"/>
              </a:ext>
            </a:extLst>
          </p:cNvPr>
          <p:cNvPicPr>
            <a:picLocks noChangeAspect="1"/>
          </p:cNvPicPr>
          <p:nvPr/>
        </p:nvPicPr>
        <p:blipFill>
          <a:blip r:embed="rId3"/>
          <a:stretch>
            <a:fillRect/>
          </a:stretch>
        </p:blipFill>
        <p:spPr>
          <a:xfrm>
            <a:off x="7381462" y="4128843"/>
            <a:ext cx="2817812" cy="2110639"/>
          </a:xfrm>
          <a:prstGeom prst="rect">
            <a:avLst/>
          </a:prstGeom>
        </p:spPr>
      </p:pic>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B701-29BB-4504-87BC-3B5D4E47F9A4}"/>
              </a:ext>
            </a:extLst>
          </p:cNvPr>
          <p:cNvSpPr>
            <a:spLocks noGrp="1"/>
          </p:cNvSpPr>
          <p:nvPr>
            <p:ph type="title"/>
          </p:nvPr>
        </p:nvSpPr>
        <p:spPr/>
        <p:txBody>
          <a:bodyPr/>
          <a:lstStyle/>
          <a:p>
            <a:r>
              <a:rPr lang="en-US" u="sng" dirty="0"/>
              <a:t>task Division</a:t>
            </a:r>
            <a:endParaRPr lang="en-PK" u="sng" dirty="0"/>
          </a:p>
        </p:txBody>
      </p:sp>
      <p:graphicFrame>
        <p:nvGraphicFramePr>
          <p:cNvPr id="6" name="Content Placeholder 5">
            <a:extLst>
              <a:ext uri="{FF2B5EF4-FFF2-40B4-BE49-F238E27FC236}">
                <a16:creationId xmlns:a16="http://schemas.microsoft.com/office/drawing/2014/main" id="{A2B4A809-06D9-4930-9256-2847C8BFA1C5}"/>
              </a:ext>
            </a:extLst>
          </p:cNvPr>
          <p:cNvGraphicFramePr>
            <a:graphicFrameLocks noGrp="1"/>
          </p:cNvGraphicFramePr>
          <p:nvPr>
            <p:ph idx="1"/>
            <p:extLst>
              <p:ext uri="{D42A27DB-BD31-4B8C-83A1-F6EECF244321}">
                <p14:modId xmlns:p14="http://schemas.microsoft.com/office/powerpoint/2010/main" val="1548336705"/>
              </p:ext>
            </p:extLst>
          </p:nvPr>
        </p:nvGraphicFramePr>
        <p:xfrm>
          <a:off x="1141413" y="1814732"/>
          <a:ext cx="9906000" cy="4424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93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A2E6-87B7-45AE-A76A-A7C7624BD41D}"/>
              </a:ext>
            </a:extLst>
          </p:cNvPr>
          <p:cNvSpPr>
            <a:spLocks noGrp="1"/>
          </p:cNvSpPr>
          <p:nvPr>
            <p:ph type="title"/>
          </p:nvPr>
        </p:nvSpPr>
        <p:spPr/>
        <p:txBody>
          <a:bodyPr/>
          <a:lstStyle/>
          <a:p>
            <a:r>
              <a:rPr lang="en-US" u="sng" dirty="0" err="1"/>
              <a:t>MIleStones</a:t>
            </a:r>
            <a:endParaRPr lang="en-PK" u="sng" dirty="0"/>
          </a:p>
        </p:txBody>
      </p:sp>
      <p:sp>
        <p:nvSpPr>
          <p:cNvPr id="7" name="Rectangle: Rounded Corners 6">
            <a:extLst>
              <a:ext uri="{FF2B5EF4-FFF2-40B4-BE49-F238E27FC236}">
                <a16:creationId xmlns:a16="http://schemas.microsoft.com/office/drawing/2014/main" id="{4421FC29-E3AA-40ED-B956-278DFCCEC043}"/>
              </a:ext>
            </a:extLst>
          </p:cNvPr>
          <p:cNvSpPr/>
          <p:nvPr/>
        </p:nvSpPr>
        <p:spPr>
          <a:xfrm>
            <a:off x="1006939" y="1926103"/>
            <a:ext cx="2086288" cy="1515794"/>
          </a:xfrm>
          <a:prstGeom prst="roundRect">
            <a:avLst>
              <a:gd name="adj" fmla="val 1666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LITERATURE REVIEW</a:t>
            </a:r>
            <a:endParaRPr lang="en-PK" sz="2400" dirty="0"/>
          </a:p>
        </p:txBody>
      </p:sp>
      <p:sp>
        <p:nvSpPr>
          <p:cNvPr id="10" name="Rectangle: Rounded Corners 9">
            <a:extLst>
              <a:ext uri="{FF2B5EF4-FFF2-40B4-BE49-F238E27FC236}">
                <a16:creationId xmlns:a16="http://schemas.microsoft.com/office/drawing/2014/main" id="{43934FC4-F125-4522-931E-3D54C2982B0D}"/>
              </a:ext>
            </a:extLst>
          </p:cNvPr>
          <p:cNvSpPr/>
          <p:nvPr/>
        </p:nvSpPr>
        <p:spPr>
          <a:xfrm flipH="1">
            <a:off x="3700077" y="1926103"/>
            <a:ext cx="2086290" cy="1502897"/>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TOOLS LEARNING</a:t>
            </a:r>
            <a:endParaRPr lang="en-PK" sz="2400" dirty="0"/>
          </a:p>
        </p:txBody>
      </p:sp>
      <p:sp>
        <p:nvSpPr>
          <p:cNvPr id="11" name="Rectangle: Rounded Corners 10">
            <a:extLst>
              <a:ext uri="{FF2B5EF4-FFF2-40B4-BE49-F238E27FC236}">
                <a16:creationId xmlns:a16="http://schemas.microsoft.com/office/drawing/2014/main" id="{3CF13C0C-1712-4DA8-ACC6-9ED8DF974D8C}"/>
              </a:ext>
            </a:extLst>
          </p:cNvPr>
          <p:cNvSpPr/>
          <p:nvPr/>
        </p:nvSpPr>
        <p:spPr>
          <a:xfrm>
            <a:off x="6393217" y="1926105"/>
            <a:ext cx="2308190" cy="151579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ENVIRONMENT PROFILING</a:t>
            </a:r>
            <a:endParaRPr lang="en-PK" sz="2400" dirty="0"/>
          </a:p>
        </p:txBody>
      </p:sp>
      <p:sp>
        <p:nvSpPr>
          <p:cNvPr id="12" name="Rectangle: Rounded Corners 11">
            <a:extLst>
              <a:ext uri="{FF2B5EF4-FFF2-40B4-BE49-F238E27FC236}">
                <a16:creationId xmlns:a16="http://schemas.microsoft.com/office/drawing/2014/main" id="{90B95A48-BBBD-482A-9210-2E34604620F7}"/>
              </a:ext>
            </a:extLst>
          </p:cNvPr>
          <p:cNvSpPr/>
          <p:nvPr/>
        </p:nvSpPr>
        <p:spPr>
          <a:xfrm>
            <a:off x="9308257" y="1999616"/>
            <a:ext cx="2086291" cy="151579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CAMERA INTEGRATION AND CALIBRATION</a:t>
            </a:r>
            <a:endParaRPr lang="en-PK" sz="2400" dirty="0"/>
          </a:p>
        </p:txBody>
      </p:sp>
      <p:sp>
        <p:nvSpPr>
          <p:cNvPr id="14" name="Rectangle: Rounded Corners 13">
            <a:extLst>
              <a:ext uri="{FF2B5EF4-FFF2-40B4-BE49-F238E27FC236}">
                <a16:creationId xmlns:a16="http://schemas.microsoft.com/office/drawing/2014/main" id="{A863DC94-8CF2-4BE7-A53C-33E05312E6CE}"/>
              </a:ext>
            </a:extLst>
          </p:cNvPr>
          <p:cNvSpPr/>
          <p:nvPr/>
        </p:nvSpPr>
        <p:spPr>
          <a:xfrm>
            <a:off x="5334757" y="4375053"/>
            <a:ext cx="2308190" cy="151579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AND VALIDATION</a:t>
            </a:r>
            <a:endParaRPr lang="en-PK" sz="2400" dirty="0"/>
          </a:p>
        </p:txBody>
      </p:sp>
      <p:sp>
        <p:nvSpPr>
          <p:cNvPr id="16" name="Rectangle: Rounded Corners 15">
            <a:extLst>
              <a:ext uri="{FF2B5EF4-FFF2-40B4-BE49-F238E27FC236}">
                <a16:creationId xmlns:a16="http://schemas.microsoft.com/office/drawing/2014/main" id="{D1280279-BEFA-4FE5-8B27-0416CDBA90FF}"/>
              </a:ext>
            </a:extLst>
          </p:cNvPr>
          <p:cNvSpPr/>
          <p:nvPr/>
        </p:nvSpPr>
        <p:spPr>
          <a:xfrm>
            <a:off x="8292965" y="4375053"/>
            <a:ext cx="2308190" cy="151579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DESIGNING OF IPS </a:t>
            </a:r>
            <a:endParaRPr lang="en-PK" sz="2400" dirty="0"/>
          </a:p>
        </p:txBody>
      </p:sp>
      <p:sp>
        <p:nvSpPr>
          <p:cNvPr id="17" name="Rectangle: Rounded Corners 16">
            <a:extLst>
              <a:ext uri="{FF2B5EF4-FFF2-40B4-BE49-F238E27FC236}">
                <a16:creationId xmlns:a16="http://schemas.microsoft.com/office/drawing/2014/main" id="{80D79912-63BE-4AC0-A811-FB3C63E5D082}"/>
              </a:ext>
            </a:extLst>
          </p:cNvPr>
          <p:cNvSpPr/>
          <p:nvPr/>
        </p:nvSpPr>
        <p:spPr>
          <a:xfrm>
            <a:off x="2050083" y="4375053"/>
            <a:ext cx="2634656" cy="151579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endParaRPr lang="en-PK" sz="2400" dirty="0"/>
          </a:p>
        </p:txBody>
      </p:sp>
      <p:sp>
        <p:nvSpPr>
          <p:cNvPr id="18" name="Arrow: Right 17">
            <a:extLst>
              <a:ext uri="{FF2B5EF4-FFF2-40B4-BE49-F238E27FC236}">
                <a16:creationId xmlns:a16="http://schemas.microsoft.com/office/drawing/2014/main" id="{0CF40346-2C87-469E-8CD1-636AB4CD07C8}"/>
              </a:ext>
            </a:extLst>
          </p:cNvPr>
          <p:cNvSpPr/>
          <p:nvPr/>
        </p:nvSpPr>
        <p:spPr>
          <a:xfrm>
            <a:off x="3149634" y="2427936"/>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Arrow: Right 18">
            <a:extLst>
              <a:ext uri="{FF2B5EF4-FFF2-40B4-BE49-F238E27FC236}">
                <a16:creationId xmlns:a16="http://schemas.microsoft.com/office/drawing/2014/main" id="{B362638C-59AE-4774-8793-D79F7DE57AC0}"/>
              </a:ext>
            </a:extLst>
          </p:cNvPr>
          <p:cNvSpPr/>
          <p:nvPr/>
        </p:nvSpPr>
        <p:spPr>
          <a:xfrm>
            <a:off x="3149634" y="2389665"/>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Right 20">
            <a:extLst>
              <a:ext uri="{FF2B5EF4-FFF2-40B4-BE49-F238E27FC236}">
                <a16:creationId xmlns:a16="http://schemas.microsoft.com/office/drawing/2014/main" id="{428BB007-F368-4EA7-B82C-E92C0792203F}"/>
              </a:ext>
            </a:extLst>
          </p:cNvPr>
          <p:cNvSpPr/>
          <p:nvPr/>
        </p:nvSpPr>
        <p:spPr>
          <a:xfrm>
            <a:off x="5847394" y="2389664"/>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Arrow: Right 21">
            <a:extLst>
              <a:ext uri="{FF2B5EF4-FFF2-40B4-BE49-F238E27FC236}">
                <a16:creationId xmlns:a16="http://schemas.microsoft.com/office/drawing/2014/main" id="{2A425778-01CB-4D99-B9A4-1A81475A60E4}"/>
              </a:ext>
            </a:extLst>
          </p:cNvPr>
          <p:cNvSpPr/>
          <p:nvPr/>
        </p:nvSpPr>
        <p:spPr>
          <a:xfrm>
            <a:off x="8839339" y="2389664"/>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Arrow: Right 22">
            <a:extLst>
              <a:ext uri="{FF2B5EF4-FFF2-40B4-BE49-F238E27FC236}">
                <a16:creationId xmlns:a16="http://schemas.microsoft.com/office/drawing/2014/main" id="{4585A8F2-6EDC-40E9-AA96-D1451A4BA656}"/>
              </a:ext>
            </a:extLst>
          </p:cNvPr>
          <p:cNvSpPr/>
          <p:nvPr/>
        </p:nvSpPr>
        <p:spPr>
          <a:xfrm rot="10800000">
            <a:off x="7720938" y="4876885"/>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4" name="Arrow: Right 23">
            <a:extLst>
              <a:ext uri="{FF2B5EF4-FFF2-40B4-BE49-F238E27FC236}">
                <a16:creationId xmlns:a16="http://schemas.microsoft.com/office/drawing/2014/main" id="{6AF95EA6-49C0-4D88-9485-6C3F7E5A33C4}"/>
              </a:ext>
            </a:extLst>
          </p:cNvPr>
          <p:cNvSpPr/>
          <p:nvPr/>
        </p:nvSpPr>
        <p:spPr>
          <a:xfrm rot="10800000">
            <a:off x="4743222" y="4876885"/>
            <a:ext cx="494035" cy="5121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4" name="Arrow: Curved Left 33">
            <a:extLst>
              <a:ext uri="{FF2B5EF4-FFF2-40B4-BE49-F238E27FC236}">
                <a16:creationId xmlns:a16="http://schemas.microsoft.com/office/drawing/2014/main" id="{F7C49827-FE73-45CF-AFCD-2C1B7F958C9B}"/>
              </a:ext>
            </a:extLst>
          </p:cNvPr>
          <p:cNvSpPr/>
          <p:nvPr/>
        </p:nvSpPr>
        <p:spPr>
          <a:xfrm rot="1694724">
            <a:off x="10960919" y="3605764"/>
            <a:ext cx="816055" cy="1725722"/>
          </a:xfrm>
          <a:prstGeom prst="curved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Tree>
    <p:extLst>
      <p:ext uri="{BB962C8B-B14F-4D97-AF65-F5344CB8AC3E}">
        <p14:creationId xmlns:p14="http://schemas.microsoft.com/office/powerpoint/2010/main" val="22321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48B0-8D13-4B68-8306-3CDDE7ED4A94}"/>
              </a:ext>
            </a:extLst>
          </p:cNvPr>
          <p:cNvSpPr>
            <a:spLocks noGrp="1"/>
          </p:cNvSpPr>
          <p:nvPr>
            <p:ph type="title"/>
          </p:nvPr>
        </p:nvSpPr>
        <p:spPr>
          <a:xfrm>
            <a:off x="1143001" y="493388"/>
            <a:ext cx="9905998" cy="878212"/>
          </a:xfrm>
        </p:spPr>
        <p:txBody>
          <a:bodyPr/>
          <a:lstStyle/>
          <a:p>
            <a:r>
              <a:rPr lang="en-US" u="sng" dirty="0"/>
              <a:t>Literature review</a:t>
            </a:r>
            <a:endParaRPr lang="en-PK" u="sng" dirty="0"/>
          </a:p>
        </p:txBody>
      </p:sp>
      <p:sp>
        <p:nvSpPr>
          <p:cNvPr id="3" name="Content Placeholder 2">
            <a:extLst>
              <a:ext uri="{FF2B5EF4-FFF2-40B4-BE49-F238E27FC236}">
                <a16:creationId xmlns:a16="http://schemas.microsoft.com/office/drawing/2014/main" id="{8A0BFBE8-5F2B-4D47-B847-D4645E4D57B6}"/>
              </a:ext>
            </a:extLst>
          </p:cNvPr>
          <p:cNvSpPr>
            <a:spLocks noGrp="1"/>
          </p:cNvSpPr>
          <p:nvPr>
            <p:ph idx="1"/>
          </p:nvPr>
        </p:nvSpPr>
        <p:spPr>
          <a:xfrm>
            <a:off x="927652" y="1550503"/>
            <a:ext cx="10119759" cy="5114065"/>
          </a:xfrm>
        </p:spPr>
        <p:txBody>
          <a:bodyPr>
            <a:noAutofit/>
          </a:bodyPr>
          <a:lstStyle/>
          <a:p>
            <a:pPr lvl="1"/>
            <a:endParaRPr lang="en-US" sz="2500" dirty="0"/>
          </a:p>
          <a:p>
            <a:pPr lvl="1"/>
            <a:endParaRPr lang="en-US" sz="2500" dirty="0"/>
          </a:p>
          <a:p>
            <a:pPr marL="0" indent="0">
              <a:buNone/>
            </a:pPr>
            <a:endParaRPr lang="en-PK" sz="2500" dirty="0"/>
          </a:p>
        </p:txBody>
      </p:sp>
      <p:sp>
        <p:nvSpPr>
          <p:cNvPr id="4" name="Rectangle 3">
            <a:extLst>
              <a:ext uri="{FF2B5EF4-FFF2-40B4-BE49-F238E27FC236}">
                <a16:creationId xmlns:a16="http://schemas.microsoft.com/office/drawing/2014/main" id="{092835A6-D4CC-4FF8-94FD-C9F8DBA292AD}"/>
              </a:ext>
            </a:extLst>
          </p:cNvPr>
          <p:cNvSpPr/>
          <p:nvPr/>
        </p:nvSpPr>
        <p:spPr>
          <a:xfrm>
            <a:off x="927652" y="1371600"/>
            <a:ext cx="10499388" cy="10187404"/>
          </a:xfrm>
          <a:prstGeom prst="rect">
            <a:avLst/>
          </a:prstGeom>
        </p:spPr>
        <p:txBody>
          <a:bodyPr wrap="square">
            <a:spAutoFit/>
          </a:bodyPr>
          <a:lstStyle/>
          <a:p>
            <a:pPr marL="285750" indent="-285750">
              <a:buFont typeface="Arial" panose="020B0604020202020204" pitchFamily="34" charset="0"/>
              <a:buChar char="•"/>
            </a:pPr>
            <a:r>
              <a:rPr lang="en-US" sz="2500" dirty="0"/>
              <a:t>The authors of [1] use Field Programmable Gate Array (FPGA) architecture for making preprocessing faster. As the FPGA architecture has the ability to perform parallel processing, it will shorten the processing time and the efficiency will increase. </a:t>
            </a:r>
          </a:p>
          <a:p>
            <a:pPr marL="285750" indent="-28575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a:t>Edge computing eliminates the need to send image data to </a:t>
            </a:r>
            <a:r>
              <a:rPr lang="en-US" sz="2500" dirty="0" err="1"/>
              <a:t>serverside</a:t>
            </a:r>
            <a:r>
              <a:rPr lang="en-US" sz="2500" dirty="0"/>
              <a:t> for processing. Provides a way to process the images directly on the camera by taking advantage of sensors and the use of end devices to take over the load of processing [2]. </a:t>
            </a:r>
          </a:p>
          <a:p>
            <a:pPr marL="342900" indent="-34290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In [3] the detection and recognition tasks for surveillance are executed locally by edge devices. Only when devices are not able to execute the recognition task, a recognition request is sent to the server.</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854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C6F9B-8072-4D4F-BFB1-1719B17AB30B}"/>
              </a:ext>
            </a:extLst>
          </p:cNvPr>
          <p:cNvSpPr>
            <a:spLocks noGrp="1"/>
          </p:cNvSpPr>
          <p:nvPr>
            <p:ph idx="1"/>
          </p:nvPr>
        </p:nvSpPr>
        <p:spPr>
          <a:xfrm>
            <a:off x="1141412" y="633046"/>
            <a:ext cx="9905999" cy="5662246"/>
          </a:xfrm>
        </p:spPr>
        <p:txBody>
          <a:bodyPr/>
          <a:lstStyle/>
          <a:p>
            <a:pPr marL="0" indent="0">
              <a:buNone/>
            </a:pPr>
            <a:endParaRPr lang="en-US" sz="2500" dirty="0"/>
          </a:p>
          <a:p>
            <a:pPr marL="285750" indent="-285750"/>
            <a:r>
              <a:rPr lang="en-US" sz="2500" dirty="0"/>
              <a:t>Considering the hype of AI, the implementation of solutions to image enhancement problems are currently limited to use of these traditional strategies, mostly.[4][5]</a:t>
            </a:r>
          </a:p>
          <a:p>
            <a:r>
              <a:rPr lang="en-US" sz="2500" dirty="0"/>
              <a:t>The idea of the Software-Defined Smart Camera is to use simpler methods to avoid complexity </a:t>
            </a:r>
          </a:p>
          <a:p>
            <a:pPr lvl="1"/>
            <a:r>
              <a:rPr lang="en-US" sz="2200" dirty="0"/>
              <a:t>So, instead of using these computational extensive algorithms, pre-processing techniques are to be used </a:t>
            </a:r>
          </a:p>
          <a:p>
            <a:pPr lvl="1"/>
            <a:r>
              <a:rPr lang="en-US" sz="2200" dirty="0"/>
              <a:t>i.e. in our case, manipulating and adjusting register values of the image sensor, to improve image quality at the time of being captured.</a:t>
            </a:r>
          </a:p>
          <a:p>
            <a:pPr marL="285750" indent="-285750"/>
            <a:endParaRPr lang="en-US" sz="2500" dirty="0"/>
          </a:p>
          <a:p>
            <a:endParaRPr lang="en-PK" dirty="0"/>
          </a:p>
        </p:txBody>
      </p:sp>
    </p:spTree>
    <p:extLst>
      <p:ext uri="{BB962C8B-B14F-4D97-AF65-F5344CB8AC3E}">
        <p14:creationId xmlns:p14="http://schemas.microsoft.com/office/powerpoint/2010/main" val="142086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2162-C817-4509-9A4C-C436E0F6F2CE}"/>
              </a:ext>
            </a:extLst>
          </p:cNvPr>
          <p:cNvSpPr>
            <a:spLocks noGrp="1"/>
          </p:cNvSpPr>
          <p:nvPr>
            <p:ph type="title"/>
          </p:nvPr>
        </p:nvSpPr>
        <p:spPr>
          <a:xfrm>
            <a:off x="1141413" y="618518"/>
            <a:ext cx="9905998" cy="1038004"/>
          </a:xfrm>
        </p:spPr>
        <p:txBody>
          <a:bodyPr/>
          <a:lstStyle/>
          <a:p>
            <a:r>
              <a:rPr lang="en-US" u="sng" dirty="0"/>
              <a:t>Environmental profiling</a:t>
            </a:r>
            <a:endParaRPr lang="en-PK" u="sng" dirty="0"/>
          </a:p>
        </p:txBody>
      </p:sp>
      <p:sp>
        <p:nvSpPr>
          <p:cNvPr id="3" name="Content Placeholder 2">
            <a:extLst>
              <a:ext uri="{FF2B5EF4-FFF2-40B4-BE49-F238E27FC236}">
                <a16:creationId xmlns:a16="http://schemas.microsoft.com/office/drawing/2014/main" id="{B8144CF4-FCCF-4F46-B26B-4743DECD203F}"/>
              </a:ext>
            </a:extLst>
          </p:cNvPr>
          <p:cNvSpPr>
            <a:spLocks noGrp="1"/>
          </p:cNvSpPr>
          <p:nvPr>
            <p:ph idx="1"/>
          </p:nvPr>
        </p:nvSpPr>
        <p:spPr>
          <a:xfrm>
            <a:off x="1141412" y="1470991"/>
            <a:ext cx="10175945" cy="4320210"/>
          </a:xfrm>
        </p:spPr>
        <p:txBody>
          <a:bodyPr/>
          <a:lstStyle/>
          <a:p>
            <a:pPr marL="0" indent="0">
              <a:buNone/>
            </a:pPr>
            <a:r>
              <a:rPr lang="en-US" dirty="0"/>
              <a:t>The camera was made to capture the images at regular intervals. These images were then analyzed in MATLAB and their certain parameters were calculated. It help in determining the most relevant parameters which can be later manipulated.</a:t>
            </a:r>
            <a:endParaRPr lang="en-PK" dirty="0"/>
          </a:p>
        </p:txBody>
      </p:sp>
      <p:pic>
        <p:nvPicPr>
          <p:cNvPr id="4" name="Picture 3">
            <a:extLst>
              <a:ext uri="{FF2B5EF4-FFF2-40B4-BE49-F238E27FC236}">
                <a16:creationId xmlns:a16="http://schemas.microsoft.com/office/drawing/2014/main" id="{40B866AA-4752-466C-8F34-B321BBD18B66}"/>
              </a:ext>
            </a:extLst>
          </p:cNvPr>
          <p:cNvPicPr>
            <a:picLocks noChangeAspect="1"/>
          </p:cNvPicPr>
          <p:nvPr/>
        </p:nvPicPr>
        <p:blipFill>
          <a:blip r:embed="rId2"/>
          <a:stretch>
            <a:fillRect/>
          </a:stretch>
        </p:blipFill>
        <p:spPr>
          <a:xfrm>
            <a:off x="1373359" y="2949749"/>
            <a:ext cx="9334398" cy="3434211"/>
          </a:xfrm>
          <a:prstGeom prst="rect">
            <a:avLst/>
          </a:prstGeom>
        </p:spPr>
      </p:pic>
    </p:spTree>
    <p:extLst>
      <p:ext uri="{BB962C8B-B14F-4D97-AF65-F5344CB8AC3E}">
        <p14:creationId xmlns:p14="http://schemas.microsoft.com/office/powerpoint/2010/main" val="108997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D03B-01B7-4EDC-9F43-B4348862E1E6}"/>
              </a:ext>
            </a:extLst>
          </p:cNvPr>
          <p:cNvSpPr>
            <a:spLocks noGrp="1"/>
          </p:cNvSpPr>
          <p:nvPr>
            <p:ph type="title"/>
          </p:nvPr>
        </p:nvSpPr>
        <p:spPr/>
        <p:txBody>
          <a:bodyPr/>
          <a:lstStyle/>
          <a:p>
            <a:r>
              <a:rPr lang="en-US" u="sng" dirty="0"/>
              <a:t>Image parameters</a:t>
            </a:r>
            <a:endParaRPr lang="en-PK" u="sng" dirty="0"/>
          </a:p>
        </p:txBody>
      </p:sp>
      <p:sp>
        <p:nvSpPr>
          <p:cNvPr id="3" name="Content Placeholder 2">
            <a:extLst>
              <a:ext uri="{FF2B5EF4-FFF2-40B4-BE49-F238E27FC236}">
                <a16:creationId xmlns:a16="http://schemas.microsoft.com/office/drawing/2014/main" id="{4E105E96-8EBD-4256-AF83-C0AF8622D70E}"/>
              </a:ext>
            </a:extLst>
          </p:cNvPr>
          <p:cNvSpPr>
            <a:spLocks noGrp="1"/>
          </p:cNvSpPr>
          <p:nvPr>
            <p:ph idx="1"/>
          </p:nvPr>
        </p:nvSpPr>
        <p:spPr>
          <a:xfrm>
            <a:off x="1141412" y="2249487"/>
            <a:ext cx="10308466" cy="3541714"/>
          </a:xfrm>
        </p:spPr>
        <p:txBody>
          <a:bodyPr/>
          <a:lstStyle/>
          <a:p>
            <a:pPr marL="0" indent="0">
              <a:buNone/>
            </a:pPr>
            <a:r>
              <a:rPr lang="en-US" dirty="0"/>
              <a:t>After environmental profiling, the parameters which we decide to consider include</a:t>
            </a:r>
          </a:p>
          <a:p>
            <a:r>
              <a:rPr lang="en-US" dirty="0"/>
              <a:t>Brightness</a:t>
            </a:r>
          </a:p>
          <a:p>
            <a:r>
              <a:rPr lang="en-US" dirty="0"/>
              <a:t>Saturation</a:t>
            </a:r>
          </a:p>
          <a:p>
            <a:r>
              <a:rPr lang="en-US" dirty="0"/>
              <a:t>Contrast</a:t>
            </a:r>
          </a:p>
          <a:p>
            <a:r>
              <a:rPr lang="en-US" dirty="0"/>
              <a:t>Sharpness</a:t>
            </a:r>
          </a:p>
          <a:p>
            <a:r>
              <a:rPr lang="en-US" dirty="0"/>
              <a:t>Black Level Calibration</a:t>
            </a:r>
            <a:endParaRPr lang="en-PK" dirty="0"/>
          </a:p>
        </p:txBody>
      </p:sp>
    </p:spTree>
    <p:extLst>
      <p:ext uri="{BB962C8B-B14F-4D97-AF65-F5344CB8AC3E}">
        <p14:creationId xmlns:p14="http://schemas.microsoft.com/office/powerpoint/2010/main" val="2527315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16c05727-aa75-4e4a-9b5f-8a80a1165891"/>
    <ds:schemaRef ds:uri="http://purl.org/dc/terms/"/>
    <ds:schemaRef ds:uri="http://schemas.microsoft.com/office/2006/documentManagement/types"/>
    <ds:schemaRef ds:uri="http://purl.org/dc/dcmitype/"/>
    <ds:schemaRef ds:uri="71af3243-3dd4-4a8d-8c0d-dd76da1f02a5"/>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1825</Words>
  <Application>Microsoft Office PowerPoint</Application>
  <PresentationFormat>Widescreen</PresentationFormat>
  <Paragraphs>182</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Rockwell</vt:lpstr>
      <vt:lpstr>Trebuchet MS</vt:lpstr>
      <vt:lpstr>Tw Cen MT</vt:lpstr>
      <vt:lpstr>Circuit</vt:lpstr>
      <vt:lpstr>                        SOFTWARE DEFINED CAMERA FOR          OUTDOOR SURVEILLANCE         APPLICATIONS     ID : 08  </vt:lpstr>
      <vt:lpstr>Introduction</vt:lpstr>
      <vt:lpstr>Our goal</vt:lpstr>
      <vt:lpstr>task Division</vt:lpstr>
      <vt:lpstr>MIleStones</vt:lpstr>
      <vt:lpstr>Literature review</vt:lpstr>
      <vt:lpstr>PowerPoint Presentation</vt:lpstr>
      <vt:lpstr>Environmental profiling</vt:lpstr>
      <vt:lpstr>Image parameters</vt:lpstr>
      <vt:lpstr>Brightness</vt:lpstr>
      <vt:lpstr>Saturation</vt:lpstr>
      <vt:lpstr>contrast</vt:lpstr>
      <vt:lpstr>sharpness</vt:lpstr>
      <vt:lpstr>Camera analysis</vt:lpstr>
      <vt:lpstr>Problem faced</vt:lpstr>
      <vt:lpstr>  Similarity between ov5640 and 0v5647</vt:lpstr>
      <vt:lpstr>registers</vt:lpstr>
      <vt:lpstr>Finally Success </vt:lpstr>
      <vt:lpstr>Live streaming</vt:lpstr>
      <vt:lpstr>Intellectual property (IP)</vt:lpstr>
      <vt:lpstr>Future plan</vt:lpstr>
      <vt:lpstr>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2022-03-17T18:31:08Z</dcterms:created>
  <dcterms:modified xsi:type="dcterms:W3CDTF">2022-03-19T14:35:36Z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