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9"/>
  </p:notesMasterIdLst>
  <p:handoutMasterIdLst>
    <p:handoutMasterId r:id="rId20"/>
  </p:handoutMasterIdLst>
  <p:sldIdLst>
    <p:sldId id="257" r:id="rId3"/>
    <p:sldId id="268" r:id="rId4"/>
    <p:sldId id="272" r:id="rId5"/>
    <p:sldId id="273" r:id="rId6"/>
    <p:sldId id="274" r:id="rId7"/>
    <p:sldId id="275" r:id="rId8"/>
    <p:sldId id="278" r:id="rId9"/>
    <p:sldId id="279" r:id="rId10"/>
    <p:sldId id="282" r:id="rId11"/>
    <p:sldId id="291" r:id="rId12"/>
    <p:sldId id="283" r:id="rId13"/>
    <p:sldId id="287" r:id="rId14"/>
    <p:sldId id="292" r:id="rId15"/>
    <p:sldId id="289" r:id="rId16"/>
    <p:sldId id="290" r:id="rId17"/>
    <p:sldId id="280" r:id="rId1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72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368">
          <p15:clr>
            <a:srgbClr val="A4A3A4"/>
          </p15:clr>
        </p15:guide>
        <p15:guide id="5" pos="3839">
          <p15:clr>
            <a:srgbClr val="A4A3A4"/>
          </p15:clr>
        </p15:guide>
        <p15:guide id="6" pos="768">
          <p15:clr>
            <a:srgbClr val="A4A3A4"/>
          </p15:clr>
        </p15:guide>
        <p15:guide id="7" pos="72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>
      <p:cViewPr varScale="1">
        <p:scale>
          <a:sx n="48" d="100"/>
          <a:sy n="48" d="100"/>
        </p:scale>
        <p:origin x="48" y="936"/>
      </p:cViewPr>
      <p:guideLst>
        <p:guide orient="horz" pos="2160"/>
        <p:guide orient="horz" pos="1072"/>
        <p:guide orient="horz" pos="3888"/>
        <p:guide orient="horz" pos="368"/>
        <p:guide pos="3839"/>
        <p:guide pos="768"/>
        <p:guide pos="729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508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Лист1!$A$3:$A$28</c:f>
              <c:numCache>
                <c:formatCode>General</c:formatCode>
                <c:ptCount val="26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</c:v>
                </c:pt>
                <c:pt idx="12">
                  <c:v>1.1000000000000001</c:v>
                </c:pt>
                <c:pt idx="13">
                  <c:v>1.1000000000000001</c:v>
                </c:pt>
                <c:pt idx="14">
                  <c:v>1.2</c:v>
                </c:pt>
                <c:pt idx="15">
                  <c:v>1.3</c:v>
                </c:pt>
                <c:pt idx="16">
                  <c:v>1.34</c:v>
                </c:pt>
                <c:pt idx="17">
                  <c:v>1.4</c:v>
                </c:pt>
                <c:pt idx="18">
                  <c:v>1.5</c:v>
                </c:pt>
                <c:pt idx="19">
                  <c:v>1.5</c:v>
                </c:pt>
                <c:pt idx="20">
                  <c:v>1.6</c:v>
                </c:pt>
                <c:pt idx="21">
                  <c:v>1.7</c:v>
                </c:pt>
                <c:pt idx="22">
                  <c:v>1.8</c:v>
                </c:pt>
                <c:pt idx="23">
                  <c:v>1.9</c:v>
                </c:pt>
                <c:pt idx="24">
                  <c:v>2</c:v>
                </c:pt>
                <c:pt idx="25">
                  <c:v>2</c:v>
                </c:pt>
              </c:numCache>
            </c:numRef>
          </c:xVal>
          <c:yVal>
            <c:numRef>
              <c:f>Лист1!$B$3:$B$28</c:f>
              <c:numCache>
                <c:formatCode>General</c:formatCode>
                <c:ptCount val="2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100</c:v>
                </c:pt>
                <c:pt idx="12">
                  <c:v>100</c:v>
                </c:pt>
                <c:pt idx="13">
                  <c:v>77</c:v>
                </c:pt>
                <c:pt idx="14">
                  <c:v>33</c:v>
                </c:pt>
                <c:pt idx="15">
                  <c:v>33</c:v>
                </c:pt>
                <c:pt idx="16">
                  <c:v>22</c:v>
                </c:pt>
                <c:pt idx="17">
                  <c:v>22</c:v>
                </c:pt>
                <c:pt idx="18">
                  <c:v>22</c:v>
                </c:pt>
                <c:pt idx="19">
                  <c:v>11</c:v>
                </c:pt>
                <c:pt idx="20">
                  <c:v>11</c:v>
                </c:pt>
                <c:pt idx="21">
                  <c:v>11</c:v>
                </c:pt>
                <c:pt idx="22">
                  <c:v>11</c:v>
                </c:pt>
                <c:pt idx="23">
                  <c:v>11</c:v>
                </c:pt>
                <c:pt idx="24">
                  <c:v>11</c:v>
                </c:pt>
                <c:pt idx="25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64837664"/>
        <c:axId val="1164842560"/>
      </c:scatterChart>
      <c:valAx>
        <c:axId val="1164837664"/>
        <c:scaling>
          <c:orientation val="minMax"/>
          <c:max val="2"/>
        </c:scaling>
        <c:delete val="0"/>
        <c:axPos val="b"/>
        <c:majorGridlines>
          <c:spPr>
            <a:ln w="3810" cap="flat" cmpd="sng" algn="ctr">
              <a:solidFill>
                <a:schemeClr val="tx1">
                  <a:lumMod val="15000"/>
                  <a:lumOff val="85000"/>
                  <a:alpha val="3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 baseline="0"/>
                  <a:t>Коэфициент </a:t>
                </a:r>
                <a:r>
                  <a:rPr lang="en-US" sz="1400" baseline="0"/>
                  <a:t>a</a:t>
                </a:r>
                <a:endParaRPr lang="ru-RU" sz="1400"/>
              </a:p>
            </c:rich>
          </c:tx>
          <c:layout>
            <c:manualLayout>
              <c:xMode val="edge"/>
              <c:yMode val="edge"/>
              <c:x val="0.48007021409425937"/>
              <c:y val="0.899811680507436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164842560"/>
        <c:crosses val="autoZero"/>
        <c:crossBetween val="midCat"/>
        <c:majorUnit val="0.1"/>
      </c:valAx>
      <c:valAx>
        <c:axId val="1164842560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/>
                  <a:t>Идентичность, 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164837664"/>
        <c:crosses val="autoZero"/>
        <c:crossBetween val="midCat"/>
      </c:valAx>
      <c:spPr>
        <a:noFill/>
        <a:ln>
          <a:solidFill>
            <a:schemeClr val="tx1">
              <a:lumMod val="15000"/>
              <a:lumOff val="85000"/>
            </a:schemeClr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508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Лист1!$A$38:$A$72</c:f>
              <c:numCache>
                <c:formatCode>General</c:formatCode>
                <c:ptCount val="35"/>
                <c:pt idx="0">
                  <c:v>170</c:v>
                </c:pt>
                <c:pt idx="1">
                  <c:v>170</c:v>
                </c:pt>
                <c:pt idx="2">
                  <c:v>204</c:v>
                </c:pt>
                <c:pt idx="3">
                  <c:v>204</c:v>
                </c:pt>
                <c:pt idx="4">
                  <c:v>218.6</c:v>
                </c:pt>
                <c:pt idx="5">
                  <c:v>218.6</c:v>
                </c:pt>
                <c:pt idx="6">
                  <c:v>231.9</c:v>
                </c:pt>
                <c:pt idx="7">
                  <c:v>231.9</c:v>
                </c:pt>
                <c:pt idx="8">
                  <c:v>235.4</c:v>
                </c:pt>
                <c:pt idx="9">
                  <c:v>235.4</c:v>
                </c:pt>
                <c:pt idx="10">
                  <c:v>238</c:v>
                </c:pt>
                <c:pt idx="11">
                  <c:v>238</c:v>
                </c:pt>
                <c:pt idx="12">
                  <c:v>241.6</c:v>
                </c:pt>
                <c:pt idx="13">
                  <c:v>241.6</c:v>
                </c:pt>
                <c:pt idx="14">
                  <c:v>242.9</c:v>
                </c:pt>
                <c:pt idx="15">
                  <c:v>242.9</c:v>
                </c:pt>
                <c:pt idx="16">
                  <c:v>242.9</c:v>
                </c:pt>
                <c:pt idx="17">
                  <c:v>267</c:v>
                </c:pt>
                <c:pt idx="18">
                  <c:v>267</c:v>
                </c:pt>
                <c:pt idx="19">
                  <c:v>267.14999999999998</c:v>
                </c:pt>
                <c:pt idx="20">
                  <c:v>267.14999999999998</c:v>
                </c:pt>
                <c:pt idx="21">
                  <c:v>270</c:v>
                </c:pt>
                <c:pt idx="22">
                  <c:v>270</c:v>
                </c:pt>
                <c:pt idx="23">
                  <c:v>272</c:v>
                </c:pt>
                <c:pt idx="24">
                  <c:v>272</c:v>
                </c:pt>
                <c:pt idx="25">
                  <c:v>274.7</c:v>
                </c:pt>
                <c:pt idx="26">
                  <c:v>274.7</c:v>
                </c:pt>
                <c:pt idx="27">
                  <c:v>278.2</c:v>
                </c:pt>
                <c:pt idx="28">
                  <c:v>278.2</c:v>
                </c:pt>
                <c:pt idx="29">
                  <c:v>292</c:v>
                </c:pt>
                <c:pt idx="30">
                  <c:v>292</c:v>
                </c:pt>
                <c:pt idx="31">
                  <c:v>306</c:v>
                </c:pt>
                <c:pt idx="32">
                  <c:v>306</c:v>
                </c:pt>
                <c:pt idx="33">
                  <c:v>340</c:v>
                </c:pt>
                <c:pt idx="34">
                  <c:v>340</c:v>
                </c:pt>
              </c:numCache>
            </c:numRef>
          </c:xVal>
          <c:yVal>
            <c:numRef>
              <c:f>Лист1!$B$38:$B$72</c:f>
              <c:numCache>
                <c:formatCode>General</c:formatCode>
                <c:ptCount val="35"/>
                <c:pt idx="0">
                  <c:v>0</c:v>
                </c:pt>
                <c:pt idx="1">
                  <c:v>11</c:v>
                </c:pt>
                <c:pt idx="2">
                  <c:v>11</c:v>
                </c:pt>
                <c:pt idx="3">
                  <c:v>22</c:v>
                </c:pt>
                <c:pt idx="4">
                  <c:v>22</c:v>
                </c:pt>
                <c:pt idx="5">
                  <c:v>33</c:v>
                </c:pt>
                <c:pt idx="6">
                  <c:v>33</c:v>
                </c:pt>
                <c:pt idx="7">
                  <c:v>44</c:v>
                </c:pt>
                <c:pt idx="8">
                  <c:v>44</c:v>
                </c:pt>
                <c:pt idx="9">
                  <c:v>55</c:v>
                </c:pt>
                <c:pt idx="10">
                  <c:v>55</c:v>
                </c:pt>
                <c:pt idx="11">
                  <c:v>66</c:v>
                </c:pt>
                <c:pt idx="12">
                  <c:v>66</c:v>
                </c:pt>
                <c:pt idx="13">
                  <c:v>77</c:v>
                </c:pt>
                <c:pt idx="14">
                  <c:v>77</c:v>
                </c:pt>
                <c:pt idx="15">
                  <c:v>88</c:v>
                </c:pt>
                <c:pt idx="16">
                  <c:v>100</c:v>
                </c:pt>
                <c:pt idx="17">
                  <c:v>100</c:v>
                </c:pt>
                <c:pt idx="18">
                  <c:v>88</c:v>
                </c:pt>
                <c:pt idx="19">
                  <c:v>88</c:v>
                </c:pt>
                <c:pt idx="20">
                  <c:v>77</c:v>
                </c:pt>
                <c:pt idx="21">
                  <c:v>77</c:v>
                </c:pt>
                <c:pt idx="22">
                  <c:v>66</c:v>
                </c:pt>
                <c:pt idx="23">
                  <c:v>66</c:v>
                </c:pt>
                <c:pt idx="24">
                  <c:v>55</c:v>
                </c:pt>
                <c:pt idx="25">
                  <c:v>55</c:v>
                </c:pt>
                <c:pt idx="26">
                  <c:v>44</c:v>
                </c:pt>
                <c:pt idx="27">
                  <c:v>44</c:v>
                </c:pt>
                <c:pt idx="28">
                  <c:v>33</c:v>
                </c:pt>
                <c:pt idx="29">
                  <c:v>33</c:v>
                </c:pt>
                <c:pt idx="30">
                  <c:v>22</c:v>
                </c:pt>
                <c:pt idx="31">
                  <c:v>22</c:v>
                </c:pt>
                <c:pt idx="32">
                  <c:v>11</c:v>
                </c:pt>
                <c:pt idx="33">
                  <c:v>11</c:v>
                </c:pt>
                <c:pt idx="34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64840928"/>
        <c:axId val="1164841472"/>
      </c:scatterChart>
      <c:valAx>
        <c:axId val="1164840928"/>
        <c:scaling>
          <c:orientation val="minMax"/>
          <c:max val="340"/>
          <c:min val="170"/>
        </c:scaling>
        <c:delete val="0"/>
        <c:axPos val="b"/>
        <c:majorGridlines>
          <c:spPr>
            <a:ln w="9525" cap="flat" cmpd="sng" algn="ctr">
              <a:solidFill>
                <a:schemeClr val="tx1">
                  <a:alpha val="3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 dirty="0" smtClean="0"/>
                  <a:t>Параметр </a:t>
                </a:r>
                <a:r>
                  <a:rPr lang="en-US" sz="1400" dirty="0" smtClean="0"/>
                  <a:t>new_x1</a:t>
                </a:r>
                <a:endParaRPr lang="en-US" sz="1400" dirty="0"/>
              </a:p>
            </c:rich>
          </c:tx>
          <c:layout>
            <c:manualLayout>
              <c:xMode val="edge"/>
              <c:yMode val="edge"/>
              <c:x val="0.47763263679977852"/>
              <c:y val="0.9005099433396289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164841472"/>
        <c:crosses val="autoZero"/>
        <c:crossBetween val="midCat"/>
        <c:majorUnit val="10"/>
      </c:valAx>
      <c:valAx>
        <c:axId val="116484147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3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/>
                  <a:t>Идентичность,</a:t>
                </a:r>
                <a:r>
                  <a:rPr lang="ru-RU" sz="1400" baseline="0"/>
                  <a:t> %</a:t>
                </a:r>
                <a:endParaRPr lang="ru-RU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1648409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ru-RU"/>
              <a:t>27.04.2016</a:t>
            </a:fld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ru-RU"/>
              <a:t>27.04.2016</a:t>
            </a:fld>
            <a:endParaRPr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Образец текста</a:t>
            </a:r>
          </a:p>
          <a:p>
            <a:pPr lvl="1"/>
            <a:r>
              <a:rPr/>
              <a:t>Второй уровень</a:t>
            </a:r>
          </a:p>
          <a:p>
            <a:pPr lvl="2"/>
            <a:r>
              <a:rPr/>
              <a:t>Третий уровень</a:t>
            </a:r>
          </a:p>
          <a:p>
            <a:pPr lvl="3"/>
            <a:r>
              <a:rPr/>
              <a:t>Четвертый уровень</a:t>
            </a:r>
          </a:p>
          <a:p>
            <a:pPr lvl="4"/>
            <a:r>
              <a:rPr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Прямая соединительная линия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Полилиния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ru-RU" noProof="0" dirty="0"/>
            </a:p>
          </p:txBody>
        </p:sp>
        <p:sp>
          <p:nvSpPr>
            <p:cNvPr id="10" name="Полилиния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ru-RU" noProof="0" dirty="0"/>
            </a:p>
          </p:txBody>
        </p:sp>
        <p:sp>
          <p:nvSpPr>
            <p:cNvPr id="11" name="Полилиния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ru-RU" noProof="0" dirty="0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noProof="0" smtClean="0"/>
              <a:t>Образец подзаголовка</a:t>
            </a:r>
            <a:endParaRPr lang="ru-RU" noProof="0" dirty="0"/>
          </a:p>
        </p:txBody>
      </p:sp>
      <p:sp>
        <p:nvSpPr>
          <p:cNvPr id="22" name="Дата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ru-RU" noProof="0" smtClean="0"/>
              <a:t>27.04.2016</a:t>
            </a:fld>
            <a:endParaRPr lang="ru-RU" noProof="0" dirty="0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24" name="Номер слайда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ru-RU" noProof="0" smtClean="0"/>
              <a:t>27.04.2016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ru-RU" noProof="0" smtClean="0"/>
              <a:t>27.04.2016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ru-RU" noProof="0" smtClean="0"/>
              <a:t>27.04.2016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noProof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ru-RU" noProof="0" smtClean="0"/>
              <a:t>27.04.2016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ru-RU" noProof="0" smtClean="0"/>
              <a:t>‹#›</a:t>
            </a:fld>
            <a:endParaRPr lang="ru-RU" noProof="0" dirty="0"/>
          </a:p>
        </p:txBody>
      </p:sp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Прямая соединительная линия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ru-RU" noProof="0" smtClean="0"/>
              <a:t>27.04.2016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>
            <a:lvl1pPr>
              <a:defRPr/>
            </a:lvl1pPr>
          </a:lstStyle>
          <a:p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ru-RU" noProof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ru-RU" noProof="0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ru-RU" noProof="0" smtClean="0"/>
              <a:t>27.04.2016</a:t>
            </a:fld>
            <a:endParaRPr lang="ru-RU" noProof="0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ru-RU" noProof="0" smtClean="0"/>
              <a:t>27.04.2016</a:t>
            </a:fld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ru-RU" noProof="0" smtClean="0"/>
              <a:t>27.04.2016</a:t>
            </a:fld>
            <a:endParaRPr lang="ru-RU" noProof="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ru-RU" noProof="0" smtClean="0"/>
              <a:t>27.04.2016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ru-RU" noProof="0" smtClean="0"/>
              <a:t>27.04.2016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Полилиния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noProof="0" dirty="0"/>
            </a:p>
          </p:txBody>
        </p:sp>
        <p:sp>
          <p:nvSpPr>
            <p:cNvPr id="11" name="Полилиния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noProof="0" dirty="0"/>
            </a:p>
          </p:txBody>
        </p:sp>
        <p:sp>
          <p:nvSpPr>
            <p:cNvPr id="14" name="Полилиния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noProof="0" dirty="0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ru-RU" noProof="0" dirty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ru-RU" noProof="0" dirty="0" smtClean="0"/>
              <a:t>Образец текста</a:t>
            </a:r>
          </a:p>
          <a:p>
            <a:pPr lvl="1"/>
            <a:r>
              <a:rPr lang="ru-RU" noProof="0" dirty="0" smtClean="0"/>
              <a:t>Второй уровень</a:t>
            </a:r>
          </a:p>
          <a:p>
            <a:pPr lvl="2"/>
            <a:r>
              <a:rPr lang="ru-RU" noProof="0" dirty="0" smtClean="0"/>
              <a:t>Третий уровень</a:t>
            </a:r>
          </a:p>
          <a:p>
            <a:pPr lvl="3"/>
            <a:r>
              <a:rPr lang="ru-RU" noProof="0" dirty="0" smtClean="0"/>
              <a:t>Четвертый уровень</a:t>
            </a:r>
          </a:p>
          <a:p>
            <a:pPr lvl="4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ru-RU" noProof="0" smtClean="0"/>
              <a:pPr/>
              <a:t>27.04.2016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defTabSz="1216152">
              <a:lnSpc>
                <a:spcPct val="90000"/>
              </a:lnSpc>
              <a:spcBef>
                <a:spcPts val="0"/>
              </a:spcBef>
              <a:buNone/>
            </a:pPr>
            <a:r>
              <a:rPr lang="ru-RU" dirty="0" err="1" smtClean="0">
                <a:latin typeface="Calibri"/>
              </a:rPr>
              <a:t>Стеганографические</a:t>
            </a:r>
            <a:r>
              <a:rPr lang="ru-RU" dirty="0" smtClean="0">
                <a:latin typeface="Calibri"/>
              </a:rPr>
              <a:t> методы защиты информации</a:t>
            </a:r>
            <a:endParaRPr lang="ru-RU" sz="5400" b="0" i="0" dirty="0">
              <a:solidFill>
                <a:schemeClr val="tx1"/>
              </a:solidFill>
              <a:latin typeface="Calibri"/>
              <a:ea typeface="+mj-ea"/>
              <a:cs typeface="+mj-cs"/>
            </a:endParaRP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2608462" y="3429000"/>
            <a:ext cx="6768752" cy="1752600"/>
          </a:xfrm>
        </p:spPr>
        <p:txBody>
          <a:bodyPr>
            <a:normAutofit/>
          </a:bodyPr>
          <a:lstStyle/>
          <a:p>
            <a:pPr marL="0" indent="0" algn="l">
              <a:spcBef>
                <a:spcPts val="0"/>
              </a:spcBef>
              <a:buNone/>
            </a:pPr>
            <a:r>
              <a:rPr lang="ru-RU" sz="1600" cap="none" dirty="0" smtClean="0">
                <a:solidFill>
                  <a:srgbClr val="009999"/>
                </a:solidFill>
              </a:rPr>
              <a:t>Подготовил:</a:t>
            </a:r>
          </a:p>
          <a:p>
            <a:r>
              <a:rPr lang="ru-RU" sz="1600" cap="none" dirty="0" err="1" smtClean="0">
                <a:solidFill>
                  <a:srgbClr val="009999"/>
                </a:solidFill>
              </a:rPr>
              <a:t>Губский</a:t>
            </a:r>
            <a:r>
              <a:rPr lang="ru-RU" sz="1600" cap="none" dirty="0" smtClean="0">
                <a:solidFill>
                  <a:srgbClr val="009999"/>
                </a:solidFill>
              </a:rPr>
              <a:t> М.Д. — студент гр.353501</a:t>
            </a:r>
          </a:p>
          <a:p>
            <a:pPr marL="0" indent="0" algn="l">
              <a:spcBef>
                <a:spcPts val="0"/>
              </a:spcBef>
              <a:buNone/>
            </a:pPr>
            <a:endParaRPr lang="ru-RU" sz="1600" cap="none" dirty="0" smtClean="0">
              <a:solidFill>
                <a:srgbClr val="009999"/>
              </a:solidFill>
            </a:endParaRPr>
          </a:p>
          <a:p>
            <a:pPr marL="0" indent="0" algn="l">
              <a:spcBef>
                <a:spcPts val="0"/>
              </a:spcBef>
              <a:buNone/>
            </a:pPr>
            <a:r>
              <a:rPr lang="ru-RU" sz="1600" b="0" i="0" cap="none" spc="200" baseline="0" dirty="0" smtClean="0">
                <a:solidFill>
                  <a:srgbClr val="009999"/>
                </a:solidFill>
              </a:rPr>
              <a:t>Научный</a:t>
            </a:r>
            <a:r>
              <a:rPr lang="ru-RU" sz="1600" b="0" i="0" cap="none" spc="200" dirty="0" smtClean="0">
                <a:solidFill>
                  <a:srgbClr val="009999"/>
                </a:solidFill>
              </a:rPr>
              <a:t> руководитель:</a:t>
            </a:r>
          </a:p>
          <a:p>
            <a:r>
              <a:rPr lang="ru-RU" sz="1600" i="1" cap="none" dirty="0" err="1" smtClean="0"/>
              <a:t>Стройникова</a:t>
            </a:r>
            <a:r>
              <a:rPr lang="ru-RU" sz="1600" i="1" cap="none" dirty="0" smtClean="0"/>
              <a:t> Е. Д. – </a:t>
            </a:r>
            <a:r>
              <a:rPr lang="ru-RU" sz="1600" i="1" cap="none" dirty="0"/>
              <a:t>а</a:t>
            </a:r>
            <a:r>
              <a:rPr lang="ru-RU" sz="1600" i="1" cap="none" dirty="0" smtClean="0"/>
              <a:t>ссистент кафедры информатики</a:t>
            </a:r>
            <a:endParaRPr lang="ru-RU" sz="1600" cap="none" dirty="0" smtClean="0"/>
          </a:p>
          <a:p>
            <a:pPr marL="0" indent="0" algn="l">
              <a:spcBef>
                <a:spcPts val="0"/>
              </a:spcBef>
              <a:buNone/>
            </a:pPr>
            <a:endParaRPr lang="ru-RU" sz="1600" b="0" i="0" spc="200" baseline="0" dirty="0">
              <a:solidFill>
                <a:srgbClr val="00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устойчивости метода </a:t>
            </a:r>
            <a:r>
              <a:rPr lang="en-US" dirty="0"/>
              <a:t>LSB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341884" y="1916832"/>
            <a:ext cx="10441160" cy="4439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0"/>
              </a:spcAft>
            </a:pPr>
            <a:r>
              <a:rPr lang="ru-RU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Производились атаки с помощью следующих трансформаций: </a:t>
            </a:r>
            <a:endParaRPr lang="en-US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EXTENT</a:t>
            </a:r>
            <a:r>
              <a:rPr lang="ru-RU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— извлекает область и помещает в новое изображение с данным размером (использовался как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resize</a:t>
            </a:r>
            <a:r>
              <a:rPr lang="ru-RU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en-US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indent="358775" algn="just">
              <a:lnSpc>
                <a:spcPct val="107000"/>
              </a:lnSpc>
              <a:spcAft>
                <a:spcPts val="0"/>
              </a:spcAft>
            </a:pPr>
            <a:r>
              <a:rPr lang="en-US" i="1" dirty="0" smtClean="0">
                <a:solidFill>
                  <a:srgbClr val="FFFF00"/>
                </a:solidFill>
              </a:rPr>
              <a:t>(</a:t>
            </a:r>
            <a:r>
              <a:rPr lang="en-US" i="1" dirty="0">
                <a:solidFill>
                  <a:srgbClr val="FFFF00"/>
                </a:solidFill>
              </a:rPr>
              <a:t>x0, y0, x1, y1</a:t>
            </a:r>
            <a:r>
              <a:rPr lang="en-US" i="1" dirty="0" smtClean="0">
                <a:solidFill>
                  <a:srgbClr val="FFFF00"/>
                </a:solidFill>
              </a:rPr>
              <a:t>) = </a:t>
            </a:r>
            <a:r>
              <a:rPr lang="ru-RU" i="1" dirty="0">
                <a:solidFill>
                  <a:srgbClr val="FFFF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solidFill>
                  <a:srgbClr val="FFFF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new_x0, new_y0, new_x1, new_y1</a:t>
            </a:r>
            <a:r>
              <a:rPr lang="ru-RU" i="1" dirty="0" smtClean="0">
                <a:solidFill>
                  <a:srgbClr val="FFFF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i="1" dirty="0">
              <a:solidFill>
                <a:srgbClr val="FFFF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AFFINE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— аффинное преобразование</a:t>
            </a:r>
            <a:r>
              <a:rPr lang="ru-RU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indent="358775" algn="just">
              <a:lnSpc>
                <a:spcPct val="107000"/>
              </a:lnSpc>
              <a:spcAft>
                <a:spcPts val="0"/>
              </a:spcAft>
            </a:pPr>
            <a:r>
              <a:rPr lang="ru-RU" i="1" dirty="0" smtClean="0">
                <a:solidFill>
                  <a:srgbClr val="FFFF00"/>
                </a:solidFill>
              </a:rPr>
              <a:t>(</a:t>
            </a:r>
            <a:r>
              <a:rPr lang="en-US" i="1" dirty="0" smtClean="0">
                <a:solidFill>
                  <a:srgbClr val="FFFF00"/>
                </a:solidFill>
              </a:rPr>
              <a:t>x, y</a:t>
            </a:r>
            <a:r>
              <a:rPr lang="ru-RU" i="1" dirty="0" smtClean="0">
                <a:solidFill>
                  <a:srgbClr val="FFFF00"/>
                </a:solidFill>
              </a:rPr>
              <a:t>)</a:t>
            </a:r>
            <a:r>
              <a:rPr lang="en-US" i="1" dirty="0" smtClean="0">
                <a:solidFill>
                  <a:srgbClr val="FFFF00"/>
                </a:solidFill>
              </a:rPr>
              <a:t> = </a:t>
            </a:r>
            <a:r>
              <a:rPr lang="es-ES" i="1" dirty="0" smtClean="0">
                <a:solidFill>
                  <a:srgbClr val="FFFF00"/>
                </a:solidFill>
              </a:rPr>
              <a:t>(</a:t>
            </a:r>
            <a:r>
              <a:rPr lang="es-ES" i="1" dirty="0">
                <a:solidFill>
                  <a:srgbClr val="FFFF00"/>
                </a:solidFill>
              </a:rPr>
              <a:t>a x + b y + c, d x + e y + f)</a:t>
            </a:r>
            <a:endParaRPr lang="ru-RU" i="1" dirty="0">
              <a:solidFill>
                <a:srgbClr val="FFFF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PERSPECTIVE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— перспективное преобразование</a:t>
            </a:r>
            <a:r>
              <a:rPr lang="ru-RU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indent="357188" algn="just">
              <a:lnSpc>
                <a:spcPct val="107000"/>
              </a:lnSpc>
              <a:spcAft>
                <a:spcPts val="0"/>
              </a:spcAft>
            </a:pPr>
            <a:r>
              <a:rPr lang="en-US" i="1" dirty="0" smtClean="0">
                <a:solidFill>
                  <a:srgbClr val="FFFF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(x, y) = </a:t>
            </a:r>
            <a:r>
              <a:rPr lang="es-ES" i="1" dirty="0">
                <a:solidFill>
                  <a:srgbClr val="FFFF00"/>
                </a:solidFill>
              </a:rPr>
              <a:t>(a x + b y + c)/(g x + h y + 1), (d x + e y + f)/(g x + h y+ 1)</a:t>
            </a:r>
            <a:endParaRPr lang="ru-RU" i="1" dirty="0">
              <a:solidFill>
                <a:srgbClr val="FFFF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ROTATE 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— вращение на 360 градусов с поэтапным сохранением каждые 90 градусов</a:t>
            </a:r>
            <a:r>
              <a:rPr lang="ru-RU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ru-RU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72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устойчивости метода </a:t>
            </a:r>
            <a:r>
              <a:rPr lang="en-US" dirty="0" smtClean="0"/>
              <a:t>LSB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321705" y="1700808"/>
            <a:ext cx="41456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Изображение </a:t>
            </a:r>
            <a:r>
              <a:rPr lang="ru-RU" dirty="0"/>
              <a:t>в формате </a:t>
            </a:r>
            <a:r>
              <a:rPr lang="en-US" dirty="0" smtClean="0"/>
              <a:t>BMP</a:t>
            </a:r>
            <a:r>
              <a:rPr lang="ru-RU" dirty="0" smtClean="0"/>
              <a:t> 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40836179"/>
              </p:ext>
            </p:extLst>
          </p:nvPr>
        </p:nvGraphicFramePr>
        <p:xfrm>
          <a:off x="1219200" y="2348880"/>
          <a:ext cx="10635852" cy="34563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31315"/>
                <a:gridCol w="1484244"/>
                <a:gridCol w="1731442"/>
                <a:gridCol w="1485289"/>
                <a:gridCol w="1632981"/>
                <a:gridCol w="1632981"/>
                <a:gridCol w="1337600"/>
              </a:tblGrid>
              <a:tr h="936181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Вид трансформации</a:t>
                      </a:r>
                      <a:endParaRPr lang="ru-RU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8691" marR="58691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Без трансформации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8691" marR="5869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EXTENT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8691" marR="5869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AFFINE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8691" marR="5869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PERSPECTIVE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8691" marR="5869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ROTATE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8691" marR="58691" marT="0" marB="0" anchor="ctr"/>
                </a:tc>
              </a:tr>
              <a:tr h="41035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Ввод</a:t>
                      </a:r>
                      <a:endParaRPr lang="ru-RU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8691" marR="58691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success_1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8691" marR="58691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96684"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Вывод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8691" marR="5869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8691" marR="58691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success_1</a:t>
                      </a:r>
                      <a:endParaRPr lang="ru-RU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8691" marR="58691" marT="0" marB="0" anchor="ctr"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ÝXØÙ\Ü×Ì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91" marR="58691" marT="0" marB="0" anchor="ctr"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/>
                      </a:r>
                      <a:br>
                        <a:rPr lang="ru-RU" sz="1800" dirty="0">
                          <a:effectLst/>
                        </a:rPr>
                      </a:br>
                      <a:r>
                        <a:rPr lang="ru-RU" sz="1800" dirty="0" err="1">
                          <a:effectLst/>
                        </a:rPr>
                        <a:t>sÿÿÿÿÿÿÿÿ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91" marR="58691" marT="0" marB="0" anchor="ctr"/>
                </a:tc>
                <a:tc>
                  <a:txBody>
                    <a:bodyPr/>
                    <a:lstStyle/>
                    <a:p>
                      <a:r>
                        <a:rPr lang="ru-RU" sz="1800" dirty="0" err="1">
                          <a:effectLst/>
                        </a:rPr>
                        <a:t>qÍ÷UXãa</a:t>
                      </a:r>
                      <a:r>
                        <a:rPr lang="ru-RU" sz="1800" dirty="0">
                          <a:effectLst/>
                        </a:rPr>
                        <a:t>¶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91" marR="58691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success_1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8691" marR="58691" marT="0" marB="0" anchor="ctr"/>
                </a:tc>
              </a:tr>
              <a:tr h="49480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8691" marR="58691" marT="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qÇs}÷ßuU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91" marR="58691" marT="0" marB="0" anchor="ctr"/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qÏÿÿÿÿÿÿÿ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91" marR="58691" marT="0" marB="0" anchor="ctr"/>
                </a:tc>
                <a:tc>
                  <a:txBody>
                    <a:bodyPr/>
                    <a:lstStyle/>
                    <a:p>
                      <a:r>
                        <a:rPr lang="ru-RU" sz="1800" dirty="0" err="1">
                          <a:effectLst/>
                        </a:rPr>
                        <a:t>sÿÿÿÿÿÿÿÿ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91" marR="58691" marT="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3966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8691" marR="58691" marT="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qÇqÇqÇ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91" marR="58691" marT="0" marB="0" anchor="ctr"/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sÿÿÿþ8a2C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91" marR="58691" marT="0" marB="0" anchor="ctr"/>
                </a:tc>
                <a:tc>
                  <a:txBody>
                    <a:bodyPr/>
                    <a:lstStyle/>
                    <a:p>
                      <a:r>
                        <a:rPr lang="ru-RU" sz="1800" dirty="0" err="1">
                          <a:effectLst/>
                        </a:rPr>
                        <a:t>UÇqÇqÇ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91" marR="58691" marT="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8688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Видимость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8691" marR="58691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—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8691" marR="5869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—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8691" marR="5869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—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8691" marR="5869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—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8691" marR="5869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—</a:t>
                      </a:r>
                      <a:endParaRPr lang="ru-RU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8691" marR="58691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372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устойчивости метода </a:t>
            </a:r>
            <a:r>
              <a:rPr lang="en-US" dirty="0" smtClean="0"/>
              <a:t>LSB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321705" y="1700808"/>
            <a:ext cx="41087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Изображение </a:t>
            </a:r>
            <a:r>
              <a:rPr lang="ru-RU" dirty="0"/>
              <a:t>в формате </a:t>
            </a:r>
            <a:r>
              <a:rPr lang="en-US" dirty="0" smtClean="0"/>
              <a:t>PNG</a:t>
            </a:r>
            <a:r>
              <a:rPr lang="ru-RU" dirty="0" smtClean="0"/>
              <a:t> 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sz="half" idx="2"/>
          </p:nvPr>
        </p:nvGraphicFramePr>
        <p:xfrm>
          <a:off x="1219200" y="2348880"/>
          <a:ext cx="10635852" cy="34563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31315"/>
                <a:gridCol w="1484244"/>
                <a:gridCol w="1731442"/>
                <a:gridCol w="1485289"/>
                <a:gridCol w="1632981"/>
                <a:gridCol w="1632981"/>
                <a:gridCol w="1337600"/>
              </a:tblGrid>
              <a:tr h="936181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Вид трансформации</a:t>
                      </a:r>
                      <a:endParaRPr lang="ru-RU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8691" marR="58691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Без трансформации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8691" marR="5869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EXTENT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8691" marR="5869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AFFINE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8691" marR="5869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PERSPECTIVE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8691" marR="5869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ROTATE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8691" marR="58691" marT="0" marB="0" anchor="ctr"/>
                </a:tc>
              </a:tr>
              <a:tr h="41035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Ввод</a:t>
                      </a:r>
                      <a:endParaRPr lang="ru-RU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8691" marR="58691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success_1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8691" marR="58691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96684"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Вывод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8691" marR="5869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8691" marR="58691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success_1</a:t>
                      </a:r>
                      <a:endParaRPr lang="ru-RU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8691" marR="58691" marT="0" marB="0" anchor="ctr"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ÝXØÙ\Ü×Ì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91" marR="58691" marT="0" marB="0" anchor="ctr"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/>
                      </a:r>
                      <a:br>
                        <a:rPr lang="ru-RU" sz="1800" dirty="0">
                          <a:effectLst/>
                        </a:rPr>
                      </a:br>
                      <a:r>
                        <a:rPr lang="ru-RU" sz="1800" dirty="0" err="1">
                          <a:effectLst/>
                        </a:rPr>
                        <a:t>sÿÿÿÿÿÿÿÿ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91" marR="58691" marT="0" marB="0" anchor="ctr"/>
                </a:tc>
                <a:tc>
                  <a:txBody>
                    <a:bodyPr/>
                    <a:lstStyle/>
                    <a:p>
                      <a:r>
                        <a:rPr lang="ru-RU" sz="1800" dirty="0" err="1">
                          <a:effectLst/>
                        </a:rPr>
                        <a:t>qÍ÷UXãa</a:t>
                      </a:r>
                      <a:r>
                        <a:rPr lang="ru-RU" sz="1800" dirty="0">
                          <a:effectLst/>
                        </a:rPr>
                        <a:t>¶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91" marR="58691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success_1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8691" marR="58691" marT="0" marB="0" anchor="ctr"/>
                </a:tc>
              </a:tr>
              <a:tr h="49480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8691" marR="58691" marT="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qÇs}÷ßuU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91" marR="58691" marT="0" marB="0" anchor="ctr"/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qÏÿÿÿÿÿÿÿ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91" marR="58691" marT="0" marB="0" anchor="ctr"/>
                </a:tc>
                <a:tc>
                  <a:txBody>
                    <a:bodyPr/>
                    <a:lstStyle/>
                    <a:p>
                      <a:r>
                        <a:rPr lang="ru-RU" sz="1800" dirty="0" err="1">
                          <a:effectLst/>
                        </a:rPr>
                        <a:t>sÿÿÿÿÿÿÿÿ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91" marR="58691" marT="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3966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8691" marR="58691" marT="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qÇqÇqÇ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91" marR="58691" marT="0" marB="0" anchor="ctr"/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sÿÿÿþ8a2C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91" marR="58691" marT="0" marB="0" anchor="ctr"/>
                </a:tc>
                <a:tc>
                  <a:txBody>
                    <a:bodyPr/>
                    <a:lstStyle/>
                    <a:p>
                      <a:r>
                        <a:rPr lang="ru-RU" sz="1800" dirty="0" err="1">
                          <a:effectLst/>
                        </a:rPr>
                        <a:t>UÇqÇqÇ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91" marR="58691" marT="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8688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Видимость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8691" marR="58691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—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8691" marR="5869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—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8691" marR="5869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—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8691" marR="5869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—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8691" marR="5869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—</a:t>
                      </a:r>
                      <a:endParaRPr lang="ru-RU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8691" marR="58691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110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устойчивости метода </a:t>
            </a:r>
            <a:r>
              <a:rPr lang="en-US" dirty="0"/>
              <a:t>LSB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7306" y="1515751"/>
            <a:ext cx="5082740" cy="914400"/>
          </a:xfrm>
        </p:spPr>
        <p:txBody>
          <a:bodyPr/>
          <a:lstStyle/>
          <a:p>
            <a:r>
              <a:rPr lang="ru-RU" dirty="0" smtClean="0"/>
              <a:t>Пустой контейнер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2494473"/>
            <a:ext cx="3627214" cy="3627214"/>
          </a:xfrm>
        </p:spPr>
      </p:pic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598468" y="1498600"/>
            <a:ext cx="5430416" cy="914400"/>
          </a:xfrm>
        </p:spPr>
        <p:txBody>
          <a:bodyPr/>
          <a:lstStyle/>
          <a:p>
            <a:r>
              <a:rPr lang="ru-RU" dirty="0" smtClean="0"/>
              <a:t>Контейнер с сообщением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492" y="2494473"/>
            <a:ext cx="3627214" cy="3627214"/>
          </a:xfrm>
        </p:spPr>
      </p:pic>
    </p:spTree>
    <p:extLst>
      <p:ext uri="{BB962C8B-B14F-4D97-AF65-F5344CB8AC3E}">
        <p14:creationId xmlns:p14="http://schemas.microsoft.com/office/powerpoint/2010/main" val="112897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устойчивости метода </a:t>
            </a:r>
            <a:r>
              <a:rPr lang="en-US" dirty="0" smtClean="0"/>
              <a:t>LSB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18883" y="1700808"/>
            <a:ext cx="1021164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График зависимости идентичности полученного сообщения от параметра </a:t>
            </a:r>
            <a:r>
              <a:rPr lang="en-US" dirty="0" smtClean="0"/>
              <a:t>a, </a:t>
            </a:r>
            <a:endParaRPr lang="ru-RU" dirty="0" smtClean="0"/>
          </a:p>
          <a:p>
            <a:r>
              <a:rPr lang="ru-RU" dirty="0" smtClean="0"/>
              <a:t>при трансформации методами </a:t>
            </a:r>
            <a:r>
              <a:rPr lang="en-US" dirty="0" smtClean="0"/>
              <a:t>Perspective, Affine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66461796"/>
              </p:ext>
            </p:extLst>
          </p:nvPr>
        </p:nvGraphicFramePr>
        <p:xfrm>
          <a:off x="1219200" y="2734013"/>
          <a:ext cx="10318726" cy="35753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2423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устойчивости метода </a:t>
            </a:r>
            <a:r>
              <a:rPr lang="en-US" dirty="0" smtClean="0"/>
              <a:t>LSB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18883" y="1700808"/>
            <a:ext cx="1097159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График зависимости идентичности полученного сообщения от параметра </a:t>
            </a:r>
            <a:r>
              <a:rPr lang="en-US" dirty="0" smtClean="0"/>
              <a:t>new_x1,</a:t>
            </a:r>
          </a:p>
          <a:p>
            <a:r>
              <a:rPr lang="ru-RU" dirty="0"/>
              <a:t>п</a:t>
            </a:r>
            <a:r>
              <a:rPr lang="ru-RU" dirty="0" smtClean="0"/>
              <a:t>ри трансформации методом </a:t>
            </a:r>
            <a:r>
              <a:rPr lang="en-US" dirty="0" smtClean="0"/>
              <a:t>Extent</a:t>
            </a:r>
            <a:endParaRPr lang="ru-RU" dirty="0"/>
          </a:p>
        </p:txBody>
      </p:sp>
      <p:graphicFrame>
        <p:nvGraphicFramePr>
          <p:cNvPr id="8" name="Диаграмма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0120966"/>
              </p:ext>
            </p:extLst>
          </p:nvPr>
        </p:nvGraphicFramePr>
        <p:xfrm>
          <a:off x="1218883" y="2708920"/>
          <a:ext cx="10060104" cy="36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91100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934172" y="2030338"/>
            <a:ext cx="4587499" cy="1223963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218882" y="1772816"/>
            <a:ext cx="103605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448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1216152">
              <a:lnSpc>
                <a:spcPct val="90000"/>
              </a:lnSpc>
              <a:spcBef>
                <a:spcPts val="0"/>
              </a:spcBef>
              <a:buNone/>
            </a:pPr>
            <a:r>
              <a:rPr lang="ru-RU" smtClean="0">
                <a:latin typeface="Calibri"/>
              </a:rPr>
              <a:t>План</a:t>
            </a:r>
            <a:endParaRPr lang="ru-RU" sz="3600" b="0" i="0" dirty="0">
              <a:solidFill>
                <a:schemeClr val="tx1"/>
              </a:solidFill>
              <a:latin typeface="Calibri"/>
              <a:ea typeface="+mj-ea"/>
              <a:cs typeface="+mj-cs"/>
            </a:endParaRP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ru-RU" sz="28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Стеганография</a:t>
            </a:r>
          </a:p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ru-RU" sz="28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Виды стеганографии</a:t>
            </a:r>
          </a:p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ru-RU" sz="28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Метод </a:t>
            </a:r>
            <a:r>
              <a:rPr lang="en-US" sz="28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LSB</a:t>
            </a:r>
            <a:endParaRPr lang="ru-RU" sz="2800" b="0" i="0" dirty="0" smtClean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  <a:p>
            <a:pPr marL="301752" indent="-301752" defTabSz="1216152">
              <a:buClr>
                <a:srgbClr val="009999"/>
              </a:buClr>
              <a:buFont typeface="Arial"/>
              <a:buChar char="•"/>
            </a:pPr>
            <a:r>
              <a:rPr lang="ru-RU" dirty="0"/>
              <a:t>Оценка устойчивости метода </a:t>
            </a:r>
            <a:r>
              <a:rPr lang="en-US" dirty="0"/>
              <a:t>LSB</a:t>
            </a:r>
            <a:endParaRPr lang="ru-RU" sz="2800" b="0" i="0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Стеганография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218882" y="1772816"/>
            <a:ext cx="774656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   Стеганография </a:t>
            </a:r>
            <a:r>
              <a:rPr lang="ru-RU" dirty="0"/>
              <a:t>(греч. — тайнопись) — наука, изучающая передачу и хранение информации при сокрытии самого факта ее существования. Уже в </a:t>
            </a:r>
            <a:r>
              <a:rPr lang="en-US" dirty="0"/>
              <a:t>IV</a:t>
            </a:r>
            <a:r>
              <a:rPr lang="ru-RU" dirty="0"/>
              <a:t> в. до н. э. использовали стеганографию, чтобы передавать важные сообщения.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764" y="1498600"/>
            <a:ext cx="20193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62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Классическая стеганография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218883" y="1772816"/>
            <a:ext cx="581163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 </a:t>
            </a:r>
            <a:r>
              <a:rPr lang="ru-RU" dirty="0" smtClean="0"/>
              <a:t> Классическая </a:t>
            </a:r>
            <a:r>
              <a:rPr lang="ru-RU" dirty="0"/>
              <a:t>стеганография, исторически сложившиеся методы сокрытия сведений, они применяются в повседневной «реальной» жизни, другими словами некомпьютерные методы. Например, по одной из версий древние шумеры наносили сообщения на глиняные дощечки, после покрывали их слоем глины и вновь наносили надпись, но уже не секретную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094"/>
          <a:stretch/>
        </p:blipFill>
        <p:spPr>
          <a:xfrm>
            <a:off x="7030517" y="1768691"/>
            <a:ext cx="4743450" cy="340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98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Классическая стеганография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218883" y="1772816"/>
            <a:ext cx="545159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ru-RU" dirty="0"/>
              <a:t>Также известным примером служит тот факт, что, находясь в ссылке, В.И. Ленин писал молоком между строк, при нагревании текст выделялся (метод симпатических чернил).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989" y="1498600"/>
            <a:ext cx="4388395" cy="357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90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Компьютерная стеганография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218882" y="1772816"/>
            <a:ext cx="1020412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ru-RU" dirty="0"/>
              <a:t>Компьютерная </a:t>
            </a:r>
            <a:r>
              <a:rPr lang="ru-RU" dirty="0" smtClean="0"/>
              <a:t>стеганография включает </a:t>
            </a:r>
            <a:r>
              <a:rPr lang="ru-RU" dirty="0"/>
              <a:t>в себя методы, основанные на особенностях конкретной платформы компьютеров, а также свойствах компьютерных форматов данных. </a:t>
            </a:r>
            <a:endParaRPr lang="ru-RU" dirty="0" smtClean="0"/>
          </a:p>
          <a:p>
            <a:pPr algn="just"/>
            <a:r>
              <a:rPr lang="ru-RU" dirty="0"/>
              <a:t>Примерами компьютерных </a:t>
            </a:r>
            <a:r>
              <a:rPr lang="ru-RU" dirty="0" err="1"/>
              <a:t>стеганографических</a:t>
            </a:r>
            <a:r>
              <a:rPr lang="ru-RU" dirty="0"/>
              <a:t> методов являются: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dirty="0"/>
              <a:t>Метод с использованием регистра букв</a:t>
            </a:r>
            <a:r>
              <a:rPr lang="ru-RU" dirty="0" smtClean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dirty="0"/>
              <a:t>Метод, использующий специфику файловых систем</a:t>
            </a:r>
            <a:r>
              <a:rPr lang="ru-RU" dirty="0" smtClean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dirty="0"/>
              <a:t>Использование зарезервированных полей форматов </a:t>
            </a:r>
            <a:r>
              <a:rPr lang="ru-RU" dirty="0" smtClean="0"/>
              <a:t>данных.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021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Цифровая стеганография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218882" y="1772816"/>
            <a:ext cx="1036050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   </a:t>
            </a:r>
            <a:r>
              <a:rPr lang="ru-RU" dirty="0"/>
              <a:t>Это направление известно тем, что внедряет и скрывает необходимую информацию в цифровые объекты. К сожалению, это направление накладывает некоторые обязательства, такие как сохранение целостности и аутентичности файла, поэтому обычно в качестве контейнеров (хранилищ данных) используют </a:t>
            </a:r>
            <a:r>
              <a:rPr lang="ru-RU" dirty="0" err="1" smtClean="0"/>
              <a:t>медиафайлы</a:t>
            </a:r>
            <a:r>
              <a:rPr lang="ru-RU" dirty="0" smtClean="0"/>
              <a:t>. </a:t>
            </a:r>
            <a:r>
              <a:rPr lang="ru-RU" dirty="0"/>
              <a:t>Существуют следующие алгоритмы встраивания скрываемой информации: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dirty="0"/>
              <a:t>Работающие с цифровым сигналом напрямую (метод LSB).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dirty="0"/>
              <a:t>Внедрение скрытой информации (наложение секретного изображение, аудиофайла, текста поверх оригинала; часто используется для внедрения цифровых водяных знаков).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dirty="0"/>
              <a:t>Использование форматов файлов (к примеру, запись в метаданные).</a:t>
            </a:r>
          </a:p>
        </p:txBody>
      </p:sp>
    </p:spTree>
    <p:extLst>
      <p:ext uri="{BB962C8B-B14F-4D97-AF65-F5344CB8AC3E}">
        <p14:creationId xmlns:p14="http://schemas.microsoft.com/office/powerpoint/2010/main" val="41541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</a:t>
            </a:r>
            <a:r>
              <a:rPr lang="en-US" dirty="0" smtClean="0"/>
              <a:t>LSB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218882" y="1772816"/>
            <a:ext cx="10360501" cy="304698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/>
            <a:r>
              <a:rPr lang="en-US" dirty="0" smtClean="0"/>
              <a:t>  </a:t>
            </a:r>
            <a:r>
              <a:rPr lang="ru-RU" dirty="0"/>
              <a:t>Метод LSB (</a:t>
            </a:r>
            <a:r>
              <a:rPr lang="ru-RU" dirty="0" err="1"/>
              <a:t>Least</a:t>
            </a:r>
            <a:r>
              <a:rPr lang="ru-RU" dirty="0"/>
              <a:t> </a:t>
            </a:r>
            <a:r>
              <a:rPr lang="ru-RU" dirty="0" err="1"/>
              <a:t>Significant</a:t>
            </a:r>
            <a:r>
              <a:rPr lang="ru-RU" dirty="0"/>
              <a:t> </a:t>
            </a:r>
            <a:r>
              <a:rPr lang="ru-RU" dirty="0" err="1"/>
              <a:t>Bit</a:t>
            </a:r>
            <a:r>
              <a:rPr lang="ru-RU" dirty="0"/>
              <a:t>, наименьший значащий бит) основан на замене последнего значащего бита в контейнере (изображении, аудио, видеофайле) на бит секретного сообщения. Суть метода заключается в том, что человеческие органы восприятия не могут уловить незначительные изменения звука или цвета. Например, изменение в 8-битном изображении двух последних бит приводит к изменению в цвете максимум на 3 бита, что не то, что не уловимо для человеческого глаза, даже многие программы не могут отобразить такие градации.</a:t>
            </a:r>
          </a:p>
        </p:txBody>
      </p:sp>
    </p:spTree>
    <p:extLst>
      <p:ext uri="{BB962C8B-B14F-4D97-AF65-F5344CB8AC3E}">
        <p14:creationId xmlns:p14="http://schemas.microsoft.com/office/powerpoint/2010/main" val="170974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Общая схема</a:t>
            </a:r>
            <a:endParaRPr lang="ru-RU" dirty="0"/>
          </a:p>
        </p:txBody>
      </p:sp>
      <p:pic>
        <p:nvPicPr>
          <p:cNvPr id="5" name="image04.gif"/>
          <p:cNvPicPr>
            <a:picLocks noGrp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1701924" y="1772816"/>
            <a:ext cx="9678549" cy="350847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05644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_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41B1235-A091-4C7D-B88F-FA284973834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608</Words>
  <Application>Microsoft Office PowerPoint</Application>
  <PresentationFormat>Произвольный</PresentationFormat>
  <Paragraphs>118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Symbol</vt:lpstr>
      <vt:lpstr>Times New Roman</vt:lpstr>
      <vt:lpstr>Tech_16x9</vt:lpstr>
      <vt:lpstr>Стеганографические методы защиты информации</vt:lpstr>
      <vt:lpstr>План</vt:lpstr>
      <vt:lpstr>Стеганография</vt:lpstr>
      <vt:lpstr>Классическая стеганография</vt:lpstr>
      <vt:lpstr>Классическая стеганография</vt:lpstr>
      <vt:lpstr>Компьютерная стеганография</vt:lpstr>
      <vt:lpstr>Цифровая стеганография</vt:lpstr>
      <vt:lpstr>Метод LSB</vt:lpstr>
      <vt:lpstr>Общая схема</vt:lpstr>
      <vt:lpstr>Оценка устойчивости метода LSB</vt:lpstr>
      <vt:lpstr>Оценка устойчивости метода LSB</vt:lpstr>
      <vt:lpstr>Оценка устойчивости метода LSB</vt:lpstr>
      <vt:lpstr>Оценка устойчивости метода LSB</vt:lpstr>
      <vt:lpstr>Оценка устойчивости метода LSB</vt:lpstr>
      <vt:lpstr>Оценка устойчивости метода LSB</vt:lpstr>
      <vt:lpstr>Спасибо за внимание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2016-04-25T07:18:00Z</dcterms:created>
  <dcterms:modified xsi:type="dcterms:W3CDTF">2016-04-27T08:22:38Z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