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70" r:id="rId4"/>
    <p:sldId id="272" r:id="rId5"/>
    <p:sldId id="271" r:id="rId6"/>
    <p:sldId id="268" r:id="rId7"/>
    <p:sldId id="267" r:id="rId8"/>
    <p:sldId id="274" r:id="rId9"/>
    <p:sldId id="269" r:id="rId10"/>
    <p:sldId id="275" r:id="rId11"/>
    <p:sldId id="265" r:id="rId12"/>
    <p:sldId id="266" r:id="rId13"/>
    <p:sldId id="264" r:id="rId14"/>
    <p:sldId id="263" r:id="rId15"/>
    <p:sldId id="262" r:id="rId16"/>
    <p:sldId id="261" r:id="rId17"/>
    <p:sldId id="260" r:id="rId18"/>
    <p:sldId id="259" r:id="rId19"/>
    <p:sldId id="25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6466E6-5F2E-CD90-9E03-B04C94157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47FEB5-004D-8750-5F88-808316CB5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9A529F-A92E-F5DA-949C-2DA29B8D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8B1A-4FBF-4B6F-9203-B4428961CD8D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BA3835-7052-33BA-BD3C-5C8CAB91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1340A1-E6BA-003D-C6E4-9945C14D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8982-6216-41BD-850F-BBFDE0BDA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79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60F5A-9E8E-4875-B642-7C0977F5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9C9AFD-B668-CC2B-270E-7CFA1329C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AD1E0F-4FE0-F93D-B5E2-F22E57AF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8B1A-4FBF-4B6F-9203-B4428961CD8D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2E2498-3F36-C026-ADE7-FB96AC0DE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C51CD3-46E1-47ED-8690-9300BB83A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8982-6216-41BD-850F-BBFDE0BDA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09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0C2E542-F735-4F10-58A5-7741F96CD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26FDDF-FEB8-759B-08DF-F05909C26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E5926-0520-6456-D28B-A366B296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8B1A-4FBF-4B6F-9203-B4428961CD8D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2C30BE-E762-B207-53D4-9932BC59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89993E-8C50-6AB4-09C4-E882634F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8982-6216-41BD-850F-BBFDE0BDA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45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39277-0F46-0B26-42FD-ABDDEE8D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15B0B-D7B4-C006-228A-2E0083B3E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9D16EF-90B0-8B93-EBFF-F36166A4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8B1A-4FBF-4B6F-9203-B4428961CD8D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696716-46A3-A820-85AB-C89512CB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648C34-37DF-C3CC-1DA9-71C2EF47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8982-6216-41BD-850F-BBFDE0BDA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22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3B06D8-F8DD-FE64-98D1-3E7FA591B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F008A1-5D5E-DE9B-8D2F-44A746D5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BEA282-0FE0-D37C-B828-BE9F2CCB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8B1A-4FBF-4B6F-9203-B4428961CD8D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65A4E9-2D4D-3EB8-04A1-48647BC6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5C096D-80E9-3586-4E33-4006C4DC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8982-6216-41BD-850F-BBFDE0BDA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05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4A95B-C9F7-AD9D-8285-7F78CA56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A78F0-8DCE-6C76-7BAC-CAF46D0E7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DFBB1A3-5386-043A-FCC8-E5268FB51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93E249-0446-4106-BA99-54973345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8B1A-4FBF-4B6F-9203-B4428961CD8D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ECFF23-78C9-83B6-23A5-EE1CCDA8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A5B9AEF-46F9-180E-9FB3-0580C272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8982-6216-41BD-850F-BBFDE0BDA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81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C01EBF-D81D-F934-9F8C-BFFA285B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4536A0-D7D3-F604-2711-47B553303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637AE1-32CE-743F-F58F-6371B9AD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E02F1A-4FD6-B34A-4B55-893C7A9C2B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8B9CAFC-3495-1B85-6814-2E26F19BD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FA925F-05D4-F569-D4F2-54FD9A75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8B1A-4FBF-4B6F-9203-B4428961CD8D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98337E-1C82-9077-84B5-EFCDF6B5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36F3615-A42C-264C-6A03-96638E01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8982-6216-41BD-850F-BBFDE0BDA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10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37A188-6420-03C5-A699-69011382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5FB28C-7E2D-18F3-89E6-E4382378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8B1A-4FBF-4B6F-9203-B4428961CD8D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8A7EA11-23D0-03CE-D776-3D24F1149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5FBB315-3151-A0ED-8C6E-DFFCDB57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8982-6216-41BD-850F-BBFDE0BDA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517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376E96-47CC-464B-826A-3CD76314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8B1A-4FBF-4B6F-9203-B4428961CD8D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BEF272A-42B0-6368-7389-8CA5A948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568849-035B-1497-468C-B78EC34A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8982-6216-41BD-850F-BBFDE0BDA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58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8DC6B-9BDD-2014-287E-9EFCAEB3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31EF63-5ECA-E3C7-EA87-8DDA85F35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EA53F5-EE4C-CE9D-B945-0DC179702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C12FDB-107A-A167-B8E3-156C9293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8B1A-4FBF-4B6F-9203-B4428961CD8D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D60782-7C1E-9372-03B4-AF0B3F33B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007FAC-D47E-FC21-DC39-625625A5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8982-6216-41BD-850F-BBFDE0BDA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50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B6F4B-B6FE-F14F-B52A-791468E1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467FA1D-8F71-B2AF-9068-023A76278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5E1E9E-7D9F-57FB-A055-3C8D6AB2B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222B33-626F-9D52-FB36-C82D1051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68B1A-4FBF-4B6F-9203-B4428961CD8D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FD2CA5-5B67-BC18-AF0E-B02A17B70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5622A1-1281-5D9C-16DF-FA234C013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F8982-6216-41BD-850F-BBFDE0BDA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56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83E9C-5A92-2F5D-F52A-8C4A7BF08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4F4B7D-6EC0-9032-7DE1-694BB80AB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3B7DFE-9384-B000-3BF6-2377917AB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68B1A-4FBF-4B6F-9203-B4428961CD8D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144DE2-105B-5ED7-239C-1103BAFBC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A2037B-EEFB-1208-FFCA-48CFB41F7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F8982-6216-41BD-850F-BBFDE0BDA80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42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B4582-C3B9-8AAE-8F71-4494116A2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1363" y="0"/>
            <a:ext cx="9144000" cy="2387600"/>
          </a:xfrm>
        </p:spPr>
        <p:txBody>
          <a:bodyPr/>
          <a:lstStyle/>
          <a:p>
            <a:r>
              <a:rPr lang="ru-BY" dirty="0"/>
              <a:t>Введение в эллиптическую криптографию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F55CA6-8E35-ED5A-A825-4350C59C61A4}"/>
              </a:ext>
            </a:extLst>
          </p:cNvPr>
          <p:cNvSpPr/>
          <p:nvPr/>
        </p:nvSpPr>
        <p:spPr>
          <a:xfrm>
            <a:off x="0" y="-74645"/>
            <a:ext cx="12192000" cy="4478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03542D-15B7-9A04-136B-914445705542}"/>
              </a:ext>
            </a:extLst>
          </p:cNvPr>
          <p:cNvSpPr/>
          <p:nvPr/>
        </p:nvSpPr>
        <p:spPr>
          <a:xfrm>
            <a:off x="6951306" y="-74645"/>
            <a:ext cx="5240694" cy="447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BD3085D-874C-42B1-4580-CE6EA558B5E5}"/>
              </a:ext>
            </a:extLst>
          </p:cNvPr>
          <p:cNvCxnSpPr/>
          <p:nvPr/>
        </p:nvCxnSpPr>
        <p:spPr>
          <a:xfrm>
            <a:off x="-65314" y="6488668"/>
            <a:ext cx="124377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72A43F-26E1-4E7F-BC71-920594EAFCEF}"/>
              </a:ext>
            </a:extLst>
          </p:cNvPr>
          <p:cNvSpPr txBox="1"/>
          <p:nvPr/>
        </p:nvSpPr>
        <p:spPr>
          <a:xfrm>
            <a:off x="0" y="6488668"/>
            <a:ext cx="107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Патюпин М.С.	Введение в эллиптическую криптографию</a:t>
            </a:r>
            <a:endParaRPr lang="ru-RU" dirty="0"/>
          </a:p>
        </p:txBody>
      </p:sp>
      <p:pic>
        <p:nvPicPr>
          <p:cNvPr id="1026" name="Picture 2" descr="The result of P + Q as Q is approaching P">
            <a:extLst>
              <a:ext uri="{FF2B5EF4-FFF2-40B4-BE49-F238E27FC236}">
                <a16:creationId xmlns:a16="http://schemas.microsoft.com/office/drawing/2014/main" id="{A8D13147-B331-DA0B-9679-A172CBF0C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24" y="200219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result of P + Q as Q is approaching P">
            <a:extLst>
              <a:ext uri="{FF2B5EF4-FFF2-40B4-BE49-F238E27FC236}">
                <a16:creationId xmlns:a16="http://schemas.microsoft.com/office/drawing/2014/main" id="{D64D834A-8165-0A1A-DFDA-8121224FC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82" y="3429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int addition for elliptic curves in Z/p">
            <a:extLst>
              <a:ext uri="{FF2B5EF4-FFF2-40B4-BE49-F238E27FC236}">
                <a16:creationId xmlns:a16="http://schemas.microsoft.com/office/drawing/2014/main" id="{DDDAF48A-5DEB-D4A0-428A-24AB031FD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306" y="2541434"/>
            <a:ext cx="3322072" cy="335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640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F55CA6-8E35-ED5A-A825-4350C59C61A4}"/>
              </a:ext>
            </a:extLst>
          </p:cNvPr>
          <p:cNvSpPr/>
          <p:nvPr/>
        </p:nvSpPr>
        <p:spPr>
          <a:xfrm>
            <a:off x="0" y="-74645"/>
            <a:ext cx="12192000" cy="4478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BY" sz="1800" b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Умножение точки на число</a:t>
            </a:r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03542D-15B7-9A04-136B-914445705542}"/>
              </a:ext>
            </a:extLst>
          </p:cNvPr>
          <p:cNvSpPr/>
          <p:nvPr/>
        </p:nvSpPr>
        <p:spPr>
          <a:xfrm>
            <a:off x="6951306" y="-74645"/>
            <a:ext cx="5240694" cy="447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BD3085D-874C-42B1-4580-CE6EA558B5E5}"/>
              </a:ext>
            </a:extLst>
          </p:cNvPr>
          <p:cNvCxnSpPr/>
          <p:nvPr/>
        </p:nvCxnSpPr>
        <p:spPr>
          <a:xfrm>
            <a:off x="-65314" y="6488668"/>
            <a:ext cx="124377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72A43F-26E1-4E7F-BC71-920594EAFCEF}"/>
              </a:ext>
            </a:extLst>
          </p:cNvPr>
          <p:cNvSpPr txBox="1"/>
          <p:nvPr/>
        </p:nvSpPr>
        <p:spPr>
          <a:xfrm>
            <a:off x="0" y="6488668"/>
            <a:ext cx="107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Патюпин М.С.	Введение в эллиптическую криптографию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7835F-A716-F280-01B3-0B8964CB6BBF}"/>
              </a:ext>
            </a:extLst>
          </p:cNvPr>
          <p:cNvSpPr txBox="1"/>
          <p:nvPr/>
        </p:nvSpPr>
        <p:spPr>
          <a:xfrm>
            <a:off x="723622" y="881109"/>
            <a:ext cx="6227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 </a:t>
            </a:r>
            <a:r>
              <a:rPr lang="ru-RU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 </a:t>
            </a:r>
            <a:r>
              <a:rPr lang="ru-RU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*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 </a:t>
            </a:r>
            <a:endParaRPr lang="ru-RU" sz="3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01045FA-4622-C361-D064-2BC84730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50" y="881109"/>
            <a:ext cx="3536156" cy="9024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74140-60A1-11AE-7F94-D76DD7A8680B}"/>
              </a:ext>
            </a:extLst>
          </p:cNvPr>
          <p:cNvSpPr txBox="1"/>
          <p:nvPr/>
        </p:nvSpPr>
        <p:spPr>
          <a:xfrm>
            <a:off x="301308" y="2018624"/>
            <a:ext cx="6227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Пусть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 </a:t>
            </a:r>
            <a:r>
              <a:rPr lang="ru-BY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 37</a:t>
            </a: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F1065D-5EE5-5649-C0BD-9E54176A17D0}"/>
              </a:ext>
            </a:extLst>
          </p:cNvPr>
          <p:cNvSpPr txBox="1"/>
          <p:nvPr/>
        </p:nvSpPr>
        <p:spPr>
          <a:xfrm>
            <a:off x="-169948" y="2726598"/>
            <a:ext cx="6227684" cy="489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= 37 = 32 + 4 + 1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AEDA36-EC8D-CE70-1ABD-6EA7B20B5A75}"/>
              </a:ext>
            </a:extLst>
          </p:cNvPr>
          <p:cNvSpPr txBox="1"/>
          <p:nvPr/>
        </p:nvSpPr>
        <p:spPr>
          <a:xfrm>
            <a:off x="-169948" y="3436217"/>
            <a:ext cx="6227684" cy="423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37*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32*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+ 4*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F095F3-F7C1-FCC6-D0ED-86F5D849ED68}"/>
              </a:ext>
            </a:extLst>
          </p:cNvPr>
          <p:cNvSpPr txBox="1"/>
          <p:nvPr/>
        </p:nvSpPr>
        <p:spPr>
          <a:xfrm>
            <a:off x="7137648" y="1935806"/>
            <a:ext cx="6553938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</a:pPr>
            <a:r>
              <a:rPr lang="ru-BY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1*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= P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2*P = P + P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4*P = 2*P + 2*P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8*P = 4*P + 4*P</a:t>
            </a:r>
            <a:endParaRPr lang="ru-BY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16*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8*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+ 8*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BY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   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32*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= 16</a:t>
            </a:r>
            <a:r>
              <a:rPr lang="ru-BY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*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+ 16*</a:t>
            </a: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39801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F55CA6-8E35-ED5A-A825-4350C59C61A4}"/>
              </a:ext>
            </a:extLst>
          </p:cNvPr>
          <p:cNvSpPr/>
          <p:nvPr/>
        </p:nvSpPr>
        <p:spPr>
          <a:xfrm>
            <a:off x="0" y="-74645"/>
            <a:ext cx="12192000" cy="4478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BY" sz="1800" b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Алгоритм Диффи-Хеллмана</a:t>
            </a:r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03542D-15B7-9A04-136B-914445705542}"/>
              </a:ext>
            </a:extLst>
          </p:cNvPr>
          <p:cNvSpPr/>
          <p:nvPr/>
        </p:nvSpPr>
        <p:spPr>
          <a:xfrm>
            <a:off x="6951306" y="-74645"/>
            <a:ext cx="5240694" cy="447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BD3085D-874C-42B1-4580-CE6EA558B5E5}"/>
              </a:ext>
            </a:extLst>
          </p:cNvPr>
          <p:cNvCxnSpPr/>
          <p:nvPr/>
        </p:nvCxnSpPr>
        <p:spPr>
          <a:xfrm>
            <a:off x="-65314" y="6488668"/>
            <a:ext cx="124377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72A43F-26E1-4E7F-BC71-920594EAFCEF}"/>
              </a:ext>
            </a:extLst>
          </p:cNvPr>
          <p:cNvSpPr txBox="1"/>
          <p:nvPr/>
        </p:nvSpPr>
        <p:spPr>
          <a:xfrm>
            <a:off x="0" y="6488668"/>
            <a:ext cx="107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Патюпин М.С.	Введение в эллиптическую криптографию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1E4E661-BC26-DBE3-371E-40F0733A4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36" y="1012054"/>
            <a:ext cx="11419128" cy="45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85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F55CA6-8E35-ED5A-A825-4350C59C61A4}"/>
              </a:ext>
            </a:extLst>
          </p:cNvPr>
          <p:cNvSpPr/>
          <p:nvPr/>
        </p:nvSpPr>
        <p:spPr>
          <a:xfrm>
            <a:off x="0" y="-74645"/>
            <a:ext cx="12192000" cy="4478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BY" sz="1800" b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Алгоритм Диффи-Хеллмана</a:t>
            </a:r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03542D-15B7-9A04-136B-914445705542}"/>
              </a:ext>
            </a:extLst>
          </p:cNvPr>
          <p:cNvSpPr/>
          <p:nvPr/>
        </p:nvSpPr>
        <p:spPr>
          <a:xfrm>
            <a:off x="6951306" y="-74645"/>
            <a:ext cx="5240694" cy="447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BD3085D-874C-42B1-4580-CE6EA558B5E5}"/>
              </a:ext>
            </a:extLst>
          </p:cNvPr>
          <p:cNvCxnSpPr/>
          <p:nvPr/>
        </p:nvCxnSpPr>
        <p:spPr>
          <a:xfrm>
            <a:off x="-65314" y="6488668"/>
            <a:ext cx="124377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72A43F-26E1-4E7F-BC71-920594EAFCEF}"/>
              </a:ext>
            </a:extLst>
          </p:cNvPr>
          <p:cNvSpPr txBox="1"/>
          <p:nvPr/>
        </p:nvSpPr>
        <p:spPr>
          <a:xfrm>
            <a:off x="0" y="6488668"/>
            <a:ext cx="107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Патюпин М.С.	Введение в эллиптическую криптографию</a:t>
            </a:r>
            <a:endParaRPr lang="ru-RU" dirty="0"/>
          </a:p>
        </p:txBody>
      </p:sp>
      <p:pic>
        <p:nvPicPr>
          <p:cNvPr id="2" name="Рисунок 1" descr="undefined">
            <a:extLst>
              <a:ext uri="{FF2B5EF4-FFF2-40B4-BE49-F238E27FC236}">
                <a16:creationId xmlns:a16="http://schemas.microsoft.com/office/drawing/2014/main" id="{5059E504-2843-503A-0861-EE135429B8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493" y="1322047"/>
            <a:ext cx="7246650" cy="397792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1CC68D-D467-F8EA-049B-62941AD15A02}"/>
                  </a:ext>
                </a:extLst>
              </p:cNvPr>
              <p:cNvSpPr txBox="1"/>
              <p:nvPr/>
            </p:nvSpPr>
            <p:spPr>
              <a:xfrm>
                <a:off x="-1893164" y="935079"/>
                <a:ext cx="7160107" cy="4826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228600" algn="ctr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𝐴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</m:t>
                        </m:r>
                      </m:sup>
                    </m:sSup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𝑚𝑜𝑑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ru-R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(11)</a:t>
                </a:r>
                <a:endParaRPr lang="ru-RU" sz="4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1CC68D-D467-F8EA-049B-62941AD15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93164" y="935079"/>
                <a:ext cx="7160107" cy="482633"/>
              </a:xfrm>
              <a:prstGeom prst="rect">
                <a:avLst/>
              </a:prstGeom>
              <a:blipFill>
                <a:blip r:embed="rId3"/>
                <a:stretch>
                  <a:fillRect t="-5000" b="-2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42FDB4-5C57-7259-D61D-C0F1C865E49E}"/>
                  </a:ext>
                </a:extLst>
              </p:cNvPr>
              <p:cNvSpPr txBox="1"/>
              <p:nvPr/>
            </p:nvSpPr>
            <p:spPr>
              <a:xfrm>
                <a:off x="498348" y="1558032"/>
                <a:ext cx="7141464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𝐵</m:t>
                    </m:r>
                    <m:r>
                      <a:rPr lang="ru-R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</m:sup>
                    </m:sSup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𝑚𝑜𝑑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ru-RU" sz="2400" dirty="0"/>
                  <a:t>(12)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42FDB4-5C57-7259-D61D-C0F1C865E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48" y="1558032"/>
                <a:ext cx="7141464" cy="468205"/>
              </a:xfrm>
              <a:prstGeom prst="rect">
                <a:avLst/>
              </a:prstGeom>
              <a:blipFill>
                <a:blip r:embed="rId4"/>
                <a:stretch>
                  <a:fillRect l="-256" t="-9211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425FD4-87A0-A836-0BAD-F4B1136C05F2}"/>
                  </a:ext>
                </a:extLst>
              </p:cNvPr>
              <p:cNvSpPr txBox="1"/>
              <p:nvPr/>
            </p:nvSpPr>
            <p:spPr>
              <a:xfrm>
                <a:off x="-1175004" y="2440496"/>
                <a:ext cx="7141464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u-RU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e>
                      <m:sup>
                        <m:r>
                          <a:rPr lang="ru-RU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sup>
                    </m:sSup>
                    <m:r>
                      <a:rPr lang="ru-RU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ru-RU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𝑚𝑜𝑑</m:t>
                    </m:r>
                    <m:r>
                      <a:rPr lang="ru-RU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ru-RU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ru-RU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ru-RU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u-RU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ru-RU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𝑎𝑏</m:t>
                        </m:r>
                      </m:sup>
                    </m:sSup>
                    <m:r>
                      <a:rPr lang="ru-RU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ru-RU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𝑚𝑜𝑑</m:t>
                    </m:r>
                    <m:r>
                      <a:rPr lang="ru-RU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ru-RU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ru-RU" sz="180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(13)</a:t>
                </a:r>
                <a:endParaRPr lang="ru-RU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425FD4-87A0-A836-0BAD-F4B1136C0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5004" y="2440496"/>
                <a:ext cx="7141464" cy="468205"/>
              </a:xfrm>
              <a:prstGeom prst="rect">
                <a:avLst/>
              </a:prstGeom>
              <a:blipFill>
                <a:blip r:embed="rId5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B582F1-CD23-D2BE-E5E2-AB7FABDF05C8}"/>
                  </a:ext>
                </a:extLst>
              </p:cNvPr>
              <p:cNvSpPr txBox="1"/>
              <p:nvPr/>
            </p:nvSpPr>
            <p:spPr>
              <a:xfrm>
                <a:off x="-1175004" y="2960795"/>
                <a:ext cx="7141464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u-RU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p>
                        <m:r>
                          <a:rPr lang="ru-RU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p>
                    </m:sSup>
                    <m:r>
                      <a:rPr lang="ru-RU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ru-RU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𝑚𝑜𝑑</m:t>
                    </m:r>
                    <m:r>
                      <a:rPr lang="ru-RU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ru-RU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ru-RU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ru-RU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u-RU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ru-RU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𝑎𝑏</m:t>
                        </m:r>
                      </m:sup>
                    </m:sSup>
                    <m:r>
                      <a:rPr lang="ru-RU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ru-RU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𝑚𝑜𝑑</m:t>
                    </m:r>
                    <m:r>
                      <a:rPr lang="ru-RU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ru-RU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ru-RU" sz="180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(14)</a:t>
                </a:r>
                <a:endParaRPr lang="ru-RU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8B582F1-CD23-D2BE-E5E2-AB7FABDF0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5004" y="2960795"/>
                <a:ext cx="7141464" cy="468205"/>
              </a:xfrm>
              <a:prstGeom prst="rect">
                <a:avLst/>
              </a:prstGeom>
              <a:blipFill>
                <a:blip r:embed="rId6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BD74BC-9B6D-3B21-0AC8-42FC9DC4FA90}"/>
                  </a:ext>
                </a:extLst>
              </p:cNvPr>
              <p:cNvSpPr txBox="1"/>
              <p:nvPr/>
            </p:nvSpPr>
            <p:spPr>
              <a:xfrm>
                <a:off x="589788" y="4622240"/>
                <a:ext cx="7141464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ru-RU" sz="2400" i="1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ru-RU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u-RU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𝑔</m:t>
                        </m:r>
                      </m:e>
                      <m:sup>
                        <m:r>
                          <a:rPr lang="ru-RU" sz="2400" i="1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𝑎𝑏</m:t>
                        </m:r>
                      </m:sup>
                    </m:sSup>
                    <m:r>
                      <a:rPr lang="ru-RU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ru-RU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𝑚𝑜𝑑</m:t>
                    </m:r>
                    <m:r>
                      <a:rPr lang="ru-RU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ru-RU" sz="2400" i="1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ru-RU" sz="180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BD74BC-9B6D-3B21-0AC8-42FC9DC4F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88" y="4622240"/>
                <a:ext cx="7141464" cy="468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402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F55CA6-8E35-ED5A-A825-4350C59C61A4}"/>
              </a:ext>
            </a:extLst>
          </p:cNvPr>
          <p:cNvSpPr/>
          <p:nvPr/>
        </p:nvSpPr>
        <p:spPr>
          <a:xfrm>
            <a:off x="0" y="-74645"/>
            <a:ext cx="12192000" cy="4478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BY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Алгоритм </a:t>
            </a:r>
            <a:r>
              <a:rPr lang="ru-BY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Диффи-Хеллмана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03542D-15B7-9A04-136B-914445705542}"/>
              </a:ext>
            </a:extLst>
          </p:cNvPr>
          <p:cNvSpPr/>
          <p:nvPr/>
        </p:nvSpPr>
        <p:spPr>
          <a:xfrm>
            <a:off x="6951306" y="-74645"/>
            <a:ext cx="5240694" cy="447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BD3085D-874C-42B1-4580-CE6EA558B5E5}"/>
              </a:ext>
            </a:extLst>
          </p:cNvPr>
          <p:cNvCxnSpPr/>
          <p:nvPr/>
        </p:nvCxnSpPr>
        <p:spPr>
          <a:xfrm>
            <a:off x="-65314" y="6488668"/>
            <a:ext cx="124377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72A43F-26E1-4E7F-BC71-920594EAFCEF}"/>
              </a:ext>
            </a:extLst>
          </p:cNvPr>
          <p:cNvSpPr txBox="1"/>
          <p:nvPr/>
        </p:nvSpPr>
        <p:spPr>
          <a:xfrm>
            <a:off x="0" y="6488668"/>
            <a:ext cx="107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Патюпин М.С.	Введение в эллиптическую криптографию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11F6D1D-DC92-BAB8-AAD8-7AE06B8E98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7" t="335" r="34567" b="-587"/>
          <a:stretch/>
        </p:blipFill>
        <p:spPr>
          <a:xfrm>
            <a:off x="1274482" y="698515"/>
            <a:ext cx="9577722" cy="531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F55CA6-8E35-ED5A-A825-4350C59C61A4}"/>
              </a:ext>
            </a:extLst>
          </p:cNvPr>
          <p:cNvSpPr/>
          <p:nvPr/>
        </p:nvSpPr>
        <p:spPr>
          <a:xfrm>
            <a:off x="-1" y="-78538"/>
            <a:ext cx="12224657" cy="4478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BY" sz="1800" b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Алгоритм Диффи-Хеллмана</a:t>
            </a:r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03542D-15B7-9A04-136B-914445705542}"/>
              </a:ext>
            </a:extLst>
          </p:cNvPr>
          <p:cNvSpPr/>
          <p:nvPr/>
        </p:nvSpPr>
        <p:spPr>
          <a:xfrm>
            <a:off x="6951306" y="-74645"/>
            <a:ext cx="5240694" cy="447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BD3085D-874C-42B1-4580-CE6EA558B5E5}"/>
              </a:ext>
            </a:extLst>
          </p:cNvPr>
          <p:cNvCxnSpPr/>
          <p:nvPr/>
        </p:nvCxnSpPr>
        <p:spPr>
          <a:xfrm>
            <a:off x="-65314" y="6488668"/>
            <a:ext cx="124377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72A43F-26E1-4E7F-BC71-920594EAFCEF}"/>
              </a:ext>
            </a:extLst>
          </p:cNvPr>
          <p:cNvSpPr txBox="1"/>
          <p:nvPr/>
        </p:nvSpPr>
        <p:spPr>
          <a:xfrm>
            <a:off x="0" y="6488668"/>
            <a:ext cx="107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Патюпин М.С.	Введение в эллиптическую криптографию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BE9A8D2-990E-9B09-EA9E-9140CB70A6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2" b="6003"/>
          <a:stretch/>
        </p:blipFill>
        <p:spPr>
          <a:xfrm>
            <a:off x="0" y="369331"/>
            <a:ext cx="12192000" cy="610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53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F55CA6-8E35-ED5A-A825-4350C59C61A4}"/>
              </a:ext>
            </a:extLst>
          </p:cNvPr>
          <p:cNvSpPr/>
          <p:nvPr/>
        </p:nvSpPr>
        <p:spPr>
          <a:xfrm>
            <a:off x="0" y="-74645"/>
            <a:ext cx="12192000" cy="4478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BY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Алгоритм </a:t>
            </a:r>
            <a:r>
              <a:rPr lang="ru-BY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Диффи-Хеллмана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03542D-15B7-9A04-136B-914445705542}"/>
              </a:ext>
            </a:extLst>
          </p:cNvPr>
          <p:cNvSpPr/>
          <p:nvPr/>
        </p:nvSpPr>
        <p:spPr>
          <a:xfrm>
            <a:off x="6951306" y="-74645"/>
            <a:ext cx="5240694" cy="447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BD3085D-874C-42B1-4580-CE6EA558B5E5}"/>
              </a:ext>
            </a:extLst>
          </p:cNvPr>
          <p:cNvCxnSpPr/>
          <p:nvPr/>
        </p:nvCxnSpPr>
        <p:spPr>
          <a:xfrm>
            <a:off x="-65314" y="6488668"/>
            <a:ext cx="124377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72A43F-26E1-4E7F-BC71-920594EAFCEF}"/>
              </a:ext>
            </a:extLst>
          </p:cNvPr>
          <p:cNvSpPr txBox="1"/>
          <p:nvPr/>
        </p:nvSpPr>
        <p:spPr>
          <a:xfrm>
            <a:off x="0" y="6488668"/>
            <a:ext cx="107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Патюпин М.С.	Введение в эллиптическую криптографию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34D7B8-5CEB-C4F9-0609-584E00DA87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332"/>
          <a:stretch/>
        </p:blipFill>
        <p:spPr>
          <a:xfrm>
            <a:off x="0" y="369331"/>
            <a:ext cx="12242610" cy="17435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C74DFF-4539-22F1-81C0-757E06241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596" y="2126427"/>
            <a:ext cx="7142057" cy="434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81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F55CA6-8E35-ED5A-A825-4350C59C61A4}"/>
              </a:ext>
            </a:extLst>
          </p:cNvPr>
          <p:cNvSpPr/>
          <p:nvPr/>
        </p:nvSpPr>
        <p:spPr>
          <a:xfrm>
            <a:off x="0" y="-74645"/>
            <a:ext cx="12192000" cy="4478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BY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ECDSA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03542D-15B7-9A04-136B-914445705542}"/>
              </a:ext>
            </a:extLst>
          </p:cNvPr>
          <p:cNvSpPr/>
          <p:nvPr/>
        </p:nvSpPr>
        <p:spPr>
          <a:xfrm>
            <a:off x="6951306" y="-74645"/>
            <a:ext cx="5240694" cy="447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BD3085D-874C-42B1-4580-CE6EA558B5E5}"/>
              </a:ext>
            </a:extLst>
          </p:cNvPr>
          <p:cNvCxnSpPr/>
          <p:nvPr/>
        </p:nvCxnSpPr>
        <p:spPr>
          <a:xfrm>
            <a:off x="-65314" y="6488668"/>
            <a:ext cx="124377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72A43F-26E1-4E7F-BC71-920594EAFCEF}"/>
              </a:ext>
            </a:extLst>
          </p:cNvPr>
          <p:cNvSpPr txBox="1"/>
          <p:nvPr/>
        </p:nvSpPr>
        <p:spPr>
          <a:xfrm>
            <a:off x="0" y="6488668"/>
            <a:ext cx="107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Патюпин М.С.	Введение в эллиптическую криптографию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3DA80-7248-C11F-0747-6989DC03A1F0}"/>
              </a:ext>
            </a:extLst>
          </p:cNvPr>
          <p:cNvSpPr txBox="1"/>
          <p:nvPr/>
        </p:nvSpPr>
        <p:spPr>
          <a:xfrm>
            <a:off x="237478" y="759013"/>
            <a:ext cx="94391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ECDSA — алгоритм с открытым ключом, использующийся для построения и проверки электронной цифровой подписи(ЭЦП)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D90B2-DB81-BAD8-8367-C3DAFAFE39C8}"/>
              </a:ext>
            </a:extLst>
          </p:cNvPr>
          <p:cNvSpPr txBox="1"/>
          <p:nvPr/>
        </p:nvSpPr>
        <p:spPr>
          <a:xfrm>
            <a:off x="175334" y="2738448"/>
            <a:ext cx="6227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D=(</a:t>
            </a:r>
            <a:r>
              <a:rPr lang="ru-BY" sz="24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p,a,b,G,n,h</a:t>
            </a:r>
            <a:r>
              <a:rPr lang="ru-BY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  <a:endParaRPr lang="ru-R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1A328B-DB2B-6540-484D-A2529E377F8B}"/>
              </a:ext>
            </a:extLst>
          </p:cNvPr>
          <p:cNvSpPr txBox="1"/>
          <p:nvPr/>
        </p:nvSpPr>
        <p:spPr>
          <a:xfrm>
            <a:off x="-648070" y="3264365"/>
            <a:ext cx="11650462" cy="289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580" indent="449580">
              <a:lnSpc>
                <a:spcPct val="115000"/>
              </a:lnSpc>
            </a:pPr>
            <a:r>
              <a:rPr lang="ru-BY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 – простое число, модуль эллиптической кривой</a:t>
            </a:r>
            <a:r>
              <a:rPr lang="ru-RU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4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15000"/>
              </a:lnSpc>
            </a:pPr>
            <a:r>
              <a:rPr lang="ru-BY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a, b – задают уравнение эллиптической кривой(2).</a:t>
            </a:r>
            <a:endParaRPr lang="ru-RU" sz="4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15000"/>
              </a:lnSpc>
            </a:pPr>
            <a:r>
              <a:rPr lang="ru-BY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 – точка эллиптической кривой большого порядка.</a:t>
            </a:r>
            <a:endParaRPr lang="ru-RU" sz="4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15000"/>
              </a:lnSpc>
            </a:pPr>
            <a:r>
              <a:rPr lang="ru-BY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– порядок точки G;</a:t>
            </a:r>
            <a:endParaRPr lang="ru-RU" sz="4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BY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	h – параметр, называемый кофактор. Определяется отношением общего 	числа точек на эллиптической кривой к порядку точки G. Данное число 	должно быть как можно меньше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70515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F55CA6-8E35-ED5A-A825-4350C59C61A4}"/>
              </a:ext>
            </a:extLst>
          </p:cNvPr>
          <p:cNvSpPr/>
          <p:nvPr/>
        </p:nvSpPr>
        <p:spPr>
          <a:xfrm>
            <a:off x="0" y="-74645"/>
            <a:ext cx="12192000" cy="4478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BY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ECDSA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03542D-15B7-9A04-136B-914445705542}"/>
              </a:ext>
            </a:extLst>
          </p:cNvPr>
          <p:cNvSpPr/>
          <p:nvPr/>
        </p:nvSpPr>
        <p:spPr>
          <a:xfrm>
            <a:off x="6951306" y="-74645"/>
            <a:ext cx="5240694" cy="447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BD3085D-874C-42B1-4580-CE6EA558B5E5}"/>
              </a:ext>
            </a:extLst>
          </p:cNvPr>
          <p:cNvCxnSpPr/>
          <p:nvPr/>
        </p:nvCxnSpPr>
        <p:spPr>
          <a:xfrm>
            <a:off x="-65314" y="6488668"/>
            <a:ext cx="124377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72A43F-26E1-4E7F-BC71-920594EAFCEF}"/>
              </a:ext>
            </a:extLst>
          </p:cNvPr>
          <p:cNvSpPr txBox="1"/>
          <p:nvPr/>
        </p:nvSpPr>
        <p:spPr>
          <a:xfrm>
            <a:off x="0" y="6488668"/>
            <a:ext cx="107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Патюпин М.С.	Введение в эллиптическую криптографию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7063732-A9B3-ACA1-21C8-476DC55D4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67" y="1278365"/>
            <a:ext cx="3908543" cy="39085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7BC90B2-C6A1-55C6-9ED0-169FD871C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152"/>
          <a:stretch/>
        </p:blipFill>
        <p:spPr>
          <a:xfrm>
            <a:off x="4501826" y="963860"/>
            <a:ext cx="7039145" cy="210140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BCC453-DC07-71D2-1A14-4DDB860646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197"/>
          <a:stretch/>
        </p:blipFill>
        <p:spPr>
          <a:xfrm>
            <a:off x="4417065" y="3053864"/>
            <a:ext cx="7532280" cy="19830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A5FF19-500B-F9BD-ACCC-A036978F2854}"/>
              </a:ext>
            </a:extLst>
          </p:cNvPr>
          <p:cNvSpPr txBox="1"/>
          <p:nvPr/>
        </p:nvSpPr>
        <p:spPr>
          <a:xfrm>
            <a:off x="530441" y="4147654"/>
            <a:ext cx="6227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Curve P-192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8659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F55CA6-8E35-ED5A-A825-4350C59C61A4}"/>
              </a:ext>
            </a:extLst>
          </p:cNvPr>
          <p:cNvSpPr/>
          <p:nvPr/>
        </p:nvSpPr>
        <p:spPr>
          <a:xfrm>
            <a:off x="0" y="-74645"/>
            <a:ext cx="12192000" cy="4478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BY" sz="180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ECDSA</a:t>
            </a:r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03542D-15B7-9A04-136B-914445705542}"/>
              </a:ext>
            </a:extLst>
          </p:cNvPr>
          <p:cNvSpPr/>
          <p:nvPr/>
        </p:nvSpPr>
        <p:spPr>
          <a:xfrm>
            <a:off x="6951306" y="-74645"/>
            <a:ext cx="5240694" cy="447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BD3085D-874C-42B1-4580-CE6EA558B5E5}"/>
              </a:ext>
            </a:extLst>
          </p:cNvPr>
          <p:cNvCxnSpPr/>
          <p:nvPr/>
        </p:nvCxnSpPr>
        <p:spPr>
          <a:xfrm>
            <a:off x="-65314" y="6488668"/>
            <a:ext cx="124377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72A43F-26E1-4E7F-BC71-920594EAFCEF}"/>
              </a:ext>
            </a:extLst>
          </p:cNvPr>
          <p:cNvSpPr txBox="1"/>
          <p:nvPr/>
        </p:nvSpPr>
        <p:spPr>
          <a:xfrm>
            <a:off x="0" y="6488668"/>
            <a:ext cx="107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Патюпин М.С.	Введение в эллиптическую криптографию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3C92D-275E-5AA6-6D59-21E3C58D288D}"/>
                  </a:ext>
                </a:extLst>
              </p:cNvPr>
              <p:cNvSpPr txBox="1"/>
              <p:nvPr/>
            </p:nvSpPr>
            <p:spPr>
              <a:xfrm>
                <a:off x="192349" y="722080"/>
                <a:ext cx="11807301" cy="5355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49580">
                  <a:lnSpc>
                    <a:spcPct val="115000"/>
                  </a:lnSpc>
                </a:pPr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Формирование и проверка подписи</a:t>
                </a:r>
                <a:endParaRPr lang="ru-RU" sz="3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>
                  <a:lnSpc>
                    <a:spcPct val="115000"/>
                  </a:lnSpc>
                </a:pPr>
                <a:r>
                  <a:rPr lang="ru-BY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</a:t>
                </a:r>
                <a:r>
                  <a:rPr lang="ru-RU" sz="2000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ассмотрим</a:t>
                </a:r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BY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алгоритм</a:t>
                </a:r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обмена ключами. Пусть пользователи A и B хотят обменяться ключами, но их трафик прослушивает злоумышленник E. </a:t>
                </a:r>
                <a:r>
                  <a:rPr lang="ru-BY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Алгоритм</a:t>
                </a:r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следующ</a:t>
                </a:r>
                <a:r>
                  <a:rPr lang="ru-BY" sz="2000" dirty="0" err="1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ий</a:t>
                </a:r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ru-RU" sz="3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>
                  <a:lnSpc>
                    <a:spcPct val="115000"/>
                  </a:lnSpc>
                </a:pPr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Пользователь А генерирует случайно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ru-BY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в диапазоне [1; n-1]. Это число его закрыты</a:t>
                </a:r>
                <a:r>
                  <a:rPr lang="ru-BY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й</a:t>
                </a:r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ключ.</a:t>
                </a:r>
                <a:endParaRPr lang="ru-RU" sz="3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>
                  <a:lnSpc>
                    <a:spcPct val="115000"/>
                  </a:lnSpc>
                </a:pPr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Затем A вычисляет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 посылает координаты точки пользователю 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открытый</a:t>
                </a:r>
                <a:endParaRPr lang="ru-RU" sz="3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>
                  <a:lnSpc>
                    <a:spcPct val="115000"/>
                  </a:lnSpc>
                </a:pPr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ключ пользователя A.</a:t>
                </a:r>
                <a:endParaRPr lang="ru-RU" sz="3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>
                  <a:lnSpc>
                    <a:spcPct val="115000"/>
                  </a:lnSpc>
                </a:pPr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Пользователь </a:t>
                </a:r>
                <a:r>
                  <a:rPr lang="en-US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генерирует случайно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ru-BY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в диапазоне [1; n-1]. Это число его закрыты</a:t>
                </a:r>
                <a:r>
                  <a:rPr lang="ru-BY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й</a:t>
                </a:r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ключ.</a:t>
                </a:r>
                <a:endParaRPr lang="ru-RU" sz="3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>
                  <a:lnSpc>
                    <a:spcPct val="115000"/>
                  </a:lnSpc>
                </a:pPr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 Затем </a:t>
                </a:r>
                <a:r>
                  <a:rPr lang="en-US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вычисляет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𝐺</m:t>
                    </m:r>
                  </m:oMath>
                </a14:m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 посылает координаты точки пользователю </a:t>
                </a:r>
                <a:r>
                  <a:rPr lang="en-US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открытый</a:t>
                </a:r>
                <a:endParaRPr lang="ru-RU" sz="3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>
                  <a:lnSpc>
                    <a:spcPct val="115000"/>
                  </a:lnSpc>
                </a:pPr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ключ пользователя </a:t>
                </a:r>
                <a:r>
                  <a:rPr lang="en-US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sz="3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>
                  <a:lnSpc>
                    <a:spcPct val="115000"/>
                  </a:lnSpc>
                </a:pPr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5. Пользователь A получает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вычисляет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 считает,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это общий ключ.</a:t>
                </a:r>
                <a:endParaRPr lang="ru-RU" sz="3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>
                  <a:lnSpc>
                    <a:spcPct val="115000"/>
                  </a:lnSpc>
                </a:pPr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6. Пользователь </a:t>
                </a:r>
                <a:r>
                  <a:rPr lang="en-US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</a:t>
                </a:r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получает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𝐴𝑎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вычисляет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 считает,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это общий ключ.</a:t>
                </a:r>
                <a:endParaRPr lang="ru-RU" sz="3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>
                  <a:lnSpc>
                    <a:spcPct val="115000"/>
                  </a:lnSpc>
                </a:pPr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Оба пользователя получили один и тот же ключ, потому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endParaRPr lang="ru-RU" sz="3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Злоумышленник E видит только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𝑄</m:t>
                        </m:r>
                      </m:e>
                      <m:sub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ru-RU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. – </a:t>
                </a:r>
                <a:r>
                  <a:rPr lang="ru-BY" sz="2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открытые ключи пользователей.</a:t>
                </a:r>
                <a:endParaRPr lang="ru-RU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3C92D-275E-5AA6-6D59-21E3C58D2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49" y="722080"/>
                <a:ext cx="11807301" cy="5355312"/>
              </a:xfrm>
              <a:prstGeom prst="rect">
                <a:avLst/>
              </a:prstGeom>
              <a:blipFill>
                <a:blip r:embed="rId2"/>
                <a:stretch>
                  <a:fillRect l="-568" t="-228" r="-981" b="-9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00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F55CA6-8E35-ED5A-A825-4350C59C61A4}"/>
              </a:ext>
            </a:extLst>
          </p:cNvPr>
          <p:cNvSpPr/>
          <p:nvPr/>
        </p:nvSpPr>
        <p:spPr>
          <a:xfrm>
            <a:off x="-65314" y="-74645"/>
            <a:ext cx="12257314" cy="4478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03542D-15B7-9A04-136B-914445705542}"/>
              </a:ext>
            </a:extLst>
          </p:cNvPr>
          <p:cNvSpPr/>
          <p:nvPr/>
        </p:nvSpPr>
        <p:spPr>
          <a:xfrm>
            <a:off x="6951306" y="-74645"/>
            <a:ext cx="5240694" cy="447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BD3085D-874C-42B1-4580-CE6EA558B5E5}"/>
              </a:ext>
            </a:extLst>
          </p:cNvPr>
          <p:cNvCxnSpPr/>
          <p:nvPr/>
        </p:nvCxnSpPr>
        <p:spPr>
          <a:xfrm>
            <a:off x="-65314" y="6488668"/>
            <a:ext cx="124377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72A43F-26E1-4E7F-BC71-920594EAFCEF}"/>
              </a:ext>
            </a:extLst>
          </p:cNvPr>
          <p:cNvSpPr txBox="1"/>
          <p:nvPr/>
        </p:nvSpPr>
        <p:spPr>
          <a:xfrm>
            <a:off x="0" y="6488668"/>
            <a:ext cx="107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Патюпин М.С.	Введение в эллиптическую криптографию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95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F55CA6-8E35-ED5A-A825-4350C59C61A4}"/>
              </a:ext>
            </a:extLst>
          </p:cNvPr>
          <p:cNvSpPr/>
          <p:nvPr/>
        </p:nvSpPr>
        <p:spPr>
          <a:xfrm>
            <a:off x="0" y="-74645"/>
            <a:ext cx="12192000" cy="4478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03542D-15B7-9A04-136B-914445705542}"/>
              </a:ext>
            </a:extLst>
          </p:cNvPr>
          <p:cNvSpPr/>
          <p:nvPr/>
        </p:nvSpPr>
        <p:spPr>
          <a:xfrm>
            <a:off x="6951306" y="-74645"/>
            <a:ext cx="5240694" cy="447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BD3085D-874C-42B1-4580-CE6EA558B5E5}"/>
              </a:ext>
            </a:extLst>
          </p:cNvPr>
          <p:cNvCxnSpPr/>
          <p:nvPr/>
        </p:nvCxnSpPr>
        <p:spPr>
          <a:xfrm>
            <a:off x="-65314" y="6488668"/>
            <a:ext cx="124377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72A43F-26E1-4E7F-BC71-920594EAFCEF}"/>
              </a:ext>
            </a:extLst>
          </p:cNvPr>
          <p:cNvSpPr txBox="1"/>
          <p:nvPr/>
        </p:nvSpPr>
        <p:spPr>
          <a:xfrm>
            <a:off x="0" y="6488668"/>
            <a:ext cx="107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Патюпин М.С.	Введение в эллиптическую криптографию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C49DAB9-5856-1A06-A0F1-600EC18C1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66" y="476360"/>
            <a:ext cx="10092828" cy="590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1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E222F4-6800-F9E2-19B7-1277A25B5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229" y="754603"/>
            <a:ext cx="11567604" cy="5364724"/>
          </a:xfrm>
        </p:spPr>
        <p:txBody>
          <a:bodyPr>
            <a:normAutofit fontScale="77500" lnSpcReduction="20000"/>
          </a:bodyPr>
          <a:lstStyle/>
          <a:p>
            <a:pPr indent="228600" algn="just">
              <a:lnSpc>
                <a:spcPct val="115000"/>
              </a:lnSpc>
            </a:pPr>
            <a:r>
              <a:rPr lang="ru-BY" sz="34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плюсы эллиптической криптографии:</a:t>
            </a:r>
            <a:endParaRPr lang="ru-RU" sz="34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BY" sz="3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</a:t>
            </a:r>
            <a:r>
              <a:rPr lang="ru-RU" sz="3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олее</a:t>
            </a:r>
            <a:r>
              <a:rPr lang="ru-RU" sz="3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высокая стойкость при равной трудоемкости по сравнению с обычными криптосистемами[2].</a:t>
            </a:r>
            <a:endParaRPr lang="ru-RU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BY" sz="3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Меньший размер ключа чем в асимметричной криптографии. Криптостойкость достигаемая в алгоритме </a:t>
            </a:r>
            <a:r>
              <a:rPr lang="ru-RU" sz="3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алгоритме RSA с использованием </a:t>
            </a:r>
            <a:r>
              <a:rPr lang="ru-BY" sz="3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ключа</a:t>
            </a:r>
            <a:r>
              <a:rPr lang="ru-RU" sz="3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34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3072</a:t>
            </a:r>
            <a:r>
              <a:rPr lang="ru-RU" sz="3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-байт, на эллиптических кривых используется с размером </a:t>
            </a:r>
            <a:r>
              <a:rPr lang="ru-BY" sz="3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ключа</a:t>
            </a:r>
            <a:r>
              <a:rPr lang="ru-RU" sz="3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3400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256 </a:t>
            </a:r>
            <a:r>
              <a:rPr lang="ru-RU" sz="3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байт[2].</a:t>
            </a:r>
            <a:endParaRPr lang="ru-RU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BY" sz="3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использоваться в устройствах с ограниченными вычислительными ресурсами</a:t>
            </a:r>
            <a:r>
              <a:rPr lang="ru-RU" sz="3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</a:t>
            </a:r>
            <a:r>
              <a:rPr lang="ru-BY" sz="3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BY" sz="3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Сложность атак: атаки на системы, защищенные эллиптической криптографией, требуют значительного объема вычислений и времени.</a:t>
            </a:r>
            <a:endParaRPr lang="ru-RU" sz="3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F55CA6-8E35-ED5A-A825-4350C59C61A4}"/>
              </a:ext>
            </a:extLst>
          </p:cNvPr>
          <p:cNvSpPr/>
          <p:nvPr/>
        </p:nvSpPr>
        <p:spPr>
          <a:xfrm>
            <a:off x="0" y="-74645"/>
            <a:ext cx="12192000" cy="4478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03542D-15B7-9A04-136B-914445705542}"/>
              </a:ext>
            </a:extLst>
          </p:cNvPr>
          <p:cNvSpPr/>
          <p:nvPr/>
        </p:nvSpPr>
        <p:spPr>
          <a:xfrm>
            <a:off x="6951306" y="-74645"/>
            <a:ext cx="5240694" cy="447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BD3085D-874C-42B1-4580-CE6EA558B5E5}"/>
              </a:ext>
            </a:extLst>
          </p:cNvPr>
          <p:cNvCxnSpPr/>
          <p:nvPr/>
        </p:nvCxnSpPr>
        <p:spPr>
          <a:xfrm>
            <a:off x="-65314" y="6488668"/>
            <a:ext cx="124377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72A43F-26E1-4E7F-BC71-920594EAFCEF}"/>
              </a:ext>
            </a:extLst>
          </p:cNvPr>
          <p:cNvSpPr txBox="1"/>
          <p:nvPr/>
        </p:nvSpPr>
        <p:spPr>
          <a:xfrm>
            <a:off x="0" y="6488668"/>
            <a:ext cx="107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Патюпин М.С.	Введение в эллиптическую криптографию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031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E222F4-6800-F9E2-19B7-1277A25B5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10" y="523783"/>
            <a:ext cx="11931588" cy="5595547"/>
          </a:xfrm>
        </p:spPr>
        <p:txBody>
          <a:bodyPr>
            <a:normAutofit fontScale="92500"/>
          </a:bodyPr>
          <a:lstStyle/>
          <a:p>
            <a:pPr indent="228600" algn="just">
              <a:lnSpc>
                <a:spcPct val="115000"/>
              </a:lnSpc>
            </a:pPr>
            <a:r>
              <a:rPr lang="ru-BY" sz="3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BY" sz="33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минусы эллиптической криптографии:</a:t>
            </a:r>
            <a:endParaRPr lang="ru-RU" sz="33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ru-BY" sz="3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Вероятность появления </a:t>
            </a:r>
            <a:r>
              <a:rPr lang="ru-BY" sz="33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субэкспоненциальных</a:t>
            </a:r>
            <a:r>
              <a:rPr lang="ru-BY" sz="3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алгоритмов решения задачи дискретного логарифмирования. При их появлении алгоритмы шифрования на эллиптических кривых будут легко решаемы</a:t>
            </a:r>
            <a:r>
              <a:rPr lang="ru-RU" sz="3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[4]</a:t>
            </a:r>
            <a:r>
              <a:rPr lang="ru-BY" sz="3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BY" sz="33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переходе на алгоритмы шифрования основанных на эллиптических кривых велика вероятность выявления большого числа ошибок и уязвимостей, которые уже отработаны для более привычных методов шифрования.</a:t>
            </a:r>
            <a:endParaRPr lang="ru-RU" sz="33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F55CA6-8E35-ED5A-A825-4350C59C61A4}"/>
              </a:ext>
            </a:extLst>
          </p:cNvPr>
          <p:cNvSpPr/>
          <p:nvPr/>
        </p:nvSpPr>
        <p:spPr>
          <a:xfrm>
            <a:off x="0" y="-74645"/>
            <a:ext cx="12192000" cy="4478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03542D-15B7-9A04-136B-914445705542}"/>
              </a:ext>
            </a:extLst>
          </p:cNvPr>
          <p:cNvSpPr/>
          <p:nvPr/>
        </p:nvSpPr>
        <p:spPr>
          <a:xfrm>
            <a:off x="6951306" y="-74645"/>
            <a:ext cx="5240694" cy="447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BD3085D-874C-42B1-4580-CE6EA558B5E5}"/>
              </a:ext>
            </a:extLst>
          </p:cNvPr>
          <p:cNvCxnSpPr/>
          <p:nvPr/>
        </p:nvCxnSpPr>
        <p:spPr>
          <a:xfrm>
            <a:off x="-65314" y="6488668"/>
            <a:ext cx="124377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72A43F-26E1-4E7F-BC71-920594EAFCEF}"/>
              </a:ext>
            </a:extLst>
          </p:cNvPr>
          <p:cNvSpPr txBox="1"/>
          <p:nvPr/>
        </p:nvSpPr>
        <p:spPr>
          <a:xfrm>
            <a:off x="0" y="6488668"/>
            <a:ext cx="107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Патюпин М.С.	Введение в эллиптическую криптографию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93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одзаголовок 2">
                <a:extLst>
                  <a:ext uri="{FF2B5EF4-FFF2-40B4-BE49-F238E27FC236}">
                    <a16:creationId xmlns:a16="http://schemas.microsoft.com/office/drawing/2014/main" id="{5BE222F4-6800-F9E2-19B7-1277A25B560A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54602" y="816746"/>
                <a:ext cx="9913398" cy="3426778"/>
              </a:xfrm>
            </p:spPr>
            <p:txBody>
              <a:bodyPr>
                <a:normAutofit/>
              </a:bodyPr>
              <a:lstStyle/>
              <a:p>
                <a:pPr indent="450215" algn="ctr">
                  <a:lnSpc>
                    <a:spcPct val="115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32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u-BY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ru-BY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ru-BY" sz="3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ru-RU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BY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ru-BY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ru-BY" sz="3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𝑥𝑦</m:t>
                    </m:r>
                    <m:r>
                      <a:rPr lang="ru-BY" sz="3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ru-RU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BY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ru-BY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ru-BY" sz="3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ru-BY" sz="3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ru-RU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u-BY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ru-BY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ru-BY" sz="3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ru-RU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BY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ru-BY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ru-RU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u-BY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ru-BY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ru-BY" sz="3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ru-RU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BY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ru-BY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ru-BY" sz="3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ru-BY" sz="3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 </m:t>
                    </m:r>
                    <m:sSub>
                      <m:sSubPr>
                        <m:ctrlPr>
                          <a:rPr lang="ru-RU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BY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ru-BY" sz="3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BY" sz="32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(1)</a:t>
                </a:r>
                <a:endParaRPr lang="ru-RU" sz="2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BY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где 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x</a:t>
                </a:r>
                <a:r>
                  <a:rPr lang="ru-R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, 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y</a:t>
                </a:r>
                <a:r>
                  <a:rPr lang="ru-R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– </a:t>
                </a:r>
                <a:r>
                  <a:rPr lang="ru-BY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переменные,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BY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a</m:t>
                        </m:r>
                      </m:e>
                      <m:sub>
                        <m:r>
                          <a:rPr lang="ru-BY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BY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,</a:t>
                </a:r>
                <a:r>
                  <a:rPr lang="ru-BY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BY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a</m:t>
                        </m:r>
                      </m:e>
                      <m:sub>
                        <m:r>
                          <a:rPr lang="ru-BY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BY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,</a:t>
                </a:r>
                <a:r>
                  <a:rPr lang="ru-BY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BY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a</m:t>
                        </m:r>
                      </m:e>
                      <m:sub>
                        <m:r>
                          <a:rPr lang="ru-BY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BY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,</a:t>
                </a:r>
                <a:r>
                  <a:rPr lang="ru-BY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BY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a</m:t>
                        </m:r>
                      </m:e>
                      <m:sub>
                        <m:r>
                          <a:rPr lang="ru-BY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BY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BY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a</m:t>
                        </m:r>
                      </m:e>
                      <m:sub>
                        <m:r>
                          <a:rPr lang="ru-BY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ru-BY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–</a:t>
                </a:r>
                <a:r>
                  <a:rPr lang="ru-BY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коэффициенты. </a:t>
                </a:r>
              </a:p>
              <a:p>
                <a:endParaRPr lang="ru-BY" sz="1800" dirty="0">
                  <a:latin typeface="Arial" panose="020B0604020202020204" pitchFamily="34" charset="0"/>
                </a:endParaRPr>
              </a:p>
              <a:p>
                <a:pPr indent="450215" algn="ctr">
                  <a:lnSpc>
                    <a:spcPct val="115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3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u-BY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  <m:sup>
                        <m:r>
                          <a:rPr lang="ru-BY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ru-BY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ru-RU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u-BY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ru-BY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ru-BY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𝑎𝑥</m:t>
                    </m:r>
                    <m:r>
                      <a:rPr lang="ru-RU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ru-BY" sz="3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(2)</a:t>
                </a:r>
                <a:endParaRPr lang="ru-RU" sz="3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>
                  <a:lnSpc>
                    <a:spcPct val="115000"/>
                  </a:lnSpc>
                </a:pPr>
                <a:r>
                  <a:rPr lang="ru-BY" sz="18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ru-BY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где 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x</a:t>
                </a:r>
                <a:r>
                  <a:rPr lang="ru-R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, 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y</a:t>
                </a:r>
                <a:r>
                  <a:rPr lang="ru-R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– </a:t>
                </a:r>
                <a:r>
                  <a:rPr lang="ru-BY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переменные</a:t>
                </a:r>
                <a:r>
                  <a:rPr lang="ru-R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, 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a</a:t>
                </a:r>
                <a:r>
                  <a:rPr lang="ru-R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, </a:t>
                </a:r>
                <a:r>
                  <a:rPr lang="en-US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b</a:t>
                </a:r>
                <a:r>
                  <a:rPr lang="ru-R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–</a:t>
                </a:r>
                <a:r>
                  <a:rPr lang="ru-BY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коэффициенты</a:t>
                </a:r>
                <a:endParaRPr lang="ru-RU" dirty="0"/>
              </a:p>
            </p:txBody>
          </p:sp>
        </mc:Choice>
        <mc:Fallback>
          <p:sp>
            <p:nvSpPr>
              <p:cNvPr id="3" name="Подзаголовок 2">
                <a:extLst>
                  <a:ext uri="{FF2B5EF4-FFF2-40B4-BE49-F238E27FC236}">
                    <a16:creationId xmlns:a16="http://schemas.microsoft.com/office/drawing/2014/main" id="{5BE222F4-6800-F9E2-19B7-1277A25B5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54602" y="816746"/>
                <a:ext cx="9913398" cy="3426778"/>
              </a:xfrm>
              <a:blipFill>
                <a:blip r:embed="rId2"/>
                <a:stretch>
                  <a:fillRect t="-16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F55CA6-8E35-ED5A-A825-4350C59C61A4}"/>
              </a:ext>
            </a:extLst>
          </p:cNvPr>
          <p:cNvSpPr/>
          <p:nvPr/>
        </p:nvSpPr>
        <p:spPr>
          <a:xfrm>
            <a:off x="0" y="-74645"/>
            <a:ext cx="12192000" cy="4478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BY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Определение эллиптических кривых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03542D-15B7-9A04-136B-914445705542}"/>
              </a:ext>
            </a:extLst>
          </p:cNvPr>
          <p:cNvSpPr/>
          <p:nvPr/>
        </p:nvSpPr>
        <p:spPr>
          <a:xfrm>
            <a:off x="6951306" y="-74645"/>
            <a:ext cx="5240694" cy="447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BD3085D-874C-42B1-4580-CE6EA558B5E5}"/>
              </a:ext>
            </a:extLst>
          </p:cNvPr>
          <p:cNvCxnSpPr/>
          <p:nvPr/>
        </p:nvCxnSpPr>
        <p:spPr>
          <a:xfrm>
            <a:off x="-65314" y="6488668"/>
            <a:ext cx="124377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72A43F-26E1-4E7F-BC71-920594EAFCEF}"/>
              </a:ext>
            </a:extLst>
          </p:cNvPr>
          <p:cNvSpPr txBox="1"/>
          <p:nvPr/>
        </p:nvSpPr>
        <p:spPr>
          <a:xfrm>
            <a:off x="0" y="6488668"/>
            <a:ext cx="107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Патюпин М.С.	Введение в эллиптическую криптографию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95A4C-B667-9AD2-B5FF-43B838626887}"/>
                  </a:ext>
                </a:extLst>
              </p:cNvPr>
              <p:cNvSpPr txBox="1"/>
              <p:nvPr/>
            </p:nvSpPr>
            <p:spPr>
              <a:xfrm>
                <a:off x="-420301" y="4753555"/>
                <a:ext cx="5974762" cy="742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450215" algn="ctr">
                  <a:lnSpc>
                    <a:spcPct val="115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4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ru-BY" sz="4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ru-BY" sz="4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ru-BY" sz="4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𝑎𝑥</m:t>
                    </m:r>
                    <m:r>
                      <a:rPr lang="ru-BY" sz="4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</m:t>
                    </m:r>
                    <m:r>
                      <a:rPr lang="ru-BY" sz="4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ru-BY" sz="4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ru-BY" sz="4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40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endParaRPr lang="ru-RU" sz="40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95A4C-B667-9AD2-B5FF-43B838626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301" y="4753555"/>
                <a:ext cx="5974762" cy="742576"/>
              </a:xfrm>
              <a:prstGeom prst="rect">
                <a:avLst/>
              </a:prstGeom>
              <a:blipFill>
                <a:blip r:embed="rId3"/>
                <a:stretch>
                  <a:fillRect t="-10656" b="-33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E127B3-F08A-82BB-EB76-DAC25180D5D9}"/>
                  </a:ext>
                </a:extLst>
              </p:cNvPr>
              <p:cNvSpPr txBox="1"/>
              <p:nvPr/>
            </p:nvSpPr>
            <p:spPr>
              <a:xfrm>
                <a:off x="4909352" y="4556610"/>
                <a:ext cx="6409676" cy="1136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ctr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ru-RU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sSup>
                      <m:sSupPr>
                        <m:ctrlPr>
                          <a:rPr lang="ru-RU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ru-RU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ru-RU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ru-RU" sz="3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 </m:t>
                    </m:r>
                    <m:sSup>
                      <m:sSupPr>
                        <m:ctrlPr>
                          <a:rPr lang="ru-RU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3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ru-RU" sz="3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ru-RU" sz="3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36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(4)</a:t>
                </a:r>
                <a:endParaRPr lang="ru-RU" sz="5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E127B3-F08A-82BB-EB76-DAC25180D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352" y="4556610"/>
                <a:ext cx="6409676" cy="1136465"/>
              </a:xfrm>
              <a:prstGeom prst="rect">
                <a:avLst/>
              </a:prstGeom>
              <a:blipFill>
                <a:blip r:embed="rId4"/>
                <a:stretch>
                  <a:fillRect b="-64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711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F55CA6-8E35-ED5A-A825-4350C59C61A4}"/>
              </a:ext>
            </a:extLst>
          </p:cNvPr>
          <p:cNvSpPr/>
          <p:nvPr/>
        </p:nvSpPr>
        <p:spPr>
          <a:xfrm>
            <a:off x="0" y="-74645"/>
            <a:ext cx="12192000" cy="4478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BY" sz="1800" b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Определение эллиптических кривых</a:t>
            </a:r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03542D-15B7-9A04-136B-914445705542}"/>
              </a:ext>
            </a:extLst>
          </p:cNvPr>
          <p:cNvSpPr/>
          <p:nvPr/>
        </p:nvSpPr>
        <p:spPr>
          <a:xfrm>
            <a:off x="6951306" y="-74645"/>
            <a:ext cx="5240694" cy="447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BD3085D-874C-42B1-4580-CE6EA558B5E5}"/>
              </a:ext>
            </a:extLst>
          </p:cNvPr>
          <p:cNvCxnSpPr/>
          <p:nvPr/>
        </p:nvCxnSpPr>
        <p:spPr>
          <a:xfrm>
            <a:off x="-65314" y="6488668"/>
            <a:ext cx="124377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72A43F-26E1-4E7F-BC71-920594EAFCEF}"/>
              </a:ext>
            </a:extLst>
          </p:cNvPr>
          <p:cNvSpPr txBox="1"/>
          <p:nvPr/>
        </p:nvSpPr>
        <p:spPr>
          <a:xfrm>
            <a:off x="0" y="6488668"/>
            <a:ext cx="107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Патюпин М.С.	Введение в эллиптическую криптографию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986B65-D49E-8D00-B5C6-3E29EFF20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" y="825500"/>
            <a:ext cx="3297055" cy="260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4615CF-F584-0F83-CDF3-EBA5F96B681A}"/>
              </a:ext>
            </a:extLst>
          </p:cNvPr>
          <p:cNvSpPr txBox="1"/>
          <p:nvPr/>
        </p:nvSpPr>
        <p:spPr>
          <a:xfrm>
            <a:off x="-1307237" y="3345230"/>
            <a:ext cx="6227684" cy="385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ctr">
              <a:lnSpc>
                <a:spcPct val="115000"/>
              </a:lnSpc>
            </a:pPr>
            <a:r>
              <a:rPr lang="ru-B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1 – Кривая с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&lt; 0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5732ACB-993F-597D-3207-85FB04EAE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822" y="2275586"/>
            <a:ext cx="4241750" cy="2909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CFB5AD-384A-AB35-6CE6-0E6E3FDAA6D1}"/>
              </a:ext>
            </a:extLst>
          </p:cNvPr>
          <p:cNvSpPr txBox="1"/>
          <p:nvPr/>
        </p:nvSpPr>
        <p:spPr>
          <a:xfrm>
            <a:off x="2075155" y="5219839"/>
            <a:ext cx="6849122" cy="385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ctr">
              <a:lnSpc>
                <a:spcPct val="115000"/>
              </a:lnSpc>
            </a:pPr>
            <a:r>
              <a:rPr lang="ru-B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2 – Кривая с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B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24905FB-8282-AD6B-29BE-3FE191B1B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345" y="825500"/>
            <a:ext cx="3894554" cy="30621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2FA602-ECDA-DFAA-A34E-7AA9AF4747BC}"/>
              </a:ext>
            </a:extLst>
          </p:cNvPr>
          <p:cNvSpPr txBox="1"/>
          <p:nvPr/>
        </p:nvSpPr>
        <p:spPr>
          <a:xfrm>
            <a:off x="6593061" y="3951010"/>
            <a:ext cx="6849122" cy="385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ctr">
              <a:lnSpc>
                <a:spcPct val="115000"/>
              </a:lnSpc>
            </a:pPr>
            <a:r>
              <a:rPr lang="ru-BY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Рисунок 3 – Кривая с 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&gt; 0</a:t>
            </a:r>
            <a:endParaRPr lang="ru-RU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263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F55CA6-8E35-ED5A-A825-4350C59C61A4}"/>
              </a:ext>
            </a:extLst>
          </p:cNvPr>
          <p:cNvSpPr/>
          <p:nvPr/>
        </p:nvSpPr>
        <p:spPr>
          <a:xfrm>
            <a:off x="0" y="-74645"/>
            <a:ext cx="12192000" cy="4478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BY" sz="1800" b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Сложение точек</a:t>
            </a:r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03542D-15B7-9A04-136B-914445705542}"/>
              </a:ext>
            </a:extLst>
          </p:cNvPr>
          <p:cNvSpPr/>
          <p:nvPr/>
        </p:nvSpPr>
        <p:spPr>
          <a:xfrm>
            <a:off x="6951306" y="-74645"/>
            <a:ext cx="5240694" cy="447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BD3085D-874C-42B1-4580-CE6EA558B5E5}"/>
              </a:ext>
            </a:extLst>
          </p:cNvPr>
          <p:cNvCxnSpPr/>
          <p:nvPr/>
        </p:nvCxnSpPr>
        <p:spPr>
          <a:xfrm>
            <a:off x="-65314" y="6488668"/>
            <a:ext cx="124377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72A43F-26E1-4E7F-BC71-920594EAFCEF}"/>
              </a:ext>
            </a:extLst>
          </p:cNvPr>
          <p:cNvSpPr txBox="1"/>
          <p:nvPr/>
        </p:nvSpPr>
        <p:spPr>
          <a:xfrm>
            <a:off x="0" y="6488668"/>
            <a:ext cx="107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Патюпин М.С.	Введение в эллиптическую криптографию</a:t>
            </a:r>
            <a:endParaRPr lang="ru-RU" dirty="0"/>
          </a:p>
        </p:txBody>
      </p:sp>
      <p:pic>
        <p:nvPicPr>
          <p:cNvPr id="3074" name="Picture 2" descr="Эллиптическая кривая — Википедия">
            <a:extLst>
              <a:ext uri="{FF2B5EF4-FFF2-40B4-BE49-F238E27FC236}">
                <a16:creationId xmlns:a16="http://schemas.microsoft.com/office/drawing/2014/main" id="{99291EF8-472E-1339-07BB-B973CF057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28" y="1473417"/>
            <a:ext cx="11036803" cy="33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728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F55CA6-8E35-ED5A-A825-4350C59C61A4}"/>
              </a:ext>
            </a:extLst>
          </p:cNvPr>
          <p:cNvSpPr/>
          <p:nvPr/>
        </p:nvSpPr>
        <p:spPr>
          <a:xfrm>
            <a:off x="-65314" y="-74645"/>
            <a:ext cx="12257314" cy="4478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03542D-15B7-9A04-136B-914445705542}"/>
              </a:ext>
            </a:extLst>
          </p:cNvPr>
          <p:cNvSpPr/>
          <p:nvPr/>
        </p:nvSpPr>
        <p:spPr>
          <a:xfrm>
            <a:off x="6951306" y="-74645"/>
            <a:ext cx="5240694" cy="447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BD3085D-874C-42B1-4580-CE6EA558B5E5}"/>
              </a:ext>
            </a:extLst>
          </p:cNvPr>
          <p:cNvCxnSpPr/>
          <p:nvPr/>
        </p:nvCxnSpPr>
        <p:spPr>
          <a:xfrm>
            <a:off x="-65314" y="6488668"/>
            <a:ext cx="124377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72A43F-26E1-4E7F-BC71-920594EAFCEF}"/>
              </a:ext>
            </a:extLst>
          </p:cNvPr>
          <p:cNvSpPr txBox="1"/>
          <p:nvPr/>
        </p:nvSpPr>
        <p:spPr>
          <a:xfrm>
            <a:off x="0" y="6488668"/>
            <a:ext cx="107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Патюпин М.С.	Введение в эллиптическую криптографию</a:t>
            </a:r>
            <a:endParaRPr lang="ru-RU" dirty="0"/>
          </a:p>
        </p:txBody>
      </p:sp>
      <p:pic>
        <p:nvPicPr>
          <p:cNvPr id="3074" name="Picture 2" descr="Эллиптическая кривая — Википедия">
            <a:extLst>
              <a:ext uri="{FF2B5EF4-FFF2-40B4-BE49-F238E27FC236}">
                <a16:creationId xmlns:a16="http://schemas.microsoft.com/office/drawing/2014/main" id="{99291EF8-472E-1339-07BB-B973CF057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28" y="1473417"/>
            <a:ext cx="11036803" cy="33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1F6DB75-B669-DAF4-73C2-8F9E2AF4ECA5}"/>
              </a:ext>
            </a:extLst>
          </p:cNvPr>
          <p:cNvSpPr/>
          <p:nvPr/>
        </p:nvSpPr>
        <p:spPr>
          <a:xfrm>
            <a:off x="-371550" y="-74645"/>
            <a:ext cx="6329779" cy="7111009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FA52250-01E1-83FA-B8B6-1CED1D9973C1}"/>
              </a:ext>
            </a:extLst>
          </p:cNvPr>
          <p:cNvSpPr/>
          <p:nvPr/>
        </p:nvSpPr>
        <p:spPr>
          <a:xfrm>
            <a:off x="8800562" y="-74645"/>
            <a:ext cx="6329779" cy="7111009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1DC9F3E-AD53-6BAE-1B4E-2A0B3997E464}"/>
              </a:ext>
            </a:extLst>
          </p:cNvPr>
          <p:cNvSpPr/>
          <p:nvPr/>
        </p:nvSpPr>
        <p:spPr>
          <a:xfrm>
            <a:off x="5958228" y="4816919"/>
            <a:ext cx="2842333" cy="2371845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0AEDDD8-A15F-400A-3FB0-DADFE1B2D097}"/>
              </a:ext>
            </a:extLst>
          </p:cNvPr>
          <p:cNvSpPr/>
          <p:nvPr/>
        </p:nvSpPr>
        <p:spPr>
          <a:xfrm>
            <a:off x="5958228" y="-74645"/>
            <a:ext cx="2842333" cy="1548061"/>
          </a:xfrm>
          <a:prstGeom prst="rect">
            <a:avLst/>
          </a:prstGeom>
          <a:solidFill>
            <a:srgbClr val="FFFFFF">
              <a:alpha val="81176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4D5D3B-DBB1-6631-39E1-39C091738514}"/>
                  </a:ext>
                </a:extLst>
              </p:cNvPr>
              <p:cNvSpPr txBox="1"/>
              <p:nvPr/>
            </p:nvSpPr>
            <p:spPr>
              <a:xfrm>
                <a:off x="-710946" y="2628473"/>
                <a:ext cx="7758684" cy="661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ctr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ru-BY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𝑅</m:t>
                    </m:r>
                    <m:r>
                      <a:rPr lang="ru-BY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ru-BY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ru-BY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ru-BY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ru-BY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r>
                      <a:rPr lang="ru-BY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ru-BY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+(−</m:t>
                    </m:r>
                    <m:r>
                      <a:rPr lang="ru-BY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ru-BY" sz="3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ru-BY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(10)</a:t>
                </a:r>
                <a:endParaRPr lang="ru-RU" sz="32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4D5D3B-DBB1-6631-39E1-39C091738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0946" y="2628473"/>
                <a:ext cx="7758684" cy="661784"/>
              </a:xfrm>
              <a:prstGeom prst="rect">
                <a:avLst/>
              </a:prstGeom>
              <a:blipFill>
                <a:blip r:embed="rId3"/>
                <a:stretch>
                  <a:fillRect b="-64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F8FE85-453B-BF4B-350C-2AB38395FD33}"/>
                  </a:ext>
                </a:extLst>
              </p:cNvPr>
              <p:cNvSpPr txBox="1"/>
              <p:nvPr/>
            </p:nvSpPr>
            <p:spPr>
              <a:xfrm>
                <a:off x="544068" y="4337541"/>
                <a:ext cx="9294876" cy="516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BY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sub>
                        </m:sSub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; </m:t>
                        </m:r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u-BY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BY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ru-BY" sz="24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координаты точки Q</a:t>
                </a:r>
                <a:endParaRPr lang="ru-RU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F8FE85-453B-BF4B-350C-2AB38395F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68" y="4337541"/>
                <a:ext cx="9294876" cy="516616"/>
              </a:xfrm>
              <a:prstGeom prst="rect">
                <a:avLst/>
              </a:prstGeom>
              <a:blipFill>
                <a:blip r:embed="rId4"/>
                <a:stretch>
                  <a:fillRect t="-4762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D214CE-B714-9825-989D-8EE2670A9F63}"/>
                  </a:ext>
                </a:extLst>
              </p:cNvPr>
              <p:cNvSpPr txBox="1"/>
              <p:nvPr/>
            </p:nvSpPr>
            <p:spPr>
              <a:xfrm>
                <a:off x="439828" y="5096242"/>
                <a:ext cx="79278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sub>
                        </m:sSub>
                        <m:r>
                          <a:rPr lang="ru-BY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; −</m:t>
                        </m:r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ru-BY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BY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– </a:t>
                </a:r>
                <a:r>
                  <a:rPr lang="ru-BY" sz="24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координаты точки </a:t>
                </a:r>
                <a:r>
                  <a:rPr lang="ru-BY" sz="24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-</a:t>
                </a:r>
                <a:r>
                  <a:rPr lang="en-US" sz="2400" dirty="0">
                    <a:effectLst/>
                    <a:latin typeface="Arial" panose="020B0604020202020204" pitchFamily="34" charset="0"/>
                    <a:ea typeface="Calibri" panose="020F0502020204030204" pitchFamily="34" charset="0"/>
                  </a:rPr>
                  <a:t>Q</a:t>
                </a:r>
                <a:endParaRPr lang="ru-RU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3D214CE-B714-9825-989D-8EE2670A9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28" y="5096242"/>
                <a:ext cx="7927848" cy="461665"/>
              </a:xfrm>
              <a:prstGeom prst="rect">
                <a:avLst/>
              </a:prstGeom>
              <a:blipFill>
                <a:blip r:embed="rId5"/>
                <a:stretch>
                  <a:fillRect t="-11842" b="-27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77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CF55CA6-8E35-ED5A-A825-4350C59C61A4}"/>
              </a:ext>
            </a:extLst>
          </p:cNvPr>
          <p:cNvSpPr/>
          <p:nvPr/>
        </p:nvSpPr>
        <p:spPr>
          <a:xfrm>
            <a:off x="0" y="-74645"/>
            <a:ext cx="12192000" cy="44786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BY" sz="1800" b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Умножение точки на число</a:t>
            </a:r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03542D-15B7-9A04-136B-914445705542}"/>
              </a:ext>
            </a:extLst>
          </p:cNvPr>
          <p:cNvSpPr/>
          <p:nvPr/>
        </p:nvSpPr>
        <p:spPr>
          <a:xfrm>
            <a:off x="6951306" y="-74645"/>
            <a:ext cx="5240694" cy="44786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BD3085D-874C-42B1-4580-CE6EA558B5E5}"/>
              </a:ext>
            </a:extLst>
          </p:cNvPr>
          <p:cNvCxnSpPr/>
          <p:nvPr/>
        </p:nvCxnSpPr>
        <p:spPr>
          <a:xfrm>
            <a:off x="-65314" y="6488668"/>
            <a:ext cx="12437706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E72A43F-26E1-4E7F-BC71-920594EAFCEF}"/>
              </a:ext>
            </a:extLst>
          </p:cNvPr>
          <p:cNvSpPr txBox="1"/>
          <p:nvPr/>
        </p:nvSpPr>
        <p:spPr>
          <a:xfrm>
            <a:off x="0" y="6488668"/>
            <a:ext cx="1072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BY" dirty="0"/>
              <a:t>Патюпин М.С.	Введение в эллиптическую криптографию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7835F-A716-F280-01B3-0B8964CB6BBF}"/>
              </a:ext>
            </a:extLst>
          </p:cNvPr>
          <p:cNvSpPr txBox="1"/>
          <p:nvPr/>
        </p:nvSpPr>
        <p:spPr>
          <a:xfrm>
            <a:off x="723622" y="881109"/>
            <a:ext cx="6227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 </a:t>
            </a:r>
            <a:r>
              <a:rPr lang="ru-RU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 </a:t>
            </a:r>
            <a:r>
              <a:rPr lang="ru-RU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*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 </a:t>
            </a:r>
            <a:endParaRPr lang="ru-RU" sz="3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01045FA-4622-C361-D064-2BC84730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50" y="881109"/>
            <a:ext cx="3536156" cy="9024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7C74140-60A1-11AE-7F94-D76DD7A8680B}"/>
              </a:ext>
            </a:extLst>
          </p:cNvPr>
          <p:cNvSpPr txBox="1"/>
          <p:nvPr/>
        </p:nvSpPr>
        <p:spPr>
          <a:xfrm>
            <a:off x="301308" y="2018624"/>
            <a:ext cx="6227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BY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Пусть </a:t>
            </a: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 </a:t>
            </a:r>
            <a:r>
              <a:rPr lang="ru-BY" sz="24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= 37</a:t>
            </a: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F1065D-5EE5-5649-C0BD-9E54176A17D0}"/>
              </a:ext>
            </a:extLst>
          </p:cNvPr>
          <p:cNvSpPr txBox="1"/>
          <p:nvPr/>
        </p:nvSpPr>
        <p:spPr>
          <a:xfrm>
            <a:off x="-169948" y="2726598"/>
            <a:ext cx="6227684" cy="489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= 37 = 32 + 4 + 1</a:t>
            </a:r>
            <a:endParaRPr lang="ru-RU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AEDA36-EC8D-CE70-1ABD-6EA7B20B5A75}"/>
              </a:ext>
            </a:extLst>
          </p:cNvPr>
          <p:cNvSpPr txBox="1"/>
          <p:nvPr/>
        </p:nvSpPr>
        <p:spPr>
          <a:xfrm>
            <a:off x="-169948" y="3436217"/>
            <a:ext cx="6227684" cy="423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37*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32*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+ 4*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4240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952</Words>
  <Application>Microsoft Office PowerPoint</Application>
  <PresentationFormat>Широкоэкранный</PresentationFormat>
  <Paragraphs>94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Введение в эллиптическую криптографию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Патюпин</dc:creator>
  <cp:lastModifiedBy>Михаил Патюпин</cp:lastModifiedBy>
  <cp:revision>2</cp:revision>
  <dcterms:created xsi:type="dcterms:W3CDTF">2023-04-13T03:09:03Z</dcterms:created>
  <dcterms:modified xsi:type="dcterms:W3CDTF">2023-04-13T09:39:25Z</dcterms:modified>
</cp:coreProperties>
</file>