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oxboroughCF Bold" charset="1" panose="00000800000000000000"/>
      <p:regular r:id="rId27"/>
    </p:embeddedFont>
    <p:embeddedFont>
      <p:font typeface="Telegraf" charset="1" panose="00000500000000000000"/>
      <p:regular r:id="rId28"/>
    </p:embeddedFont>
    <p:embeddedFont>
      <p:font typeface="Telegraf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0.png" Type="http://schemas.openxmlformats.org/officeDocument/2006/relationships/image"/><Relationship Id="rId9" Target="../media/image4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3.png" Type="http://schemas.openxmlformats.org/officeDocument/2006/relationships/image"/><Relationship Id="rId9" Target="../media/image4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5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23.pn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6198417" y="5395324"/>
            <a:ext cx="6065040" cy="1213008"/>
          </a:xfrm>
          <a:custGeom>
            <a:avLst/>
            <a:gdLst/>
            <a:ahLst/>
            <a:cxnLst/>
            <a:rect r="r" b="b" t="t" l="l"/>
            <a:pathLst>
              <a:path h="1213008" w="6065040">
                <a:moveTo>
                  <a:pt x="0" y="0"/>
                </a:moveTo>
                <a:lnTo>
                  <a:pt x="6065039" y="0"/>
                </a:lnTo>
                <a:lnTo>
                  <a:pt x="6065039" y="1213008"/>
                </a:lnTo>
                <a:lnTo>
                  <a:pt x="0" y="1213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8498" y="3896106"/>
            <a:ext cx="14211005" cy="2618613"/>
          </a:xfrm>
          <a:prstGeom prst="rect">
            <a:avLst/>
          </a:prstGeom>
        </p:spPr>
        <p:txBody>
          <a:bodyPr anchor="t" rtlCol="false" tIns="0" lIns="0" bIns="0" rIns="0">
            <a:spAutoFit/>
          </a:bodyPr>
          <a:lstStyle/>
          <a:p>
            <a:pPr algn="ctr">
              <a:lnSpc>
                <a:spcPts val="10176"/>
              </a:lnSpc>
            </a:pPr>
            <a:r>
              <a:rPr lang="en-US" sz="9600">
                <a:solidFill>
                  <a:srgbClr val="000000"/>
                </a:solidFill>
                <a:latin typeface="RoxboroughCF Bold"/>
              </a:rPr>
              <a:t>Hotel Reservation Analysis</a:t>
            </a:r>
          </a:p>
        </p:txBody>
      </p:sp>
      <p:grpSp>
        <p:nvGrpSpPr>
          <p:cNvPr name="Group 4" id="4"/>
          <p:cNvGrpSpPr/>
          <p:nvPr/>
        </p:nvGrpSpPr>
        <p:grpSpPr>
          <a:xfrm rot="0">
            <a:off x="9823222" y="6263024"/>
            <a:ext cx="3686736" cy="2140836"/>
            <a:chOff x="0" y="0"/>
            <a:chExt cx="4915648" cy="2854447"/>
          </a:xfrm>
        </p:grpSpPr>
        <p:grpSp>
          <p:nvGrpSpPr>
            <p:cNvPr name="Group 5" id="5"/>
            <p:cNvGrpSpPr/>
            <p:nvPr/>
          </p:nvGrpSpPr>
          <p:grpSpPr>
            <a:xfrm rot="-376577">
              <a:off x="114753" y="249090"/>
              <a:ext cx="4686141" cy="2356267"/>
              <a:chOff x="0" y="0"/>
              <a:chExt cx="3409795" cy="1714500"/>
            </a:xfrm>
          </p:grpSpPr>
          <p:sp>
            <p:nvSpPr>
              <p:cNvPr name="Freeform 6" id="6"/>
              <p:cNvSpPr/>
              <p:nvPr/>
            </p:nvSpPr>
            <p:spPr>
              <a:xfrm flipH="false" flipV="false" rot="0">
                <a:off x="10160" y="16510"/>
                <a:ext cx="3386935" cy="1686560"/>
              </a:xfrm>
              <a:custGeom>
                <a:avLst/>
                <a:gdLst/>
                <a:ahLst/>
                <a:cxnLst/>
                <a:rect r="r" b="b" t="t" l="l"/>
                <a:pathLst>
                  <a:path h="1686560" w="3386935">
                    <a:moveTo>
                      <a:pt x="3386935" y="1686560"/>
                    </a:moveTo>
                    <a:lnTo>
                      <a:pt x="0" y="1678940"/>
                    </a:lnTo>
                    <a:lnTo>
                      <a:pt x="0" y="598170"/>
                    </a:lnTo>
                    <a:lnTo>
                      <a:pt x="17780" y="19050"/>
                    </a:lnTo>
                    <a:lnTo>
                      <a:pt x="1686835" y="0"/>
                    </a:lnTo>
                    <a:lnTo>
                      <a:pt x="3367885" y="5080"/>
                    </a:lnTo>
                    <a:close/>
                  </a:path>
                </a:pathLst>
              </a:custGeom>
              <a:solidFill>
                <a:srgbClr val="FFFFFF"/>
              </a:solidFill>
            </p:spPr>
          </p:sp>
          <p:sp>
            <p:nvSpPr>
              <p:cNvPr name="Freeform 7" id="7"/>
              <p:cNvSpPr/>
              <p:nvPr/>
            </p:nvSpPr>
            <p:spPr>
              <a:xfrm flipH="false" flipV="false" rot="0">
                <a:off x="-3810" y="0"/>
                <a:ext cx="3416146" cy="1713230"/>
              </a:xfrm>
              <a:custGeom>
                <a:avLst/>
                <a:gdLst/>
                <a:ahLst/>
                <a:cxnLst/>
                <a:rect r="r" b="b" t="t" l="l"/>
                <a:pathLst>
                  <a:path h="1713230" w="3416146">
                    <a:moveTo>
                      <a:pt x="3381855" y="21590"/>
                    </a:moveTo>
                    <a:cubicBezTo>
                      <a:pt x="3383125" y="34290"/>
                      <a:pt x="3383125" y="44450"/>
                      <a:pt x="3384396" y="54610"/>
                    </a:cubicBezTo>
                    <a:cubicBezTo>
                      <a:pt x="3386935" y="88900"/>
                      <a:pt x="3388205" y="124460"/>
                      <a:pt x="3390746" y="158750"/>
                    </a:cubicBezTo>
                    <a:cubicBezTo>
                      <a:pt x="3390746" y="208280"/>
                      <a:pt x="3403446" y="1184910"/>
                      <a:pt x="3409796" y="1234440"/>
                    </a:cubicBezTo>
                    <a:cubicBezTo>
                      <a:pt x="3416146" y="1309370"/>
                      <a:pt x="3412335" y="1385570"/>
                      <a:pt x="3412335" y="1460500"/>
                    </a:cubicBezTo>
                    <a:cubicBezTo>
                      <a:pt x="3412335" y="1526540"/>
                      <a:pt x="3413605" y="1587500"/>
                      <a:pt x="3414875" y="1652270"/>
                    </a:cubicBezTo>
                    <a:cubicBezTo>
                      <a:pt x="3414875" y="1673860"/>
                      <a:pt x="3414875" y="1687830"/>
                      <a:pt x="3414875" y="1711960"/>
                    </a:cubicBezTo>
                    <a:cubicBezTo>
                      <a:pt x="3392016" y="1711960"/>
                      <a:pt x="3371696" y="1713230"/>
                      <a:pt x="3345856" y="1711960"/>
                    </a:cubicBezTo>
                    <a:cubicBezTo>
                      <a:pt x="3175588" y="1706880"/>
                      <a:pt x="3002700" y="1713230"/>
                      <a:pt x="2832432" y="1708150"/>
                    </a:cubicBezTo>
                    <a:cubicBezTo>
                      <a:pt x="2730272" y="1704340"/>
                      <a:pt x="2630730" y="1706880"/>
                      <a:pt x="2528570" y="1704340"/>
                    </a:cubicBezTo>
                    <a:cubicBezTo>
                      <a:pt x="2481418" y="1703070"/>
                      <a:pt x="2434267" y="1701800"/>
                      <a:pt x="2387116" y="1700530"/>
                    </a:cubicBezTo>
                    <a:cubicBezTo>
                      <a:pt x="2358302" y="1700530"/>
                      <a:pt x="2332106" y="1701800"/>
                      <a:pt x="2303292" y="1701800"/>
                    </a:cubicBezTo>
                    <a:cubicBezTo>
                      <a:pt x="2229946" y="1700530"/>
                      <a:pt x="2028243" y="1701800"/>
                      <a:pt x="1954897" y="1700530"/>
                    </a:cubicBezTo>
                    <a:cubicBezTo>
                      <a:pt x="1902507" y="1699260"/>
                      <a:pt x="854704" y="1708150"/>
                      <a:pt x="802314" y="1706880"/>
                    </a:cubicBezTo>
                    <a:cubicBezTo>
                      <a:pt x="789216" y="1706880"/>
                      <a:pt x="773499" y="1708150"/>
                      <a:pt x="760402" y="1708150"/>
                    </a:cubicBezTo>
                    <a:cubicBezTo>
                      <a:pt x="728967" y="1708150"/>
                      <a:pt x="700153" y="1709420"/>
                      <a:pt x="668719" y="1709420"/>
                    </a:cubicBezTo>
                    <a:cubicBezTo>
                      <a:pt x="590134" y="1709420"/>
                      <a:pt x="514168" y="1708150"/>
                      <a:pt x="435583" y="1706880"/>
                    </a:cubicBezTo>
                    <a:cubicBezTo>
                      <a:pt x="388431" y="1705610"/>
                      <a:pt x="341280" y="1704340"/>
                      <a:pt x="296749" y="1703070"/>
                    </a:cubicBezTo>
                    <a:cubicBezTo>
                      <a:pt x="212924" y="1701800"/>
                      <a:pt x="12910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63612" y="30480"/>
                      <a:pt x="105525" y="29210"/>
                    </a:cubicBezTo>
                    <a:cubicBezTo>
                      <a:pt x="176251" y="25400"/>
                      <a:pt x="246978" y="22860"/>
                      <a:pt x="320324" y="20320"/>
                    </a:cubicBezTo>
                    <a:cubicBezTo>
                      <a:pt x="370095" y="17780"/>
                      <a:pt x="419865" y="16510"/>
                      <a:pt x="467017" y="13970"/>
                    </a:cubicBezTo>
                    <a:cubicBezTo>
                      <a:pt x="514168" y="11430"/>
                      <a:pt x="563938" y="8890"/>
                      <a:pt x="611090" y="8890"/>
                    </a:cubicBezTo>
                    <a:cubicBezTo>
                      <a:pt x="663480" y="7620"/>
                      <a:pt x="715870" y="10160"/>
                      <a:pt x="768260" y="8890"/>
                    </a:cubicBezTo>
                    <a:cubicBezTo>
                      <a:pt x="833748" y="8890"/>
                      <a:pt x="2020385" y="6350"/>
                      <a:pt x="2085873" y="5080"/>
                    </a:cubicBezTo>
                    <a:cubicBezTo>
                      <a:pt x="2148741" y="3810"/>
                      <a:pt x="2211609" y="2540"/>
                      <a:pt x="2277097" y="2540"/>
                    </a:cubicBezTo>
                    <a:cubicBezTo>
                      <a:pt x="2384497" y="1270"/>
                      <a:pt x="2489277" y="0"/>
                      <a:pt x="2596677" y="0"/>
                    </a:cubicBezTo>
                    <a:cubicBezTo>
                      <a:pt x="2641209" y="0"/>
                      <a:pt x="2688360" y="2540"/>
                      <a:pt x="2732891" y="2540"/>
                    </a:cubicBezTo>
                    <a:cubicBezTo>
                      <a:pt x="2856008" y="3810"/>
                      <a:pt x="2981744" y="5080"/>
                      <a:pt x="3104861" y="7620"/>
                    </a:cubicBezTo>
                    <a:cubicBezTo>
                      <a:pt x="3170349" y="8890"/>
                      <a:pt x="3235837" y="12700"/>
                      <a:pt x="3301325" y="16510"/>
                    </a:cubicBezTo>
                    <a:cubicBezTo>
                      <a:pt x="3317041" y="16510"/>
                      <a:pt x="3332759" y="16510"/>
                      <a:pt x="3345856" y="16510"/>
                    </a:cubicBezTo>
                    <a:cubicBezTo>
                      <a:pt x="3362805" y="17780"/>
                      <a:pt x="3371696" y="20320"/>
                      <a:pt x="3381855" y="21590"/>
                    </a:cubicBezTo>
                    <a:close/>
                    <a:moveTo>
                      <a:pt x="3392016" y="1695450"/>
                    </a:moveTo>
                    <a:cubicBezTo>
                      <a:pt x="3393286" y="1678940"/>
                      <a:pt x="3394555" y="1666240"/>
                      <a:pt x="3394555" y="1653540"/>
                    </a:cubicBezTo>
                    <a:cubicBezTo>
                      <a:pt x="3393286" y="1581150"/>
                      <a:pt x="3392016" y="1513840"/>
                      <a:pt x="3392016" y="1441450"/>
                    </a:cubicBezTo>
                    <a:cubicBezTo>
                      <a:pt x="3392016" y="1408430"/>
                      <a:pt x="3394555" y="1375410"/>
                      <a:pt x="3393286" y="1342390"/>
                    </a:cubicBezTo>
                    <a:cubicBezTo>
                      <a:pt x="3393286" y="1311910"/>
                      <a:pt x="3392016" y="1280160"/>
                      <a:pt x="3390746" y="1249680"/>
                    </a:cubicBezTo>
                    <a:cubicBezTo>
                      <a:pt x="3385666" y="1202690"/>
                      <a:pt x="3374236" y="229870"/>
                      <a:pt x="3374236" y="182880"/>
                    </a:cubicBezTo>
                    <a:cubicBezTo>
                      <a:pt x="3371696" y="143510"/>
                      <a:pt x="3369155" y="102870"/>
                      <a:pt x="3366616" y="63500"/>
                    </a:cubicBezTo>
                    <a:cubicBezTo>
                      <a:pt x="3365346" y="44450"/>
                      <a:pt x="3364075" y="43180"/>
                      <a:pt x="3337998" y="41910"/>
                    </a:cubicBezTo>
                    <a:cubicBezTo>
                      <a:pt x="3330139" y="41910"/>
                      <a:pt x="3324900" y="41910"/>
                      <a:pt x="3317041" y="40640"/>
                    </a:cubicBezTo>
                    <a:cubicBezTo>
                      <a:pt x="3251554" y="36830"/>
                      <a:pt x="3183447" y="31750"/>
                      <a:pt x="3117959" y="30480"/>
                    </a:cubicBezTo>
                    <a:cubicBezTo>
                      <a:pt x="2958169" y="26670"/>
                      <a:pt x="2795760" y="25400"/>
                      <a:pt x="2635969" y="22860"/>
                    </a:cubicBezTo>
                    <a:cubicBezTo>
                      <a:pt x="2612394" y="22860"/>
                      <a:pt x="2586199" y="22860"/>
                      <a:pt x="2562623" y="22860"/>
                    </a:cubicBezTo>
                    <a:cubicBezTo>
                      <a:pt x="2523331" y="22860"/>
                      <a:pt x="2484038" y="22860"/>
                      <a:pt x="2447365" y="22860"/>
                    </a:cubicBezTo>
                    <a:cubicBezTo>
                      <a:pt x="2363541" y="22860"/>
                      <a:pt x="2279716" y="22860"/>
                      <a:pt x="2198512" y="24130"/>
                    </a:cubicBezTo>
                    <a:cubicBezTo>
                      <a:pt x="2127785" y="25400"/>
                      <a:pt x="935909" y="29210"/>
                      <a:pt x="865182" y="29210"/>
                    </a:cubicBezTo>
                    <a:cubicBezTo>
                      <a:pt x="749924" y="29210"/>
                      <a:pt x="634665" y="26670"/>
                      <a:pt x="519407" y="33020"/>
                    </a:cubicBezTo>
                    <a:cubicBezTo>
                      <a:pt x="459158" y="36830"/>
                      <a:pt x="401529" y="36830"/>
                      <a:pt x="343900" y="38100"/>
                    </a:cubicBezTo>
                    <a:cubicBezTo>
                      <a:pt x="244358" y="41910"/>
                      <a:pt x="144817"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8851" y="1677670"/>
                      <a:pt x="105525" y="1678940"/>
                      <a:pt x="139578" y="1678940"/>
                    </a:cubicBezTo>
                    <a:cubicBezTo>
                      <a:pt x="189349" y="1678940"/>
                      <a:pt x="241739" y="1676400"/>
                      <a:pt x="291510" y="1678940"/>
                    </a:cubicBezTo>
                    <a:cubicBezTo>
                      <a:pt x="372714" y="1682750"/>
                      <a:pt x="453919" y="1685290"/>
                      <a:pt x="535124" y="1684020"/>
                    </a:cubicBezTo>
                    <a:cubicBezTo>
                      <a:pt x="587514" y="1682750"/>
                      <a:pt x="637285" y="1685290"/>
                      <a:pt x="689675" y="1685290"/>
                    </a:cubicBezTo>
                    <a:cubicBezTo>
                      <a:pt x="765641" y="1685290"/>
                      <a:pt x="841606" y="1684020"/>
                      <a:pt x="917572" y="1685290"/>
                    </a:cubicBezTo>
                    <a:cubicBezTo>
                      <a:pt x="1030211" y="1686560"/>
                      <a:pt x="2266619" y="1676400"/>
                      <a:pt x="2381877" y="1678940"/>
                    </a:cubicBezTo>
                    <a:cubicBezTo>
                      <a:pt x="2431648" y="1680210"/>
                      <a:pt x="2481418" y="1681480"/>
                      <a:pt x="2528570" y="1681480"/>
                    </a:cubicBezTo>
                    <a:cubicBezTo>
                      <a:pt x="2615013" y="1684020"/>
                      <a:pt x="2698838" y="1680210"/>
                      <a:pt x="2785282" y="1684020"/>
                    </a:cubicBezTo>
                    <a:cubicBezTo>
                      <a:pt x="2856008" y="1686560"/>
                      <a:pt x="2926735" y="1686560"/>
                      <a:pt x="2997462" y="1689100"/>
                    </a:cubicBezTo>
                    <a:cubicBezTo>
                      <a:pt x="3102242" y="1692910"/>
                      <a:pt x="3207022" y="1695450"/>
                      <a:pt x="3311803" y="1696720"/>
                    </a:cubicBezTo>
                    <a:cubicBezTo>
                      <a:pt x="3351095" y="1696720"/>
                      <a:pt x="3371696" y="1695450"/>
                      <a:pt x="3392016" y="1695450"/>
                    </a:cubicBezTo>
                    <a:close/>
                  </a:path>
                </a:pathLst>
              </a:custGeom>
              <a:solidFill>
                <a:srgbClr val="000000"/>
              </a:solidFill>
            </p:spPr>
          </p:sp>
        </p:grpSp>
        <p:sp>
          <p:nvSpPr>
            <p:cNvPr name="TextBox 8" id="8"/>
            <p:cNvSpPr txBox="true"/>
            <p:nvPr/>
          </p:nvSpPr>
          <p:spPr>
            <a:xfrm rot="-413665">
              <a:off x="414052" y="827460"/>
              <a:ext cx="4130122" cy="1523783"/>
            </a:xfrm>
            <a:prstGeom prst="rect">
              <a:avLst/>
            </a:prstGeom>
          </p:spPr>
          <p:txBody>
            <a:bodyPr anchor="t" rtlCol="false" tIns="0" lIns="0" bIns="0" rIns="0">
              <a:spAutoFit/>
            </a:bodyPr>
            <a:lstStyle/>
            <a:p>
              <a:pPr algn="ctr" marL="0" indent="0" lvl="0">
                <a:lnSpc>
                  <a:spcPts val="2198"/>
                </a:lnSpc>
                <a:spcBef>
                  <a:spcPct val="0"/>
                </a:spcBef>
              </a:pPr>
              <a:r>
                <a:rPr lang="en-US" sz="1928">
                  <a:solidFill>
                    <a:srgbClr val="000000"/>
                  </a:solidFill>
                  <a:latin typeface="Telegraf"/>
                </a:rPr>
                <a:t>The hotel industry relies on data to make informed decisions and provide a better guest experience.</a:t>
              </a:r>
            </a:p>
          </p:txBody>
        </p:sp>
        <p:sp>
          <p:nvSpPr>
            <p:cNvPr name="AutoShape 9" id="9"/>
            <p:cNvSpPr/>
            <p:nvPr/>
          </p:nvSpPr>
          <p:spPr>
            <a:xfrm rot="-578298">
              <a:off x="1705622" y="192488"/>
              <a:ext cx="927471" cy="238816"/>
            </a:xfrm>
            <a:prstGeom prst="rect">
              <a:avLst/>
            </a:prstGeom>
            <a:solidFill>
              <a:srgbClr val="000000"/>
            </a:solidFill>
          </p:spPr>
        </p:sp>
      </p:grpSp>
      <p:sp>
        <p:nvSpPr>
          <p:cNvPr name="TextBox 10" id="1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11" id="1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58592" y="3420150"/>
            <a:ext cx="1650567" cy="1026353"/>
          </a:xfrm>
          <a:custGeom>
            <a:avLst/>
            <a:gdLst/>
            <a:ahLst/>
            <a:cxnLst/>
            <a:rect r="r" b="b" t="t" l="l"/>
            <a:pathLst>
              <a:path h="1026353" w="1650567">
                <a:moveTo>
                  <a:pt x="0" y="0"/>
                </a:moveTo>
                <a:lnTo>
                  <a:pt x="1650567" y="0"/>
                </a:lnTo>
                <a:lnTo>
                  <a:pt x="1650567" y="1026352"/>
                </a:lnTo>
                <a:lnTo>
                  <a:pt x="0" y="10263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705342" y="5868251"/>
            <a:ext cx="6106279" cy="1317354"/>
          </a:xfrm>
          <a:custGeom>
            <a:avLst/>
            <a:gdLst/>
            <a:ahLst/>
            <a:cxnLst/>
            <a:rect r="r" b="b" t="t" l="l"/>
            <a:pathLst>
              <a:path h="1317354" w="6106279">
                <a:moveTo>
                  <a:pt x="0" y="0"/>
                </a:moveTo>
                <a:lnTo>
                  <a:pt x="6106280" y="0"/>
                </a:lnTo>
                <a:lnTo>
                  <a:pt x="6106280" y="1317354"/>
                </a:lnTo>
                <a:lnTo>
                  <a:pt x="0" y="1317354"/>
                </a:lnTo>
                <a:lnTo>
                  <a:pt x="0" y="0"/>
                </a:lnTo>
                <a:close/>
              </a:path>
            </a:pathLst>
          </a:custGeom>
          <a:blipFill>
            <a:blip r:embed="rId8"/>
            <a:stretch>
              <a:fillRect l="0" t="0" r="-59748" b="0"/>
            </a:stretch>
          </a:blipFill>
        </p:spPr>
      </p:sp>
      <p:sp>
        <p:nvSpPr>
          <p:cNvPr name="Freeform 15" id="15"/>
          <p:cNvSpPr/>
          <p:nvPr/>
        </p:nvSpPr>
        <p:spPr>
          <a:xfrm flipH="false" flipV="false" rot="0">
            <a:off x="13378747" y="4280524"/>
            <a:ext cx="3113637" cy="3113637"/>
          </a:xfrm>
          <a:custGeom>
            <a:avLst/>
            <a:gdLst/>
            <a:ahLst/>
            <a:cxnLst/>
            <a:rect r="r" b="b" t="t" l="l"/>
            <a:pathLst>
              <a:path h="3113637" w="3113637">
                <a:moveTo>
                  <a:pt x="0" y="0"/>
                </a:moveTo>
                <a:lnTo>
                  <a:pt x="3113637" y="0"/>
                </a:lnTo>
                <a:lnTo>
                  <a:pt x="3113637" y="3113637"/>
                </a:lnTo>
                <a:lnTo>
                  <a:pt x="0" y="31136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1984282" y="3635364"/>
            <a:ext cx="1199187" cy="645160"/>
          </a:xfrm>
          <a:prstGeom prst="rect">
            <a:avLst/>
          </a:prstGeom>
        </p:spPr>
        <p:txBody>
          <a:bodyPr anchor="t" rtlCol="false" tIns="0" lIns="0" bIns="0" rIns="0">
            <a:spAutoFit/>
          </a:bodyPr>
          <a:lstStyle/>
          <a:p>
            <a:pPr algn="ctr" marL="0" indent="0" lvl="0">
              <a:lnSpc>
                <a:spcPts val="2420"/>
              </a:lnSpc>
              <a:spcBef>
                <a:spcPct val="0"/>
              </a:spcBef>
            </a:pPr>
            <a:r>
              <a:rPr lang="en-US" sz="2000" spc="72">
                <a:solidFill>
                  <a:srgbClr val="000000"/>
                </a:solidFill>
                <a:latin typeface="Telegraf Bold"/>
              </a:rPr>
              <a:t>Room Type 1</a:t>
            </a:r>
          </a:p>
        </p:txBody>
      </p:sp>
      <p:sp>
        <p:nvSpPr>
          <p:cNvPr name="TextBox 17" id="17"/>
          <p:cNvSpPr txBox="true"/>
          <p:nvPr/>
        </p:nvSpPr>
        <p:spPr>
          <a:xfrm rot="0">
            <a:off x="1705342" y="4000008"/>
            <a:ext cx="8493025" cy="201549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most commonly booked room type? </a:t>
            </a:r>
          </a:p>
          <a:p>
            <a:pPr algn="l">
              <a:lnSpc>
                <a:spcPts val="3150"/>
              </a:lnSpc>
            </a:pPr>
            <a:r>
              <a:rPr lang="en-US" sz="2100" spc="42">
                <a:solidFill>
                  <a:srgbClr val="000000"/>
                </a:solidFill>
                <a:latin typeface="Telegraf Bold"/>
              </a:rPr>
              <a:t>Room Type 1</a:t>
            </a:r>
            <a:r>
              <a:rPr lang="en-US" sz="2100" spc="42">
                <a:solidFill>
                  <a:srgbClr val="000000"/>
                </a:solidFill>
                <a:latin typeface="Telegraf"/>
              </a:rPr>
              <a:t> is the most frequently booked option, with a total count of</a:t>
            </a:r>
            <a:r>
              <a:rPr lang="en-US" sz="2100" spc="42">
                <a:solidFill>
                  <a:srgbClr val="000000"/>
                </a:solidFill>
                <a:latin typeface="Telegraf Bold"/>
              </a:rPr>
              <a:t> 534 reservations.</a:t>
            </a:r>
            <a:r>
              <a:rPr lang="en-US" sz="2100" spc="42">
                <a:solidFill>
                  <a:srgbClr val="000000"/>
                </a:solidFill>
                <a:latin typeface="Telegraf"/>
              </a:rPr>
              <a:t> This finding highlights the popularity of this room type among guests </a:t>
            </a:r>
          </a:p>
          <a:p>
            <a:pPr algn="l" marL="0" indent="0" lvl="0">
              <a:lnSpc>
                <a:spcPts val="3150"/>
              </a:lnSpc>
            </a:pP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098070"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Most Booked Room Type</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705342" y="6672723"/>
            <a:ext cx="3952375" cy="1408963"/>
          </a:xfrm>
          <a:custGeom>
            <a:avLst/>
            <a:gdLst/>
            <a:ahLst/>
            <a:cxnLst/>
            <a:rect r="r" b="b" t="t" l="l"/>
            <a:pathLst>
              <a:path h="1408963" w="3952375">
                <a:moveTo>
                  <a:pt x="0" y="0"/>
                </a:moveTo>
                <a:lnTo>
                  <a:pt x="3952375" y="0"/>
                </a:lnTo>
                <a:lnTo>
                  <a:pt x="3952375" y="1408963"/>
                </a:lnTo>
                <a:lnTo>
                  <a:pt x="0" y="1408963"/>
                </a:lnTo>
                <a:lnTo>
                  <a:pt x="0" y="0"/>
                </a:lnTo>
                <a:close/>
              </a:path>
            </a:pathLst>
          </a:custGeom>
          <a:blipFill>
            <a:blip r:embed="rId8"/>
            <a:stretch>
              <a:fillRect l="0" t="0" r="-169784" b="0"/>
            </a:stretch>
          </a:blipFill>
        </p:spPr>
      </p:sp>
      <p:sp>
        <p:nvSpPr>
          <p:cNvPr name="Freeform 15" id="15"/>
          <p:cNvSpPr/>
          <p:nvPr/>
        </p:nvSpPr>
        <p:spPr>
          <a:xfrm flipH="false" flipV="false" rot="0">
            <a:off x="14496906" y="4987408"/>
            <a:ext cx="1741798" cy="790341"/>
          </a:xfrm>
          <a:custGeom>
            <a:avLst/>
            <a:gdLst/>
            <a:ahLst/>
            <a:cxnLst/>
            <a:rect r="r" b="b" t="t" l="l"/>
            <a:pathLst>
              <a:path h="790341" w="1741798">
                <a:moveTo>
                  <a:pt x="0" y="0"/>
                </a:moveTo>
                <a:lnTo>
                  <a:pt x="1741798" y="0"/>
                </a:lnTo>
                <a:lnTo>
                  <a:pt x="1741798" y="790341"/>
                </a:lnTo>
                <a:lnTo>
                  <a:pt x="0" y="7903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4198064" y="5965030"/>
            <a:ext cx="2339482" cy="1415387"/>
          </a:xfrm>
          <a:custGeom>
            <a:avLst/>
            <a:gdLst/>
            <a:ahLst/>
            <a:cxnLst/>
            <a:rect r="r" b="b" t="t" l="l"/>
            <a:pathLst>
              <a:path h="1415387" w="2339482">
                <a:moveTo>
                  <a:pt x="0" y="0"/>
                </a:moveTo>
                <a:lnTo>
                  <a:pt x="2339482" y="0"/>
                </a:lnTo>
                <a:lnTo>
                  <a:pt x="2339482" y="1415387"/>
                </a:lnTo>
                <a:lnTo>
                  <a:pt x="0" y="14153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12307109" y="5021562"/>
            <a:ext cx="1582561" cy="2313641"/>
          </a:xfrm>
          <a:custGeom>
            <a:avLst/>
            <a:gdLst/>
            <a:ahLst/>
            <a:cxnLst/>
            <a:rect r="r" b="b" t="t" l="l"/>
            <a:pathLst>
              <a:path h="2313641" w="1582561">
                <a:moveTo>
                  <a:pt x="0" y="0"/>
                </a:moveTo>
                <a:lnTo>
                  <a:pt x="1582560" y="0"/>
                </a:lnTo>
                <a:lnTo>
                  <a:pt x="1582560" y="2313642"/>
                </a:lnTo>
                <a:lnTo>
                  <a:pt x="0" y="23136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383</a:t>
            </a:r>
          </a:p>
        </p:txBody>
      </p:sp>
      <p:sp>
        <p:nvSpPr>
          <p:cNvPr name="TextBox 19" id="19"/>
          <p:cNvSpPr txBox="true"/>
          <p:nvPr/>
        </p:nvSpPr>
        <p:spPr>
          <a:xfrm rot="0">
            <a:off x="1705342" y="4000008"/>
            <a:ext cx="8493025" cy="24155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How many reservations fall on a weekend? </a:t>
            </a:r>
          </a:p>
          <a:p>
            <a:pPr algn="l" marL="0" indent="0" lvl="0">
              <a:lnSpc>
                <a:spcPts val="3150"/>
              </a:lnSpc>
            </a:pPr>
            <a:r>
              <a:rPr lang="en-US" sz="2100" spc="42">
                <a:solidFill>
                  <a:srgbClr val="000000"/>
                </a:solidFill>
                <a:latin typeface="Telegraf"/>
              </a:rPr>
              <a:t>Out of the total reservations, </a:t>
            </a:r>
            <a:r>
              <a:rPr lang="en-US" sz="2100" spc="42">
                <a:solidFill>
                  <a:srgbClr val="000000"/>
                </a:solidFill>
                <a:latin typeface="Telegraf Bold"/>
              </a:rPr>
              <a:t>383</a:t>
            </a:r>
            <a:r>
              <a:rPr lang="en-US" sz="2100" spc="42">
                <a:solidFill>
                  <a:srgbClr val="000000"/>
                </a:solidFill>
                <a:latin typeface="Telegraf"/>
              </a:rPr>
              <a:t> fall on weekends, indicating a significant portion of bookings occurring during weekends. This insight into booking patterns can inform staffing and resource allocation decisions to ensure optimal guest experiences during peak periods.</a:t>
            </a:r>
          </a:p>
        </p:txBody>
      </p:sp>
      <p:sp>
        <p:nvSpPr>
          <p:cNvPr name="TextBox 20" id="20"/>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21" id="21"/>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Reservations on Weekend</a:t>
            </a:r>
          </a:p>
        </p:txBody>
      </p:sp>
      <p:sp>
        <p:nvSpPr>
          <p:cNvPr name="TextBox 22" id="22"/>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3" id="23"/>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705342" y="6682248"/>
            <a:ext cx="4599654" cy="1288718"/>
          </a:xfrm>
          <a:custGeom>
            <a:avLst/>
            <a:gdLst/>
            <a:ahLst/>
            <a:cxnLst/>
            <a:rect r="r" b="b" t="t" l="l"/>
            <a:pathLst>
              <a:path h="1288718" w="4599654">
                <a:moveTo>
                  <a:pt x="0" y="0"/>
                </a:moveTo>
                <a:lnTo>
                  <a:pt x="4599654" y="0"/>
                </a:lnTo>
                <a:lnTo>
                  <a:pt x="4599654" y="1288719"/>
                </a:lnTo>
                <a:lnTo>
                  <a:pt x="0" y="1288719"/>
                </a:lnTo>
                <a:lnTo>
                  <a:pt x="0" y="0"/>
                </a:lnTo>
                <a:close/>
              </a:path>
            </a:pathLst>
          </a:custGeom>
          <a:blipFill>
            <a:blip r:embed="rId8"/>
            <a:stretch>
              <a:fillRect l="0" t="0" r="-101398" b="0"/>
            </a:stretch>
          </a:blipFill>
        </p:spPr>
      </p:sp>
      <p:sp>
        <p:nvSpPr>
          <p:cNvPr name="Freeform 15" id="15"/>
          <p:cNvSpPr/>
          <p:nvPr/>
        </p:nvSpPr>
        <p:spPr>
          <a:xfrm flipH="false" flipV="false" rot="0">
            <a:off x="12862941" y="4374744"/>
            <a:ext cx="3629442" cy="3006388"/>
          </a:xfrm>
          <a:custGeom>
            <a:avLst/>
            <a:gdLst/>
            <a:ahLst/>
            <a:cxnLst/>
            <a:rect r="r" b="b" t="t" l="l"/>
            <a:pathLst>
              <a:path h="3006388" w="3629442">
                <a:moveTo>
                  <a:pt x="0" y="0"/>
                </a:moveTo>
                <a:lnTo>
                  <a:pt x="3629443" y="0"/>
                </a:lnTo>
                <a:lnTo>
                  <a:pt x="3629443" y="3006388"/>
                </a:lnTo>
                <a:lnTo>
                  <a:pt x="0" y="30063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443</a:t>
            </a:r>
          </a:p>
        </p:txBody>
      </p:sp>
      <p:sp>
        <p:nvSpPr>
          <p:cNvPr name="TextBox 17" id="17"/>
          <p:cNvSpPr txBox="true"/>
          <p:nvPr/>
        </p:nvSpPr>
        <p:spPr>
          <a:xfrm rot="0">
            <a:off x="1705342" y="4000008"/>
            <a:ext cx="8493025" cy="24155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highest and lowest lead time for reservations? </a:t>
            </a:r>
          </a:p>
          <a:p>
            <a:pPr algn="l" marL="0" indent="0" lvl="0">
              <a:lnSpc>
                <a:spcPts val="3150"/>
              </a:lnSpc>
            </a:pPr>
            <a:r>
              <a:rPr lang="en-US" sz="2100" spc="42">
                <a:solidFill>
                  <a:srgbClr val="000000"/>
                </a:solidFill>
                <a:latin typeface="Telegraf"/>
              </a:rPr>
              <a:t>The </a:t>
            </a:r>
            <a:r>
              <a:rPr lang="en-US" sz="2100" spc="42">
                <a:solidFill>
                  <a:srgbClr val="000000"/>
                </a:solidFill>
                <a:latin typeface="Telegraf Bold"/>
              </a:rPr>
              <a:t>highest lead time</a:t>
            </a:r>
            <a:r>
              <a:rPr lang="en-US" sz="2100" spc="42">
                <a:solidFill>
                  <a:srgbClr val="000000"/>
                </a:solidFill>
                <a:latin typeface="Telegraf"/>
              </a:rPr>
              <a:t> recorded for a reservation is </a:t>
            </a:r>
            <a:r>
              <a:rPr lang="en-US" sz="2100" spc="42">
                <a:solidFill>
                  <a:srgbClr val="000000"/>
                </a:solidFill>
                <a:latin typeface="Telegraf Bold"/>
              </a:rPr>
              <a:t>443 days</a:t>
            </a:r>
            <a:r>
              <a:rPr lang="en-US" sz="2100" spc="42">
                <a:solidFill>
                  <a:srgbClr val="000000"/>
                </a:solidFill>
                <a:latin typeface="Telegraf"/>
              </a:rPr>
              <a:t>, indicating bookings made well in advance, while the </a:t>
            </a:r>
            <a:r>
              <a:rPr lang="en-US" sz="2100" spc="42">
                <a:solidFill>
                  <a:srgbClr val="000000"/>
                </a:solidFill>
                <a:latin typeface="Telegraf Bold"/>
              </a:rPr>
              <a:t>lowest lead time </a:t>
            </a:r>
            <a:r>
              <a:rPr lang="en-US" sz="2100" spc="42">
                <a:solidFill>
                  <a:srgbClr val="000000"/>
                </a:solidFill>
                <a:latin typeface="Telegraf"/>
              </a:rPr>
              <a:t>is </a:t>
            </a:r>
            <a:r>
              <a:rPr lang="en-US" sz="2100" spc="42">
                <a:solidFill>
                  <a:srgbClr val="000000"/>
                </a:solidFill>
                <a:latin typeface="Telegraf Bold"/>
              </a:rPr>
              <a:t>0 days</a:t>
            </a:r>
            <a:r>
              <a:rPr lang="en-US" sz="2100" spc="42">
                <a:solidFill>
                  <a:srgbClr val="000000"/>
                </a:solidFill>
                <a:latin typeface="Telegraf"/>
              </a:rPr>
              <a:t>, suggesting last-minute bookings. Understanding lead time dynamics can help optimize revenue management and resource allocation strategies.</a:t>
            </a: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Lead Time</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696712" y="7215648"/>
            <a:ext cx="4876773" cy="1221124"/>
          </a:xfrm>
          <a:custGeom>
            <a:avLst/>
            <a:gdLst/>
            <a:ahLst/>
            <a:cxnLst/>
            <a:rect r="r" b="b" t="t" l="l"/>
            <a:pathLst>
              <a:path h="1221124" w="4876773">
                <a:moveTo>
                  <a:pt x="0" y="0"/>
                </a:moveTo>
                <a:lnTo>
                  <a:pt x="4876773" y="0"/>
                </a:lnTo>
                <a:lnTo>
                  <a:pt x="4876773" y="1221124"/>
                </a:lnTo>
                <a:lnTo>
                  <a:pt x="0" y="1221124"/>
                </a:lnTo>
                <a:lnTo>
                  <a:pt x="0" y="0"/>
                </a:lnTo>
                <a:close/>
              </a:path>
            </a:pathLst>
          </a:custGeom>
          <a:blipFill>
            <a:blip r:embed="rId8"/>
            <a:stretch>
              <a:fillRect l="0" t="0" r="-92804" b="0"/>
            </a:stretch>
          </a:blipFill>
        </p:spPr>
      </p:sp>
      <p:sp>
        <p:nvSpPr>
          <p:cNvPr name="Freeform 15" id="15"/>
          <p:cNvSpPr/>
          <p:nvPr/>
        </p:nvSpPr>
        <p:spPr>
          <a:xfrm flipH="false" flipV="false" rot="0">
            <a:off x="13582753" y="4041891"/>
            <a:ext cx="2909631" cy="3283081"/>
          </a:xfrm>
          <a:custGeom>
            <a:avLst/>
            <a:gdLst/>
            <a:ahLst/>
            <a:cxnLst/>
            <a:rect r="r" b="b" t="t" l="l"/>
            <a:pathLst>
              <a:path h="3283081" w="2909631">
                <a:moveTo>
                  <a:pt x="0" y="0"/>
                </a:moveTo>
                <a:lnTo>
                  <a:pt x="2909631" y="0"/>
                </a:lnTo>
                <a:lnTo>
                  <a:pt x="2909631" y="3283081"/>
                </a:lnTo>
                <a:lnTo>
                  <a:pt x="0" y="3283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Online</a:t>
            </a:r>
          </a:p>
        </p:txBody>
      </p:sp>
      <p:sp>
        <p:nvSpPr>
          <p:cNvPr name="TextBox 17" id="17"/>
          <p:cNvSpPr txBox="true"/>
          <p:nvPr/>
        </p:nvSpPr>
        <p:spPr>
          <a:xfrm rot="0">
            <a:off x="1705342" y="4000008"/>
            <a:ext cx="8493025" cy="281559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most common market segment type for reservations? </a:t>
            </a:r>
          </a:p>
          <a:p>
            <a:pPr algn="l" marL="0" indent="0" lvl="0">
              <a:lnSpc>
                <a:spcPts val="3150"/>
              </a:lnSpc>
            </a:pPr>
            <a:r>
              <a:rPr lang="en-US" sz="2100" spc="42">
                <a:solidFill>
                  <a:srgbClr val="000000"/>
                </a:solidFill>
                <a:latin typeface="Telegraf"/>
              </a:rPr>
              <a:t>The</a:t>
            </a:r>
            <a:r>
              <a:rPr lang="en-US" sz="2100" spc="42">
                <a:solidFill>
                  <a:srgbClr val="000000"/>
                </a:solidFill>
                <a:latin typeface="Telegraf Bold"/>
              </a:rPr>
              <a:t> online</a:t>
            </a:r>
            <a:r>
              <a:rPr lang="en-US" sz="2100" spc="42">
                <a:solidFill>
                  <a:srgbClr val="000000"/>
                </a:solidFill>
                <a:latin typeface="Telegraf"/>
              </a:rPr>
              <a:t> market segment is the most prevalent category, with a total count of</a:t>
            </a:r>
            <a:r>
              <a:rPr lang="en-US" sz="2100" spc="42">
                <a:solidFill>
                  <a:srgbClr val="000000"/>
                </a:solidFill>
                <a:latin typeface="Telegraf Bold"/>
              </a:rPr>
              <a:t> 518</a:t>
            </a:r>
            <a:r>
              <a:rPr lang="en-US" sz="2100" spc="42">
                <a:solidFill>
                  <a:srgbClr val="000000"/>
                </a:solidFill>
                <a:latin typeface="Telegraf"/>
              </a:rPr>
              <a:t> reservations. This insight underscores the importance of online channels in driving bookings and highlights the need for targeted marketing and distribution strategies in the digital space.</a:t>
            </a: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Popular Market Segment</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705342" y="6815598"/>
            <a:ext cx="4813624" cy="1485189"/>
          </a:xfrm>
          <a:custGeom>
            <a:avLst/>
            <a:gdLst/>
            <a:ahLst/>
            <a:cxnLst/>
            <a:rect r="r" b="b" t="t" l="l"/>
            <a:pathLst>
              <a:path h="1485189" w="4813624">
                <a:moveTo>
                  <a:pt x="0" y="0"/>
                </a:moveTo>
                <a:lnTo>
                  <a:pt x="4813624" y="0"/>
                </a:lnTo>
                <a:lnTo>
                  <a:pt x="4813624" y="1485190"/>
                </a:lnTo>
                <a:lnTo>
                  <a:pt x="0" y="1485190"/>
                </a:lnTo>
                <a:lnTo>
                  <a:pt x="0" y="0"/>
                </a:lnTo>
                <a:close/>
              </a:path>
            </a:pathLst>
          </a:custGeom>
          <a:blipFill>
            <a:blip r:embed="rId8"/>
            <a:stretch>
              <a:fillRect l="-4070" t="0" r="-119269" b="0"/>
            </a:stretch>
          </a:blipFill>
        </p:spPr>
      </p:sp>
      <p:sp>
        <p:nvSpPr>
          <p:cNvPr name="Freeform 15" id="15"/>
          <p:cNvSpPr/>
          <p:nvPr/>
        </p:nvSpPr>
        <p:spPr>
          <a:xfrm flipH="false" flipV="false" rot="0">
            <a:off x="13180021" y="4041891"/>
            <a:ext cx="3398088" cy="3398088"/>
          </a:xfrm>
          <a:custGeom>
            <a:avLst/>
            <a:gdLst/>
            <a:ahLst/>
            <a:cxnLst/>
            <a:rect r="r" b="b" t="t" l="l"/>
            <a:pathLst>
              <a:path h="3398088" w="3398088">
                <a:moveTo>
                  <a:pt x="0" y="0"/>
                </a:moveTo>
                <a:lnTo>
                  <a:pt x="3398088" y="0"/>
                </a:lnTo>
                <a:lnTo>
                  <a:pt x="3398088" y="3398088"/>
                </a:lnTo>
                <a:lnTo>
                  <a:pt x="0" y="33980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493</a:t>
            </a:r>
          </a:p>
        </p:txBody>
      </p:sp>
      <p:sp>
        <p:nvSpPr>
          <p:cNvPr name="TextBox 17" id="17"/>
          <p:cNvSpPr txBox="true"/>
          <p:nvPr/>
        </p:nvSpPr>
        <p:spPr>
          <a:xfrm rot="0">
            <a:off x="1705342" y="4000008"/>
            <a:ext cx="8493025" cy="281559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How many reservations have a booking status of "Confirmed"? </a:t>
            </a:r>
          </a:p>
          <a:p>
            <a:pPr algn="l">
              <a:lnSpc>
                <a:spcPts val="3150"/>
              </a:lnSpc>
            </a:pPr>
            <a:r>
              <a:rPr lang="en-US" sz="2100" spc="42">
                <a:solidFill>
                  <a:srgbClr val="000000"/>
                </a:solidFill>
                <a:latin typeface="Telegraf"/>
              </a:rPr>
              <a:t>Out of the total 700 reservations, </a:t>
            </a:r>
            <a:r>
              <a:rPr lang="en-US" sz="2100" spc="42">
                <a:solidFill>
                  <a:srgbClr val="000000"/>
                </a:solidFill>
                <a:latin typeface="Telegraf Bold"/>
              </a:rPr>
              <a:t>493</a:t>
            </a:r>
            <a:r>
              <a:rPr lang="en-US" sz="2100" spc="42">
                <a:solidFill>
                  <a:srgbClr val="000000"/>
                </a:solidFill>
                <a:latin typeface="Telegraf"/>
              </a:rPr>
              <a:t> have a booking status of "Confirmed," indicating a high confirmation rate for bookings. This substantial number of confirmed reservations highlights the reliability and appeal of the hotel to its guests.</a:t>
            </a:r>
            <a:r>
              <a:rPr lang="en-US" sz="2100" spc="42">
                <a:solidFill>
                  <a:srgbClr val="000000"/>
                </a:solidFill>
                <a:latin typeface="Telegraf Bold"/>
              </a:rPr>
              <a:t> </a:t>
            </a:r>
          </a:p>
          <a:p>
            <a:pPr algn="l" marL="0" indent="0" lvl="0">
              <a:lnSpc>
                <a:spcPts val="3150"/>
              </a:lnSpc>
            </a:pP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No. Confirmed Bookings</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636869" y="3199550"/>
            <a:ext cx="2204448" cy="1370766"/>
          </a:xfrm>
          <a:custGeom>
            <a:avLst/>
            <a:gdLst/>
            <a:ahLst/>
            <a:cxnLst/>
            <a:rect r="r" b="b" t="t" l="l"/>
            <a:pathLst>
              <a:path h="1370766" w="2204448">
                <a:moveTo>
                  <a:pt x="0" y="0"/>
                </a:moveTo>
                <a:lnTo>
                  <a:pt x="2204449" y="0"/>
                </a:lnTo>
                <a:lnTo>
                  <a:pt x="2204449" y="1370766"/>
                </a:lnTo>
                <a:lnTo>
                  <a:pt x="0" y="13707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705342" y="6834648"/>
            <a:ext cx="7135904" cy="1171778"/>
          </a:xfrm>
          <a:custGeom>
            <a:avLst/>
            <a:gdLst/>
            <a:ahLst/>
            <a:cxnLst/>
            <a:rect r="r" b="b" t="t" l="l"/>
            <a:pathLst>
              <a:path h="1171778" w="7135904">
                <a:moveTo>
                  <a:pt x="0" y="0"/>
                </a:moveTo>
                <a:lnTo>
                  <a:pt x="7135904" y="0"/>
                </a:lnTo>
                <a:lnTo>
                  <a:pt x="7135904" y="1171779"/>
                </a:lnTo>
                <a:lnTo>
                  <a:pt x="0" y="1171779"/>
                </a:lnTo>
                <a:lnTo>
                  <a:pt x="0" y="0"/>
                </a:lnTo>
                <a:close/>
              </a:path>
            </a:pathLst>
          </a:custGeom>
          <a:blipFill>
            <a:blip r:embed="rId8"/>
            <a:stretch>
              <a:fillRect l="0" t="0" r="-22756" b="0"/>
            </a:stretch>
          </a:blipFill>
        </p:spPr>
      </p:sp>
      <p:sp>
        <p:nvSpPr>
          <p:cNvPr name="Freeform 15" id="15"/>
          <p:cNvSpPr/>
          <p:nvPr/>
        </p:nvSpPr>
        <p:spPr>
          <a:xfrm flipH="false" flipV="false" rot="0">
            <a:off x="13463479" y="4095258"/>
            <a:ext cx="3050944" cy="3325279"/>
          </a:xfrm>
          <a:custGeom>
            <a:avLst/>
            <a:gdLst/>
            <a:ahLst/>
            <a:cxnLst/>
            <a:rect r="r" b="b" t="t" l="l"/>
            <a:pathLst>
              <a:path h="3325279" w="3050944">
                <a:moveTo>
                  <a:pt x="0" y="0"/>
                </a:moveTo>
                <a:lnTo>
                  <a:pt x="3050944" y="0"/>
                </a:lnTo>
                <a:lnTo>
                  <a:pt x="3050944" y="3325280"/>
                </a:lnTo>
                <a:lnTo>
                  <a:pt x="0" y="33252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1659436" y="3663939"/>
            <a:ext cx="2159315" cy="645160"/>
          </a:xfrm>
          <a:prstGeom prst="rect">
            <a:avLst/>
          </a:prstGeom>
        </p:spPr>
        <p:txBody>
          <a:bodyPr anchor="t" rtlCol="false" tIns="0" lIns="0" bIns="0" rIns="0">
            <a:spAutoFit/>
          </a:bodyPr>
          <a:lstStyle/>
          <a:p>
            <a:pPr algn="ctr" marL="0" indent="0" lvl="0">
              <a:lnSpc>
                <a:spcPts val="2420"/>
              </a:lnSpc>
              <a:spcBef>
                <a:spcPct val="0"/>
              </a:spcBef>
            </a:pPr>
            <a:r>
              <a:rPr lang="en-US" sz="2000" spc="72">
                <a:solidFill>
                  <a:srgbClr val="000000"/>
                </a:solidFill>
                <a:latin typeface="Telegraf Bold"/>
              </a:rPr>
              <a:t>1316 Adults 69 Children</a:t>
            </a:r>
          </a:p>
        </p:txBody>
      </p:sp>
      <p:sp>
        <p:nvSpPr>
          <p:cNvPr name="TextBox 17" id="17"/>
          <p:cNvSpPr txBox="true"/>
          <p:nvPr/>
        </p:nvSpPr>
        <p:spPr>
          <a:xfrm rot="0">
            <a:off x="1705342" y="4000008"/>
            <a:ext cx="8493025" cy="24155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total number of adults and children across all reservations? </a:t>
            </a:r>
          </a:p>
          <a:p>
            <a:pPr algn="l" marL="0" indent="0" lvl="0">
              <a:lnSpc>
                <a:spcPts val="3150"/>
              </a:lnSpc>
            </a:pPr>
            <a:r>
              <a:rPr lang="en-US" sz="2100" spc="42">
                <a:solidFill>
                  <a:srgbClr val="000000"/>
                </a:solidFill>
                <a:latin typeface="Telegraf"/>
              </a:rPr>
              <a:t>The dataset reveals a total of </a:t>
            </a:r>
            <a:r>
              <a:rPr lang="en-US" sz="2100" spc="42">
                <a:solidFill>
                  <a:srgbClr val="000000"/>
                </a:solidFill>
                <a:latin typeface="Telegraf Bold"/>
              </a:rPr>
              <a:t>1,316 adults </a:t>
            </a:r>
            <a:r>
              <a:rPr lang="en-US" sz="2100" spc="42">
                <a:solidFill>
                  <a:srgbClr val="000000"/>
                </a:solidFill>
                <a:latin typeface="Telegraf"/>
              </a:rPr>
              <a:t>and</a:t>
            </a:r>
            <a:r>
              <a:rPr lang="en-US" sz="2100" spc="42">
                <a:solidFill>
                  <a:srgbClr val="000000"/>
                </a:solidFill>
                <a:latin typeface="Telegraf Bold"/>
              </a:rPr>
              <a:t> 69 children</a:t>
            </a:r>
            <a:r>
              <a:rPr lang="en-US" sz="2100" spc="42">
                <a:solidFill>
                  <a:srgbClr val="000000"/>
                </a:solidFill>
                <a:latin typeface="Telegraf"/>
              </a:rPr>
              <a:t> across all reservations. This indicates that the majority of the hotel’s guests are adults, with a relatively small number of children accompanying them.</a:t>
            </a: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No. of Adults and Children</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3344677" y="4163673"/>
            <a:ext cx="3020506" cy="3230488"/>
          </a:xfrm>
          <a:custGeom>
            <a:avLst/>
            <a:gdLst/>
            <a:ahLst/>
            <a:cxnLst/>
            <a:rect r="r" b="b" t="t" l="l"/>
            <a:pathLst>
              <a:path h="3230488" w="3020506">
                <a:moveTo>
                  <a:pt x="0" y="0"/>
                </a:moveTo>
                <a:lnTo>
                  <a:pt x="3020507" y="0"/>
                </a:lnTo>
                <a:lnTo>
                  <a:pt x="3020507" y="3230488"/>
                </a:lnTo>
                <a:lnTo>
                  <a:pt x="0" y="32304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705342" y="7215648"/>
            <a:ext cx="3697590" cy="1043249"/>
          </a:xfrm>
          <a:custGeom>
            <a:avLst/>
            <a:gdLst/>
            <a:ahLst/>
            <a:cxnLst/>
            <a:rect r="r" b="b" t="t" l="l"/>
            <a:pathLst>
              <a:path h="1043249" w="3697590">
                <a:moveTo>
                  <a:pt x="0" y="0"/>
                </a:moveTo>
                <a:lnTo>
                  <a:pt x="3697590" y="0"/>
                </a:lnTo>
                <a:lnTo>
                  <a:pt x="3697590" y="1043249"/>
                </a:lnTo>
                <a:lnTo>
                  <a:pt x="0" y="1043249"/>
                </a:lnTo>
                <a:lnTo>
                  <a:pt x="0" y="0"/>
                </a:lnTo>
                <a:close/>
              </a:path>
            </a:pathLst>
          </a:custGeom>
          <a:blipFill>
            <a:blip r:embed="rId10"/>
            <a:stretch>
              <a:fillRect l="0" t="0" r="0" b="0"/>
            </a:stretch>
          </a:blipFill>
        </p:spPr>
      </p:sp>
      <p:sp>
        <p:nvSpPr>
          <p:cNvPr name="TextBox 16" id="16"/>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1</a:t>
            </a:r>
          </a:p>
        </p:txBody>
      </p:sp>
      <p:sp>
        <p:nvSpPr>
          <p:cNvPr name="TextBox 17" id="17"/>
          <p:cNvSpPr txBox="true"/>
          <p:nvPr/>
        </p:nvSpPr>
        <p:spPr>
          <a:xfrm rot="0">
            <a:off x="1705342" y="4000008"/>
            <a:ext cx="8493025" cy="32156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average number of weekend nights for reservations involving children? </a:t>
            </a:r>
          </a:p>
          <a:p>
            <a:pPr algn="l">
              <a:lnSpc>
                <a:spcPts val="3150"/>
              </a:lnSpc>
            </a:pPr>
            <a:r>
              <a:rPr lang="en-US" sz="2100" spc="42">
                <a:solidFill>
                  <a:srgbClr val="000000"/>
                </a:solidFill>
                <a:latin typeface="Telegraf"/>
              </a:rPr>
              <a:t>The analysis shows that for reservations involving children, the average number of weekend nights is 1. This suggests that families typically book stays that include at least one weekend night, reflecting a preference for weekend getaways or short vacations.</a:t>
            </a:r>
          </a:p>
          <a:p>
            <a:pPr algn="l" marL="0" indent="0" lvl="0">
              <a:lnSpc>
                <a:spcPts val="3150"/>
              </a:lnSpc>
            </a:pP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Avg. No. of  Weekend Nights</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05342" y="4000008"/>
            <a:ext cx="8493025" cy="32156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How many reservations were made in each month of the year? </a:t>
            </a:r>
          </a:p>
          <a:p>
            <a:pPr algn="l">
              <a:lnSpc>
                <a:spcPts val="3150"/>
              </a:lnSpc>
            </a:pPr>
            <a:r>
              <a:rPr lang="en-US" sz="2100" spc="42">
                <a:solidFill>
                  <a:srgbClr val="000000"/>
                </a:solidFill>
                <a:latin typeface="Telegraf"/>
              </a:rPr>
              <a:t>The following visual shows the number of reservations for each month of the year. The analysis reveals that the </a:t>
            </a:r>
            <a:r>
              <a:rPr lang="en-US" sz="2100" spc="42">
                <a:solidFill>
                  <a:srgbClr val="000000"/>
                </a:solidFill>
                <a:latin typeface="Telegraf Bold"/>
              </a:rPr>
              <a:t>6th </a:t>
            </a:r>
            <a:r>
              <a:rPr lang="en-US" sz="2100" spc="42">
                <a:solidFill>
                  <a:srgbClr val="000000"/>
                </a:solidFill>
                <a:latin typeface="Telegraf"/>
              </a:rPr>
              <a:t>month of 2018 has the highest number of reservations, totaling</a:t>
            </a:r>
            <a:r>
              <a:rPr lang="en-US" sz="2100" spc="42">
                <a:solidFill>
                  <a:srgbClr val="000000"/>
                </a:solidFill>
                <a:latin typeface="Telegraf Bold"/>
              </a:rPr>
              <a:t> 84</a:t>
            </a:r>
            <a:r>
              <a:rPr lang="en-US" sz="2100" spc="42">
                <a:solidFill>
                  <a:srgbClr val="000000"/>
                </a:solidFill>
                <a:latin typeface="Telegraf"/>
              </a:rPr>
              <a:t>, while the</a:t>
            </a:r>
            <a:r>
              <a:rPr lang="en-US" sz="2100" spc="42">
                <a:solidFill>
                  <a:srgbClr val="000000"/>
                </a:solidFill>
                <a:latin typeface="Telegraf Bold"/>
              </a:rPr>
              <a:t> 7th</a:t>
            </a:r>
            <a:r>
              <a:rPr lang="en-US" sz="2100" spc="42">
                <a:solidFill>
                  <a:srgbClr val="000000"/>
                </a:solidFill>
                <a:latin typeface="Telegraf"/>
              </a:rPr>
              <a:t> month of 2017 shows the lowest number of reservations, with only </a:t>
            </a:r>
            <a:r>
              <a:rPr lang="en-US" sz="2100" spc="42">
                <a:solidFill>
                  <a:srgbClr val="000000"/>
                </a:solidFill>
                <a:latin typeface="Telegraf Bold"/>
              </a:rPr>
              <a:t>7</a:t>
            </a:r>
            <a:r>
              <a:rPr lang="en-US" sz="2100" spc="42">
                <a:solidFill>
                  <a:srgbClr val="000000"/>
                </a:solidFill>
                <a:latin typeface="Telegraf"/>
              </a:rPr>
              <a:t>.</a:t>
            </a:r>
          </a:p>
          <a:p>
            <a:pPr algn="l" marL="0" indent="0" lvl="0">
              <a:lnSpc>
                <a:spcPts val="3150"/>
              </a:lnSpc>
            </a:pPr>
          </a:p>
        </p:txBody>
      </p:sp>
      <p:sp>
        <p:nvSpPr>
          <p:cNvPr name="TextBox 4" id="4"/>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5" id="5"/>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6" id="6"/>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grpSp>
        <p:nvGrpSpPr>
          <p:cNvPr name="Group 7" id="7"/>
          <p:cNvGrpSpPr/>
          <p:nvPr/>
        </p:nvGrpSpPr>
        <p:grpSpPr>
          <a:xfrm rot="0">
            <a:off x="11536760" y="3155290"/>
            <a:ext cx="5240639" cy="4502259"/>
            <a:chOff x="0" y="0"/>
            <a:chExt cx="11995738" cy="10305599"/>
          </a:xfrm>
        </p:grpSpPr>
        <p:sp>
          <p:nvSpPr>
            <p:cNvPr name="Freeform 8" id="8"/>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9" id="9"/>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10" id="10"/>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11" id="11"/>
          <p:cNvGrpSpPr/>
          <p:nvPr/>
        </p:nvGrpSpPr>
        <p:grpSpPr>
          <a:xfrm rot="0">
            <a:off x="11536760" y="2635486"/>
            <a:ext cx="4665706" cy="519805"/>
            <a:chOff x="0" y="0"/>
            <a:chExt cx="6220942" cy="693073"/>
          </a:xfrm>
        </p:grpSpPr>
        <p:grpSp>
          <p:nvGrpSpPr>
            <p:cNvPr name="Group 12" id="12"/>
            <p:cNvGrpSpPr/>
            <p:nvPr/>
          </p:nvGrpSpPr>
          <p:grpSpPr>
            <a:xfrm rot="0">
              <a:off x="0" y="0"/>
              <a:ext cx="6220942" cy="693073"/>
              <a:chOff x="0" y="0"/>
              <a:chExt cx="13038520" cy="1452617"/>
            </a:xfrm>
          </p:grpSpPr>
          <p:sp>
            <p:nvSpPr>
              <p:cNvPr name="Freeform 13" id="13"/>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4" id="14"/>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5" id="15"/>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6" id="16"/>
            <p:cNvSpPr/>
            <p:nvPr/>
          </p:nvSpPr>
          <p:spPr>
            <a:xfrm flipH="false" flipV="false" rot="0">
              <a:off x="181581" y="177643"/>
              <a:ext cx="337787" cy="337787"/>
            </a:xfrm>
            <a:custGeom>
              <a:avLst/>
              <a:gdLst/>
              <a:ahLst/>
              <a:cxnLst/>
              <a:rect r="r" b="b" t="t" l="l"/>
              <a:pathLst>
                <a:path h="337787" w="337787">
                  <a:moveTo>
                    <a:pt x="0" y="0"/>
                  </a:moveTo>
                  <a:lnTo>
                    <a:pt x="337787" y="0"/>
                  </a:lnTo>
                  <a:lnTo>
                    <a:pt x="337787" y="337787"/>
                  </a:lnTo>
                  <a:lnTo>
                    <a:pt x="0" y="3377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1723647" y="3317513"/>
            <a:ext cx="4866863" cy="4151445"/>
            <a:chOff x="0" y="0"/>
            <a:chExt cx="958961" cy="817996"/>
          </a:xfrm>
        </p:grpSpPr>
        <p:sp>
          <p:nvSpPr>
            <p:cNvPr name="Freeform 18" id="18"/>
            <p:cNvSpPr/>
            <p:nvPr/>
          </p:nvSpPr>
          <p:spPr>
            <a:xfrm flipH="false" flipV="false" rot="0">
              <a:off x="0" y="0"/>
              <a:ext cx="958961" cy="817996"/>
            </a:xfrm>
            <a:custGeom>
              <a:avLst/>
              <a:gdLst/>
              <a:ahLst/>
              <a:cxnLst/>
              <a:rect r="r" b="b" t="t" l="l"/>
              <a:pathLst>
                <a:path h="817996" w="958961">
                  <a:moveTo>
                    <a:pt x="0" y="0"/>
                  </a:moveTo>
                  <a:lnTo>
                    <a:pt x="958961" y="0"/>
                  </a:lnTo>
                  <a:lnTo>
                    <a:pt x="958961" y="817996"/>
                  </a:lnTo>
                  <a:lnTo>
                    <a:pt x="0" y="817996"/>
                  </a:lnTo>
                  <a:close/>
                </a:path>
              </a:pathLst>
            </a:custGeom>
            <a:blipFill>
              <a:blip r:embed="rId6"/>
              <a:stretch>
                <a:fillRect l="-5272" t="0" r="-11895" b="0"/>
              </a:stretch>
            </a:blipFill>
          </p:spPr>
        </p:sp>
      </p:gr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Reservations Each Month</a:t>
            </a:r>
          </a:p>
        </p:txBody>
      </p:sp>
    </p:spTree>
  </p:cSld>
  <p:clrMapOvr>
    <a:masterClrMapping/>
  </p:clrMapOvr>
  <p:transition spd="slow">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36760" y="3155290"/>
            <a:ext cx="5240639" cy="4502259"/>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7" id="7"/>
          <p:cNvGrpSpPr/>
          <p:nvPr/>
        </p:nvGrpSpPr>
        <p:grpSpPr>
          <a:xfrm rot="0">
            <a:off x="11536760" y="2635486"/>
            <a:ext cx="4665706" cy="519805"/>
            <a:chOff x="0" y="0"/>
            <a:chExt cx="6220942" cy="693073"/>
          </a:xfrm>
        </p:grpSpPr>
        <p:grpSp>
          <p:nvGrpSpPr>
            <p:cNvPr name="Group 8" id="8"/>
            <p:cNvGrpSpPr/>
            <p:nvPr/>
          </p:nvGrpSpPr>
          <p:grpSpPr>
            <a:xfrm rot="0">
              <a:off x="0" y="0"/>
              <a:ext cx="6220942" cy="693073"/>
              <a:chOff x="0" y="0"/>
              <a:chExt cx="13038520" cy="1452617"/>
            </a:xfrm>
          </p:grpSpPr>
          <p:sp>
            <p:nvSpPr>
              <p:cNvPr name="Freeform 9" id="9"/>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0" id="10"/>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1" id="11"/>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2" id="12"/>
            <p:cNvSpPr/>
            <p:nvPr/>
          </p:nvSpPr>
          <p:spPr>
            <a:xfrm flipH="false" flipV="false" rot="0">
              <a:off x="181581" y="177643"/>
              <a:ext cx="337787" cy="337787"/>
            </a:xfrm>
            <a:custGeom>
              <a:avLst/>
              <a:gdLst/>
              <a:ahLst/>
              <a:cxnLst/>
              <a:rect r="r" b="b" t="t" l="l"/>
              <a:pathLst>
                <a:path h="337787" w="337787">
                  <a:moveTo>
                    <a:pt x="0" y="0"/>
                  </a:moveTo>
                  <a:lnTo>
                    <a:pt x="337787" y="0"/>
                  </a:lnTo>
                  <a:lnTo>
                    <a:pt x="337787" y="337787"/>
                  </a:lnTo>
                  <a:lnTo>
                    <a:pt x="0" y="3377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3" id="13"/>
          <p:cNvGrpSpPr/>
          <p:nvPr/>
        </p:nvGrpSpPr>
        <p:grpSpPr>
          <a:xfrm rot="0">
            <a:off x="11723647" y="3317513"/>
            <a:ext cx="4866863" cy="4151445"/>
            <a:chOff x="0" y="0"/>
            <a:chExt cx="958961" cy="817996"/>
          </a:xfrm>
        </p:grpSpPr>
        <p:sp>
          <p:nvSpPr>
            <p:cNvPr name="Freeform 14" id="14"/>
            <p:cNvSpPr/>
            <p:nvPr/>
          </p:nvSpPr>
          <p:spPr>
            <a:xfrm flipH="false" flipV="false" rot="0">
              <a:off x="0" y="0"/>
              <a:ext cx="958961" cy="817996"/>
            </a:xfrm>
            <a:custGeom>
              <a:avLst/>
              <a:gdLst/>
              <a:ahLst/>
              <a:cxnLst/>
              <a:rect r="r" b="b" t="t" l="l"/>
              <a:pathLst>
                <a:path h="817996" w="958961">
                  <a:moveTo>
                    <a:pt x="0" y="0"/>
                  </a:moveTo>
                  <a:lnTo>
                    <a:pt x="958961" y="0"/>
                  </a:lnTo>
                  <a:lnTo>
                    <a:pt x="958961" y="817996"/>
                  </a:lnTo>
                  <a:lnTo>
                    <a:pt x="0" y="817996"/>
                  </a:lnTo>
                  <a:close/>
                </a:path>
              </a:pathLst>
            </a:custGeom>
            <a:blipFill>
              <a:blip r:embed="rId6"/>
              <a:stretch>
                <a:fillRect l="-10402" t="0" r="-10402" b="0"/>
              </a:stretch>
            </a:blipFill>
          </p:spPr>
        </p:sp>
      </p:grpSp>
      <p:sp>
        <p:nvSpPr>
          <p:cNvPr name="TextBox 15" id="15"/>
          <p:cNvSpPr txBox="true"/>
          <p:nvPr/>
        </p:nvSpPr>
        <p:spPr>
          <a:xfrm rot="0">
            <a:off x="1705342" y="4000008"/>
            <a:ext cx="8493025" cy="24155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average number of nights (both weekend and weekday) spent by guests for each room type? </a:t>
            </a:r>
          </a:p>
          <a:p>
            <a:pPr algn="l" marL="0" indent="0" lvl="0">
              <a:lnSpc>
                <a:spcPts val="3150"/>
              </a:lnSpc>
            </a:pPr>
            <a:r>
              <a:rPr lang="en-US" sz="2100" spc="42">
                <a:solidFill>
                  <a:srgbClr val="000000"/>
                </a:solidFill>
                <a:latin typeface="Telegraf"/>
              </a:rPr>
              <a:t>The following visual illustrates the average number of nights spent by guests for each room type. According to the analysis, room type</a:t>
            </a:r>
            <a:r>
              <a:rPr lang="en-US" sz="2100" spc="42">
                <a:solidFill>
                  <a:srgbClr val="000000"/>
                </a:solidFill>
                <a:latin typeface="Telegraf Bold"/>
              </a:rPr>
              <a:t> 4 </a:t>
            </a:r>
            <a:r>
              <a:rPr lang="en-US" sz="2100" spc="42">
                <a:solidFill>
                  <a:srgbClr val="000000"/>
                </a:solidFill>
                <a:latin typeface="Telegraf"/>
              </a:rPr>
              <a:t>and room type</a:t>
            </a:r>
            <a:r>
              <a:rPr lang="en-US" sz="2100" spc="42">
                <a:solidFill>
                  <a:srgbClr val="000000"/>
                </a:solidFill>
                <a:latin typeface="Telegraf Bold"/>
              </a:rPr>
              <a:t> 6 </a:t>
            </a:r>
            <a:r>
              <a:rPr lang="en-US" sz="2100" spc="42">
                <a:solidFill>
                  <a:srgbClr val="000000"/>
                </a:solidFill>
                <a:latin typeface="Telegraf"/>
              </a:rPr>
              <a:t>exhibit the highest average number of nights.</a:t>
            </a:r>
          </a:p>
        </p:txBody>
      </p:sp>
      <p:sp>
        <p:nvSpPr>
          <p:cNvPr name="TextBox 16" id="16"/>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7" id="17"/>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18" id="18"/>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
        <p:nvSpPr>
          <p:cNvPr name="TextBox 19" id="19"/>
          <p:cNvSpPr txBox="true"/>
          <p:nvPr/>
        </p:nvSpPr>
        <p:spPr>
          <a:xfrm rot="0">
            <a:off x="12025653" y="2745055"/>
            <a:ext cx="4457206" cy="310010"/>
          </a:xfrm>
          <a:prstGeom prst="rect">
            <a:avLst/>
          </a:prstGeom>
        </p:spPr>
        <p:txBody>
          <a:bodyPr anchor="t" rtlCol="false" tIns="0" lIns="0" bIns="0" rIns="0">
            <a:spAutoFit/>
          </a:bodyPr>
          <a:lstStyle/>
          <a:p>
            <a:pPr algn="l" marL="0" indent="0" lvl="0">
              <a:lnSpc>
                <a:spcPts val="2420"/>
              </a:lnSpc>
            </a:pPr>
            <a:r>
              <a:rPr lang="en-US" sz="2051">
                <a:solidFill>
                  <a:srgbClr val="000000"/>
                </a:solidFill>
                <a:latin typeface="RoxboroughCF Bold"/>
              </a:rPr>
              <a:t>Avg no. of  Nights by Room Type</a:t>
            </a:r>
          </a:p>
        </p:txBody>
      </p:sp>
    </p:spTree>
  </p:cSld>
  <p:clrMapOvr>
    <a:masterClrMapping/>
  </p:clrMapOvr>
  <p:transition spd="slow">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668316" y="3454825"/>
            <a:ext cx="1698523" cy="1056173"/>
          </a:xfrm>
          <a:custGeom>
            <a:avLst/>
            <a:gdLst/>
            <a:ahLst/>
            <a:cxnLst/>
            <a:rect r="r" b="b" t="t" l="l"/>
            <a:pathLst>
              <a:path h="1056173" w="1698523">
                <a:moveTo>
                  <a:pt x="0" y="0"/>
                </a:moveTo>
                <a:lnTo>
                  <a:pt x="1698523" y="0"/>
                </a:lnTo>
                <a:lnTo>
                  <a:pt x="1698523" y="1056173"/>
                </a:lnTo>
                <a:lnTo>
                  <a:pt x="0" y="1056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3537893" y="5382579"/>
            <a:ext cx="2954491" cy="2057400"/>
          </a:xfrm>
          <a:custGeom>
            <a:avLst/>
            <a:gdLst/>
            <a:ahLst/>
            <a:cxnLst/>
            <a:rect r="r" b="b" t="t" l="l"/>
            <a:pathLst>
              <a:path h="2057400" w="2954491">
                <a:moveTo>
                  <a:pt x="0" y="0"/>
                </a:moveTo>
                <a:lnTo>
                  <a:pt x="2954491" y="0"/>
                </a:lnTo>
                <a:lnTo>
                  <a:pt x="2954491"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4507488" y="4249462"/>
            <a:ext cx="1015300" cy="955228"/>
          </a:xfrm>
          <a:custGeom>
            <a:avLst/>
            <a:gdLst/>
            <a:ahLst/>
            <a:cxnLst/>
            <a:rect r="r" b="b" t="t" l="l"/>
            <a:pathLst>
              <a:path h="955228" w="1015300">
                <a:moveTo>
                  <a:pt x="0" y="0"/>
                </a:moveTo>
                <a:lnTo>
                  <a:pt x="1015301" y="0"/>
                </a:lnTo>
                <a:lnTo>
                  <a:pt x="1015301" y="955229"/>
                </a:lnTo>
                <a:lnTo>
                  <a:pt x="0" y="9552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12815512" y="6175658"/>
            <a:ext cx="931931" cy="937793"/>
          </a:xfrm>
          <a:custGeom>
            <a:avLst/>
            <a:gdLst/>
            <a:ahLst/>
            <a:cxnLst/>
            <a:rect r="r" b="b" t="t" l="l"/>
            <a:pathLst>
              <a:path h="937793" w="931931">
                <a:moveTo>
                  <a:pt x="0" y="0"/>
                </a:moveTo>
                <a:lnTo>
                  <a:pt x="931931" y="0"/>
                </a:lnTo>
                <a:lnTo>
                  <a:pt x="931931" y="937792"/>
                </a:lnTo>
                <a:lnTo>
                  <a:pt x="0" y="937792"/>
                </a:lnTo>
                <a:lnTo>
                  <a:pt x="0" y="0"/>
                </a:lnTo>
                <a:close/>
              </a:path>
            </a:pathLst>
          </a:custGeom>
          <a:blipFill>
            <a:blip r:embed="rId12"/>
            <a:stretch>
              <a:fillRect l="0" t="0" r="0" b="0"/>
            </a:stretch>
          </a:blipFill>
        </p:spPr>
      </p:sp>
      <p:sp>
        <p:nvSpPr>
          <p:cNvPr name="Freeform 17" id="17"/>
          <p:cNvSpPr/>
          <p:nvPr/>
        </p:nvSpPr>
        <p:spPr>
          <a:xfrm flipH="false" flipV="false" rot="0">
            <a:off x="1705342" y="7215648"/>
            <a:ext cx="6230082" cy="1211405"/>
          </a:xfrm>
          <a:custGeom>
            <a:avLst/>
            <a:gdLst/>
            <a:ahLst/>
            <a:cxnLst/>
            <a:rect r="r" b="b" t="t" l="l"/>
            <a:pathLst>
              <a:path h="1211405" w="6230082">
                <a:moveTo>
                  <a:pt x="0" y="0"/>
                </a:moveTo>
                <a:lnTo>
                  <a:pt x="6230082" y="0"/>
                </a:lnTo>
                <a:lnTo>
                  <a:pt x="6230082" y="1211405"/>
                </a:lnTo>
                <a:lnTo>
                  <a:pt x="0" y="1211405"/>
                </a:lnTo>
                <a:lnTo>
                  <a:pt x="0" y="0"/>
                </a:lnTo>
                <a:close/>
              </a:path>
            </a:pathLst>
          </a:custGeom>
          <a:blipFill>
            <a:blip r:embed="rId13"/>
            <a:stretch>
              <a:fillRect l="0" t="0" r="0" b="0"/>
            </a:stretch>
          </a:blipFill>
        </p:spPr>
      </p:sp>
      <p:sp>
        <p:nvSpPr>
          <p:cNvPr name="TextBox 18" id="18"/>
          <p:cNvSpPr txBox="true"/>
          <p:nvPr/>
        </p:nvSpPr>
        <p:spPr>
          <a:xfrm rot="0">
            <a:off x="11899202" y="3635364"/>
            <a:ext cx="1199187" cy="730504"/>
          </a:xfrm>
          <a:prstGeom prst="rect">
            <a:avLst/>
          </a:prstGeom>
        </p:spPr>
        <p:txBody>
          <a:bodyPr anchor="t" rtlCol="false" tIns="0" lIns="0" bIns="0" rIns="0">
            <a:spAutoFit/>
          </a:bodyPr>
          <a:lstStyle/>
          <a:p>
            <a:pPr algn="ctr" marL="0" indent="0" lvl="0">
              <a:lnSpc>
                <a:spcPts val="2783"/>
              </a:lnSpc>
              <a:spcBef>
                <a:spcPct val="0"/>
              </a:spcBef>
            </a:pPr>
            <a:r>
              <a:rPr lang="en-US" sz="2300" spc="82">
                <a:solidFill>
                  <a:srgbClr val="000000"/>
                </a:solidFill>
                <a:latin typeface="Telegraf Bold"/>
              </a:rPr>
              <a:t>Room type 1</a:t>
            </a:r>
          </a:p>
        </p:txBody>
      </p:sp>
      <p:sp>
        <p:nvSpPr>
          <p:cNvPr name="TextBox 19" id="19"/>
          <p:cNvSpPr txBox="true"/>
          <p:nvPr/>
        </p:nvSpPr>
        <p:spPr>
          <a:xfrm rot="0">
            <a:off x="1705342" y="4000008"/>
            <a:ext cx="8493025" cy="32156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For reservations involving children, what is the most common room type, and what is the average price for that room type?</a:t>
            </a:r>
          </a:p>
          <a:p>
            <a:pPr algn="l">
              <a:lnSpc>
                <a:spcPts val="3150"/>
              </a:lnSpc>
            </a:pPr>
            <a:r>
              <a:rPr lang="en-US" sz="2100" spc="42">
                <a:solidFill>
                  <a:srgbClr val="000000"/>
                </a:solidFill>
                <a:latin typeface="Telegraf"/>
              </a:rPr>
              <a:t>For reservations involving children, the most common room type is Room Type 1, with a count of 24 reservations. The avg. price for Room Type 1 is 123. This finding suggests that Room Type 1 is preferred by families, indicating its suitability for accommodating children. </a:t>
            </a:r>
          </a:p>
          <a:p>
            <a:pPr algn="l" marL="0" indent="0" lvl="0">
              <a:lnSpc>
                <a:spcPts val="3150"/>
              </a:lnSpc>
            </a:pPr>
            <a:r>
              <a:rPr lang="en-US" sz="2100" spc="42">
                <a:solidFill>
                  <a:srgbClr val="000000"/>
                </a:solidFill>
                <a:latin typeface="Telegraf Bold"/>
              </a:rPr>
              <a:t> </a:t>
            </a:r>
          </a:p>
        </p:txBody>
      </p:sp>
      <p:sp>
        <p:nvSpPr>
          <p:cNvPr name="TextBox 20" id="20"/>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21" id="21"/>
          <p:cNvSpPr txBox="true"/>
          <p:nvPr/>
        </p:nvSpPr>
        <p:spPr>
          <a:xfrm rot="0">
            <a:off x="12035178" y="2745055"/>
            <a:ext cx="4457206" cy="310010"/>
          </a:xfrm>
          <a:prstGeom prst="rect">
            <a:avLst/>
          </a:prstGeom>
        </p:spPr>
        <p:txBody>
          <a:bodyPr anchor="t" rtlCol="false" tIns="0" lIns="0" bIns="0" rIns="0">
            <a:spAutoFit/>
          </a:bodyPr>
          <a:lstStyle/>
          <a:p>
            <a:pPr algn="l" marL="0" indent="0" lvl="0">
              <a:lnSpc>
                <a:spcPts val="2420"/>
              </a:lnSpc>
            </a:pPr>
            <a:r>
              <a:rPr lang="en-US" sz="2051">
                <a:solidFill>
                  <a:srgbClr val="000000"/>
                </a:solidFill>
                <a:latin typeface="RoxboroughCF Bold"/>
              </a:rPr>
              <a:t>Common Room Type with Kids</a:t>
            </a:r>
          </a:p>
        </p:txBody>
      </p:sp>
      <p:sp>
        <p:nvSpPr>
          <p:cNvPr name="TextBox 22" id="22"/>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3" id="23"/>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593533" y="2449181"/>
            <a:ext cx="6880378" cy="1376076"/>
          </a:xfrm>
          <a:custGeom>
            <a:avLst/>
            <a:gdLst/>
            <a:ahLst/>
            <a:cxnLst/>
            <a:rect r="r" b="b" t="t" l="l"/>
            <a:pathLst>
              <a:path h="1376076" w="6880378">
                <a:moveTo>
                  <a:pt x="0" y="0"/>
                </a:moveTo>
                <a:lnTo>
                  <a:pt x="6880378" y="0"/>
                </a:lnTo>
                <a:lnTo>
                  <a:pt x="6880378" y="1376075"/>
                </a:lnTo>
                <a:lnTo>
                  <a:pt x="0" y="13760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58880" y="3079258"/>
            <a:ext cx="3389566" cy="4114800"/>
          </a:xfrm>
          <a:custGeom>
            <a:avLst/>
            <a:gdLst/>
            <a:ahLst/>
            <a:cxnLst/>
            <a:rect r="r" b="b" t="t" l="l"/>
            <a:pathLst>
              <a:path h="4114800" w="3389566">
                <a:moveTo>
                  <a:pt x="0" y="0"/>
                </a:moveTo>
                <a:lnTo>
                  <a:pt x="3389567" y="0"/>
                </a:lnTo>
                <a:lnTo>
                  <a:pt x="338956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14701" y="2525381"/>
            <a:ext cx="7752787" cy="894842"/>
          </a:xfrm>
          <a:prstGeom prst="rect">
            <a:avLst/>
          </a:prstGeom>
        </p:spPr>
        <p:txBody>
          <a:bodyPr anchor="t" rtlCol="false" tIns="0" lIns="0" bIns="0" rIns="0">
            <a:spAutoFit/>
          </a:bodyPr>
          <a:lstStyle/>
          <a:p>
            <a:pPr algn="l">
              <a:lnSpc>
                <a:spcPts val="6784"/>
              </a:lnSpc>
            </a:pPr>
            <a:r>
              <a:rPr lang="en-US" sz="6400">
                <a:solidFill>
                  <a:srgbClr val="000000"/>
                </a:solidFill>
                <a:latin typeface="RoxboroughCF Bold"/>
              </a:rPr>
              <a:t>Problem Statement</a:t>
            </a:r>
          </a:p>
        </p:txBody>
      </p:sp>
      <p:sp>
        <p:nvSpPr>
          <p:cNvPr name="TextBox 5" id="5"/>
          <p:cNvSpPr txBox="true"/>
          <p:nvPr/>
        </p:nvSpPr>
        <p:spPr>
          <a:xfrm rot="0">
            <a:off x="1614701" y="4025281"/>
            <a:ext cx="10594670" cy="2108454"/>
          </a:xfrm>
          <a:prstGeom prst="rect">
            <a:avLst/>
          </a:prstGeom>
        </p:spPr>
        <p:txBody>
          <a:bodyPr anchor="t" rtlCol="false" tIns="0" lIns="0" bIns="0" rIns="0">
            <a:spAutoFit/>
          </a:bodyPr>
          <a:lstStyle/>
          <a:p>
            <a:pPr algn="l" marL="0" indent="0" lvl="0">
              <a:lnSpc>
                <a:spcPts val="3318"/>
              </a:lnSpc>
            </a:pPr>
            <a:r>
              <a:rPr lang="en-US" sz="2100" spc="42">
                <a:solidFill>
                  <a:srgbClr val="000000"/>
                </a:solidFill>
                <a:latin typeface="Telegraf"/>
              </a:rPr>
              <a:t>The hotel industry faces the challenge of effectively leveraging data to enhance decision-making processes and elevate guest experiences. The objective of this analysis is to harness insights from a hotel reservation dataset to understand guest preferences, discern booking patterns, and identify pivotal factors influencing operational dynamics. </a:t>
            </a:r>
          </a:p>
        </p:txBody>
      </p:sp>
      <p:sp>
        <p:nvSpPr>
          <p:cNvPr name="TextBox 6" id="6"/>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7" id="7"/>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sp>
        <p:nvSpPr>
          <p:cNvPr name="Freeform 7" id="7"/>
          <p:cNvSpPr/>
          <p:nvPr/>
        </p:nvSpPr>
        <p:spPr>
          <a:xfrm flipH="false" flipV="false" rot="972567">
            <a:off x="11788607" y="3395713"/>
            <a:ext cx="1458478" cy="906908"/>
          </a:xfrm>
          <a:custGeom>
            <a:avLst/>
            <a:gdLst/>
            <a:ahLst/>
            <a:cxnLst/>
            <a:rect r="r" b="b" t="t" l="l"/>
            <a:pathLst>
              <a:path h="906908" w="1458478">
                <a:moveTo>
                  <a:pt x="0" y="0"/>
                </a:moveTo>
                <a:lnTo>
                  <a:pt x="1458478" y="0"/>
                </a:lnTo>
                <a:lnTo>
                  <a:pt x="1458478" y="906908"/>
                </a:lnTo>
                <a:lnTo>
                  <a:pt x="0" y="90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554661" y="2635486"/>
            <a:ext cx="4578587" cy="510099"/>
            <a:chOff x="0" y="0"/>
            <a:chExt cx="6104783" cy="680132"/>
          </a:xfrm>
        </p:grpSpPr>
        <p:grpSp>
          <p:nvGrpSpPr>
            <p:cNvPr name="Group 9" id="9"/>
            <p:cNvGrpSpPr/>
            <p:nvPr/>
          </p:nvGrpSpPr>
          <p:grpSpPr>
            <a:xfrm rot="0">
              <a:off x="0" y="0"/>
              <a:ext cx="6104783" cy="680132"/>
              <a:chOff x="0" y="0"/>
              <a:chExt cx="13038520" cy="1452617"/>
            </a:xfrm>
          </p:grpSpPr>
          <p:sp>
            <p:nvSpPr>
              <p:cNvPr name="Freeform 10" id="10"/>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1" id="11"/>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2" id="12"/>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3" id="13"/>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p:cNvSpPr/>
          <p:nvPr/>
        </p:nvSpPr>
        <p:spPr>
          <a:xfrm flipH="false" flipV="false" rot="0">
            <a:off x="13582753" y="4041891"/>
            <a:ext cx="2909631" cy="3283081"/>
          </a:xfrm>
          <a:custGeom>
            <a:avLst/>
            <a:gdLst/>
            <a:ahLst/>
            <a:cxnLst/>
            <a:rect r="r" b="b" t="t" l="l"/>
            <a:pathLst>
              <a:path h="3283081" w="2909631">
                <a:moveTo>
                  <a:pt x="0" y="0"/>
                </a:moveTo>
                <a:lnTo>
                  <a:pt x="2909631" y="0"/>
                </a:lnTo>
                <a:lnTo>
                  <a:pt x="2909631" y="3283081"/>
                </a:lnTo>
                <a:lnTo>
                  <a:pt x="0" y="3283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705342" y="7215648"/>
            <a:ext cx="4143466" cy="1346992"/>
          </a:xfrm>
          <a:custGeom>
            <a:avLst/>
            <a:gdLst/>
            <a:ahLst/>
            <a:cxnLst/>
            <a:rect r="r" b="b" t="t" l="l"/>
            <a:pathLst>
              <a:path h="1346992" w="4143466">
                <a:moveTo>
                  <a:pt x="0" y="0"/>
                </a:moveTo>
                <a:lnTo>
                  <a:pt x="4143466" y="0"/>
                </a:lnTo>
                <a:lnTo>
                  <a:pt x="4143466" y="1346993"/>
                </a:lnTo>
                <a:lnTo>
                  <a:pt x="0" y="1346993"/>
                </a:lnTo>
                <a:lnTo>
                  <a:pt x="0" y="0"/>
                </a:lnTo>
                <a:close/>
              </a:path>
            </a:pathLst>
          </a:custGeom>
          <a:blipFill>
            <a:blip r:embed="rId10"/>
            <a:stretch>
              <a:fillRect l="0" t="0" r="0" b="0"/>
            </a:stretch>
          </a:blipFill>
        </p:spPr>
      </p:sp>
      <p:sp>
        <p:nvSpPr>
          <p:cNvPr name="TextBox 16" id="16"/>
          <p:cNvSpPr txBox="true"/>
          <p:nvPr/>
        </p:nvSpPr>
        <p:spPr>
          <a:xfrm rot="0">
            <a:off x="11899202" y="3644889"/>
            <a:ext cx="1199187" cy="397002"/>
          </a:xfrm>
          <a:prstGeom prst="rect">
            <a:avLst/>
          </a:prstGeom>
        </p:spPr>
        <p:txBody>
          <a:bodyPr anchor="t" rtlCol="false" tIns="0" lIns="0" bIns="0" rIns="0">
            <a:spAutoFit/>
          </a:bodyPr>
          <a:lstStyle/>
          <a:p>
            <a:pPr algn="ctr" marL="0" indent="0" lvl="0">
              <a:lnSpc>
                <a:spcPts val="2904"/>
              </a:lnSpc>
              <a:spcBef>
                <a:spcPct val="0"/>
              </a:spcBef>
            </a:pPr>
            <a:r>
              <a:rPr lang="en-US" sz="2400" spc="86">
                <a:solidFill>
                  <a:srgbClr val="000000"/>
                </a:solidFill>
                <a:latin typeface="Telegraf Bold"/>
              </a:rPr>
              <a:t>Online</a:t>
            </a:r>
          </a:p>
        </p:txBody>
      </p:sp>
      <p:sp>
        <p:nvSpPr>
          <p:cNvPr name="TextBox 17" id="17"/>
          <p:cNvSpPr txBox="true"/>
          <p:nvPr/>
        </p:nvSpPr>
        <p:spPr>
          <a:xfrm rot="0">
            <a:off x="1705342" y="4000008"/>
            <a:ext cx="8493025" cy="32156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Find the market segment type that generates the highest average price per room.</a:t>
            </a:r>
          </a:p>
          <a:p>
            <a:pPr algn="l">
              <a:lnSpc>
                <a:spcPts val="3150"/>
              </a:lnSpc>
            </a:pPr>
            <a:r>
              <a:rPr lang="en-US" sz="2100" spc="42">
                <a:solidFill>
                  <a:srgbClr val="000000"/>
                </a:solidFill>
                <a:latin typeface="Telegraf"/>
              </a:rPr>
              <a:t>The market segment type that generates the highest average price per room is "Online," with an average price of 112.</a:t>
            </a:r>
          </a:p>
          <a:p>
            <a:pPr algn="l">
              <a:lnSpc>
                <a:spcPts val="3150"/>
              </a:lnSpc>
            </a:pPr>
            <a:r>
              <a:rPr lang="en-US" sz="2100" spc="42">
                <a:solidFill>
                  <a:srgbClr val="000000"/>
                </a:solidFill>
                <a:latin typeface="Telegraf"/>
              </a:rPr>
              <a:t>This insight highlights the significance of online channels in attracting guests who are willing to pay higher prices for accommodations.</a:t>
            </a:r>
          </a:p>
          <a:p>
            <a:pPr algn="l" marL="0" indent="0" lvl="0">
              <a:lnSpc>
                <a:spcPts val="3150"/>
              </a:lnSpc>
            </a:pP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457206"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Market Segment Type</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3905212" y="3334922"/>
            <a:ext cx="10477575" cy="3617156"/>
            <a:chOff x="0" y="0"/>
            <a:chExt cx="16929867" cy="5844670"/>
          </a:xfrm>
        </p:grpSpPr>
        <p:sp>
          <p:nvSpPr>
            <p:cNvPr name="Freeform 3" id="3"/>
            <p:cNvSpPr/>
            <p:nvPr/>
          </p:nvSpPr>
          <p:spPr>
            <a:xfrm flipH="false" flipV="false" rot="0">
              <a:off x="57150" y="58420"/>
              <a:ext cx="16860017" cy="5773550"/>
            </a:xfrm>
            <a:custGeom>
              <a:avLst/>
              <a:gdLst/>
              <a:ahLst/>
              <a:cxnLst/>
              <a:rect r="r" b="b" t="t" l="l"/>
              <a:pathLst>
                <a:path h="5773550" w="16860017">
                  <a:moveTo>
                    <a:pt x="16774928" y="5743070"/>
                  </a:moveTo>
                  <a:lnTo>
                    <a:pt x="0" y="5743070"/>
                  </a:lnTo>
                  <a:cubicBezTo>
                    <a:pt x="5080" y="5760850"/>
                    <a:pt x="21590" y="5773550"/>
                    <a:pt x="40640" y="5773550"/>
                  </a:cubicBezTo>
                  <a:lnTo>
                    <a:pt x="16816837" y="5773550"/>
                  </a:lnTo>
                  <a:cubicBezTo>
                    <a:pt x="16840967" y="5773550"/>
                    <a:pt x="16860017" y="5754500"/>
                    <a:pt x="16860017" y="5730370"/>
                  </a:cubicBezTo>
                  <a:lnTo>
                    <a:pt x="16860017" y="40640"/>
                  </a:lnTo>
                  <a:cubicBezTo>
                    <a:pt x="16860017" y="21590"/>
                    <a:pt x="16847317" y="6350"/>
                    <a:pt x="16830807" y="0"/>
                  </a:cubicBezTo>
                  <a:lnTo>
                    <a:pt x="16830807" y="5687190"/>
                  </a:lnTo>
                  <a:cubicBezTo>
                    <a:pt x="16830807" y="5717670"/>
                    <a:pt x="16805407" y="5743070"/>
                    <a:pt x="16774928" y="5743070"/>
                  </a:cubicBezTo>
                  <a:close/>
                </a:path>
              </a:pathLst>
            </a:custGeom>
            <a:solidFill>
              <a:srgbClr val="000000"/>
            </a:solidFill>
          </p:spPr>
        </p:sp>
        <p:sp>
          <p:nvSpPr>
            <p:cNvPr name="Freeform 4" id="4"/>
            <p:cNvSpPr/>
            <p:nvPr/>
          </p:nvSpPr>
          <p:spPr>
            <a:xfrm flipH="false" flipV="false" rot="0">
              <a:off x="12700" y="12700"/>
              <a:ext cx="16862557" cy="5776090"/>
            </a:xfrm>
            <a:custGeom>
              <a:avLst/>
              <a:gdLst/>
              <a:ahLst/>
              <a:cxnLst/>
              <a:rect r="r" b="b" t="t" l="l"/>
              <a:pathLst>
                <a:path h="5776090" w="16862557">
                  <a:moveTo>
                    <a:pt x="43180" y="5776090"/>
                  </a:moveTo>
                  <a:lnTo>
                    <a:pt x="16819378" y="5776090"/>
                  </a:lnTo>
                  <a:cubicBezTo>
                    <a:pt x="16843507" y="5776090"/>
                    <a:pt x="16862557" y="5757040"/>
                    <a:pt x="16862557" y="5732910"/>
                  </a:cubicBezTo>
                  <a:lnTo>
                    <a:pt x="16862557" y="43180"/>
                  </a:lnTo>
                  <a:cubicBezTo>
                    <a:pt x="16862557" y="19050"/>
                    <a:pt x="16843507" y="0"/>
                    <a:pt x="16819378" y="0"/>
                  </a:cubicBezTo>
                  <a:lnTo>
                    <a:pt x="43180" y="0"/>
                  </a:lnTo>
                  <a:cubicBezTo>
                    <a:pt x="19050" y="0"/>
                    <a:pt x="0" y="19050"/>
                    <a:pt x="0" y="43180"/>
                  </a:cubicBezTo>
                  <a:lnTo>
                    <a:pt x="0" y="5732910"/>
                  </a:lnTo>
                  <a:cubicBezTo>
                    <a:pt x="0" y="5757040"/>
                    <a:pt x="19050" y="5776090"/>
                    <a:pt x="43180" y="5776090"/>
                  </a:cubicBezTo>
                  <a:close/>
                </a:path>
              </a:pathLst>
            </a:custGeom>
            <a:solidFill>
              <a:srgbClr val="F8F8F8"/>
            </a:solidFill>
          </p:spPr>
        </p:sp>
        <p:sp>
          <p:nvSpPr>
            <p:cNvPr name="Freeform 5" id="5"/>
            <p:cNvSpPr/>
            <p:nvPr/>
          </p:nvSpPr>
          <p:spPr>
            <a:xfrm flipH="false" flipV="false" rot="0">
              <a:off x="0" y="0"/>
              <a:ext cx="16929867" cy="5844670"/>
            </a:xfrm>
            <a:custGeom>
              <a:avLst/>
              <a:gdLst/>
              <a:ahLst/>
              <a:cxnLst/>
              <a:rect r="r" b="b" t="t" l="l"/>
              <a:pathLst>
                <a:path h="5844670" w="16929867">
                  <a:moveTo>
                    <a:pt x="16886687" y="44450"/>
                  </a:moveTo>
                  <a:cubicBezTo>
                    <a:pt x="16881607" y="19050"/>
                    <a:pt x="16858748" y="0"/>
                    <a:pt x="16832078" y="0"/>
                  </a:cubicBezTo>
                  <a:lnTo>
                    <a:pt x="55880" y="0"/>
                  </a:lnTo>
                  <a:cubicBezTo>
                    <a:pt x="25400" y="0"/>
                    <a:pt x="0" y="25400"/>
                    <a:pt x="0" y="55880"/>
                  </a:cubicBezTo>
                  <a:lnTo>
                    <a:pt x="0" y="5745610"/>
                  </a:lnTo>
                  <a:cubicBezTo>
                    <a:pt x="0" y="5772280"/>
                    <a:pt x="17780" y="5793870"/>
                    <a:pt x="43180" y="5800220"/>
                  </a:cubicBezTo>
                  <a:cubicBezTo>
                    <a:pt x="48260" y="5825620"/>
                    <a:pt x="71120" y="5844670"/>
                    <a:pt x="97790" y="5844670"/>
                  </a:cubicBezTo>
                  <a:lnTo>
                    <a:pt x="16873987" y="5844670"/>
                  </a:lnTo>
                  <a:cubicBezTo>
                    <a:pt x="16904467" y="5844670"/>
                    <a:pt x="16929867" y="5819270"/>
                    <a:pt x="16929867" y="5788790"/>
                  </a:cubicBezTo>
                  <a:lnTo>
                    <a:pt x="16929867" y="99060"/>
                  </a:lnTo>
                  <a:cubicBezTo>
                    <a:pt x="16929867" y="72390"/>
                    <a:pt x="16912087" y="50800"/>
                    <a:pt x="16886687" y="44450"/>
                  </a:cubicBezTo>
                  <a:close/>
                  <a:moveTo>
                    <a:pt x="12700" y="5745610"/>
                  </a:moveTo>
                  <a:lnTo>
                    <a:pt x="12700" y="55880"/>
                  </a:lnTo>
                  <a:cubicBezTo>
                    <a:pt x="12700" y="31750"/>
                    <a:pt x="31750" y="12700"/>
                    <a:pt x="55880" y="12700"/>
                  </a:cubicBezTo>
                  <a:lnTo>
                    <a:pt x="16832078" y="12700"/>
                  </a:lnTo>
                  <a:cubicBezTo>
                    <a:pt x="16856207" y="12700"/>
                    <a:pt x="16875257" y="31750"/>
                    <a:pt x="16875257" y="55880"/>
                  </a:cubicBezTo>
                  <a:lnTo>
                    <a:pt x="16875257" y="5745610"/>
                  </a:lnTo>
                  <a:cubicBezTo>
                    <a:pt x="16875257" y="5769740"/>
                    <a:pt x="16856207" y="5788790"/>
                    <a:pt x="16832078" y="5788790"/>
                  </a:cubicBezTo>
                  <a:lnTo>
                    <a:pt x="55880" y="5788790"/>
                  </a:lnTo>
                  <a:cubicBezTo>
                    <a:pt x="31750" y="5788790"/>
                    <a:pt x="12700" y="5769740"/>
                    <a:pt x="12700" y="5745610"/>
                  </a:cubicBezTo>
                  <a:close/>
                  <a:moveTo>
                    <a:pt x="16917167" y="5788790"/>
                  </a:moveTo>
                  <a:cubicBezTo>
                    <a:pt x="16917167" y="5812920"/>
                    <a:pt x="16898117" y="5831970"/>
                    <a:pt x="16873987" y="5831970"/>
                  </a:cubicBezTo>
                  <a:lnTo>
                    <a:pt x="97790" y="5831970"/>
                  </a:lnTo>
                  <a:cubicBezTo>
                    <a:pt x="78740" y="5831970"/>
                    <a:pt x="62230" y="5819270"/>
                    <a:pt x="57150" y="5801490"/>
                  </a:cubicBezTo>
                  <a:lnTo>
                    <a:pt x="16832078" y="5801490"/>
                  </a:lnTo>
                  <a:cubicBezTo>
                    <a:pt x="16862557" y="5801490"/>
                    <a:pt x="16887957" y="5776090"/>
                    <a:pt x="16887957" y="5745610"/>
                  </a:cubicBezTo>
                  <a:lnTo>
                    <a:pt x="16887957" y="58420"/>
                  </a:lnTo>
                  <a:cubicBezTo>
                    <a:pt x="16904467" y="64770"/>
                    <a:pt x="16917167" y="80010"/>
                    <a:pt x="16917167" y="99060"/>
                  </a:cubicBezTo>
                  <a:lnTo>
                    <a:pt x="16917167" y="5788790"/>
                  </a:lnTo>
                  <a:close/>
                </a:path>
              </a:pathLst>
            </a:custGeom>
            <a:solidFill>
              <a:srgbClr val="000000"/>
            </a:solidFill>
          </p:spPr>
        </p:sp>
      </p:grpSp>
      <p:sp>
        <p:nvSpPr>
          <p:cNvPr name="TextBox 6" id="6"/>
          <p:cNvSpPr txBox="true"/>
          <p:nvPr/>
        </p:nvSpPr>
        <p:spPr>
          <a:xfrm rot="0">
            <a:off x="4076995" y="4141448"/>
            <a:ext cx="10134010" cy="1737780"/>
          </a:xfrm>
          <a:prstGeom prst="rect">
            <a:avLst/>
          </a:prstGeom>
        </p:spPr>
        <p:txBody>
          <a:bodyPr anchor="t" rtlCol="false" tIns="0" lIns="0" bIns="0" rIns="0">
            <a:spAutoFit/>
          </a:bodyPr>
          <a:lstStyle/>
          <a:p>
            <a:pPr algn="ctr">
              <a:lnSpc>
                <a:spcPts val="13217"/>
              </a:lnSpc>
            </a:pPr>
            <a:r>
              <a:rPr lang="en-US" sz="12469">
                <a:solidFill>
                  <a:srgbClr val="000000"/>
                </a:solidFill>
                <a:latin typeface="RoxboroughCF Bold"/>
              </a:rPr>
              <a:t>Thank you!</a:t>
            </a:r>
          </a:p>
        </p:txBody>
      </p:sp>
      <p:sp>
        <p:nvSpPr>
          <p:cNvPr name="Freeform 7" id="7"/>
          <p:cNvSpPr/>
          <p:nvPr/>
        </p:nvSpPr>
        <p:spPr>
          <a:xfrm flipH="false" flipV="false" rot="1043947">
            <a:off x="10108581" y="4107050"/>
            <a:ext cx="3333611" cy="2072900"/>
          </a:xfrm>
          <a:custGeom>
            <a:avLst/>
            <a:gdLst/>
            <a:ahLst/>
            <a:cxnLst/>
            <a:rect r="r" b="b" t="t" l="l"/>
            <a:pathLst>
              <a:path h="2072900" w="3333611">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280502">
            <a:off x="12254977" y="6235399"/>
            <a:ext cx="1897924" cy="2010179"/>
            <a:chOff x="0" y="0"/>
            <a:chExt cx="2530566" cy="2680239"/>
          </a:xfrm>
        </p:grpSpPr>
        <p:grpSp>
          <p:nvGrpSpPr>
            <p:cNvPr name="Group 9" id="9"/>
            <p:cNvGrpSpPr/>
            <p:nvPr/>
          </p:nvGrpSpPr>
          <p:grpSpPr>
            <a:xfrm rot="0">
              <a:off x="0" y="140265"/>
              <a:ext cx="2530566" cy="2539973"/>
              <a:chOff x="0" y="0"/>
              <a:chExt cx="1708150" cy="1714500"/>
            </a:xfrm>
          </p:grpSpPr>
          <p:sp>
            <p:nvSpPr>
              <p:cNvPr name="Freeform 10" id="10"/>
              <p:cNvSpPr/>
              <p:nvPr/>
            </p:nvSpPr>
            <p:spPr>
              <a:xfrm flipH="false" flipV="false" rot="0">
                <a:off x="10160" y="16510"/>
                <a:ext cx="1685290" cy="1686560"/>
              </a:xfrm>
              <a:custGeom>
                <a:avLst/>
                <a:gdLst/>
                <a:ahLst/>
                <a:cxnLst/>
                <a:rect r="r" b="b" t="t" l="l"/>
                <a:pathLst>
                  <a:path h="1686560" w="1685290">
                    <a:moveTo>
                      <a:pt x="1685290" y="1686560"/>
                    </a:moveTo>
                    <a:lnTo>
                      <a:pt x="0" y="1678940"/>
                    </a:lnTo>
                    <a:lnTo>
                      <a:pt x="0" y="598170"/>
                    </a:lnTo>
                    <a:lnTo>
                      <a:pt x="17780" y="19050"/>
                    </a:lnTo>
                    <a:lnTo>
                      <a:pt x="838200" y="0"/>
                    </a:lnTo>
                    <a:lnTo>
                      <a:pt x="1666240" y="5080"/>
                    </a:lnTo>
                    <a:close/>
                  </a:path>
                </a:pathLst>
              </a:custGeom>
              <a:solidFill>
                <a:srgbClr val="84EBEB"/>
              </a:solidFill>
            </p:spPr>
          </p:sp>
          <p:sp>
            <p:nvSpPr>
              <p:cNvPr name="Freeform 11" id="11"/>
              <p:cNvSpPr/>
              <p:nvPr/>
            </p:nvSpPr>
            <p:spPr>
              <a:xfrm flipH="false" flipV="false" rot="0">
                <a:off x="-3810" y="0"/>
                <a:ext cx="1714500" cy="1713230"/>
              </a:xfrm>
              <a:custGeom>
                <a:avLst/>
                <a:gdLst/>
                <a:ahLst/>
                <a:cxnLst/>
                <a:rect r="r" b="b" t="t" l="l"/>
                <a:pathLst>
                  <a:path h="1713230" w="171450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name="TextBox 12" id="12"/>
            <p:cNvSpPr txBox="true"/>
            <p:nvPr/>
          </p:nvSpPr>
          <p:spPr>
            <a:xfrm rot="0">
              <a:off x="269188" y="649206"/>
              <a:ext cx="2000744" cy="1371948"/>
            </a:xfrm>
            <a:prstGeom prst="rect">
              <a:avLst/>
            </a:prstGeom>
          </p:spPr>
          <p:txBody>
            <a:bodyPr anchor="t" rtlCol="false" tIns="0" lIns="0" bIns="0" rIns="0">
              <a:spAutoFit/>
            </a:bodyPr>
            <a:lstStyle/>
            <a:p>
              <a:pPr algn="ctr">
                <a:lnSpc>
                  <a:spcPts val="2622"/>
                </a:lnSpc>
              </a:pPr>
              <a:r>
                <a:rPr lang="en-US" sz="2300">
                  <a:solidFill>
                    <a:srgbClr val="000000"/>
                  </a:solidFill>
                  <a:latin typeface="Telegraf"/>
                </a:rPr>
                <a:t>Have</a:t>
              </a:r>
            </a:p>
            <a:p>
              <a:pPr algn="ctr" marL="0" indent="0" lvl="0">
                <a:lnSpc>
                  <a:spcPts val="2622"/>
                </a:lnSpc>
                <a:spcBef>
                  <a:spcPct val="0"/>
                </a:spcBef>
              </a:pPr>
              <a:r>
                <a:rPr lang="en-US" sz="2300">
                  <a:solidFill>
                    <a:srgbClr val="000000"/>
                  </a:solidFill>
                  <a:latin typeface="Telegraf"/>
                </a:rPr>
                <a:t>a good weekend!</a:t>
              </a:r>
            </a:p>
          </p:txBody>
        </p:sp>
        <p:sp>
          <p:nvSpPr>
            <p:cNvPr name="AutoShape 13" id="13"/>
            <p:cNvSpPr/>
            <p:nvPr/>
          </p:nvSpPr>
          <p:spPr>
            <a:xfrm rot="-201720">
              <a:off x="920712" y="20251"/>
              <a:ext cx="697696" cy="240028"/>
            </a:xfrm>
            <a:prstGeom prst="rect">
              <a:avLst/>
            </a:prstGeom>
            <a:solidFill>
              <a:srgbClr val="000000"/>
            </a:solidFill>
          </p:spPr>
        </p:sp>
      </p:grpSp>
      <p:sp>
        <p:nvSpPr>
          <p:cNvPr name="TextBox 14" id="14"/>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15" id="15"/>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9962364" y="2932795"/>
            <a:ext cx="6598387" cy="5668707"/>
            <a:chOff x="0" y="0"/>
            <a:chExt cx="11995738" cy="10305599"/>
          </a:xfrm>
        </p:grpSpPr>
        <p:sp>
          <p:nvSpPr>
            <p:cNvPr name="Freeform 3" id="3"/>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4" id="4"/>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5" id="5"/>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6" id="6"/>
          <p:cNvGrpSpPr/>
          <p:nvPr/>
        </p:nvGrpSpPr>
        <p:grpSpPr>
          <a:xfrm rot="0">
            <a:off x="9962364" y="2328693"/>
            <a:ext cx="5422347" cy="604102"/>
            <a:chOff x="0" y="0"/>
            <a:chExt cx="7229796" cy="805469"/>
          </a:xfrm>
        </p:grpSpPr>
        <p:grpSp>
          <p:nvGrpSpPr>
            <p:cNvPr name="Group 7" id="7"/>
            <p:cNvGrpSpPr/>
            <p:nvPr/>
          </p:nvGrpSpPr>
          <p:grpSpPr>
            <a:xfrm rot="0">
              <a:off x="0" y="0"/>
              <a:ext cx="7229796" cy="805469"/>
              <a:chOff x="0" y="0"/>
              <a:chExt cx="13038520" cy="1452617"/>
            </a:xfrm>
          </p:grpSpPr>
          <p:sp>
            <p:nvSpPr>
              <p:cNvPr name="Freeform 8" id="8"/>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9" id="9"/>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0" id="10"/>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1" id="11"/>
            <p:cNvSpPr/>
            <p:nvPr/>
          </p:nvSpPr>
          <p:spPr>
            <a:xfrm flipH="false" flipV="false" rot="0">
              <a:off x="211028" y="206451"/>
              <a:ext cx="392567" cy="392567"/>
            </a:xfrm>
            <a:custGeom>
              <a:avLst/>
              <a:gdLst/>
              <a:ahLst/>
              <a:cxnLst/>
              <a:rect r="r" b="b" t="t" l="l"/>
              <a:pathLst>
                <a:path h="392567" w="392567">
                  <a:moveTo>
                    <a:pt x="0" y="0"/>
                  </a:moveTo>
                  <a:lnTo>
                    <a:pt x="392567" y="0"/>
                  </a:lnTo>
                  <a:lnTo>
                    <a:pt x="392567" y="392567"/>
                  </a:lnTo>
                  <a:lnTo>
                    <a:pt x="0" y="392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false" flipV="false" rot="0">
            <a:off x="1771972" y="2715502"/>
            <a:ext cx="5834518" cy="1166904"/>
          </a:xfrm>
          <a:custGeom>
            <a:avLst/>
            <a:gdLst/>
            <a:ahLst/>
            <a:cxnLst/>
            <a:rect r="r" b="b" t="t" l="l"/>
            <a:pathLst>
              <a:path h="1166904" w="5834518">
                <a:moveTo>
                  <a:pt x="0" y="0"/>
                </a:moveTo>
                <a:lnTo>
                  <a:pt x="5834518" y="0"/>
                </a:lnTo>
                <a:lnTo>
                  <a:pt x="5834518" y="1166904"/>
                </a:lnTo>
                <a:lnTo>
                  <a:pt x="0" y="1166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0197671" y="3137046"/>
            <a:ext cx="6127773" cy="5227004"/>
            <a:chOff x="0" y="0"/>
            <a:chExt cx="958961" cy="817996"/>
          </a:xfrm>
        </p:grpSpPr>
        <p:sp>
          <p:nvSpPr>
            <p:cNvPr name="Freeform 14" id="14"/>
            <p:cNvSpPr/>
            <p:nvPr/>
          </p:nvSpPr>
          <p:spPr>
            <a:xfrm flipH="false" flipV="false" rot="0">
              <a:off x="0" y="0"/>
              <a:ext cx="958961" cy="817996"/>
            </a:xfrm>
            <a:custGeom>
              <a:avLst/>
              <a:gdLst/>
              <a:ahLst/>
              <a:cxnLst/>
              <a:rect r="r" b="b" t="t" l="l"/>
              <a:pathLst>
                <a:path h="817996" w="958961">
                  <a:moveTo>
                    <a:pt x="0" y="0"/>
                  </a:moveTo>
                  <a:lnTo>
                    <a:pt x="958961" y="0"/>
                  </a:lnTo>
                  <a:lnTo>
                    <a:pt x="958961" y="817996"/>
                  </a:lnTo>
                  <a:lnTo>
                    <a:pt x="0" y="817996"/>
                  </a:lnTo>
                  <a:close/>
                </a:path>
              </a:pathLst>
            </a:custGeom>
            <a:blipFill>
              <a:blip r:embed="rId6"/>
              <a:stretch>
                <a:fillRect l="-71" t="0" r="-71" b="0"/>
              </a:stretch>
            </a:blipFill>
          </p:spPr>
        </p:sp>
      </p:grpSp>
      <p:sp>
        <p:nvSpPr>
          <p:cNvPr name="TextBox 15" id="15"/>
          <p:cNvSpPr txBox="true"/>
          <p:nvPr/>
        </p:nvSpPr>
        <p:spPr>
          <a:xfrm rot="0">
            <a:off x="10569448" y="2416892"/>
            <a:ext cx="4641785" cy="427704"/>
          </a:xfrm>
          <a:prstGeom prst="rect">
            <a:avLst/>
          </a:prstGeom>
        </p:spPr>
        <p:txBody>
          <a:bodyPr anchor="t" rtlCol="false" tIns="0" lIns="0" bIns="0" rIns="0">
            <a:spAutoFit/>
          </a:bodyPr>
          <a:lstStyle/>
          <a:p>
            <a:pPr algn="l" marL="0" indent="0" lvl="0">
              <a:lnSpc>
                <a:spcPts val="3356"/>
              </a:lnSpc>
            </a:pPr>
            <a:r>
              <a:rPr lang="en-US" sz="2844">
                <a:solidFill>
                  <a:srgbClr val="000000"/>
                </a:solidFill>
                <a:latin typeface="RoxboroughCF Bold"/>
              </a:rPr>
              <a:t>MySQL</a:t>
            </a:r>
          </a:p>
        </p:txBody>
      </p:sp>
      <p:sp>
        <p:nvSpPr>
          <p:cNvPr name="TextBox 16" id="16"/>
          <p:cNvSpPr txBox="true"/>
          <p:nvPr/>
        </p:nvSpPr>
        <p:spPr>
          <a:xfrm rot="0">
            <a:off x="1614701" y="280122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Analysis Agenda</a:t>
            </a:r>
          </a:p>
        </p:txBody>
      </p:sp>
      <p:sp>
        <p:nvSpPr>
          <p:cNvPr name="TextBox 17" id="17"/>
          <p:cNvSpPr txBox="true"/>
          <p:nvPr/>
        </p:nvSpPr>
        <p:spPr>
          <a:xfrm rot="0">
            <a:off x="1614701" y="4044331"/>
            <a:ext cx="5856750" cy="2746282"/>
          </a:xfrm>
          <a:prstGeom prst="rect">
            <a:avLst/>
          </a:prstGeom>
        </p:spPr>
        <p:txBody>
          <a:bodyPr anchor="t" rtlCol="false" tIns="0" lIns="0" bIns="0" rIns="0">
            <a:spAutoFit/>
          </a:bodyPr>
          <a:lstStyle/>
          <a:p>
            <a:pPr algn="l" marL="0" indent="0" lvl="0">
              <a:lnSpc>
                <a:spcPts val="3150"/>
              </a:lnSpc>
            </a:pPr>
            <a:r>
              <a:rPr lang="en-US" sz="2100" spc="42">
                <a:solidFill>
                  <a:srgbClr val="000000"/>
                </a:solidFill>
                <a:latin typeface="Telegraf"/>
              </a:rPr>
              <a:t>In this analysis, I worked with a hotel reservation dataset to gain insights into guest preferences, booking trends, and other key factors that impact the hotel's operations. I used SQL to query and analyze the data, as well as answer specific questions about the dataset. </a:t>
            </a:r>
          </a:p>
        </p:txBody>
      </p:sp>
      <p:sp>
        <p:nvSpPr>
          <p:cNvPr name="TextBox 18" id="18"/>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19" id="19"/>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2712000" y="2753478"/>
            <a:ext cx="8069294" cy="898997"/>
            <a:chOff x="0" y="0"/>
            <a:chExt cx="10759058" cy="1198663"/>
          </a:xfrm>
        </p:grpSpPr>
        <p:grpSp>
          <p:nvGrpSpPr>
            <p:cNvPr name="Group 3" id="3"/>
            <p:cNvGrpSpPr/>
            <p:nvPr/>
          </p:nvGrpSpPr>
          <p:grpSpPr>
            <a:xfrm rot="0">
              <a:off x="0" y="0"/>
              <a:ext cx="10759058" cy="1198663"/>
              <a:chOff x="0" y="0"/>
              <a:chExt cx="13038520" cy="1452617"/>
            </a:xfrm>
          </p:grpSpPr>
          <p:sp>
            <p:nvSpPr>
              <p:cNvPr name="Freeform 4" id="4"/>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5" id="5"/>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6" id="6"/>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7" id="7"/>
            <p:cNvSpPr/>
            <p:nvPr/>
          </p:nvSpPr>
          <p:spPr>
            <a:xfrm flipH="false" flipV="false" rot="0">
              <a:off x="314043" y="307232"/>
              <a:ext cx="584200" cy="584200"/>
            </a:xfrm>
            <a:custGeom>
              <a:avLst/>
              <a:gdLst/>
              <a:ahLst/>
              <a:cxnLst/>
              <a:rect r="r" b="b" t="t" l="l"/>
              <a:pathLst>
                <a:path h="584200" w="584200">
                  <a:moveTo>
                    <a:pt x="0" y="0"/>
                  </a:moveTo>
                  <a:lnTo>
                    <a:pt x="584200" y="0"/>
                  </a:lnTo>
                  <a:lnTo>
                    <a:pt x="584200" y="584200"/>
                  </a:lnTo>
                  <a:lnTo>
                    <a:pt x="0" y="584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8" id="8"/>
          <p:cNvSpPr txBox="true"/>
          <p:nvPr/>
        </p:nvSpPr>
        <p:spPr>
          <a:xfrm rot="0">
            <a:off x="3615435" y="2801182"/>
            <a:ext cx="6907697" cy="717797"/>
          </a:xfrm>
          <a:prstGeom prst="rect">
            <a:avLst/>
          </a:prstGeom>
        </p:spPr>
        <p:txBody>
          <a:bodyPr anchor="t" rtlCol="false" tIns="0" lIns="0" bIns="0" rIns="0">
            <a:spAutoFit/>
          </a:bodyPr>
          <a:lstStyle/>
          <a:p>
            <a:pPr algn="l" marL="0" indent="0" lvl="0">
              <a:lnSpc>
                <a:spcPts val="5664"/>
              </a:lnSpc>
            </a:pPr>
            <a:r>
              <a:rPr lang="en-US" sz="4800">
                <a:solidFill>
                  <a:srgbClr val="000000"/>
                </a:solidFill>
                <a:latin typeface="RoxboroughCF Bold"/>
              </a:rPr>
              <a:t>CONTENT</a:t>
            </a:r>
          </a:p>
        </p:txBody>
      </p:sp>
      <p:grpSp>
        <p:nvGrpSpPr>
          <p:cNvPr name="Group 9" id="9"/>
          <p:cNvGrpSpPr/>
          <p:nvPr/>
        </p:nvGrpSpPr>
        <p:grpSpPr>
          <a:xfrm rot="0">
            <a:off x="3514706" y="6363211"/>
            <a:ext cx="5177689" cy="719550"/>
            <a:chOff x="0" y="0"/>
            <a:chExt cx="6903585" cy="959400"/>
          </a:xfrm>
        </p:grpSpPr>
        <p:grpSp>
          <p:nvGrpSpPr>
            <p:cNvPr name="Group 10" id="10"/>
            <p:cNvGrpSpPr/>
            <p:nvPr/>
          </p:nvGrpSpPr>
          <p:grpSpPr>
            <a:xfrm rot="0">
              <a:off x="0" y="0"/>
              <a:ext cx="959400" cy="9594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2" id="12"/>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2</a:t>
              </a:r>
            </a:p>
          </p:txBody>
        </p:sp>
        <p:sp>
          <p:nvSpPr>
            <p:cNvPr name="TextBox 13" id="13"/>
            <p:cNvSpPr txBox="true"/>
            <p:nvPr/>
          </p:nvSpPr>
          <p:spPr>
            <a:xfrm rot="0">
              <a:off x="1303297" y="266809"/>
              <a:ext cx="5600288" cy="44594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Telegraf"/>
                </a:rPr>
                <a:t>Analysis Agenda</a:t>
              </a:r>
            </a:p>
          </p:txBody>
        </p:sp>
      </p:grpSp>
      <p:grpSp>
        <p:nvGrpSpPr>
          <p:cNvPr name="Group 14" id="14"/>
          <p:cNvGrpSpPr/>
          <p:nvPr/>
        </p:nvGrpSpPr>
        <p:grpSpPr>
          <a:xfrm rot="0">
            <a:off x="10398311" y="6363211"/>
            <a:ext cx="5177689" cy="719550"/>
            <a:chOff x="0" y="0"/>
            <a:chExt cx="6903585" cy="959400"/>
          </a:xfrm>
        </p:grpSpPr>
        <p:grpSp>
          <p:nvGrpSpPr>
            <p:cNvPr name="Group 15" id="15"/>
            <p:cNvGrpSpPr/>
            <p:nvPr/>
          </p:nvGrpSpPr>
          <p:grpSpPr>
            <a:xfrm rot="0">
              <a:off x="0" y="0"/>
              <a:ext cx="959400" cy="95940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7" id="17"/>
            <p:cNvSpPr txBox="true"/>
            <p:nvPr/>
          </p:nvSpPr>
          <p:spPr>
            <a:xfrm rot="0">
              <a:off x="176710" y="-16581"/>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4</a:t>
              </a:r>
            </a:p>
          </p:txBody>
        </p:sp>
        <p:sp>
          <p:nvSpPr>
            <p:cNvPr name="TextBox 18" id="18"/>
            <p:cNvSpPr txBox="true"/>
            <p:nvPr/>
          </p:nvSpPr>
          <p:spPr>
            <a:xfrm rot="0">
              <a:off x="1303297" y="237678"/>
              <a:ext cx="5600288" cy="44594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Telegraf"/>
                </a:rPr>
                <a:t>Key Findings</a:t>
              </a:r>
            </a:p>
          </p:txBody>
        </p:sp>
      </p:grpSp>
      <p:grpSp>
        <p:nvGrpSpPr>
          <p:cNvPr name="Group 19" id="19"/>
          <p:cNvGrpSpPr/>
          <p:nvPr/>
        </p:nvGrpSpPr>
        <p:grpSpPr>
          <a:xfrm rot="0">
            <a:off x="3514706" y="4818649"/>
            <a:ext cx="5177689" cy="719550"/>
            <a:chOff x="0" y="0"/>
            <a:chExt cx="6903585" cy="959400"/>
          </a:xfrm>
        </p:grpSpPr>
        <p:grpSp>
          <p:nvGrpSpPr>
            <p:cNvPr name="Group 20" id="20"/>
            <p:cNvGrpSpPr/>
            <p:nvPr/>
          </p:nvGrpSpPr>
          <p:grpSpPr>
            <a:xfrm rot="0">
              <a:off x="0" y="0"/>
              <a:ext cx="959400" cy="959400"/>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2" id="22"/>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1</a:t>
              </a:r>
            </a:p>
          </p:txBody>
        </p:sp>
        <p:sp>
          <p:nvSpPr>
            <p:cNvPr name="TextBox 23" id="23"/>
            <p:cNvSpPr txBox="true"/>
            <p:nvPr/>
          </p:nvSpPr>
          <p:spPr>
            <a:xfrm rot="0">
              <a:off x="1303297" y="237678"/>
              <a:ext cx="5600288" cy="445945"/>
            </a:xfrm>
            <a:prstGeom prst="rect">
              <a:avLst/>
            </a:prstGeom>
          </p:spPr>
          <p:txBody>
            <a:bodyPr anchor="t" rtlCol="false" tIns="0" lIns="0" bIns="0" rIns="0">
              <a:spAutoFit/>
            </a:bodyPr>
            <a:lstStyle/>
            <a:p>
              <a:pPr algn="l" marL="0" indent="0" lvl="0">
                <a:lnSpc>
                  <a:spcPts val="2519"/>
                </a:lnSpc>
              </a:pPr>
              <a:r>
                <a:rPr lang="en-US" sz="2099">
                  <a:solidFill>
                    <a:srgbClr val="000000"/>
                  </a:solidFill>
                  <a:latin typeface="Telegraf"/>
                </a:rPr>
                <a:t>Problem Statement</a:t>
              </a:r>
            </a:p>
          </p:txBody>
        </p:sp>
      </p:grpSp>
      <p:grpSp>
        <p:nvGrpSpPr>
          <p:cNvPr name="Group 24" id="24"/>
          <p:cNvGrpSpPr/>
          <p:nvPr/>
        </p:nvGrpSpPr>
        <p:grpSpPr>
          <a:xfrm rot="0">
            <a:off x="10398311" y="4818649"/>
            <a:ext cx="5177689" cy="719550"/>
            <a:chOff x="0" y="0"/>
            <a:chExt cx="6903585" cy="959400"/>
          </a:xfrm>
        </p:grpSpPr>
        <p:grpSp>
          <p:nvGrpSpPr>
            <p:cNvPr name="Group 25" id="25"/>
            <p:cNvGrpSpPr/>
            <p:nvPr/>
          </p:nvGrpSpPr>
          <p:grpSpPr>
            <a:xfrm rot="0">
              <a:off x="0" y="0"/>
              <a:ext cx="959400" cy="959400"/>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7" id="27"/>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3</a:t>
              </a:r>
            </a:p>
          </p:txBody>
        </p:sp>
        <p:sp>
          <p:nvSpPr>
            <p:cNvPr name="TextBox 28" id="28"/>
            <p:cNvSpPr txBox="true"/>
            <p:nvPr/>
          </p:nvSpPr>
          <p:spPr>
            <a:xfrm rot="0">
              <a:off x="1303297" y="237678"/>
              <a:ext cx="5600288" cy="445945"/>
            </a:xfrm>
            <a:prstGeom prst="rect">
              <a:avLst/>
            </a:prstGeom>
          </p:spPr>
          <p:txBody>
            <a:bodyPr anchor="t" rtlCol="false" tIns="0" lIns="0" bIns="0" rIns="0">
              <a:spAutoFit/>
            </a:bodyPr>
            <a:lstStyle/>
            <a:p>
              <a:pPr algn="l" marL="0" indent="0" lvl="0">
                <a:lnSpc>
                  <a:spcPts val="2519"/>
                </a:lnSpc>
              </a:pPr>
              <a:r>
                <a:rPr lang="en-US" sz="2099">
                  <a:solidFill>
                    <a:srgbClr val="000000"/>
                  </a:solidFill>
                  <a:latin typeface="Telegraf"/>
                </a:rPr>
                <a:t>Data Details</a:t>
              </a:r>
            </a:p>
          </p:txBody>
        </p:sp>
      </p:grpSp>
      <p:sp>
        <p:nvSpPr>
          <p:cNvPr name="TextBox 29" id="29"/>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30" id="30"/>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581517" y="2715502"/>
            <a:ext cx="5834518" cy="1166904"/>
          </a:xfrm>
          <a:custGeom>
            <a:avLst/>
            <a:gdLst/>
            <a:ahLst/>
            <a:cxnLst/>
            <a:rect r="r" b="b" t="t" l="l"/>
            <a:pathLst>
              <a:path h="1166904" w="5834518">
                <a:moveTo>
                  <a:pt x="0" y="0"/>
                </a:moveTo>
                <a:lnTo>
                  <a:pt x="5834519" y="0"/>
                </a:lnTo>
                <a:lnTo>
                  <a:pt x="5834519" y="1166904"/>
                </a:lnTo>
                <a:lnTo>
                  <a:pt x="0" y="11669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05342" y="4018444"/>
            <a:ext cx="11829847" cy="48158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Booking_ID: </a:t>
            </a:r>
            <a:r>
              <a:rPr lang="en-US" sz="2100" spc="42">
                <a:solidFill>
                  <a:srgbClr val="000000"/>
                </a:solidFill>
                <a:latin typeface="Telegraf"/>
              </a:rPr>
              <a:t>A unique identifier for each hotel reservation. </a:t>
            </a:r>
          </a:p>
          <a:p>
            <a:pPr algn="l">
              <a:lnSpc>
                <a:spcPts val="3150"/>
              </a:lnSpc>
            </a:pPr>
            <a:r>
              <a:rPr lang="en-US" sz="2100" spc="42">
                <a:solidFill>
                  <a:srgbClr val="000000"/>
                </a:solidFill>
                <a:latin typeface="Telegraf Bold"/>
              </a:rPr>
              <a:t>no_of_adults: </a:t>
            </a:r>
            <a:r>
              <a:rPr lang="en-US" sz="2100" spc="42">
                <a:solidFill>
                  <a:srgbClr val="000000"/>
                </a:solidFill>
                <a:latin typeface="Telegraf"/>
              </a:rPr>
              <a:t>The number of adults in the reservation.</a:t>
            </a:r>
          </a:p>
          <a:p>
            <a:pPr algn="l">
              <a:lnSpc>
                <a:spcPts val="3150"/>
              </a:lnSpc>
            </a:pPr>
            <a:r>
              <a:rPr lang="en-US" sz="2100" spc="42">
                <a:solidFill>
                  <a:srgbClr val="000000"/>
                </a:solidFill>
                <a:latin typeface="Telegraf Bold"/>
              </a:rPr>
              <a:t>no_of_children: </a:t>
            </a:r>
            <a:r>
              <a:rPr lang="en-US" sz="2100" spc="42">
                <a:solidFill>
                  <a:srgbClr val="000000"/>
                </a:solidFill>
                <a:latin typeface="Telegraf"/>
              </a:rPr>
              <a:t>The number of children in the reservation.</a:t>
            </a:r>
          </a:p>
          <a:p>
            <a:pPr algn="l">
              <a:lnSpc>
                <a:spcPts val="3150"/>
              </a:lnSpc>
            </a:pPr>
            <a:r>
              <a:rPr lang="en-US" sz="2100" spc="42">
                <a:solidFill>
                  <a:srgbClr val="000000"/>
                </a:solidFill>
                <a:latin typeface="Telegraf Bold"/>
              </a:rPr>
              <a:t>no_of_weekend_nights: </a:t>
            </a:r>
            <a:r>
              <a:rPr lang="en-US" sz="2100" spc="42">
                <a:solidFill>
                  <a:srgbClr val="000000"/>
                </a:solidFill>
                <a:latin typeface="Telegraf"/>
              </a:rPr>
              <a:t>The number of nights in the reservation that fall on weekends.</a:t>
            </a:r>
          </a:p>
          <a:p>
            <a:pPr algn="l">
              <a:lnSpc>
                <a:spcPts val="3150"/>
              </a:lnSpc>
            </a:pPr>
            <a:r>
              <a:rPr lang="en-US" sz="2100" spc="42">
                <a:solidFill>
                  <a:srgbClr val="000000"/>
                </a:solidFill>
                <a:latin typeface="Telegraf Bold"/>
              </a:rPr>
              <a:t>no_of_week_nights: </a:t>
            </a:r>
            <a:r>
              <a:rPr lang="en-US" sz="2100" spc="42">
                <a:solidFill>
                  <a:srgbClr val="000000"/>
                </a:solidFill>
                <a:latin typeface="Telegraf"/>
              </a:rPr>
              <a:t>The number of nights in the reservation that fall on weekdays.</a:t>
            </a:r>
          </a:p>
          <a:p>
            <a:pPr algn="l">
              <a:lnSpc>
                <a:spcPts val="3150"/>
              </a:lnSpc>
            </a:pPr>
            <a:r>
              <a:rPr lang="en-US" sz="2100" spc="42">
                <a:solidFill>
                  <a:srgbClr val="000000"/>
                </a:solidFill>
                <a:latin typeface="Telegraf Bold"/>
              </a:rPr>
              <a:t>type_of_meal_plan:</a:t>
            </a:r>
            <a:r>
              <a:rPr lang="en-US" sz="2100" spc="42">
                <a:solidFill>
                  <a:srgbClr val="000000"/>
                </a:solidFill>
                <a:latin typeface="Telegraf"/>
              </a:rPr>
              <a:t> The meal plan chosen by the guests.</a:t>
            </a:r>
          </a:p>
          <a:p>
            <a:pPr algn="l">
              <a:lnSpc>
                <a:spcPts val="3150"/>
              </a:lnSpc>
            </a:pPr>
            <a:r>
              <a:rPr lang="en-US" sz="2100" spc="42">
                <a:solidFill>
                  <a:srgbClr val="000000"/>
                </a:solidFill>
                <a:latin typeface="Telegraf Bold"/>
              </a:rPr>
              <a:t>room_type_reserved: </a:t>
            </a:r>
            <a:r>
              <a:rPr lang="en-US" sz="2100" spc="42">
                <a:solidFill>
                  <a:srgbClr val="000000"/>
                </a:solidFill>
                <a:latin typeface="Telegraf"/>
              </a:rPr>
              <a:t>The type of room reserved by the guests.</a:t>
            </a:r>
          </a:p>
          <a:p>
            <a:pPr algn="l">
              <a:lnSpc>
                <a:spcPts val="3150"/>
              </a:lnSpc>
            </a:pPr>
            <a:r>
              <a:rPr lang="en-US" sz="2100" spc="42">
                <a:solidFill>
                  <a:srgbClr val="000000"/>
                </a:solidFill>
                <a:latin typeface="Telegraf Bold"/>
              </a:rPr>
              <a:t>lead_time:</a:t>
            </a:r>
            <a:r>
              <a:rPr lang="en-US" sz="2100" spc="42">
                <a:solidFill>
                  <a:srgbClr val="000000"/>
                </a:solidFill>
                <a:latin typeface="Telegraf"/>
              </a:rPr>
              <a:t> The number of days between booking and arrival.</a:t>
            </a:r>
          </a:p>
          <a:p>
            <a:pPr algn="l">
              <a:lnSpc>
                <a:spcPts val="3150"/>
              </a:lnSpc>
            </a:pPr>
            <a:r>
              <a:rPr lang="en-US" sz="2100" spc="42">
                <a:solidFill>
                  <a:srgbClr val="000000"/>
                </a:solidFill>
                <a:latin typeface="Telegraf Bold"/>
              </a:rPr>
              <a:t>arrival_date:</a:t>
            </a:r>
            <a:r>
              <a:rPr lang="en-US" sz="2100" spc="42">
                <a:solidFill>
                  <a:srgbClr val="000000"/>
                </a:solidFill>
                <a:latin typeface="Telegraf"/>
              </a:rPr>
              <a:t> The date of arrival.</a:t>
            </a:r>
          </a:p>
          <a:p>
            <a:pPr algn="l">
              <a:lnSpc>
                <a:spcPts val="3150"/>
              </a:lnSpc>
            </a:pPr>
            <a:r>
              <a:rPr lang="en-US" sz="2100" spc="42">
                <a:solidFill>
                  <a:srgbClr val="000000"/>
                </a:solidFill>
                <a:latin typeface="Telegraf Bold"/>
              </a:rPr>
              <a:t>market_segment_type: </a:t>
            </a:r>
            <a:r>
              <a:rPr lang="en-US" sz="2100" spc="42">
                <a:solidFill>
                  <a:srgbClr val="000000"/>
                </a:solidFill>
                <a:latin typeface="Telegraf"/>
              </a:rPr>
              <a:t>The market segment to which the reservation belongs.</a:t>
            </a:r>
          </a:p>
          <a:p>
            <a:pPr algn="l">
              <a:lnSpc>
                <a:spcPts val="3150"/>
              </a:lnSpc>
            </a:pPr>
            <a:r>
              <a:rPr lang="en-US" sz="2100" spc="42">
                <a:solidFill>
                  <a:srgbClr val="000000"/>
                </a:solidFill>
                <a:latin typeface="Telegraf Bold"/>
              </a:rPr>
              <a:t>avg_price_per_room:</a:t>
            </a:r>
            <a:r>
              <a:rPr lang="en-US" sz="2100" spc="42">
                <a:solidFill>
                  <a:srgbClr val="000000"/>
                </a:solidFill>
                <a:latin typeface="Telegraf"/>
              </a:rPr>
              <a:t> The average price per room in the reservation.</a:t>
            </a:r>
          </a:p>
          <a:p>
            <a:pPr algn="l" marL="0" indent="0" lvl="0">
              <a:lnSpc>
                <a:spcPts val="3150"/>
              </a:lnSpc>
            </a:pPr>
            <a:r>
              <a:rPr lang="en-US" sz="2100" spc="42">
                <a:solidFill>
                  <a:srgbClr val="000000"/>
                </a:solidFill>
                <a:latin typeface="Telegraf Bold"/>
              </a:rPr>
              <a:t>booking_status:</a:t>
            </a:r>
            <a:r>
              <a:rPr lang="en-US" sz="2100" spc="42">
                <a:solidFill>
                  <a:srgbClr val="000000"/>
                </a:solidFill>
                <a:latin typeface="Telegraf"/>
              </a:rPr>
              <a:t> The status of the booking. </a:t>
            </a:r>
          </a:p>
        </p:txBody>
      </p:sp>
      <p:sp>
        <p:nvSpPr>
          <p:cNvPr name="Freeform 4" id="4"/>
          <p:cNvSpPr/>
          <p:nvPr/>
        </p:nvSpPr>
        <p:spPr>
          <a:xfrm flipH="false" flipV="false" rot="0">
            <a:off x="14152902" y="4113694"/>
            <a:ext cx="3106398" cy="3114184"/>
          </a:xfrm>
          <a:custGeom>
            <a:avLst/>
            <a:gdLst/>
            <a:ahLst/>
            <a:cxnLst/>
            <a:rect r="r" b="b" t="t" l="l"/>
            <a:pathLst>
              <a:path h="3114184" w="3106398">
                <a:moveTo>
                  <a:pt x="0" y="0"/>
                </a:moveTo>
                <a:lnTo>
                  <a:pt x="3106398" y="0"/>
                </a:lnTo>
                <a:lnTo>
                  <a:pt x="3106398" y="3114184"/>
                </a:lnTo>
                <a:lnTo>
                  <a:pt x="0" y="3114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Dataset Details</a:t>
            </a:r>
          </a:p>
        </p:txBody>
      </p:sp>
      <p:sp>
        <p:nvSpPr>
          <p:cNvPr name="TextBox 6" id="6"/>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7" id="7"/>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7" id="7"/>
          <p:cNvGrpSpPr/>
          <p:nvPr/>
        </p:nvGrpSpPr>
        <p:grpSpPr>
          <a:xfrm rot="0">
            <a:off x="11554661" y="2660981"/>
            <a:ext cx="4291882" cy="478157"/>
            <a:chOff x="0" y="0"/>
            <a:chExt cx="5722509" cy="637543"/>
          </a:xfrm>
        </p:grpSpPr>
        <p:grpSp>
          <p:nvGrpSpPr>
            <p:cNvPr name="Group 8" id="8"/>
            <p:cNvGrpSpPr/>
            <p:nvPr/>
          </p:nvGrpSpPr>
          <p:grpSpPr>
            <a:xfrm rot="0">
              <a:off x="0" y="0"/>
              <a:ext cx="5722509" cy="637543"/>
              <a:chOff x="0" y="0"/>
              <a:chExt cx="13038520" cy="1452617"/>
            </a:xfrm>
          </p:grpSpPr>
          <p:sp>
            <p:nvSpPr>
              <p:cNvPr name="Freeform 9" id="9"/>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0" id="10"/>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1" id="11"/>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2" id="12"/>
            <p:cNvSpPr/>
            <p:nvPr/>
          </p:nvSpPr>
          <p:spPr>
            <a:xfrm flipH="false" flipV="false" rot="0">
              <a:off x="167033" y="163410"/>
              <a:ext cx="310723" cy="310723"/>
            </a:xfrm>
            <a:custGeom>
              <a:avLst/>
              <a:gdLst/>
              <a:ahLst/>
              <a:cxnLst/>
              <a:rect r="r" b="b" t="t" l="l"/>
              <a:pathLst>
                <a:path h="310723" w="310723">
                  <a:moveTo>
                    <a:pt x="0" y="0"/>
                  </a:moveTo>
                  <a:lnTo>
                    <a:pt x="310723" y="0"/>
                  </a:lnTo>
                  <a:lnTo>
                    <a:pt x="310723" y="310723"/>
                  </a:lnTo>
                  <a:lnTo>
                    <a:pt x="0" y="310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3" id="13"/>
          <p:cNvSpPr/>
          <p:nvPr/>
        </p:nvSpPr>
        <p:spPr>
          <a:xfrm flipH="false" flipV="false" rot="0">
            <a:off x="12884152" y="3874372"/>
            <a:ext cx="3482152" cy="3482152"/>
          </a:xfrm>
          <a:custGeom>
            <a:avLst/>
            <a:gdLst/>
            <a:ahLst/>
            <a:cxnLst/>
            <a:rect r="r" b="b" t="t" l="l"/>
            <a:pathLst>
              <a:path h="3482152" w="3482152">
                <a:moveTo>
                  <a:pt x="0" y="0"/>
                </a:moveTo>
                <a:lnTo>
                  <a:pt x="3482153" y="0"/>
                </a:lnTo>
                <a:lnTo>
                  <a:pt x="3482153" y="3482153"/>
                </a:lnTo>
                <a:lnTo>
                  <a:pt x="0" y="34821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972567">
            <a:off x="11785168" y="3388454"/>
            <a:ext cx="1401421" cy="871429"/>
          </a:xfrm>
          <a:custGeom>
            <a:avLst/>
            <a:gdLst/>
            <a:ahLst/>
            <a:cxnLst/>
            <a:rect r="r" b="b" t="t" l="l"/>
            <a:pathLst>
              <a:path h="871429" w="1401421">
                <a:moveTo>
                  <a:pt x="0" y="0"/>
                </a:moveTo>
                <a:lnTo>
                  <a:pt x="1401421" y="0"/>
                </a:lnTo>
                <a:lnTo>
                  <a:pt x="1401421" y="871429"/>
                </a:lnTo>
                <a:lnTo>
                  <a:pt x="0" y="8714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705342" y="5882148"/>
            <a:ext cx="3276146" cy="1395154"/>
          </a:xfrm>
          <a:custGeom>
            <a:avLst/>
            <a:gdLst/>
            <a:ahLst/>
            <a:cxnLst/>
            <a:rect r="r" b="b" t="t" l="l"/>
            <a:pathLst>
              <a:path h="1395154" w="3276146">
                <a:moveTo>
                  <a:pt x="0" y="0"/>
                </a:moveTo>
                <a:lnTo>
                  <a:pt x="3276146" y="0"/>
                </a:lnTo>
                <a:lnTo>
                  <a:pt x="3276146" y="1395154"/>
                </a:lnTo>
                <a:lnTo>
                  <a:pt x="0" y="1395154"/>
                </a:lnTo>
                <a:lnTo>
                  <a:pt x="0" y="0"/>
                </a:lnTo>
                <a:close/>
              </a:path>
            </a:pathLst>
          </a:custGeom>
          <a:blipFill>
            <a:blip r:embed="rId10"/>
            <a:stretch>
              <a:fillRect l="0" t="0" r="-225244" b="0"/>
            </a:stretch>
          </a:blipFill>
        </p:spPr>
      </p:sp>
      <p:sp>
        <p:nvSpPr>
          <p:cNvPr name="TextBox 16" id="16"/>
          <p:cNvSpPr txBox="true"/>
          <p:nvPr/>
        </p:nvSpPr>
        <p:spPr>
          <a:xfrm rot="0">
            <a:off x="1705342" y="4000008"/>
            <a:ext cx="8308670" cy="16154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total number of reservations in the dataset? </a:t>
            </a:r>
          </a:p>
          <a:p>
            <a:pPr algn="l" marL="0" indent="0" lvl="0">
              <a:lnSpc>
                <a:spcPts val="3150"/>
              </a:lnSpc>
            </a:pPr>
            <a:r>
              <a:rPr lang="en-US" sz="2100" spc="42">
                <a:solidFill>
                  <a:srgbClr val="000000"/>
                </a:solidFill>
                <a:latin typeface="Telegraf"/>
              </a:rPr>
              <a:t>The dataset comprises a total of </a:t>
            </a:r>
            <a:r>
              <a:rPr lang="en-US" sz="2100" spc="42">
                <a:solidFill>
                  <a:srgbClr val="000000"/>
                </a:solidFill>
                <a:latin typeface="Telegraf Bold"/>
              </a:rPr>
              <a:t>700 reservations</a:t>
            </a:r>
            <a:r>
              <a:rPr lang="en-US" sz="2100" spc="42">
                <a:solidFill>
                  <a:srgbClr val="000000"/>
                </a:solidFill>
                <a:latin typeface="Telegraf"/>
              </a:rPr>
              <a:t>, providing a comprehensive view of the hotel's booking activities over the specified period. </a:t>
            </a:r>
          </a:p>
        </p:txBody>
      </p:sp>
      <p:sp>
        <p:nvSpPr>
          <p:cNvPr name="TextBox 17" id="17"/>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8" id="18"/>
          <p:cNvSpPr txBox="true"/>
          <p:nvPr/>
        </p:nvSpPr>
        <p:spPr>
          <a:xfrm rot="0">
            <a:off x="12035178" y="2730793"/>
            <a:ext cx="3674054" cy="338535"/>
          </a:xfrm>
          <a:prstGeom prst="rect">
            <a:avLst/>
          </a:prstGeom>
        </p:spPr>
        <p:txBody>
          <a:bodyPr anchor="t" rtlCol="false" tIns="0" lIns="0" bIns="0" rIns="0">
            <a:spAutoFit/>
          </a:bodyPr>
          <a:lstStyle/>
          <a:p>
            <a:pPr algn="l" marL="0" indent="0" lvl="0">
              <a:lnSpc>
                <a:spcPts val="2656"/>
              </a:lnSpc>
            </a:pPr>
            <a:r>
              <a:rPr lang="en-US" sz="2251">
                <a:solidFill>
                  <a:srgbClr val="000000"/>
                </a:solidFill>
                <a:latin typeface="RoxboroughCF Bold"/>
              </a:rPr>
              <a:t>No. of  Reservations</a:t>
            </a:r>
          </a:p>
        </p:txBody>
      </p:sp>
      <p:sp>
        <p:nvSpPr>
          <p:cNvPr name="TextBox 19" id="19"/>
          <p:cNvSpPr txBox="true"/>
          <p:nvPr/>
        </p:nvSpPr>
        <p:spPr>
          <a:xfrm rot="0">
            <a:off x="12051723" y="3633199"/>
            <a:ext cx="868311" cy="444246"/>
          </a:xfrm>
          <a:prstGeom prst="rect">
            <a:avLst/>
          </a:prstGeom>
        </p:spPr>
        <p:txBody>
          <a:bodyPr anchor="t" rtlCol="false" tIns="0" lIns="0" bIns="0" rIns="0">
            <a:spAutoFit/>
          </a:bodyPr>
          <a:lstStyle/>
          <a:p>
            <a:pPr algn="ctr" marL="0" indent="0" lvl="0">
              <a:lnSpc>
                <a:spcPts val="3267"/>
              </a:lnSpc>
              <a:spcBef>
                <a:spcPct val="0"/>
              </a:spcBef>
            </a:pPr>
            <a:r>
              <a:rPr lang="en-US" sz="2700" spc="97">
                <a:solidFill>
                  <a:srgbClr val="000000"/>
                </a:solidFill>
                <a:latin typeface="Telegraf Bold"/>
              </a:rPr>
              <a:t>700</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7" id="7"/>
          <p:cNvGrpSpPr/>
          <p:nvPr/>
        </p:nvGrpSpPr>
        <p:grpSpPr>
          <a:xfrm rot="0">
            <a:off x="11554661" y="2660981"/>
            <a:ext cx="4291882" cy="478157"/>
            <a:chOff x="0" y="0"/>
            <a:chExt cx="5722509" cy="637543"/>
          </a:xfrm>
        </p:grpSpPr>
        <p:grpSp>
          <p:nvGrpSpPr>
            <p:cNvPr name="Group 8" id="8"/>
            <p:cNvGrpSpPr/>
            <p:nvPr/>
          </p:nvGrpSpPr>
          <p:grpSpPr>
            <a:xfrm rot="0">
              <a:off x="0" y="0"/>
              <a:ext cx="5722509" cy="637543"/>
              <a:chOff x="0" y="0"/>
              <a:chExt cx="13038520" cy="1452617"/>
            </a:xfrm>
          </p:grpSpPr>
          <p:sp>
            <p:nvSpPr>
              <p:cNvPr name="Freeform 9" id="9"/>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0" id="10"/>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1" id="11"/>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2" id="12"/>
            <p:cNvSpPr/>
            <p:nvPr/>
          </p:nvSpPr>
          <p:spPr>
            <a:xfrm flipH="false" flipV="false" rot="0">
              <a:off x="167033" y="163410"/>
              <a:ext cx="310723" cy="310723"/>
            </a:xfrm>
            <a:custGeom>
              <a:avLst/>
              <a:gdLst/>
              <a:ahLst/>
              <a:cxnLst/>
              <a:rect r="r" b="b" t="t" l="l"/>
              <a:pathLst>
                <a:path h="310723" w="310723">
                  <a:moveTo>
                    <a:pt x="0" y="0"/>
                  </a:moveTo>
                  <a:lnTo>
                    <a:pt x="310723" y="0"/>
                  </a:lnTo>
                  <a:lnTo>
                    <a:pt x="310723" y="310723"/>
                  </a:lnTo>
                  <a:lnTo>
                    <a:pt x="0" y="310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3" id="13"/>
          <p:cNvSpPr/>
          <p:nvPr/>
        </p:nvSpPr>
        <p:spPr>
          <a:xfrm flipH="false" flipV="false" rot="972567">
            <a:off x="11754003" y="3425623"/>
            <a:ext cx="1693593" cy="1053107"/>
          </a:xfrm>
          <a:custGeom>
            <a:avLst/>
            <a:gdLst/>
            <a:ahLst/>
            <a:cxnLst/>
            <a:rect r="r" b="b" t="t" l="l"/>
            <a:pathLst>
              <a:path h="1053107" w="1693593">
                <a:moveTo>
                  <a:pt x="0" y="0"/>
                </a:moveTo>
                <a:lnTo>
                  <a:pt x="1693593" y="0"/>
                </a:lnTo>
                <a:lnTo>
                  <a:pt x="1693593" y="1053107"/>
                </a:lnTo>
                <a:lnTo>
                  <a:pt x="0" y="10531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705342" y="6222460"/>
            <a:ext cx="4645571" cy="1403558"/>
          </a:xfrm>
          <a:custGeom>
            <a:avLst/>
            <a:gdLst/>
            <a:ahLst/>
            <a:cxnLst/>
            <a:rect r="r" b="b" t="t" l="l"/>
            <a:pathLst>
              <a:path h="1403558" w="4645571">
                <a:moveTo>
                  <a:pt x="0" y="0"/>
                </a:moveTo>
                <a:lnTo>
                  <a:pt x="4645571" y="0"/>
                </a:lnTo>
                <a:lnTo>
                  <a:pt x="4645571" y="1403559"/>
                </a:lnTo>
                <a:lnTo>
                  <a:pt x="0" y="1403559"/>
                </a:lnTo>
                <a:lnTo>
                  <a:pt x="0" y="0"/>
                </a:lnTo>
                <a:close/>
              </a:path>
            </a:pathLst>
          </a:custGeom>
          <a:blipFill>
            <a:blip r:embed="rId8"/>
            <a:stretch>
              <a:fillRect l="0" t="0" r="-129766" b="0"/>
            </a:stretch>
          </a:blipFill>
        </p:spPr>
      </p:sp>
      <p:sp>
        <p:nvSpPr>
          <p:cNvPr name="Freeform 15" id="15"/>
          <p:cNvSpPr/>
          <p:nvPr/>
        </p:nvSpPr>
        <p:spPr>
          <a:xfrm flipH="false" flipV="false" rot="0">
            <a:off x="13140476" y="4095258"/>
            <a:ext cx="3425243" cy="3348175"/>
          </a:xfrm>
          <a:custGeom>
            <a:avLst/>
            <a:gdLst/>
            <a:ahLst/>
            <a:cxnLst/>
            <a:rect r="r" b="b" t="t" l="l"/>
            <a:pathLst>
              <a:path h="3348175" w="3425243">
                <a:moveTo>
                  <a:pt x="0" y="0"/>
                </a:moveTo>
                <a:lnTo>
                  <a:pt x="3425242" y="0"/>
                </a:lnTo>
                <a:lnTo>
                  <a:pt x="3425242" y="3348175"/>
                </a:lnTo>
                <a:lnTo>
                  <a:pt x="0" y="33481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705342" y="4000008"/>
            <a:ext cx="8308670" cy="241554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Which meal plan is the most popular among guests? </a:t>
            </a:r>
          </a:p>
          <a:p>
            <a:pPr algn="l">
              <a:lnSpc>
                <a:spcPts val="3150"/>
              </a:lnSpc>
            </a:pPr>
            <a:r>
              <a:rPr lang="en-US" sz="2100" spc="42">
                <a:solidFill>
                  <a:srgbClr val="000000"/>
                </a:solidFill>
                <a:latin typeface="Telegraf Bold"/>
              </a:rPr>
              <a:t>Meal Plan 1</a:t>
            </a:r>
            <a:r>
              <a:rPr lang="en-US" sz="2100" spc="42">
                <a:solidFill>
                  <a:srgbClr val="000000"/>
                </a:solidFill>
                <a:latin typeface="Telegraf"/>
              </a:rPr>
              <a:t> emerges as the most preferred option among guests based on the analysis of the dataset. This finding sheds light on guest preferences and provides valuable insights for catering and menu planning strategies.</a:t>
            </a:r>
          </a:p>
          <a:p>
            <a:pPr algn="l" marL="0" indent="0" lvl="0">
              <a:lnSpc>
                <a:spcPts val="3150"/>
              </a:lnSpc>
            </a:pPr>
          </a:p>
        </p:txBody>
      </p:sp>
      <p:sp>
        <p:nvSpPr>
          <p:cNvPr name="TextBox 17" id="17"/>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8" id="18"/>
          <p:cNvSpPr txBox="true"/>
          <p:nvPr/>
        </p:nvSpPr>
        <p:spPr>
          <a:xfrm rot="0">
            <a:off x="12035178" y="2730793"/>
            <a:ext cx="3674054" cy="338535"/>
          </a:xfrm>
          <a:prstGeom prst="rect">
            <a:avLst/>
          </a:prstGeom>
        </p:spPr>
        <p:txBody>
          <a:bodyPr anchor="t" rtlCol="false" tIns="0" lIns="0" bIns="0" rIns="0">
            <a:spAutoFit/>
          </a:bodyPr>
          <a:lstStyle/>
          <a:p>
            <a:pPr algn="l" marL="0" indent="0" lvl="0">
              <a:lnSpc>
                <a:spcPts val="2656"/>
              </a:lnSpc>
            </a:pPr>
            <a:r>
              <a:rPr lang="en-US" sz="2251">
                <a:solidFill>
                  <a:srgbClr val="000000"/>
                </a:solidFill>
                <a:latin typeface="RoxboroughCF Bold"/>
              </a:rPr>
              <a:t>Popular Meal Plan</a:t>
            </a:r>
          </a:p>
        </p:txBody>
      </p:sp>
      <p:sp>
        <p:nvSpPr>
          <p:cNvPr name="TextBox 19" id="19"/>
          <p:cNvSpPr txBox="true"/>
          <p:nvPr/>
        </p:nvSpPr>
        <p:spPr>
          <a:xfrm rot="0">
            <a:off x="11903661" y="3591687"/>
            <a:ext cx="1394277" cy="730504"/>
          </a:xfrm>
          <a:prstGeom prst="rect">
            <a:avLst/>
          </a:prstGeom>
        </p:spPr>
        <p:txBody>
          <a:bodyPr anchor="t" rtlCol="false" tIns="0" lIns="0" bIns="0" rIns="0">
            <a:spAutoFit/>
          </a:bodyPr>
          <a:lstStyle/>
          <a:p>
            <a:pPr algn="ctr" marL="0" indent="0" lvl="0">
              <a:lnSpc>
                <a:spcPts val="2783"/>
              </a:lnSpc>
              <a:spcBef>
                <a:spcPct val="0"/>
              </a:spcBef>
            </a:pPr>
            <a:r>
              <a:rPr lang="en-US" sz="2300" spc="82">
                <a:solidFill>
                  <a:srgbClr val="000000"/>
                </a:solidFill>
                <a:latin typeface="Telegraf Bold"/>
              </a:rPr>
              <a:t>Meal Plan 1</a:t>
            </a:r>
          </a:p>
        </p:txBody>
      </p:sp>
      <p:sp>
        <p:nvSpPr>
          <p:cNvPr name="TextBox 20" id="20"/>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7" id="7"/>
          <p:cNvGrpSpPr/>
          <p:nvPr/>
        </p:nvGrpSpPr>
        <p:grpSpPr>
          <a:xfrm rot="0">
            <a:off x="11554661" y="2635486"/>
            <a:ext cx="4578587" cy="510099"/>
            <a:chOff x="0" y="0"/>
            <a:chExt cx="6104783" cy="680132"/>
          </a:xfrm>
        </p:grpSpPr>
        <p:grpSp>
          <p:nvGrpSpPr>
            <p:cNvPr name="Group 8" id="8"/>
            <p:cNvGrpSpPr/>
            <p:nvPr/>
          </p:nvGrpSpPr>
          <p:grpSpPr>
            <a:xfrm rot="0">
              <a:off x="0" y="0"/>
              <a:ext cx="6104783" cy="680132"/>
              <a:chOff x="0" y="0"/>
              <a:chExt cx="13038520" cy="1452617"/>
            </a:xfrm>
          </p:grpSpPr>
          <p:sp>
            <p:nvSpPr>
              <p:cNvPr name="Freeform 9" id="9"/>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0" id="10"/>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1" id="11"/>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2" id="12"/>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3" id="13"/>
          <p:cNvSpPr/>
          <p:nvPr/>
        </p:nvSpPr>
        <p:spPr>
          <a:xfrm flipH="false" flipV="false" rot="972567">
            <a:off x="11788034" y="3385036"/>
            <a:ext cx="1374549" cy="854719"/>
          </a:xfrm>
          <a:custGeom>
            <a:avLst/>
            <a:gdLst/>
            <a:ahLst/>
            <a:cxnLst/>
            <a:rect r="r" b="b" t="t" l="l"/>
            <a:pathLst>
              <a:path h="854719" w="1374549">
                <a:moveTo>
                  <a:pt x="0" y="0"/>
                </a:moveTo>
                <a:lnTo>
                  <a:pt x="1374549" y="0"/>
                </a:lnTo>
                <a:lnTo>
                  <a:pt x="1374549" y="854719"/>
                </a:lnTo>
                <a:lnTo>
                  <a:pt x="0" y="854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705342" y="6961841"/>
            <a:ext cx="4029345" cy="1328355"/>
          </a:xfrm>
          <a:custGeom>
            <a:avLst/>
            <a:gdLst/>
            <a:ahLst/>
            <a:cxnLst/>
            <a:rect r="r" b="b" t="t" l="l"/>
            <a:pathLst>
              <a:path h="1328355" w="4029345">
                <a:moveTo>
                  <a:pt x="0" y="0"/>
                </a:moveTo>
                <a:lnTo>
                  <a:pt x="4029345" y="0"/>
                </a:lnTo>
                <a:lnTo>
                  <a:pt x="4029345" y="1328355"/>
                </a:lnTo>
                <a:lnTo>
                  <a:pt x="0" y="1328355"/>
                </a:lnTo>
                <a:lnTo>
                  <a:pt x="0" y="0"/>
                </a:lnTo>
                <a:close/>
              </a:path>
            </a:pathLst>
          </a:custGeom>
          <a:blipFill>
            <a:blip r:embed="rId8"/>
            <a:stretch>
              <a:fillRect l="0" t="0" r="0" b="0"/>
            </a:stretch>
          </a:blipFill>
        </p:spPr>
      </p:sp>
      <p:sp>
        <p:nvSpPr>
          <p:cNvPr name="Freeform 15" id="15"/>
          <p:cNvSpPr/>
          <p:nvPr/>
        </p:nvSpPr>
        <p:spPr>
          <a:xfrm flipH="false" flipV="false" rot="0">
            <a:off x="12315662" y="4366994"/>
            <a:ext cx="1104200" cy="1111145"/>
          </a:xfrm>
          <a:custGeom>
            <a:avLst/>
            <a:gdLst/>
            <a:ahLst/>
            <a:cxnLst/>
            <a:rect r="r" b="b" t="t" l="l"/>
            <a:pathLst>
              <a:path h="1111145" w="1104200">
                <a:moveTo>
                  <a:pt x="0" y="0"/>
                </a:moveTo>
                <a:lnTo>
                  <a:pt x="1104200" y="0"/>
                </a:lnTo>
                <a:lnTo>
                  <a:pt x="1104200" y="1111145"/>
                </a:lnTo>
                <a:lnTo>
                  <a:pt x="0" y="11111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2732084" y="4481294"/>
            <a:ext cx="3855071" cy="2891303"/>
          </a:xfrm>
          <a:custGeom>
            <a:avLst/>
            <a:gdLst/>
            <a:ahLst/>
            <a:cxnLst/>
            <a:rect r="r" b="b" t="t" l="l"/>
            <a:pathLst>
              <a:path h="2891303" w="3855071">
                <a:moveTo>
                  <a:pt x="0" y="0"/>
                </a:moveTo>
                <a:lnTo>
                  <a:pt x="3855070" y="0"/>
                </a:lnTo>
                <a:lnTo>
                  <a:pt x="3855070" y="2891303"/>
                </a:lnTo>
                <a:lnTo>
                  <a:pt x="0" y="28913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1705342" y="4000008"/>
            <a:ext cx="8493025" cy="281559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What is the average price per room for reservations involving children? </a:t>
            </a:r>
          </a:p>
          <a:p>
            <a:pPr algn="l" marL="0" indent="0" lvl="0">
              <a:lnSpc>
                <a:spcPts val="3150"/>
              </a:lnSpc>
            </a:pPr>
            <a:r>
              <a:rPr lang="en-US" sz="2100" spc="42">
                <a:solidFill>
                  <a:srgbClr val="000000"/>
                </a:solidFill>
                <a:latin typeface="Telegraf"/>
              </a:rPr>
              <a:t>Reservations involving children exhibit an average room price of 145, highlighting the pricing dynamics for this segment of guests. Understanding the pricing preferences of families we can inform promotional strategies and pricing adjustments to optimize revenue and guest satisfaction.</a:t>
            </a:r>
          </a:p>
        </p:txBody>
      </p:sp>
      <p:sp>
        <p:nvSpPr>
          <p:cNvPr name="TextBox 18" id="18"/>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9" id="19"/>
          <p:cNvSpPr txBox="true"/>
          <p:nvPr/>
        </p:nvSpPr>
        <p:spPr>
          <a:xfrm rot="0">
            <a:off x="12035178" y="2740165"/>
            <a:ext cx="4098070"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Avg. Price per room with kids</a:t>
            </a:r>
          </a:p>
        </p:txBody>
      </p:sp>
      <p:sp>
        <p:nvSpPr>
          <p:cNvPr name="TextBox 20" id="20"/>
          <p:cNvSpPr txBox="true"/>
          <p:nvPr/>
        </p:nvSpPr>
        <p:spPr>
          <a:xfrm rot="0">
            <a:off x="11749595" y="3630367"/>
            <a:ext cx="1394277" cy="378079"/>
          </a:xfrm>
          <a:prstGeom prst="rect">
            <a:avLst/>
          </a:prstGeom>
        </p:spPr>
        <p:txBody>
          <a:bodyPr anchor="t" rtlCol="false" tIns="0" lIns="0" bIns="0" rIns="0">
            <a:spAutoFit/>
          </a:bodyPr>
          <a:lstStyle/>
          <a:p>
            <a:pPr algn="ctr" marL="0" indent="0" lvl="0">
              <a:lnSpc>
                <a:spcPts val="2783"/>
              </a:lnSpc>
              <a:spcBef>
                <a:spcPct val="0"/>
              </a:spcBef>
            </a:pPr>
            <a:r>
              <a:rPr lang="en-US" sz="2300" spc="82">
                <a:solidFill>
                  <a:srgbClr val="000000"/>
                </a:solidFill>
                <a:latin typeface="Telegraf Bold"/>
              </a:rPr>
              <a:t>145</a:t>
            </a:r>
          </a:p>
        </p:txBody>
      </p:sp>
      <p:sp>
        <p:nvSpPr>
          <p:cNvPr name="TextBox 21" id="21"/>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TextBox 22" id="22"/>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434033" y="2734552"/>
            <a:ext cx="5448082" cy="1089616"/>
          </a:xfrm>
          <a:custGeom>
            <a:avLst/>
            <a:gdLst/>
            <a:ahLst/>
            <a:cxnLst/>
            <a:rect r="r" b="b" t="t" l="l"/>
            <a:pathLst>
              <a:path h="1089616" w="5448082">
                <a:moveTo>
                  <a:pt x="0" y="0"/>
                </a:moveTo>
                <a:lnTo>
                  <a:pt x="5448083" y="0"/>
                </a:lnTo>
                <a:lnTo>
                  <a:pt x="5448083" y="1089617"/>
                </a:lnTo>
                <a:lnTo>
                  <a:pt x="0" y="108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54661" y="3139139"/>
            <a:ext cx="5222737" cy="4486880"/>
            <a:chOff x="0" y="0"/>
            <a:chExt cx="11995738" cy="10305599"/>
          </a:xfrm>
        </p:grpSpPr>
        <p:sp>
          <p:nvSpPr>
            <p:cNvPr name="Freeform 4" id="4"/>
            <p:cNvSpPr/>
            <p:nvPr/>
          </p:nvSpPr>
          <p:spPr>
            <a:xfrm flipH="false" flipV="false" rot="0">
              <a:off x="57150" y="58420"/>
              <a:ext cx="11925888" cy="10234479"/>
            </a:xfrm>
            <a:custGeom>
              <a:avLst/>
              <a:gdLst/>
              <a:ahLst/>
              <a:cxnLst/>
              <a:rect r="r" b="b" t="t" l="l"/>
              <a:pathLst>
                <a:path h="10234479" w="11925888">
                  <a:moveTo>
                    <a:pt x="11840798" y="10203999"/>
                  </a:moveTo>
                  <a:lnTo>
                    <a:pt x="0" y="10203999"/>
                  </a:lnTo>
                  <a:cubicBezTo>
                    <a:pt x="5080" y="10221779"/>
                    <a:pt x="21590" y="10234479"/>
                    <a:pt x="40640" y="10234479"/>
                  </a:cubicBezTo>
                  <a:lnTo>
                    <a:pt x="11882708" y="10234479"/>
                  </a:lnTo>
                  <a:cubicBezTo>
                    <a:pt x="11906838" y="10234479"/>
                    <a:pt x="11925888" y="10215429"/>
                    <a:pt x="11925888" y="10191299"/>
                  </a:cubicBezTo>
                  <a:lnTo>
                    <a:pt x="11925888" y="40640"/>
                  </a:lnTo>
                  <a:cubicBezTo>
                    <a:pt x="11925888" y="21590"/>
                    <a:pt x="11913188" y="6350"/>
                    <a:pt x="11896678" y="0"/>
                  </a:cubicBezTo>
                  <a:lnTo>
                    <a:pt x="11896678" y="10148119"/>
                  </a:lnTo>
                  <a:cubicBezTo>
                    <a:pt x="11896678" y="10178599"/>
                    <a:pt x="11871278" y="10203999"/>
                    <a:pt x="11840798" y="10203999"/>
                  </a:cubicBezTo>
                  <a:close/>
                </a:path>
              </a:pathLst>
            </a:custGeom>
            <a:solidFill>
              <a:srgbClr val="000000"/>
            </a:solidFill>
          </p:spPr>
        </p:sp>
        <p:sp>
          <p:nvSpPr>
            <p:cNvPr name="Freeform 5" id="5"/>
            <p:cNvSpPr/>
            <p:nvPr/>
          </p:nvSpPr>
          <p:spPr>
            <a:xfrm flipH="false" flipV="false" rot="0">
              <a:off x="12700" y="12700"/>
              <a:ext cx="11928428" cy="10237019"/>
            </a:xfrm>
            <a:custGeom>
              <a:avLst/>
              <a:gdLst/>
              <a:ahLst/>
              <a:cxnLst/>
              <a:rect r="r" b="b" t="t" l="l"/>
              <a:pathLst>
                <a:path h="10237019" w="11928428">
                  <a:moveTo>
                    <a:pt x="43180" y="10237019"/>
                  </a:moveTo>
                  <a:lnTo>
                    <a:pt x="11885248" y="10237019"/>
                  </a:lnTo>
                  <a:cubicBezTo>
                    <a:pt x="11909378" y="10237019"/>
                    <a:pt x="11928428" y="10217969"/>
                    <a:pt x="11928428" y="10193839"/>
                  </a:cubicBezTo>
                  <a:lnTo>
                    <a:pt x="11928428" y="43180"/>
                  </a:lnTo>
                  <a:cubicBezTo>
                    <a:pt x="11928428" y="19050"/>
                    <a:pt x="11909378" y="0"/>
                    <a:pt x="11885248" y="0"/>
                  </a:cubicBezTo>
                  <a:lnTo>
                    <a:pt x="43180" y="0"/>
                  </a:lnTo>
                  <a:cubicBezTo>
                    <a:pt x="19050" y="0"/>
                    <a:pt x="0" y="19050"/>
                    <a:pt x="0" y="43180"/>
                  </a:cubicBezTo>
                  <a:lnTo>
                    <a:pt x="0" y="10193839"/>
                  </a:lnTo>
                  <a:cubicBezTo>
                    <a:pt x="0" y="10217969"/>
                    <a:pt x="19050" y="10237019"/>
                    <a:pt x="43180" y="10237019"/>
                  </a:cubicBezTo>
                  <a:close/>
                </a:path>
              </a:pathLst>
            </a:custGeom>
            <a:solidFill>
              <a:srgbClr val="F8F8F8"/>
            </a:solidFill>
          </p:spPr>
        </p:sp>
        <p:sp>
          <p:nvSpPr>
            <p:cNvPr name="Freeform 6" id="6"/>
            <p:cNvSpPr/>
            <p:nvPr/>
          </p:nvSpPr>
          <p:spPr>
            <a:xfrm flipH="false" flipV="false" rot="0">
              <a:off x="0" y="0"/>
              <a:ext cx="11995738" cy="10305599"/>
            </a:xfrm>
            <a:custGeom>
              <a:avLst/>
              <a:gdLst/>
              <a:ahLst/>
              <a:cxnLst/>
              <a:rect r="r" b="b" t="t" l="l"/>
              <a:pathLst>
                <a:path h="10305599" w="11995738">
                  <a:moveTo>
                    <a:pt x="11952558" y="44450"/>
                  </a:moveTo>
                  <a:cubicBezTo>
                    <a:pt x="11947478" y="19050"/>
                    <a:pt x="11924618" y="0"/>
                    <a:pt x="11897948" y="0"/>
                  </a:cubicBezTo>
                  <a:lnTo>
                    <a:pt x="55880" y="0"/>
                  </a:lnTo>
                  <a:cubicBezTo>
                    <a:pt x="25400" y="0"/>
                    <a:pt x="0" y="25400"/>
                    <a:pt x="0" y="55880"/>
                  </a:cubicBezTo>
                  <a:lnTo>
                    <a:pt x="0" y="10206539"/>
                  </a:lnTo>
                  <a:cubicBezTo>
                    <a:pt x="0" y="10233209"/>
                    <a:pt x="17780" y="10254799"/>
                    <a:pt x="43180" y="10261149"/>
                  </a:cubicBezTo>
                  <a:cubicBezTo>
                    <a:pt x="48260" y="10286549"/>
                    <a:pt x="71120" y="10305599"/>
                    <a:pt x="97790" y="10305599"/>
                  </a:cubicBezTo>
                  <a:lnTo>
                    <a:pt x="11939858" y="10305599"/>
                  </a:lnTo>
                  <a:cubicBezTo>
                    <a:pt x="11970338" y="10305599"/>
                    <a:pt x="11995738" y="10280199"/>
                    <a:pt x="11995738" y="10249719"/>
                  </a:cubicBezTo>
                  <a:lnTo>
                    <a:pt x="11995738" y="99060"/>
                  </a:lnTo>
                  <a:cubicBezTo>
                    <a:pt x="11995738" y="72390"/>
                    <a:pt x="11977958" y="50800"/>
                    <a:pt x="11952558" y="44450"/>
                  </a:cubicBezTo>
                  <a:close/>
                  <a:moveTo>
                    <a:pt x="12700" y="10206539"/>
                  </a:moveTo>
                  <a:lnTo>
                    <a:pt x="12700" y="55880"/>
                  </a:lnTo>
                  <a:cubicBezTo>
                    <a:pt x="12700" y="31750"/>
                    <a:pt x="31750" y="12700"/>
                    <a:pt x="55880" y="12700"/>
                  </a:cubicBezTo>
                  <a:lnTo>
                    <a:pt x="11897948" y="12700"/>
                  </a:lnTo>
                  <a:cubicBezTo>
                    <a:pt x="11922078" y="12700"/>
                    <a:pt x="11941128" y="31750"/>
                    <a:pt x="11941128" y="55880"/>
                  </a:cubicBezTo>
                  <a:lnTo>
                    <a:pt x="11941128" y="10206539"/>
                  </a:lnTo>
                  <a:cubicBezTo>
                    <a:pt x="11941128" y="10230669"/>
                    <a:pt x="11922078" y="10249719"/>
                    <a:pt x="11897948" y="10249719"/>
                  </a:cubicBezTo>
                  <a:lnTo>
                    <a:pt x="55880" y="10249719"/>
                  </a:lnTo>
                  <a:cubicBezTo>
                    <a:pt x="31750" y="10249719"/>
                    <a:pt x="12700" y="10230669"/>
                    <a:pt x="12700" y="10206539"/>
                  </a:cubicBezTo>
                  <a:close/>
                  <a:moveTo>
                    <a:pt x="11983038" y="10249719"/>
                  </a:moveTo>
                  <a:cubicBezTo>
                    <a:pt x="11983038" y="10273849"/>
                    <a:pt x="11963988" y="10292899"/>
                    <a:pt x="11939858" y="10292899"/>
                  </a:cubicBezTo>
                  <a:lnTo>
                    <a:pt x="97790" y="10292899"/>
                  </a:lnTo>
                  <a:cubicBezTo>
                    <a:pt x="78740" y="10292899"/>
                    <a:pt x="62230" y="10280199"/>
                    <a:pt x="57150" y="10262419"/>
                  </a:cubicBezTo>
                  <a:lnTo>
                    <a:pt x="11897948" y="10262419"/>
                  </a:lnTo>
                  <a:cubicBezTo>
                    <a:pt x="11928428" y="10262419"/>
                    <a:pt x="11953828" y="10237019"/>
                    <a:pt x="11953828" y="10206539"/>
                  </a:cubicBezTo>
                  <a:lnTo>
                    <a:pt x="11953828" y="58420"/>
                  </a:lnTo>
                  <a:cubicBezTo>
                    <a:pt x="11970338" y="64770"/>
                    <a:pt x="11983038" y="80010"/>
                    <a:pt x="11983038" y="99060"/>
                  </a:cubicBezTo>
                  <a:lnTo>
                    <a:pt x="11983038" y="10249719"/>
                  </a:lnTo>
                  <a:close/>
                </a:path>
              </a:pathLst>
            </a:custGeom>
            <a:solidFill>
              <a:srgbClr val="000000"/>
            </a:solidFill>
          </p:spPr>
        </p:sp>
      </p:grpSp>
      <p:grpSp>
        <p:nvGrpSpPr>
          <p:cNvPr name="Group 7" id="7"/>
          <p:cNvGrpSpPr/>
          <p:nvPr/>
        </p:nvGrpSpPr>
        <p:grpSpPr>
          <a:xfrm rot="0">
            <a:off x="11554661" y="2635486"/>
            <a:ext cx="4578587" cy="510099"/>
            <a:chOff x="0" y="0"/>
            <a:chExt cx="6104783" cy="680132"/>
          </a:xfrm>
        </p:grpSpPr>
        <p:grpSp>
          <p:nvGrpSpPr>
            <p:cNvPr name="Group 8" id="8"/>
            <p:cNvGrpSpPr/>
            <p:nvPr/>
          </p:nvGrpSpPr>
          <p:grpSpPr>
            <a:xfrm rot="0">
              <a:off x="0" y="0"/>
              <a:ext cx="6104783" cy="680132"/>
              <a:chOff x="0" y="0"/>
              <a:chExt cx="13038520" cy="1452617"/>
            </a:xfrm>
          </p:grpSpPr>
          <p:sp>
            <p:nvSpPr>
              <p:cNvPr name="Freeform 9" id="9"/>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0" id="10"/>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1" id="11"/>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2" id="12"/>
            <p:cNvSpPr/>
            <p:nvPr/>
          </p:nvSpPr>
          <p:spPr>
            <a:xfrm flipH="false" flipV="false" rot="0">
              <a:off x="178191" y="174326"/>
              <a:ext cx="331480" cy="331480"/>
            </a:xfrm>
            <a:custGeom>
              <a:avLst/>
              <a:gdLst/>
              <a:ahLst/>
              <a:cxnLst/>
              <a:rect r="r" b="b" t="t" l="l"/>
              <a:pathLst>
                <a:path h="331480" w="331480">
                  <a:moveTo>
                    <a:pt x="0" y="0"/>
                  </a:moveTo>
                  <a:lnTo>
                    <a:pt x="331480" y="0"/>
                  </a:lnTo>
                  <a:lnTo>
                    <a:pt x="331480" y="331480"/>
                  </a:lnTo>
                  <a:lnTo>
                    <a:pt x="0" y="331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3" id="13"/>
          <p:cNvSpPr/>
          <p:nvPr/>
        </p:nvSpPr>
        <p:spPr>
          <a:xfrm flipH="false" flipV="false" rot="972567">
            <a:off x="11788034" y="3385036"/>
            <a:ext cx="1374549" cy="854719"/>
          </a:xfrm>
          <a:custGeom>
            <a:avLst/>
            <a:gdLst/>
            <a:ahLst/>
            <a:cxnLst/>
            <a:rect r="r" b="b" t="t" l="l"/>
            <a:pathLst>
              <a:path h="854719" w="1374549">
                <a:moveTo>
                  <a:pt x="0" y="0"/>
                </a:moveTo>
                <a:lnTo>
                  <a:pt x="1374549" y="0"/>
                </a:lnTo>
                <a:lnTo>
                  <a:pt x="1374549" y="854719"/>
                </a:lnTo>
                <a:lnTo>
                  <a:pt x="0" y="854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705342" y="6092268"/>
            <a:ext cx="3276146" cy="1300282"/>
          </a:xfrm>
          <a:custGeom>
            <a:avLst/>
            <a:gdLst/>
            <a:ahLst/>
            <a:cxnLst/>
            <a:rect r="r" b="b" t="t" l="l"/>
            <a:pathLst>
              <a:path h="1300282" w="3276146">
                <a:moveTo>
                  <a:pt x="0" y="0"/>
                </a:moveTo>
                <a:lnTo>
                  <a:pt x="3276146" y="0"/>
                </a:lnTo>
                <a:lnTo>
                  <a:pt x="3276146" y="1300282"/>
                </a:lnTo>
                <a:lnTo>
                  <a:pt x="0" y="1300282"/>
                </a:lnTo>
                <a:lnTo>
                  <a:pt x="0" y="0"/>
                </a:lnTo>
                <a:close/>
              </a:path>
            </a:pathLst>
          </a:custGeom>
          <a:blipFill>
            <a:blip r:embed="rId8"/>
            <a:stretch>
              <a:fillRect l="0" t="-15627" r="-182550" b="0"/>
            </a:stretch>
          </a:blipFill>
        </p:spPr>
      </p:sp>
      <p:sp>
        <p:nvSpPr>
          <p:cNvPr name="TextBox 15" id="15"/>
          <p:cNvSpPr txBox="true"/>
          <p:nvPr/>
        </p:nvSpPr>
        <p:spPr>
          <a:xfrm rot="0">
            <a:off x="1705342" y="4000008"/>
            <a:ext cx="8493025" cy="2015490"/>
          </a:xfrm>
          <a:prstGeom prst="rect">
            <a:avLst/>
          </a:prstGeom>
        </p:spPr>
        <p:txBody>
          <a:bodyPr anchor="t" rtlCol="false" tIns="0" lIns="0" bIns="0" rIns="0">
            <a:spAutoFit/>
          </a:bodyPr>
          <a:lstStyle/>
          <a:p>
            <a:pPr algn="l">
              <a:lnSpc>
                <a:spcPts val="3150"/>
              </a:lnSpc>
            </a:pPr>
            <a:r>
              <a:rPr lang="en-US" sz="2100" spc="42">
                <a:solidFill>
                  <a:srgbClr val="000000"/>
                </a:solidFill>
                <a:latin typeface="Telegraf Bold"/>
              </a:rPr>
              <a:t>How many reservations were made for the year 2017?</a:t>
            </a:r>
          </a:p>
          <a:p>
            <a:pPr algn="l">
              <a:lnSpc>
                <a:spcPts val="3150"/>
              </a:lnSpc>
            </a:pPr>
            <a:r>
              <a:rPr lang="en-US" sz="2100" spc="42">
                <a:solidFill>
                  <a:srgbClr val="000000"/>
                </a:solidFill>
                <a:latin typeface="Telegraf"/>
              </a:rPr>
              <a:t>In </a:t>
            </a:r>
            <a:r>
              <a:rPr lang="en-US" sz="2100" spc="42">
                <a:solidFill>
                  <a:srgbClr val="000000"/>
                </a:solidFill>
                <a:latin typeface="Telegraf Bold"/>
              </a:rPr>
              <a:t>2017</a:t>
            </a:r>
            <a:r>
              <a:rPr lang="en-US" sz="2100" spc="42">
                <a:solidFill>
                  <a:srgbClr val="000000"/>
                </a:solidFill>
                <a:latin typeface="Telegraf"/>
              </a:rPr>
              <a:t>, the hotel recorded a total of </a:t>
            </a:r>
            <a:r>
              <a:rPr lang="en-US" sz="2100" spc="42">
                <a:solidFill>
                  <a:srgbClr val="000000"/>
                </a:solidFill>
                <a:latin typeface="Telegraf Bold"/>
              </a:rPr>
              <a:t>123 reservations</a:t>
            </a:r>
            <a:r>
              <a:rPr lang="en-US" sz="2100" spc="42">
                <a:solidFill>
                  <a:srgbClr val="000000"/>
                </a:solidFill>
                <a:latin typeface="Telegraf"/>
              </a:rPr>
              <a:t>, contributing to the overall dataset. This insight provides context regarding booking trends over different time periods.</a:t>
            </a:r>
          </a:p>
          <a:p>
            <a:pPr algn="l" marL="0" indent="0" lvl="0">
              <a:lnSpc>
                <a:spcPts val="3150"/>
              </a:lnSpc>
            </a:pPr>
          </a:p>
        </p:txBody>
      </p:sp>
      <p:sp>
        <p:nvSpPr>
          <p:cNvPr name="TextBox 16" id="16"/>
          <p:cNvSpPr txBox="true"/>
          <p:nvPr/>
        </p:nvSpPr>
        <p:spPr>
          <a:xfrm rot="0">
            <a:off x="1705342" y="2820277"/>
            <a:ext cx="6552291" cy="853186"/>
          </a:xfrm>
          <a:prstGeom prst="rect">
            <a:avLst/>
          </a:prstGeom>
        </p:spPr>
        <p:txBody>
          <a:bodyPr anchor="t" rtlCol="false" tIns="0" lIns="0" bIns="0" rIns="0">
            <a:spAutoFit/>
          </a:bodyPr>
          <a:lstStyle/>
          <a:p>
            <a:pPr algn="l">
              <a:lnSpc>
                <a:spcPts val="6572"/>
              </a:lnSpc>
            </a:pPr>
            <a:r>
              <a:rPr lang="en-US" sz="6200">
                <a:solidFill>
                  <a:srgbClr val="000000"/>
                </a:solidFill>
                <a:latin typeface="RoxboroughCF Bold"/>
              </a:rPr>
              <a:t>Key Findings</a:t>
            </a:r>
          </a:p>
        </p:txBody>
      </p:sp>
      <p:sp>
        <p:nvSpPr>
          <p:cNvPr name="TextBox 17" id="17"/>
          <p:cNvSpPr txBox="true"/>
          <p:nvPr/>
        </p:nvSpPr>
        <p:spPr>
          <a:xfrm rot="0">
            <a:off x="12035178" y="2740165"/>
            <a:ext cx="4098070" cy="319789"/>
          </a:xfrm>
          <a:prstGeom prst="rect">
            <a:avLst/>
          </a:prstGeom>
        </p:spPr>
        <p:txBody>
          <a:bodyPr anchor="t" rtlCol="false" tIns="0" lIns="0" bIns="0" rIns="0">
            <a:spAutoFit/>
          </a:bodyPr>
          <a:lstStyle/>
          <a:p>
            <a:pPr algn="l" marL="0" indent="0" lvl="0">
              <a:lnSpc>
                <a:spcPts val="2538"/>
              </a:lnSpc>
            </a:pPr>
            <a:r>
              <a:rPr lang="en-US" sz="2151">
                <a:solidFill>
                  <a:srgbClr val="000000"/>
                </a:solidFill>
                <a:latin typeface="RoxboroughCF Bold"/>
              </a:rPr>
              <a:t>No. of Reseravtion in 2017</a:t>
            </a:r>
          </a:p>
        </p:txBody>
      </p:sp>
      <p:sp>
        <p:nvSpPr>
          <p:cNvPr name="TextBox 18" id="18"/>
          <p:cNvSpPr txBox="true"/>
          <p:nvPr/>
        </p:nvSpPr>
        <p:spPr>
          <a:xfrm rot="0">
            <a:off x="11749595" y="3630367"/>
            <a:ext cx="1394277" cy="378079"/>
          </a:xfrm>
          <a:prstGeom prst="rect">
            <a:avLst/>
          </a:prstGeom>
        </p:spPr>
        <p:txBody>
          <a:bodyPr anchor="t" rtlCol="false" tIns="0" lIns="0" bIns="0" rIns="0">
            <a:spAutoFit/>
          </a:bodyPr>
          <a:lstStyle/>
          <a:p>
            <a:pPr algn="ctr" marL="0" indent="0" lvl="0">
              <a:lnSpc>
                <a:spcPts val="2783"/>
              </a:lnSpc>
              <a:spcBef>
                <a:spcPct val="0"/>
              </a:spcBef>
            </a:pPr>
            <a:r>
              <a:rPr lang="en-US" sz="2300" spc="82">
                <a:solidFill>
                  <a:srgbClr val="000000"/>
                </a:solidFill>
                <a:latin typeface="Telegraf Bold"/>
              </a:rPr>
              <a:t>123</a:t>
            </a:r>
          </a:p>
        </p:txBody>
      </p:sp>
      <p:sp>
        <p:nvSpPr>
          <p:cNvPr name="TextBox 19" id="19"/>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rPr>
              <a:t>MISHA RIAZ</a:t>
            </a:r>
          </a:p>
        </p:txBody>
      </p:sp>
      <p:sp>
        <p:nvSpPr>
          <p:cNvPr name="Freeform 20" id="20"/>
          <p:cNvSpPr/>
          <p:nvPr/>
        </p:nvSpPr>
        <p:spPr>
          <a:xfrm flipH="false" flipV="false" rot="0">
            <a:off x="12884152" y="3874372"/>
            <a:ext cx="3482152" cy="3482152"/>
          </a:xfrm>
          <a:custGeom>
            <a:avLst/>
            <a:gdLst/>
            <a:ahLst/>
            <a:cxnLst/>
            <a:rect r="r" b="b" t="t" l="l"/>
            <a:pathLst>
              <a:path h="3482152" w="3482152">
                <a:moveTo>
                  <a:pt x="0" y="0"/>
                </a:moveTo>
                <a:lnTo>
                  <a:pt x="3482153" y="0"/>
                </a:lnTo>
                <a:lnTo>
                  <a:pt x="3482153" y="3482153"/>
                </a:lnTo>
                <a:lnTo>
                  <a:pt x="0" y="34821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11046503" y="952500"/>
            <a:ext cx="6212797" cy="405389"/>
          </a:xfrm>
          <a:prstGeom prst="rect">
            <a:avLst/>
          </a:prstGeom>
        </p:spPr>
        <p:txBody>
          <a:bodyPr anchor="t" rtlCol="false" tIns="0" lIns="0" bIns="0" rIns="0">
            <a:spAutoFit/>
          </a:bodyPr>
          <a:lstStyle/>
          <a:p>
            <a:pPr algn="r">
              <a:lnSpc>
                <a:spcPts val="3359"/>
              </a:lnSpc>
            </a:pPr>
            <a:r>
              <a:rPr lang="en-US" sz="2400">
                <a:solidFill>
                  <a:srgbClr val="000000"/>
                </a:solidFill>
                <a:latin typeface="Telegraf"/>
              </a:rPr>
              <a:t>17th  MAY, 2024</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DAGFOvG7gCQ</dc:identifier>
  <dcterms:modified xsi:type="dcterms:W3CDTF">2011-08-01T06:04:30Z</dcterms:modified>
  <cp:revision>1</cp:revision>
  <dc:title> Hotel Reservation Analysis Presentation</dc:title>
</cp:coreProperties>
</file>