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5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0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26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9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34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9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5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6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1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7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ADEA-9205-4C9A-A178-B062A95890CF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BC36E-83BC-4B81-981F-E5492B470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3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450603" y="2345891"/>
            <a:ext cx="10724606" cy="627018"/>
          </a:xfrm>
        </p:spPr>
        <p:txBody>
          <a:bodyPr/>
          <a:lstStyle/>
          <a:p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</a:rPr>
              <a:t>Знайомство з мовою програмування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Python</a:t>
            </a:r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3052930" cy="1096899"/>
          </a:xfrm>
        </p:spPr>
        <p:txBody>
          <a:bodyPr>
            <a:normAutofit fontScale="92500" lnSpcReduction="20000"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Робота студента 1курсу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ФІТ 12 групи 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Степаненка Михайла 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9" y="0"/>
            <a:ext cx="2345891" cy="23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4693" y="478971"/>
            <a:ext cx="8596668" cy="1320800"/>
          </a:xfrm>
        </p:spPr>
        <p:txBody>
          <a:bodyPr>
            <a:normAutofit/>
          </a:bodyPr>
          <a:lstStyle/>
          <a:p>
            <a:r>
              <a:rPr lang="uk-UA" sz="4800" dirty="0" smtClean="0">
                <a:solidFill>
                  <a:srgbClr val="0070C0"/>
                </a:solidFill>
              </a:rPr>
              <a:t>Дякую за увагу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1" y="1799771"/>
            <a:ext cx="6596743" cy="4922185"/>
          </a:xfrm>
        </p:spPr>
      </p:pic>
    </p:spTree>
    <p:extLst>
      <p:ext uri="{BB962C8B-B14F-4D97-AF65-F5344CB8AC3E}">
        <p14:creationId xmlns:p14="http://schemas.microsoft.com/office/powerpoint/2010/main" val="14439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426925" cy="770709"/>
          </a:xfrm>
        </p:spPr>
        <p:txBody>
          <a:bodyPr>
            <a:normAutofit/>
          </a:bodyPr>
          <a:lstStyle/>
          <a:p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/>
              <a:t>Python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4688" y="94574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Python –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високого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, яка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об’єктно-орієнтований</a:t>
            </a:r>
            <a:r>
              <a:rPr lang="ru-RU" dirty="0"/>
              <a:t> і </a:t>
            </a:r>
            <a:r>
              <a:rPr lang="ru-RU" dirty="0" err="1"/>
              <a:t>процедурний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з </a:t>
            </a:r>
            <a:r>
              <a:rPr lang="ru-RU" dirty="0" err="1"/>
              <a:t>інтерпретацією</a:t>
            </a:r>
            <a:r>
              <a:rPr lang="ru-RU" dirty="0"/>
              <a:t> команд (</a:t>
            </a:r>
            <a:r>
              <a:rPr lang="ru-RU" dirty="0" err="1"/>
              <a:t>інструкцій</a:t>
            </a:r>
            <a:r>
              <a:rPr lang="ru-RU" dirty="0"/>
              <a:t>).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підтримується</a:t>
            </a:r>
            <a:r>
              <a:rPr lang="ru-RU" dirty="0"/>
              <a:t> </a:t>
            </a:r>
            <a:r>
              <a:rPr lang="ru-RU" dirty="0" err="1"/>
              <a:t>всіма</a:t>
            </a:r>
            <a:r>
              <a:rPr lang="ru-RU" dirty="0"/>
              <a:t> </a:t>
            </a:r>
            <a:r>
              <a:rPr lang="ru-RU" dirty="0" err="1"/>
              <a:t>операційними</a:t>
            </a:r>
            <a:r>
              <a:rPr lang="ru-RU" dirty="0"/>
              <a:t> системами і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розв’язувати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,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графічні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розробляти</a:t>
            </a:r>
            <a:r>
              <a:rPr lang="ru-RU" dirty="0"/>
              <a:t> веб-</a:t>
            </a:r>
            <a:r>
              <a:rPr lang="ru-RU" dirty="0" err="1"/>
              <a:t>сайти</a:t>
            </a:r>
            <a:r>
              <a:rPr lang="ru-RU" dirty="0"/>
              <a:t>,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реляційними</a:t>
            </a:r>
            <a:r>
              <a:rPr lang="ru-RU" dirty="0"/>
              <a:t> базами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102"/>
            <a:ext cx="3700323" cy="26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"/>
            <a:ext cx="2103120" cy="1045029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ІСТОРІЯ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6006"/>
            <a:ext cx="8596668" cy="3880773"/>
          </a:xfrm>
        </p:spPr>
        <p:txBody>
          <a:bodyPr/>
          <a:lstStyle/>
          <a:p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була</a:t>
            </a:r>
            <a:r>
              <a:rPr lang="ru-RU" dirty="0"/>
              <a:t> створена в 1991 </a:t>
            </a:r>
            <a:r>
              <a:rPr lang="ru-RU" dirty="0" err="1"/>
              <a:t>році</a:t>
            </a:r>
            <a:r>
              <a:rPr lang="ru-RU" dirty="0"/>
              <a:t> голландцем </a:t>
            </a:r>
            <a:r>
              <a:rPr lang="ru-RU" dirty="0" err="1"/>
              <a:t>Гвідо</a:t>
            </a:r>
            <a:r>
              <a:rPr lang="ru-RU" dirty="0"/>
              <a:t>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Россумом</a:t>
            </a:r>
            <a:r>
              <a:rPr lang="ru-RU" dirty="0"/>
              <a:t>. </a:t>
            </a:r>
            <a:r>
              <a:rPr lang="ru-RU" dirty="0" err="1"/>
              <a:t>Своє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– </a:t>
            </a:r>
            <a:r>
              <a:rPr lang="en-US" dirty="0"/>
              <a:t>Python (</a:t>
            </a:r>
            <a:r>
              <a:rPr lang="ru-RU" dirty="0" err="1"/>
              <a:t>Пайтон</a:t>
            </a:r>
            <a:r>
              <a:rPr lang="ru-RU" dirty="0"/>
              <a:t>) – </a:t>
            </a:r>
            <a:r>
              <a:rPr lang="ru-RU" dirty="0" err="1"/>
              <a:t>отримав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назви</a:t>
            </a:r>
            <a:r>
              <a:rPr lang="ru-RU" dirty="0"/>
              <a:t> </a:t>
            </a:r>
            <a:r>
              <a:rPr lang="ru-RU" dirty="0" err="1"/>
              <a:t>телесеріалу</a:t>
            </a:r>
            <a:r>
              <a:rPr lang="ru-RU" dirty="0"/>
              <a:t> (“</a:t>
            </a:r>
            <a:r>
              <a:rPr lang="en-US" dirty="0"/>
              <a:t>Monty Python”), </a:t>
            </a:r>
            <a:r>
              <a:rPr lang="ru-RU" dirty="0"/>
              <a:t>а не </a:t>
            </a:r>
            <a:r>
              <a:rPr lang="ru-RU" dirty="0" err="1"/>
              <a:t>плазуна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того, як </a:t>
            </a:r>
            <a:r>
              <a:rPr lang="ru-RU" dirty="0" err="1"/>
              <a:t>Россум</a:t>
            </a:r>
            <a:r>
              <a:rPr lang="ru-RU" dirty="0"/>
              <a:t> </a:t>
            </a:r>
            <a:r>
              <a:rPr lang="ru-RU" dirty="0" err="1"/>
              <a:t>розробив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виклав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в </a:t>
            </a:r>
            <a:r>
              <a:rPr lang="ru-RU" dirty="0" err="1"/>
              <a:t>Інтернет</a:t>
            </a:r>
            <a:r>
              <a:rPr lang="ru-RU" dirty="0"/>
              <a:t>, де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співтовариство</a:t>
            </a:r>
            <a:r>
              <a:rPr lang="ru-RU" dirty="0"/>
              <a:t> </a:t>
            </a:r>
            <a:r>
              <a:rPr lang="ru-RU" dirty="0" err="1"/>
              <a:t>програмістів</a:t>
            </a:r>
            <a:r>
              <a:rPr lang="ru-RU" dirty="0"/>
              <a:t> </a:t>
            </a:r>
            <a:r>
              <a:rPr lang="ru-RU" dirty="0" err="1"/>
              <a:t>приєдналося</a:t>
            </a:r>
            <a:r>
              <a:rPr lang="ru-RU" dirty="0"/>
              <a:t> до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поліпшення</a:t>
            </a:r>
            <a:r>
              <a:rPr lang="ru-RU" dirty="0"/>
              <a:t>. </a:t>
            </a:r>
            <a:r>
              <a:rPr lang="en-US" dirty="0"/>
              <a:t>Python </a:t>
            </a:r>
            <a:r>
              <a:rPr lang="ru-RU" dirty="0"/>
              <a:t>активно </a:t>
            </a:r>
            <a:r>
              <a:rPr lang="ru-RU" dirty="0" err="1"/>
              <a:t>вдосконалюється</a:t>
            </a:r>
            <a:r>
              <a:rPr lang="ru-RU" dirty="0"/>
              <a:t> і в </a:t>
            </a:r>
            <a:r>
              <a:rPr lang="ru-RU" dirty="0" err="1"/>
              <a:t>даний</a:t>
            </a:r>
            <a:r>
              <a:rPr lang="ru-RU" dirty="0"/>
              <a:t> час. </a:t>
            </a:r>
            <a:r>
              <a:rPr lang="ru-RU" dirty="0" err="1"/>
              <a:t>З’являються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. </a:t>
            </a:r>
            <a:r>
              <a:rPr lang="ru-RU" dirty="0" err="1"/>
              <a:t>Офіційний</a:t>
            </a:r>
            <a:r>
              <a:rPr lang="ru-RU" dirty="0"/>
              <a:t> сайт </a:t>
            </a:r>
            <a:r>
              <a:rPr lang="en-US" dirty="0"/>
              <a:t>http://python.org. </a:t>
            </a:r>
            <a:r>
              <a:rPr lang="ru-RU" dirty="0" err="1"/>
              <a:t>Наразі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en-US" dirty="0"/>
              <a:t>Python: 2.</a:t>
            </a:r>
            <a:r>
              <a:rPr lang="ru-RU" dirty="0"/>
              <a:t>х (</a:t>
            </a:r>
            <a:r>
              <a:rPr lang="ru-RU" dirty="0" err="1"/>
              <a:t>застаріла</a:t>
            </a:r>
            <a:r>
              <a:rPr lang="ru-RU" dirty="0"/>
              <a:t>) та 3.х (перспективна),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сумісні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04" y="0"/>
            <a:ext cx="352459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727923" cy="1320800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Дзен </a:t>
            </a:r>
            <a:r>
              <a:rPr lang="ru-RU" dirty="0" err="1">
                <a:solidFill>
                  <a:srgbClr val="FF0000"/>
                </a:solidFill>
              </a:rPr>
              <a:t>Пітона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ru-RU" dirty="0" err="1">
                <a:solidFill>
                  <a:srgbClr val="FF0000"/>
                </a:solidFill>
              </a:rPr>
              <a:t>філософія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програмування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574" y="783771"/>
            <a:ext cx="9864392" cy="6074229"/>
          </a:xfrm>
        </p:spPr>
        <p:txBody>
          <a:bodyPr/>
          <a:lstStyle/>
          <a:p>
            <a:pPr>
              <a:buAutoNum type="arabicPeriod"/>
            </a:pPr>
            <a:r>
              <a:rPr lang="ru-RU" dirty="0" err="1" smtClean="0"/>
              <a:t>Красиве</a:t>
            </a:r>
            <a:r>
              <a:rPr lang="ru-RU" dirty="0" smtClean="0"/>
              <a:t> </a:t>
            </a:r>
            <a:r>
              <a:rPr lang="ru-RU" dirty="0" err="1"/>
              <a:t>краще</a:t>
            </a:r>
            <a:r>
              <a:rPr lang="ru-RU" dirty="0"/>
              <a:t> за </a:t>
            </a:r>
            <a:r>
              <a:rPr lang="ru-RU" dirty="0" err="1"/>
              <a:t>потворне</a:t>
            </a:r>
            <a:r>
              <a:rPr lang="ru-RU" dirty="0"/>
              <a:t>. </a:t>
            </a:r>
            <a:endParaRPr lang="ru-RU" dirty="0" smtClean="0"/>
          </a:p>
          <a:p>
            <a:pPr>
              <a:buAutoNum type="arabicPeriod"/>
            </a:pPr>
            <a:r>
              <a:rPr lang="ru-RU" dirty="0" err="1"/>
              <a:t>Просте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за складне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/>
              <a:t>Складне </a:t>
            </a:r>
            <a:r>
              <a:rPr lang="ru-RU" dirty="0" err="1"/>
              <a:t>краще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заплутане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/>
              <a:t> </a:t>
            </a:r>
            <a:r>
              <a:rPr lang="ru-RU" dirty="0" err="1"/>
              <a:t>Плоске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вкладене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 err="1"/>
              <a:t>Розріджене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щільне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 err="1"/>
              <a:t>Читабельність</a:t>
            </a:r>
            <a:r>
              <a:rPr lang="ru-RU" dirty="0"/>
              <a:t> </a:t>
            </a:r>
            <a:r>
              <a:rPr lang="ru-RU" dirty="0" err="1"/>
              <a:t>важлива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/>
              <a:t> </a:t>
            </a:r>
            <a:r>
              <a:rPr lang="ru-RU" dirty="0" err="1"/>
              <a:t>Виняткові</a:t>
            </a:r>
            <a:r>
              <a:rPr lang="ru-RU" dirty="0"/>
              <a:t> </a:t>
            </a:r>
            <a:r>
              <a:rPr lang="ru-RU" dirty="0" err="1"/>
              <a:t>випадки</a:t>
            </a:r>
            <a:r>
              <a:rPr lang="ru-RU" dirty="0"/>
              <a:t> не </a:t>
            </a:r>
            <a:r>
              <a:rPr lang="ru-RU" dirty="0" err="1"/>
              <a:t>настільки</a:t>
            </a:r>
            <a:r>
              <a:rPr lang="ru-RU" dirty="0"/>
              <a:t> </a:t>
            </a:r>
            <a:r>
              <a:rPr lang="ru-RU" dirty="0" err="1"/>
              <a:t>важливі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порушувати</a:t>
            </a:r>
            <a:r>
              <a:rPr lang="ru-RU" dirty="0"/>
              <a:t> правила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 err="1"/>
              <a:t>Помилки</a:t>
            </a:r>
            <a:r>
              <a:rPr lang="ru-RU" dirty="0"/>
              <a:t>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замовчуватися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/>
              <a:t>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неоднозначності</a:t>
            </a:r>
            <a:r>
              <a:rPr lang="ru-RU" dirty="0"/>
              <a:t> не </a:t>
            </a:r>
            <a:r>
              <a:rPr lang="ru-RU" dirty="0" err="1"/>
              <a:t>піддавайтеся</a:t>
            </a:r>
            <a:r>
              <a:rPr lang="ru-RU" dirty="0"/>
              <a:t> </a:t>
            </a:r>
            <a:r>
              <a:rPr lang="ru-RU" dirty="0" err="1"/>
              <a:t>спокусі</a:t>
            </a:r>
            <a:r>
              <a:rPr lang="ru-RU" dirty="0"/>
              <a:t> </a:t>
            </a:r>
            <a:r>
              <a:rPr lang="ru-RU" dirty="0" err="1"/>
              <a:t>вгадати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/>
              <a:t> Повинен </a:t>
            </a:r>
            <a:r>
              <a:rPr lang="ru-RU" dirty="0" err="1"/>
              <a:t>існувати</a:t>
            </a:r>
            <a:r>
              <a:rPr lang="ru-RU" dirty="0"/>
              <a:t> один — і, </a:t>
            </a:r>
            <a:r>
              <a:rPr lang="ru-RU" dirty="0" err="1"/>
              <a:t>бажано</a:t>
            </a:r>
            <a:r>
              <a:rPr lang="ru-RU" dirty="0"/>
              <a:t>, </a:t>
            </a:r>
            <a:r>
              <a:rPr lang="ru-RU" dirty="0" err="1"/>
              <a:t>тільки</a:t>
            </a:r>
            <a:r>
              <a:rPr lang="ru-RU" dirty="0"/>
              <a:t> один — </a:t>
            </a:r>
            <a:r>
              <a:rPr lang="ru-RU" dirty="0" err="1"/>
              <a:t>очевидний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/>
              <a:t>Зараз </a:t>
            </a:r>
            <a:r>
              <a:rPr lang="ru-RU" dirty="0" err="1"/>
              <a:t>краще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ніколи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складно </a:t>
            </a:r>
            <a:r>
              <a:rPr lang="ru-RU" dirty="0" err="1"/>
              <a:t>пояснити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погана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. </a:t>
            </a:r>
            <a:endParaRPr lang="ru-RU" dirty="0" smtClean="0"/>
          </a:p>
          <a:p>
            <a:pPr>
              <a:buAutoNum type="arabicPeriod"/>
            </a:pPr>
            <a:r>
              <a:rPr lang="ru-RU" dirty="0"/>
              <a:t> 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легко </a:t>
            </a:r>
            <a:r>
              <a:rPr lang="ru-RU" dirty="0" err="1"/>
              <a:t>пояснити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хороша </a:t>
            </a:r>
            <a:r>
              <a:rPr lang="ru-RU" dirty="0" err="1"/>
              <a:t>ідея</a:t>
            </a:r>
            <a:r>
              <a:rPr lang="ru-RU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37" y="783771"/>
            <a:ext cx="4232564" cy="23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017520" cy="809897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00B0F0"/>
                </a:solidFill>
              </a:rPr>
              <a:t>Особливості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09897"/>
            <a:ext cx="8596668" cy="4088674"/>
          </a:xfrm>
        </p:spPr>
        <p:txBody>
          <a:bodyPr/>
          <a:lstStyle/>
          <a:p>
            <a:r>
              <a:rPr lang="en-US" sz="2000" dirty="0"/>
              <a:t>Python — </a:t>
            </a:r>
            <a:r>
              <a:rPr lang="ru-RU" sz="2000" dirty="0" err="1"/>
              <a:t>інтерпретована</a:t>
            </a:r>
            <a:r>
              <a:rPr lang="ru-RU" sz="2000" dirty="0"/>
              <a:t> </a:t>
            </a:r>
            <a:r>
              <a:rPr lang="ru-RU" sz="2000" dirty="0" err="1"/>
              <a:t>мова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: </a:t>
            </a:r>
            <a:r>
              <a:rPr lang="ru-RU" sz="2000" dirty="0" err="1"/>
              <a:t>вихідний</a:t>
            </a:r>
            <a:r>
              <a:rPr lang="ru-RU" sz="2000" dirty="0"/>
              <a:t> код </a:t>
            </a:r>
            <a:r>
              <a:rPr lang="ru-RU" sz="2000" dirty="0" err="1"/>
              <a:t>частинами</a:t>
            </a:r>
            <a:r>
              <a:rPr lang="ru-RU" sz="2000" dirty="0"/>
              <a:t> </a:t>
            </a:r>
            <a:r>
              <a:rPr lang="ru-RU" sz="2000" dirty="0" err="1"/>
              <a:t>перетворюється</a:t>
            </a:r>
            <a:r>
              <a:rPr lang="ru-RU" sz="2000" dirty="0"/>
              <a:t> в </a:t>
            </a:r>
            <a:r>
              <a:rPr lang="ru-RU" sz="2000" dirty="0" err="1"/>
              <a:t>машинний</a:t>
            </a:r>
            <a:r>
              <a:rPr lang="ru-RU" sz="2000" dirty="0"/>
              <a:t> в </a:t>
            </a:r>
            <a:r>
              <a:rPr lang="ru-RU" sz="2000" dirty="0" err="1"/>
              <a:t>процесі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спеціальною</a:t>
            </a:r>
            <a:r>
              <a:rPr lang="ru-RU" sz="2000" dirty="0"/>
              <a:t> </a:t>
            </a:r>
            <a:r>
              <a:rPr lang="ru-RU" sz="2000" dirty="0" err="1"/>
              <a:t>програмою</a:t>
            </a:r>
            <a:r>
              <a:rPr lang="ru-RU" sz="2000" dirty="0"/>
              <a:t> — </a:t>
            </a:r>
            <a:r>
              <a:rPr lang="ru-RU" sz="2000" dirty="0" err="1"/>
              <a:t>інтерпретатором</a:t>
            </a:r>
            <a:r>
              <a:rPr lang="ru-RU" sz="2000" dirty="0"/>
              <a:t>. </a:t>
            </a:r>
            <a:r>
              <a:rPr lang="en-US" sz="2000" dirty="0"/>
              <a:t>Python </a:t>
            </a:r>
            <a:r>
              <a:rPr lang="ru-RU" sz="2000" dirty="0" err="1"/>
              <a:t>характеризується</a:t>
            </a:r>
            <a:r>
              <a:rPr lang="ru-RU" sz="2000" dirty="0"/>
              <a:t> </a:t>
            </a:r>
            <a:r>
              <a:rPr lang="ru-RU" sz="2000" dirty="0" err="1"/>
              <a:t>зрозумілим</a:t>
            </a:r>
            <a:r>
              <a:rPr lang="ru-RU" sz="2000" dirty="0"/>
              <a:t> синтаксисом. </a:t>
            </a:r>
            <a:r>
              <a:rPr lang="ru-RU" sz="2000" dirty="0" err="1"/>
              <a:t>Читати</a:t>
            </a:r>
            <a:r>
              <a:rPr lang="ru-RU" sz="2000" dirty="0"/>
              <a:t> код на </a:t>
            </a:r>
            <a:r>
              <a:rPr lang="ru-RU" sz="2000" dirty="0" err="1"/>
              <a:t>цій</a:t>
            </a:r>
            <a:r>
              <a:rPr lang="ru-RU" sz="2000" dirty="0"/>
              <a:t>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досить</a:t>
            </a:r>
            <a:r>
              <a:rPr lang="ru-RU" sz="2000" dirty="0"/>
              <a:t> легко, тому </a:t>
            </a:r>
            <a:r>
              <a:rPr lang="ru-RU" sz="2000" dirty="0" err="1"/>
              <a:t>що</a:t>
            </a:r>
            <a:r>
              <a:rPr lang="ru-RU" sz="2000" dirty="0"/>
              <a:t> в </a:t>
            </a:r>
            <a:r>
              <a:rPr lang="ru-RU" sz="2000" dirty="0" err="1"/>
              <a:t>ньому</a:t>
            </a:r>
            <a:r>
              <a:rPr lang="ru-RU" sz="2000" dirty="0"/>
              <a:t> мало </a:t>
            </a:r>
            <a:r>
              <a:rPr lang="ru-RU" sz="2000" dirty="0" err="1"/>
              <a:t>допоміжних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а правила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змушують</a:t>
            </a:r>
            <a:r>
              <a:rPr lang="ru-RU" sz="2000" dirty="0"/>
              <a:t> </a:t>
            </a:r>
            <a:r>
              <a:rPr lang="ru-RU" sz="2000" dirty="0" err="1"/>
              <a:t>програмістів</a:t>
            </a:r>
            <a:r>
              <a:rPr lang="ru-RU" sz="2000" dirty="0"/>
              <a:t> </a:t>
            </a:r>
            <a:r>
              <a:rPr lang="ru-RU" sz="2000" dirty="0" err="1"/>
              <a:t>робити</a:t>
            </a:r>
            <a:r>
              <a:rPr lang="ru-RU" sz="2000" dirty="0"/>
              <a:t> </a:t>
            </a:r>
            <a:r>
              <a:rPr lang="ru-RU" sz="2000" dirty="0" err="1"/>
              <a:t>відступи</a:t>
            </a:r>
            <a:r>
              <a:rPr lang="ru-RU" sz="2000" dirty="0"/>
              <a:t>. </a:t>
            </a:r>
            <a:r>
              <a:rPr lang="en-US" sz="2000" dirty="0"/>
              <a:t>Python 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повноцінна</a:t>
            </a:r>
            <a:r>
              <a:rPr lang="ru-RU" sz="2000" dirty="0"/>
              <a:t>, </a:t>
            </a:r>
            <a:r>
              <a:rPr lang="ru-RU" sz="2000" dirty="0" err="1"/>
              <a:t>універсальна</a:t>
            </a:r>
            <a:r>
              <a:rPr lang="ru-RU" sz="2000" dirty="0"/>
              <a:t> </a:t>
            </a:r>
            <a:r>
              <a:rPr lang="ru-RU" sz="2000" dirty="0" err="1"/>
              <a:t>мова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. Вона </a:t>
            </a:r>
            <a:r>
              <a:rPr lang="ru-RU" sz="2000" dirty="0" err="1"/>
              <a:t>підтримує</a:t>
            </a:r>
            <a:r>
              <a:rPr lang="ru-RU" sz="2000" dirty="0"/>
              <a:t> </a:t>
            </a:r>
            <a:r>
              <a:rPr lang="ru-RU" sz="2000" dirty="0" err="1"/>
              <a:t>об'єктно-орієнтоване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 (</a:t>
            </a:r>
            <a:r>
              <a:rPr lang="ru-RU" sz="2000" dirty="0" err="1"/>
              <a:t>насправді</a:t>
            </a:r>
            <a:r>
              <a:rPr lang="ru-RU" sz="2000" dirty="0"/>
              <a:t> вона і </a:t>
            </a:r>
            <a:r>
              <a:rPr lang="ru-RU" sz="2000" dirty="0" err="1"/>
              <a:t>розроблялася</a:t>
            </a:r>
            <a:r>
              <a:rPr lang="ru-RU" sz="2000" dirty="0"/>
              <a:t> як </a:t>
            </a:r>
            <a:r>
              <a:rPr lang="ru-RU" sz="2000" dirty="0" err="1"/>
              <a:t>об'єктно-орієнтована</a:t>
            </a:r>
            <a:r>
              <a:rPr lang="ru-RU" sz="2000" dirty="0"/>
              <a:t> </a:t>
            </a:r>
            <a:r>
              <a:rPr lang="ru-RU" sz="2000" dirty="0" err="1"/>
              <a:t>мова</a:t>
            </a:r>
            <a:r>
              <a:rPr lang="ru-RU" sz="2000" dirty="0"/>
              <a:t>). Р</a:t>
            </a:r>
            <a:r>
              <a:rPr lang="en-US" sz="2000" dirty="0" err="1"/>
              <a:t>ython</a:t>
            </a:r>
            <a:r>
              <a:rPr lang="en-US" sz="2000" dirty="0"/>
              <a:t> </a:t>
            </a:r>
            <a:r>
              <a:rPr lang="ru-RU" sz="2000" dirty="0" err="1"/>
              <a:t>поширюється</a:t>
            </a:r>
            <a:r>
              <a:rPr lang="ru-RU" sz="2000" dirty="0"/>
              <a:t> </a:t>
            </a:r>
            <a:r>
              <a:rPr lang="ru-RU" sz="2000" dirty="0" err="1"/>
              <a:t>вільно</a:t>
            </a:r>
            <a:r>
              <a:rPr lang="ru-RU" sz="2000" dirty="0"/>
              <a:t> на </a:t>
            </a:r>
            <a:r>
              <a:rPr lang="ru-RU" sz="2000" dirty="0" err="1"/>
              <a:t>підставі</a:t>
            </a:r>
            <a:r>
              <a:rPr lang="ru-RU" sz="2000" dirty="0"/>
              <a:t> </a:t>
            </a:r>
            <a:r>
              <a:rPr lang="ru-RU" sz="2000" dirty="0" err="1"/>
              <a:t>ліцензії</a:t>
            </a:r>
            <a:r>
              <a:rPr lang="ru-RU" sz="2000" dirty="0"/>
              <a:t> </a:t>
            </a:r>
            <a:r>
              <a:rPr lang="en-US" sz="2000" dirty="0"/>
              <a:t>GNU General Public License.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43" y="46369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err="1">
                <a:solidFill>
                  <a:schemeClr val="bg2">
                    <a:lumMod val="10000"/>
                  </a:schemeClr>
                </a:solidFill>
              </a:rPr>
              <a:t>Бібліотеки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</a:rPr>
              <a:t>підтримки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326"/>
            <a:ext cx="9052560" cy="3880773"/>
          </a:xfrm>
        </p:spPr>
        <p:txBody>
          <a:bodyPr>
            <a:normAutofit/>
          </a:bodyPr>
          <a:lstStyle/>
          <a:p>
            <a:r>
              <a:rPr lang="ru-RU" sz="2000" dirty="0" err="1"/>
              <a:t>Мова</a:t>
            </a:r>
            <a:r>
              <a:rPr lang="ru-RU" sz="2000" dirty="0"/>
              <a:t> </a:t>
            </a:r>
            <a:r>
              <a:rPr lang="en-US" sz="2000" dirty="0"/>
              <a:t>Python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/>
              <a:t>функціональних</a:t>
            </a:r>
            <a:r>
              <a:rPr lang="ru-RU" sz="2000" dirty="0"/>
              <a:t> </a:t>
            </a:r>
            <a:r>
              <a:rPr lang="ru-RU" sz="2000" dirty="0" err="1"/>
              <a:t>можливостей</a:t>
            </a:r>
            <a:r>
              <a:rPr lang="ru-RU" sz="2000" dirty="0"/>
              <a:t>, </a:t>
            </a:r>
            <a:r>
              <a:rPr lang="ru-RU" sz="2000" dirty="0" err="1"/>
              <a:t>відомих</a:t>
            </a:r>
            <a:r>
              <a:rPr lang="ru-RU" sz="2000" dirty="0"/>
              <a:t> як стандартна </a:t>
            </a:r>
            <a:r>
              <a:rPr lang="ru-RU" sz="2000" dirty="0" err="1"/>
              <a:t>бібліотека</a:t>
            </a:r>
            <a:r>
              <a:rPr lang="ru-RU" sz="2000" dirty="0"/>
              <a:t>. </a:t>
            </a:r>
            <a:r>
              <a:rPr lang="ru-RU" sz="2000" dirty="0" err="1"/>
              <a:t>Ця</a:t>
            </a:r>
            <a:r>
              <a:rPr lang="ru-RU" sz="2000" dirty="0"/>
              <a:t> </a:t>
            </a:r>
            <a:r>
              <a:rPr lang="ru-RU" sz="2000" dirty="0" err="1"/>
              <a:t>бібліотека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в </a:t>
            </a:r>
            <a:r>
              <a:rPr lang="ru-RU" sz="2000" dirty="0" err="1"/>
              <a:t>прикладних</a:t>
            </a:r>
            <a:r>
              <a:rPr lang="ru-RU" sz="2000" dirty="0"/>
              <a:t> </a:t>
            </a:r>
            <a:r>
              <a:rPr lang="ru-RU" sz="2000" dirty="0" err="1"/>
              <a:t>програмах</a:t>
            </a:r>
            <a:r>
              <a:rPr lang="ru-RU" sz="2000" dirty="0"/>
              <a:t> для </a:t>
            </a:r>
            <a:r>
              <a:rPr lang="ru-RU" sz="2000" dirty="0" err="1"/>
              <a:t>реалізації</a:t>
            </a:r>
            <a:r>
              <a:rPr lang="ru-RU" sz="2000" dirty="0"/>
              <a:t> </a:t>
            </a:r>
            <a:r>
              <a:rPr lang="ru-RU" sz="2000" dirty="0" err="1"/>
              <a:t>різного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 задач. </a:t>
            </a:r>
            <a:r>
              <a:rPr lang="en-US" sz="2000" dirty="0"/>
              <a:t>Python </a:t>
            </a:r>
            <a:r>
              <a:rPr lang="ru-RU" sz="2000" dirty="0" err="1"/>
              <a:t>допускає</a:t>
            </a:r>
            <a:r>
              <a:rPr lang="ru-RU" sz="2000" dirty="0"/>
              <a:t> </a:t>
            </a:r>
            <a:r>
              <a:rPr lang="ru-RU" sz="2000" dirty="0" err="1"/>
              <a:t>розширення</a:t>
            </a:r>
            <a:r>
              <a:rPr lang="ru-RU" sz="2000" dirty="0"/>
              <a:t> як за </a:t>
            </a:r>
            <a:r>
              <a:rPr lang="ru-RU" sz="2000" dirty="0" err="1"/>
              <a:t>рахунок</a:t>
            </a:r>
            <a:r>
              <a:rPr lang="ru-RU" sz="2000" dirty="0"/>
              <a:t> </a:t>
            </a:r>
            <a:r>
              <a:rPr lang="ru-RU" sz="2000" dirty="0" err="1"/>
              <a:t>власних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</a:t>
            </a:r>
            <a:r>
              <a:rPr lang="ru-RU" sz="2000" dirty="0" err="1"/>
              <a:t>користувача</a:t>
            </a:r>
            <a:r>
              <a:rPr lang="ru-RU" sz="2000" dirty="0"/>
              <a:t>, так і за </a:t>
            </a:r>
            <a:r>
              <a:rPr lang="ru-RU" sz="2000" dirty="0" err="1"/>
              <a:t>рахунок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, </a:t>
            </a:r>
            <a:r>
              <a:rPr lang="ru-RU" sz="2000" dirty="0" err="1"/>
              <a:t>створених</a:t>
            </a:r>
            <a:r>
              <a:rPr lang="ru-RU" sz="2000" dirty="0"/>
              <a:t> </a:t>
            </a:r>
            <a:r>
              <a:rPr lang="ru-RU" sz="2000" dirty="0" err="1"/>
              <a:t>іншими</a:t>
            </a:r>
            <a:r>
              <a:rPr lang="ru-RU" sz="2000" dirty="0"/>
              <a:t> </a:t>
            </a:r>
            <a:r>
              <a:rPr lang="ru-RU" sz="2000" dirty="0" err="1"/>
              <a:t>розробниками</a:t>
            </a:r>
            <a:r>
              <a:rPr lang="ru-RU" sz="2000" dirty="0"/>
              <a:t>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36" y="3093036"/>
            <a:ext cx="3764964" cy="37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781006" cy="822960"/>
          </a:xfrm>
        </p:spPr>
        <p:txBody>
          <a:bodyPr/>
          <a:lstStyle/>
          <a:p>
            <a:r>
              <a:rPr lang="ru-RU" dirty="0" err="1"/>
              <a:t>Динамічна</a:t>
            </a:r>
            <a:r>
              <a:rPr lang="ru-RU" dirty="0"/>
              <a:t> </a:t>
            </a:r>
            <a:r>
              <a:rPr lang="ru-RU" dirty="0" err="1"/>
              <a:t>типізація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32411"/>
            <a:ext cx="8791303" cy="4369317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реалізована</a:t>
            </a:r>
            <a:r>
              <a:rPr lang="ru-RU" dirty="0"/>
              <a:t> </a:t>
            </a:r>
            <a:r>
              <a:rPr lang="ru-RU" dirty="0" err="1"/>
              <a:t>динамічна</a:t>
            </a:r>
            <a:r>
              <a:rPr lang="ru-RU" dirty="0"/>
              <a:t> </a:t>
            </a:r>
            <a:r>
              <a:rPr lang="ru-RU" dirty="0" err="1"/>
              <a:t>типізація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оголошувати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. В </a:t>
            </a:r>
            <a:r>
              <a:rPr lang="ru-RU" dirty="0" err="1"/>
              <a:t>цій</a:t>
            </a:r>
            <a:r>
              <a:rPr lang="ru-RU" dirty="0"/>
              <a:t>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 </a:t>
            </a:r>
            <a:r>
              <a:rPr lang="ru-RU" dirty="0" err="1"/>
              <a:t>відслідковуються</a:t>
            </a:r>
            <a:r>
              <a:rPr lang="ru-RU" dirty="0"/>
              <a:t> та </a:t>
            </a:r>
            <a:r>
              <a:rPr lang="ru-RU" dirty="0" err="1"/>
              <a:t>визначаються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вигляду</a:t>
            </a:r>
            <a:r>
              <a:rPr lang="ru-RU" dirty="0"/>
              <a:t>. Автоматично </a:t>
            </a:r>
            <a:r>
              <a:rPr lang="ru-RU" dirty="0" err="1"/>
              <a:t>звільняється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для тих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стають</a:t>
            </a:r>
            <a:r>
              <a:rPr lang="ru-RU" dirty="0"/>
              <a:t> </a:t>
            </a:r>
            <a:r>
              <a:rPr lang="ru-RU" dirty="0" err="1"/>
              <a:t>непотрібними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6775"/>
            <a:ext cx="4432861" cy="34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820194" cy="796834"/>
          </a:xfrm>
        </p:spPr>
        <p:txBody>
          <a:bodyPr/>
          <a:lstStyle/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41686"/>
            <a:ext cx="8596668" cy="3880773"/>
          </a:xfrm>
        </p:spPr>
        <p:txBody>
          <a:bodyPr/>
          <a:lstStyle/>
          <a:p>
            <a:r>
              <a:rPr lang="ru-RU" dirty="0"/>
              <a:t>У </a:t>
            </a:r>
            <a:r>
              <a:rPr lang="ru-RU" dirty="0" err="1"/>
              <a:t>порівнянні</a:t>
            </a:r>
            <a:r>
              <a:rPr lang="ru-RU" dirty="0"/>
              <a:t> з такими </a:t>
            </a:r>
            <a:r>
              <a:rPr lang="ru-RU" dirty="0" err="1"/>
              <a:t>мовами</a:t>
            </a:r>
            <a:r>
              <a:rPr lang="ru-RU" dirty="0"/>
              <a:t> як С, С++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Java, Python </a:t>
            </a:r>
            <a:r>
              <a:rPr lang="ru-RU" dirty="0"/>
              <a:t>у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розробника</a:t>
            </a:r>
            <a:r>
              <a:rPr lang="ru-RU" dirty="0"/>
              <a:t>.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складає</a:t>
            </a:r>
            <a:r>
              <a:rPr lang="ru-RU" dirty="0"/>
              <a:t> </a:t>
            </a:r>
            <a:r>
              <a:rPr lang="ru-RU" dirty="0" err="1"/>
              <a:t>третину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п'яту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еквівалентного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на </a:t>
            </a:r>
            <a:r>
              <a:rPr lang="ru-RU" dirty="0" err="1"/>
              <a:t>мові</a:t>
            </a:r>
            <a:r>
              <a:rPr lang="ru-RU" dirty="0"/>
              <a:t> С++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Java,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менший</a:t>
            </a:r>
            <a:r>
              <a:rPr lang="ru-RU" dirty="0"/>
              <a:t>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з </a:t>
            </a:r>
            <a:r>
              <a:rPr lang="ru-RU" dirty="0" err="1"/>
              <a:t>клавіатури</a:t>
            </a:r>
            <a:r>
              <a:rPr lang="ru-RU" dirty="0"/>
              <a:t>, </a:t>
            </a:r>
            <a:r>
              <a:rPr lang="ru-RU" dirty="0" err="1"/>
              <a:t>меншу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часу на </a:t>
            </a:r>
            <a:r>
              <a:rPr lang="ru-RU" dirty="0" err="1"/>
              <a:t>відлагодження</a:t>
            </a:r>
            <a:r>
              <a:rPr lang="ru-RU" dirty="0"/>
              <a:t> і </a:t>
            </a:r>
            <a:r>
              <a:rPr lang="ru-RU" dirty="0" err="1"/>
              <a:t>менший</a:t>
            </a:r>
            <a:r>
              <a:rPr lang="ru-RU" dirty="0"/>
              <a:t>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трудовитрат</a:t>
            </a:r>
            <a:r>
              <a:rPr lang="ru-RU" dirty="0"/>
              <a:t> на </a:t>
            </a:r>
            <a:r>
              <a:rPr lang="ru-RU" dirty="0" err="1"/>
              <a:t>супровід</a:t>
            </a:r>
            <a:r>
              <a:rPr lang="ru-RU" dirty="0"/>
              <a:t>. </a:t>
            </a:r>
            <a:r>
              <a:rPr lang="ru-RU" dirty="0" err="1"/>
              <a:t>Програми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запускаються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ж, минувши </a:t>
            </a:r>
            <a:r>
              <a:rPr lang="ru-RU" dirty="0" err="1"/>
              <a:t>тривалі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 і </a:t>
            </a:r>
            <a:r>
              <a:rPr lang="ru-RU" dirty="0" err="1"/>
              <a:t>зв’язування</a:t>
            </a:r>
            <a:r>
              <a:rPr lang="ru-RU" dirty="0"/>
              <a:t>, </a:t>
            </a:r>
            <a:r>
              <a:rPr lang="ru-RU" dirty="0" err="1"/>
              <a:t>необхідні</a:t>
            </a:r>
            <a:r>
              <a:rPr lang="ru-RU" dirty="0"/>
              <a:t> в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збільшує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програміста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759"/>
            <a:ext cx="6805749" cy="29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557554" cy="744583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Де </a:t>
            </a:r>
            <a:r>
              <a:rPr lang="ru-RU" dirty="0" err="1">
                <a:solidFill>
                  <a:srgbClr val="00B0F0"/>
                </a:solidFill>
              </a:rPr>
              <a:t>використовується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Python?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97995"/>
            <a:ext cx="8464731" cy="4436154"/>
          </a:xfrm>
        </p:spPr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Компанія</a:t>
            </a:r>
            <a:r>
              <a:rPr lang="ru-RU" dirty="0"/>
              <a:t> </a:t>
            </a:r>
            <a:r>
              <a:rPr lang="en-US" dirty="0"/>
              <a:t>Google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в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пошуковій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і </a:t>
            </a:r>
            <a:r>
              <a:rPr lang="ru-RU" dirty="0" err="1"/>
              <a:t>оплачує</a:t>
            </a:r>
            <a:r>
              <a:rPr lang="ru-RU" dirty="0"/>
              <a:t> </a:t>
            </a:r>
            <a:r>
              <a:rPr lang="ru-RU" dirty="0" err="1"/>
              <a:t>працю</a:t>
            </a:r>
            <a:r>
              <a:rPr lang="ru-RU" dirty="0"/>
              <a:t> </a:t>
            </a:r>
            <a:r>
              <a:rPr lang="ru-RU" dirty="0" err="1"/>
              <a:t>творця</a:t>
            </a:r>
            <a:r>
              <a:rPr lang="ru-RU" dirty="0"/>
              <a:t> </a:t>
            </a:r>
            <a:r>
              <a:rPr lang="en-US" dirty="0"/>
              <a:t>Python — </a:t>
            </a:r>
            <a:r>
              <a:rPr lang="ru-RU" dirty="0" err="1"/>
              <a:t>Гвідо</a:t>
            </a:r>
            <a:r>
              <a:rPr lang="ru-RU" dirty="0"/>
              <a:t>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Россума</a:t>
            </a:r>
            <a:r>
              <a:rPr lang="ru-RU" dirty="0"/>
              <a:t>.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, як </a:t>
            </a:r>
            <a:r>
              <a:rPr lang="en-US" dirty="0"/>
              <a:t>Intel, Cisco, </a:t>
            </a:r>
            <a:r>
              <a:rPr lang="en-US" dirty="0" err="1"/>
              <a:t>Hewlett-packard</a:t>
            </a:r>
            <a:r>
              <a:rPr lang="en-US" dirty="0"/>
              <a:t>, Seagate, Qualcomm </a:t>
            </a:r>
            <a:r>
              <a:rPr lang="ru-RU" dirty="0"/>
              <a:t>і </a:t>
            </a:r>
            <a:r>
              <a:rPr lang="en-US" dirty="0"/>
              <a:t>IBM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апаратного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Служба </a:t>
            </a:r>
            <a:r>
              <a:rPr lang="ru-RU" dirty="0" err="1"/>
              <a:t>колективного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відеоматеріалів</a:t>
            </a:r>
            <a:r>
              <a:rPr lang="ru-RU" dirty="0"/>
              <a:t>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значній</a:t>
            </a:r>
            <a:r>
              <a:rPr lang="ru-RU" dirty="0"/>
              <a:t> </a:t>
            </a:r>
            <a:r>
              <a:rPr lang="ru-RU" dirty="0" err="1"/>
              <a:t>мірі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на </a:t>
            </a:r>
            <a:r>
              <a:rPr lang="en-US" dirty="0"/>
              <a:t>Python. NSA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шифрування</a:t>
            </a:r>
            <a:r>
              <a:rPr lang="ru-RU" dirty="0"/>
              <a:t> і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розвідданих</a:t>
            </a:r>
            <a:r>
              <a:rPr lang="ru-RU" dirty="0"/>
              <a:t>. </a:t>
            </a:r>
            <a:r>
              <a:rPr lang="ru-RU" dirty="0" err="1"/>
              <a:t>Компанії</a:t>
            </a:r>
            <a:r>
              <a:rPr lang="ru-RU" dirty="0"/>
              <a:t> </a:t>
            </a:r>
            <a:r>
              <a:rPr lang="en-US" dirty="0" err="1"/>
              <a:t>Jpmorgan</a:t>
            </a:r>
            <a:r>
              <a:rPr lang="en-US" dirty="0"/>
              <a:t> Chase, UBS, </a:t>
            </a:r>
            <a:r>
              <a:rPr lang="en-US" dirty="0" err="1"/>
              <a:t>Getco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Citadel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фінансового</a:t>
            </a:r>
            <a:r>
              <a:rPr lang="ru-RU" dirty="0"/>
              <a:t> ринку. Популярна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en-US" dirty="0" err="1"/>
              <a:t>Bittorrent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обміну</a:t>
            </a:r>
            <a:r>
              <a:rPr lang="ru-RU" dirty="0"/>
              <a:t> файлами в мережах написана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Python. </a:t>
            </a:r>
            <a:r>
              <a:rPr lang="ru-RU" dirty="0" err="1"/>
              <a:t>Популярний</a:t>
            </a:r>
            <a:r>
              <a:rPr lang="ru-RU" dirty="0"/>
              <a:t> веб-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App Engine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 </a:t>
            </a:r>
            <a:r>
              <a:rPr lang="en-US" dirty="0"/>
              <a:t>Google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як </a:t>
            </a:r>
            <a:r>
              <a:rPr lang="ru-RU" dirty="0" err="1"/>
              <a:t>прикладну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en-US" dirty="0"/>
              <a:t>NASA, Los Alamos, JPL </a:t>
            </a:r>
            <a:r>
              <a:rPr lang="ru-RU" dirty="0"/>
              <a:t>і </a:t>
            </a:r>
            <a:r>
              <a:rPr lang="en-US" dirty="0" err="1"/>
              <a:t>Fermilab</a:t>
            </a:r>
            <a:r>
              <a:rPr lang="en-US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26" y="25445"/>
            <a:ext cx="3426973" cy="15539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855"/>
            <a:ext cx="3782290" cy="18911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60" y="3895292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68" y="4691681"/>
            <a:ext cx="2908788" cy="29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426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Знайомство з мовою програмування Python</vt:lpstr>
      <vt:lpstr>Мова програмування Python</vt:lpstr>
      <vt:lpstr>ІСТОРІЯ </vt:lpstr>
      <vt:lpstr>Дзен Пітона: філософія програмування </vt:lpstr>
      <vt:lpstr>Особливості </vt:lpstr>
      <vt:lpstr>Бібліотеки підтримки</vt:lpstr>
      <vt:lpstr>Динамічна типізація</vt:lpstr>
      <vt:lpstr>Швидкість розробки</vt:lpstr>
      <vt:lpstr>Де використовується Python?</vt:lpstr>
      <vt:lpstr>Дякую за увагу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Знайомство з мовою програмування Python</dc:title>
  <dc:creator>Михайло</dc:creator>
  <cp:lastModifiedBy>Михайло</cp:lastModifiedBy>
  <cp:revision>8</cp:revision>
  <dcterms:created xsi:type="dcterms:W3CDTF">2020-09-23T11:09:24Z</dcterms:created>
  <dcterms:modified xsi:type="dcterms:W3CDTF">2020-09-23T12:15:07Z</dcterms:modified>
</cp:coreProperties>
</file>