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56" r:id="rId3"/>
    <p:sldId id="268" r:id="rId4"/>
    <p:sldId id="310" r:id="rId5"/>
    <p:sldId id="281" r:id="rId6"/>
    <p:sldId id="27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F1C48C-5262-452E-8A2F-A9BD7E5FAD1B}">
          <p14:sldIdLst>
            <p14:sldId id="309"/>
            <p14:sldId id="256"/>
            <p14:sldId id="268"/>
            <p14:sldId id="310"/>
            <p14:sldId id="28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5FF"/>
    <a:srgbClr val="05FFE6"/>
    <a:srgbClr val="3BFF05"/>
    <a:srgbClr val="D4D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09599-9D14-EF64-CDE7-91D619CA1883}" v="767" dt="2024-03-27T17:07:50.603"/>
    <p1510:client id="{E29D8471-817E-7A2C-9613-9E644358B00C}" v="632" dt="2024-03-27T18:32:03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3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9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1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662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34A10-A89B-2648-4458-4D6CD17271F9}"/>
              </a:ext>
            </a:extLst>
          </p:cNvPr>
          <p:cNvSpPr txBox="1"/>
          <p:nvPr/>
        </p:nvSpPr>
        <p:spPr>
          <a:xfrm>
            <a:off x="-46127" y="-70389"/>
            <a:ext cx="12236629" cy="692988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62D9C6-70E7-7C55-9328-7622A8AA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8" y="-400811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400">
                <a:solidFill>
                  <a:srgbClr val="1F2D29"/>
                </a:solidFill>
                <a:ea typeface="宋体"/>
                <a:cs typeface="Arial"/>
              </a:rPr>
              <a:t>PLAN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E2A77-0547-7C3B-E4E1-CE29E1B5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97" y="830057"/>
            <a:ext cx="12092964" cy="57578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4170" indent="-344170">
              <a:lnSpc>
                <a:spcPct val="100000"/>
              </a:lnSpc>
            </a:pPr>
            <a:r>
              <a:rPr lang="en-US" altLang="zh-CN" sz="1400">
                <a:solidFill>
                  <a:srgbClr val="1F2D29"/>
                </a:solidFill>
                <a:ea typeface="+mn-lt"/>
                <a:cs typeface="+mn-lt"/>
              </a:rPr>
              <a:t>Motivation: </a:t>
            </a:r>
            <a:r>
              <a:rPr lang="en-US" altLang="zh-CN" sz="1400">
                <a:solidFill>
                  <a:srgbClr val="1F2D29"/>
                </a:solidFill>
                <a:ea typeface="宋体"/>
                <a:cs typeface="+mn-lt"/>
              </a:rPr>
              <a:t>Activity</a:t>
            </a: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 </a:t>
            </a:r>
            <a:r>
              <a:rPr lang="en-US" altLang="zh-CN" sz="1400" err="1">
                <a:solidFill>
                  <a:srgbClr val="1F2D29"/>
                </a:solidFill>
                <a:ea typeface="宋体"/>
                <a:cs typeface="Arial"/>
              </a:rPr>
              <a:t>centre</a:t>
            </a: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 (actually maximum range estimates based on poor approximations), density, &amp; abundance estimation</a:t>
            </a:r>
            <a:endParaRPr lang="en-US" sz="1800">
              <a:solidFill>
                <a:srgbClr val="000000"/>
              </a:solidFill>
              <a:ea typeface="宋体"/>
              <a:cs typeface="Arial"/>
            </a:endParaRPr>
          </a:p>
          <a:p>
            <a:pPr marL="344170" indent="-344170">
              <a:lnSpc>
                <a:spcPct val="100000"/>
              </a:lnSpc>
            </a:pP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Methods I: Figure 1, Explanation about what is different survey (distance and time)</a:t>
            </a:r>
          </a:p>
          <a:p>
            <a:pPr marL="344170" indent="-344170">
              <a:lnSpc>
                <a:spcPct val="100000"/>
              </a:lnSpc>
            </a:pP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Method II</a:t>
            </a: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altLang="zh-CN" sz="1400" err="1">
                <a:solidFill>
                  <a:srgbClr val="1F2D29"/>
                </a:solidFill>
                <a:ea typeface="宋体"/>
                <a:cs typeface="Arial"/>
              </a:rPr>
              <a:t>Spacial</a:t>
            </a: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 capture recapture</a:t>
            </a:r>
            <a:endParaRPr lang="en-US" sz="1600"/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Lambda, Density g0s (add k and g to model equations), </a:t>
            </a:r>
            <a:r>
              <a:rPr lang="en-US" sz="1600" err="1">
                <a:solidFill>
                  <a:srgbClr val="000000"/>
                </a:solidFill>
                <a:ea typeface="宋体"/>
                <a:cs typeface="Arial"/>
              </a:rPr>
              <a:t>i</a:t>
            </a:r>
            <a:r>
              <a:rPr lang="en-US" sz="1600">
                <a:ea typeface="+mn-lt"/>
                <a:cs typeface="+mn-lt"/>
              </a:rPr>
              <a:t> = individuals, j = traps, k = occasions (</a:t>
            </a:r>
            <a:r>
              <a:rPr lang="en-US" sz="1600">
                <a:ea typeface="宋体"/>
                <a:cs typeface="+mn-lt"/>
              </a:rPr>
              <a:t> </a:t>
            </a:r>
            <a:r>
              <a:rPr lang="en-US" sz="1400">
                <a:ea typeface="宋体"/>
                <a:cs typeface="+mn-lt"/>
              </a:rPr>
              <a:t>This</a:t>
            </a:r>
            <a:r>
              <a:rPr lang="en-US" sz="1400">
                <a:solidFill>
                  <a:srgbClr val="000000"/>
                </a:solidFill>
                <a:ea typeface="宋体"/>
                <a:cs typeface="Arial"/>
              </a:rPr>
              <a:t> does not exist in their survey; 1 occasion per </a:t>
            </a:r>
            <a:r>
              <a:rPr lang="en-US" sz="1400" err="1">
                <a:solidFill>
                  <a:srgbClr val="000000"/>
                </a:solidFill>
                <a:ea typeface="宋体"/>
                <a:cs typeface="Arial"/>
              </a:rPr>
              <a:t>ssession</a:t>
            </a:r>
            <a:r>
              <a:rPr lang="en-US" sz="1400">
                <a:solidFill>
                  <a:srgbClr val="000000"/>
                </a:solidFill>
                <a:ea typeface="宋体"/>
                <a:cs typeface="Arial"/>
              </a:rPr>
              <a:t>, </a:t>
            </a:r>
            <a:r>
              <a:rPr lang="en-US" sz="1600">
                <a:solidFill>
                  <a:srgbClr val="000000"/>
                </a:solidFill>
                <a:ea typeface="宋体"/>
                <a:cs typeface="Arial"/>
              </a:rPr>
              <a:t>g= session</a:t>
            </a:r>
          </a:p>
          <a:p>
            <a:pPr marL="344170" indent="-344170">
              <a:lnSpc>
                <a:spcPct val="100000"/>
              </a:lnSpc>
            </a:pP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Results I: Figure 2 &amp; Table 3</a:t>
            </a:r>
          </a:p>
          <a:p>
            <a:pPr marL="344170" indent="-344170">
              <a:lnSpc>
                <a:spcPct val="100000"/>
              </a:lnSpc>
            </a:pP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Results II: Figure 3</a:t>
            </a:r>
          </a:p>
          <a:p>
            <a:pPr marL="344170" indent="-344170">
              <a:lnSpc>
                <a:spcPct val="100000"/>
              </a:lnSpc>
            </a:pP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Discussion/Limitations 1</a:t>
            </a:r>
            <a:endParaRPr lang="en-US" sz="1400">
              <a:solidFill>
                <a:srgbClr val="000000"/>
              </a:solidFill>
              <a:ea typeface="宋体"/>
              <a:cs typeface="Arial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No change in detection probabilities</a:t>
            </a: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altLang="zh-CN" sz="1400">
                <a:solidFill>
                  <a:srgbClr val="1F2D29"/>
                </a:solidFill>
                <a:ea typeface="宋体"/>
                <a:cs typeface="Arial"/>
              </a:rPr>
              <a:t>No covariates</a:t>
            </a: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1400">
                <a:solidFill>
                  <a:srgbClr val="1F2D29"/>
                </a:solidFill>
                <a:ea typeface="宋体"/>
                <a:cs typeface="Arial"/>
              </a:rPr>
              <a:t>Separability: p0 and sigma are poorly separated and react poorly to using the same covariates</a:t>
            </a:r>
            <a:endParaRPr lang="en-US" altLang="zh-CN" sz="1400">
              <a:solidFill>
                <a:srgbClr val="1F2D29"/>
              </a:solidFill>
              <a:ea typeface="宋体"/>
              <a:cs typeface="Arial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1400">
                <a:solidFill>
                  <a:srgbClr val="1F2D29"/>
                </a:solidFill>
                <a:ea typeface="宋体"/>
                <a:cs typeface="Arial"/>
              </a:rPr>
              <a:t>Density surfaces and closure issues may warrant more robust theoretical models</a:t>
            </a:r>
          </a:p>
          <a:p>
            <a:pPr marL="344170" indent="-344170">
              <a:lnSpc>
                <a:spcPct val="100000"/>
              </a:lnSpc>
            </a:pPr>
            <a:r>
              <a:rPr lang="en-US" sz="1400">
                <a:solidFill>
                  <a:srgbClr val="1F2D29"/>
                </a:solidFill>
                <a:ea typeface="宋体"/>
                <a:cs typeface="Arial"/>
              </a:rPr>
              <a:t>Discussion/Limitations 2</a:t>
            </a:r>
            <a:endParaRPr lang="en-US" sz="1400">
              <a:cs typeface="Arial"/>
            </a:endParaRP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1400">
                <a:solidFill>
                  <a:srgbClr val="1F2D29"/>
                </a:solidFill>
                <a:ea typeface="宋体"/>
                <a:cs typeface="Arial"/>
              </a:rPr>
              <a:t>Good call-out of papers underestimating home range and overestimating </a:t>
            </a:r>
            <a:r>
              <a:rPr lang="en-US" sz="1400" err="1">
                <a:solidFill>
                  <a:srgbClr val="1F2D29"/>
                </a:solidFill>
                <a:ea typeface="宋体"/>
                <a:cs typeface="Arial"/>
              </a:rPr>
              <a:t>localised</a:t>
            </a:r>
            <a:r>
              <a:rPr lang="en-US" sz="1400">
                <a:solidFill>
                  <a:srgbClr val="1F2D29"/>
                </a:solidFill>
                <a:ea typeface="宋体"/>
                <a:cs typeface="Arial"/>
              </a:rPr>
              <a:t> densities</a:t>
            </a: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r>
              <a:rPr lang="en-US" sz="1400">
                <a:solidFill>
                  <a:srgbClr val="1F2D29"/>
                </a:solidFill>
                <a:ea typeface="宋体"/>
                <a:cs typeface="Arial"/>
              </a:rPr>
              <a:t>Animal </a:t>
            </a:r>
            <a:r>
              <a:rPr lang="en-US" sz="1400" err="1">
                <a:solidFill>
                  <a:srgbClr val="1F2D29"/>
                </a:solidFill>
                <a:ea typeface="宋体"/>
                <a:cs typeface="Arial"/>
              </a:rPr>
              <a:t>behaviour</a:t>
            </a:r>
            <a:r>
              <a:rPr lang="en-US" sz="1400">
                <a:solidFill>
                  <a:srgbClr val="1F2D29"/>
                </a:solidFill>
                <a:ea typeface="宋体"/>
                <a:cs typeface="Arial"/>
              </a:rPr>
              <a:t> may be an issue with small numbers of individuals: castor oil, trap-happiness, trap-shyness, and only 1 occasion</a:t>
            </a:r>
          </a:p>
          <a:p>
            <a:pPr marL="795020" lvl="1" indent="-337820">
              <a:lnSpc>
                <a:spcPct val="100000"/>
              </a:lnSpc>
              <a:buFont typeface="Courier New" panose="05000000000000000000" pitchFamily="2" charset="2"/>
              <a:buChar char="o"/>
            </a:pPr>
            <a:endParaRPr lang="en-US" altLang="zh-CN" sz="1400">
              <a:solidFill>
                <a:srgbClr val="1F2D29"/>
              </a:solidFill>
              <a:ea typeface="宋体"/>
              <a:cs typeface="Arial"/>
            </a:endParaRPr>
          </a:p>
          <a:p>
            <a:pPr marL="344170" indent="-344170">
              <a:lnSpc>
                <a:spcPct val="100000"/>
              </a:lnSpc>
            </a:pPr>
            <a:endParaRPr lang="en-US" altLang="zh-CN" sz="1400">
              <a:solidFill>
                <a:srgbClr val="1F2D29"/>
              </a:solidFill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31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zh-CN" altLang="en-US" sz="2600">
                <a:ea typeface="宋体"/>
                <a:cs typeface="Arial"/>
              </a:rPr>
              <a:t>Spatially-Explicit Capture-Recapture in </a:t>
            </a:r>
            <a:r>
              <a:rPr lang="en-US" altLang="zh-CN" sz="2600">
                <a:ea typeface="+mj-lt"/>
                <a:cs typeface="+mj-lt"/>
              </a:rPr>
              <a:t>Karakoram</a:t>
            </a:r>
            <a:endParaRPr lang="zh-CN" altLang="en-US" sz="2600">
              <a:ea typeface="+mj-lt"/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>
                <a:ea typeface="+mn-lt"/>
                <a:cs typeface="+mn-lt"/>
              </a:rPr>
              <a:t>M</a:t>
            </a:r>
            <a:r>
              <a:rPr lang="en-US" altLang="zh-CN">
                <a:ea typeface="+mn-lt"/>
                <a:cs typeface="+mn-lt"/>
              </a:rPr>
              <a:t>ax</a:t>
            </a:r>
            <a:r>
              <a:rPr lang="zh-CN">
                <a:ea typeface="+mn-lt"/>
                <a:cs typeface="+mn-lt"/>
              </a:rPr>
              <a:t> </a:t>
            </a:r>
            <a:r>
              <a:rPr lang="en-US" altLang="zh-CN" err="1">
                <a:ea typeface="+mn-lt"/>
                <a:cs typeface="+mn-lt"/>
              </a:rPr>
              <a:t>Riffi</a:t>
            </a:r>
            <a:r>
              <a:rPr lang="en-US" altLang="zh-CN">
                <a:ea typeface="+mn-lt"/>
                <a:cs typeface="+mn-lt"/>
              </a:rPr>
              <a:t>-Aslett, M</a:t>
            </a:r>
            <a:r>
              <a:rPr lang="zh-CN">
                <a:ea typeface="+mn-lt"/>
                <a:cs typeface="+mn-lt"/>
              </a:rPr>
              <a:t>isha Tseitlin</a:t>
            </a:r>
            <a:endParaRPr lang="en-US" altLang="zh-CN">
              <a:ea typeface="+mn-lt"/>
              <a:cs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heetah looking at a meter&#10;&#10;Description automatically generated">
            <a:extLst>
              <a:ext uri="{FF2B5EF4-FFF2-40B4-BE49-F238E27FC236}">
                <a16:creationId xmlns:a16="http://schemas.microsoft.com/office/drawing/2014/main" id="{CBCB2CE5-7066-1855-013D-B94ADC2C3D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393" r="-1" b="8214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E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049FEF-914C-D716-C162-CF4379B3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034" y="547402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400" b="1">
                <a:solidFill>
                  <a:srgbClr val="1F2D29"/>
                </a:solidFill>
                <a:ea typeface="+mj-lt"/>
                <a:cs typeface="+mj-lt"/>
              </a:rPr>
              <a:t>Motivations</a:t>
            </a:r>
            <a:br>
              <a:rPr lang="en-US" altLang="zh-CN" sz="4400" b="1">
                <a:solidFill>
                  <a:srgbClr val="1F2D29"/>
                </a:solidFill>
                <a:ea typeface="+mj-lt"/>
                <a:cs typeface="+mj-lt"/>
              </a:rPr>
            </a:br>
            <a:endParaRPr lang="en-US" altLang="zh-CN">
              <a:ea typeface="宋体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C0D1A-7AAB-A008-713B-8AB41F5F4A5F}"/>
              </a:ext>
            </a:extLst>
          </p:cNvPr>
          <p:cNvSpPr txBox="1"/>
          <p:nvPr/>
        </p:nvSpPr>
        <p:spPr>
          <a:xfrm>
            <a:off x="1407459" y="1201271"/>
            <a:ext cx="6015319" cy="49135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endParaRPr lang="en-US" sz="2000" b="1">
              <a:solidFill>
                <a:srgbClr val="1F2D29"/>
              </a:solidFill>
              <a:cs typeface="Arial"/>
            </a:endParaRPr>
          </a:p>
          <a:p>
            <a:pPr marL="795020" lvl="1" indent="-337820" algn="just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Courier New,monospace"/>
              <a:buChar char="o"/>
            </a:pPr>
            <a:r>
              <a:rPr lang="en-US" sz="2000" b="1">
                <a:solidFill>
                  <a:srgbClr val="1F2D29"/>
                </a:solidFill>
                <a:cs typeface="Arial"/>
              </a:rPr>
              <a:t>Design Recommendations: </a:t>
            </a:r>
            <a:r>
              <a:rPr lang="en-US" sz="2000">
                <a:solidFill>
                  <a:srgbClr val="1F2D29"/>
                </a:solidFill>
                <a:cs typeface="Arial"/>
              </a:rPr>
              <a:t>The current understanding of effective SCR study designs for difficult terrains and elusive wildlife is limited</a:t>
            </a:r>
          </a:p>
          <a:p>
            <a:pPr marL="795020" lvl="1" indent="-337820" algn="just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Courier New,monospace"/>
              <a:buChar char="o"/>
            </a:pPr>
            <a:r>
              <a:rPr lang="en-US" sz="2000" b="1">
                <a:solidFill>
                  <a:srgbClr val="1F2D29"/>
                </a:solidFill>
                <a:cs typeface="Arial"/>
              </a:rPr>
              <a:t>Rethinking 'Activity Centre' Estimates in SCR:</a:t>
            </a:r>
            <a:r>
              <a:rPr lang="en-US" sz="2000">
                <a:solidFill>
                  <a:srgbClr val="1F2D29"/>
                </a:solidFill>
                <a:cs typeface="Arial"/>
              </a:rPr>
              <a:t> In many cases, what is estimated as an 'activity </a:t>
            </a:r>
            <a:r>
              <a:rPr lang="en-US" sz="2000" err="1">
                <a:solidFill>
                  <a:srgbClr val="1F2D29"/>
                </a:solidFill>
                <a:cs typeface="Arial"/>
              </a:rPr>
              <a:t>centre</a:t>
            </a:r>
            <a:r>
              <a:rPr lang="en-US" sz="2000">
                <a:solidFill>
                  <a:srgbClr val="1F2D29"/>
                </a:solidFill>
                <a:cs typeface="Arial"/>
              </a:rPr>
              <a:t>' may not accurately reflect the true core area of an animal's activities. Instead, it could be more indicative of the maximum range of the animal.</a:t>
            </a:r>
          </a:p>
          <a:p>
            <a:pPr marL="795020" lvl="1" indent="-33782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Courier New,monospace"/>
              <a:buChar char="o"/>
            </a:pPr>
            <a:endParaRPr lang="en-US" sz="2000">
              <a:cs typeface="Arial"/>
            </a:endParaRPr>
          </a:p>
        </p:txBody>
      </p:sp>
      <p:pic>
        <p:nvPicPr>
          <p:cNvPr id="5" name="Picture 4" descr="A leopard running through the snow&#10;&#10;Description automatically generated">
            <a:extLst>
              <a:ext uri="{FF2B5EF4-FFF2-40B4-BE49-F238E27FC236}">
                <a16:creationId xmlns:a16="http://schemas.microsoft.com/office/drawing/2014/main" id="{63341B64-A091-37E1-E257-1B56E4DDE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35"/>
          <a:stretch/>
        </p:blipFill>
        <p:spPr>
          <a:xfrm>
            <a:off x="7855779" y="1495"/>
            <a:ext cx="4336485" cy="68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1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EAEB9-9ED3-9E7C-C3F7-5B39B9D3D16D}"/>
              </a:ext>
            </a:extLst>
          </p:cNvPr>
          <p:cNvSpPr txBox="1"/>
          <p:nvPr/>
        </p:nvSpPr>
        <p:spPr>
          <a:xfrm>
            <a:off x="965199" y="-2309"/>
            <a:ext cx="11203708" cy="685569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Picture 3" descr="A map of a mountain with red dots&#10;&#10;Description automatically generated">
            <a:extLst>
              <a:ext uri="{FF2B5EF4-FFF2-40B4-BE49-F238E27FC236}">
                <a16:creationId xmlns:a16="http://schemas.microsoft.com/office/drawing/2014/main" id="{56954DE1-8035-595C-050F-18521FE3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26" y="1580725"/>
            <a:ext cx="5563928" cy="3793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DD18A1-901F-F64D-F274-B424037B5CDC}"/>
              </a:ext>
            </a:extLst>
          </p:cNvPr>
          <p:cNvSpPr txBox="1"/>
          <p:nvPr/>
        </p:nvSpPr>
        <p:spPr>
          <a:xfrm>
            <a:off x="1407583" y="5524499"/>
            <a:ext cx="52281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Figure 1: Map of the survey area with camera locations taken from  [^1].</a:t>
            </a:r>
          </a:p>
        </p:txBody>
      </p:sp>
    </p:spTree>
    <p:extLst>
      <p:ext uri="{BB962C8B-B14F-4D97-AF65-F5344CB8AC3E}">
        <p14:creationId xmlns:p14="http://schemas.microsoft.com/office/powerpoint/2010/main" val="3836029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E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049FEF-914C-D716-C162-CF4379B3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677" y="2393090"/>
            <a:ext cx="7958331" cy="1308063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4400" b="1">
                <a:solidFill>
                  <a:srgbClr val="1F2D29"/>
                </a:solidFill>
                <a:ea typeface="宋体"/>
                <a:cs typeface="Arial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5970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E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049FEF-914C-D716-C162-CF4379B3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891" y="1059590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400" b="1">
                <a:solidFill>
                  <a:srgbClr val="1F2D29"/>
                </a:solidFill>
                <a:ea typeface="宋体"/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82482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Courier New,monospace</vt:lpstr>
      <vt:lpstr>MS Shell Dlg 2</vt:lpstr>
      <vt:lpstr>宋体</vt:lpstr>
      <vt:lpstr>Arial</vt:lpstr>
      <vt:lpstr>Courier New</vt:lpstr>
      <vt:lpstr>Wingdings</vt:lpstr>
      <vt:lpstr>Wingdings 3</vt:lpstr>
      <vt:lpstr>Madison</vt:lpstr>
      <vt:lpstr>PLAN</vt:lpstr>
      <vt:lpstr>Spatially-Explicit Capture-Recapture in Karakoram</vt:lpstr>
      <vt:lpstr>Motivations </vt:lpstr>
      <vt:lpstr>PowerPoint Presentation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Misha Tseitlin</cp:lastModifiedBy>
  <cp:revision>3</cp:revision>
  <dcterms:created xsi:type="dcterms:W3CDTF">2024-02-13T14:43:13Z</dcterms:created>
  <dcterms:modified xsi:type="dcterms:W3CDTF">2024-03-28T14:01:46Z</dcterms:modified>
</cp:coreProperties>
</file>