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57" r:id="rId4"/>
    <p:sldId id="269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84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32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9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0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29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3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06C1-F844-405D-9543-EF68E0268D68}" type="datetimeFigureOut">
              <a:rPr lang="ru-RU" smtClean="0"/>
              <a:t>21.06.2022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D2AE4-522D-401C-A3D5-BC9CDD05C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17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017" y="948191"/>
            <a:ext cx="10937966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ru-RU" sz="4400" dirty="0" smtClean="0"/>
              <a:t>Выпускная квалификационная работа:</a:t>
            </a:r>
            <a:br>
              <a:rPr lang="ru-RU" sz="4400" dirty="0" smtClean="0"/>
            </a:br>
            <a:r>
              <a:rPr lang="ru-RU" sz="4400" dirty="0" smtClean="0"/>
              <a:t> «</a:t>
            </a:r>
            <a:r>
              <a:rPr lang="ru-RU" sz="4400" dirty="0" smtClean="0"/>
              <a:t>Расчёт лазерного </a:t>
            </a:r>
            <a:r>
              <a:rPr lang="ru-RU" sz="4400" dirty="0"/>
              <a:t>ф</a:t>
            </a:r>
            <a:r>
              <a:rPr lang="ru-RU" sz="4400" dirty="0" smtClean="0"/>
              <a:t>азового дальномера»</a:t>
            </a:r>
            <a:endParaRPr lang="ru-RU" sz="44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296092" y="4751569"/>
            <a:ext cx="9144000" cy="16557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dirty="0" smtClean="0"/>
              <a:t>Студент</a:t>
            </a:r>
            <a:r>
              <a:rPr lang="ru-RU" dirty="0"/>
              <a:t>: </a:t>
            </a:r>
            <a:r>
              <a:rPr lang="ru-RU" dirty="0" err="1"/>
              <a:t>Вертьянов</a:t>
            </a:r>
            <a:r>
              <a:rPr lang="ru-RU" dirty="0"/>
              <a:t> Михаил </a:t>
            </a:r>
            <a:r>
              <a:rPr lang="ru-RU" dirty="0" smtClean="0"/>
              <a:t>Юрьевич</a:t>
            </a:r>
            <a:endParaRPr lang="ru-RU" dirty="0"/>
          </a:p>
          <a:p>
            <a:pPr algn="l">
              <a:lnSpc>
                <a:spcPct val="150000"/>
              </a:lnSpc>
            </a:pPr>
            <a:r>
              <a:rPr lang="ru-RU" dirty="0" smtClean="0"/>
              <a:t>Научный руководитель: Ковтун Александр Сергеевич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9" y="25150"/>
            <a:ext cx="1205917" cy="13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Светоэнергетический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расчёт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95200" y="4402751"/>
            <a:ext cx="2184219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95200" y="2900817"/>
            <a:ext cx="8562160" cy="12826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95200" y="1819777"/>
            <a:ext cx="6290446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81" y="1874177"/>
            <a:ext cx="5866447" cy="8230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81" y="2955383"/>
            <a:ext cx="5012802" cy="11734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35" y="3123921"/>
            <a:ext cx="3430905" cy="8114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02141" y="3357457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с параллаксом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" y="4512945"/>
            <a:ext cx="2031683" cy="71143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3048136" y="4683993"/>
            <a:ext cx="1863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– без параллакса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7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Светоэнергетический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расчёт 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28" y="1528762"/>
            <a:ext cx="5328972" cy="43272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830" y="1413069"/>
            <a:ext cx="5046345" cy="45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Передающая ОС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746"/>
            <a:ext cx="12192000" cy="3938016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3799114" y="1000097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3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402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Передающая ОС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42" y="1485355"/>
            <a:ext cx="58959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Передающая ОС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6" y="1473913"/>
            <a:ext cx="3846323" cy="4847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0341" y="1020370"/>
            <a:ext cx="278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цилиндрической линзой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5" y="1389702"/>
            <a:ext cx="3993138" cy="4817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24427" y="103925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линз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59" y="1521990"/>
            <a:ext cx="3251969" cy="47993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95759" y="1018216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цилиндрической и сферической линзами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2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Приёмная ОС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124"/>
            <a:ext cx="12192000" cy="3938016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3297827" y="3282175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3872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Приёмная ОС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00"/>
            <a:ext cx="10565393" cy="33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Приёмная ОС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1" y="1134699"/>
            <a:ext cx="5676705" cy="42945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578" y="1134699"/>
            <a:ext cx="5746089" cy="4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21805" y="1470927"/>
            <a:ext cx="5248275" cy="439865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Функциональная схема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340"/>
            <a:ext cx="12192000" cy="3938016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3607526" y="1092308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3</a:t>
            </a:r>
            <a:endParaRPr lang="ru-RU" sz="3200" b="1" dirty="0"/>
          </a:p>
        </p:txBody>
      </p:sp>
      <p:sp>
        <p:nvSpPr>
          <p:cNvPr id="7" name="Овал 6"/>
          <p:cNvSpPr/>
          <p:nvPr/>
        </p:nvSpPr>
        <p:spPr>
          <a:xfrm>
            <a:off x="4793388" y="1470927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endParaRPr lang="ru-RU" sz="3200" b="1" dirty="0"/>
          </a:p>
        </p:txBody>
      </p:sp>
      <p:sp>
        <p:nvSpPr>
          <p:cNvPr id="5" name="Овал 4"/>
          <p:cNvSpPr/>
          <p:nvPr/>
        </p:nvSpPr>
        <p:spPr>
          <a:xfrm>
            <a:off x="3219450" y="3552140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4793388" y="4806315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9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1" y="1523156"/>
            <a:ext cx="4122420" cy="2875515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977537" y="558040"/>
            <a:ext cx="10515600" cy="52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Фильтр </a:t>
            </a:r>
            <a:r>
              <a:rPr lang="ru-RU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Баттерворта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НЧ фильтр, </a:t>
            </a:r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гетеродин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66" y="1547167"/>
            <a:ext cx="2545080" cy="1134220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8821785" y="2516777"/>
            <a:ext cx="322215" cy="444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57063" y="2591582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игнал с гетеродина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7620000" y="1401195"/>
            <a:ext cx="139336" cy="232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5831" y="1080049"/>
            <a:ext cx="381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</a:t>
            </a:r>
            <a:r>
              <a:rPr lang="ru-RU" dirty="0" smtClean="0"/>
              <a:t>игнал на второй частоте модуляции</a:t>
            </a:r>
            <a:endParaRPr lang="ru-RU" dirty="0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9144000" y="2960913"/>
            <a:ext cx="20726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4014651" y="1401195"/>
            <a:ext cx="36053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1" y="4962419"/>
            <a:ext cx="3496700" cy="17295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22178" y="4495879"/>
            <a:ext cx="32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Действие фильтра </a:t>
            </a:r>
            <a:r>
              <a:rPr lang="ru-RU" dirty="0" err="1" smtClean="0"/>
              <a:t>Баттерворта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435" y="4962419"/>
            <a:ext cx="3731350" cy="176636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902893" y="4498135"/>
            <a:ext cx="22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Действие НЧ фильтра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901972" y="3546488"/>
                <a:ext cx="9041386" cy="830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ru-RU" sz="1600" b="0" i="0" smtClean="0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r>
                        <a:rPr lang="ru-RU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l-GR" sz="1600" b="0" i="0" smtClean="0">
                                  <a:latin typeface="Cambria Math" panose="02040503050406030204" pitchFamily="18" charset="0"/>
                                </a:rPr>
                                <m:t>Δφ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  <m: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600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60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l-GR" sz="1600" i="0">
                                  <a:latin typeface="Cambria Math" panose="02040503050406030204" pitchFamily="18" charset="0"/>
                                </a:rPr>
                                <m:t>Δφ</m:t>
                              </m:r>
                            </m:e>
                          </m:d>
                        </m:e>
                      </m:fun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((2</m:t>
                      </m:r>
                      <m:r>
                        <m:rPr>
                          <m:sty m:val="p"/>
                        </m:rPr>
                        <a:rPr lang="el-GR" sz="16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16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6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6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z="16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600" i="0">
                          <a:latin typeface="Cambria Math" panose="02040503050406030204" pitchFamily="18" charset="0"/>
                        </a:rPr>
                        <m:t>Δφ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72" y="3546488"/>
                <a:ext cx="9041386" cy="8303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/>
          <p:cNvCxnSpPr>
            <a:stCxn id="30" idx="3"/>
          </p:cNvCxnSpPr>
          <p:nvPr/>
        </p:nvCxnSpPr>
        <p:spPr>
          <a:xfrm flipV="1">
            <a:off x="8200638" y="4093029"/>
            <a:ext cx="1727133" cy="589772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9695256" y="4083400"/>
            <a:ext cx="232515" cy="41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9811513" y="4067071"/>
            <a:ext cx="118000" cy="1811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9064204" y="3638551"/>
            <a:ext cx="2428933" cy="454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9695256" y="4067071"/>
            <a:ext cx="232515" cy="413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9064204" y="3676536"/>
            <a:ext cx="2428933" cy="399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Принцип работы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162877" y="1230630"/>
            <a:ext cx="11853005" cy="4892040"/>
            <a:chOff x="77152" y="487680"/>
            <a:chExt cx="11853005" cy="4892040"/>
          </a:xfrm>
        </p:grpSpPr>
        <p:pic>
          <p:nvPicPr>
            <p:cNvPr id="44" name="Рисунок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52" y="487680"/>
              <a:ext cx="11853005" cy="4892040"/>
            </a:xfrm>
            <a:prstGeom prst="rect">
              <a:avLst/>
            </a:prstGeom>
          </p:spPr>
        </p:pic>
        <p:cxnSp>
          <p:nvCxnSpPr>
            <p:cNvPr id="45" name="Прямая соединительная линия 44"/>
            <p:cNvCxnSpPr/>
            <p:nvPr/>
          </p:nvCxnSpPr>
          <p:spPr>
            <a:xfrm>
              <a:off x="6648450" y="2757488"/>
              <a:ext cx="0" cy="15430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7976" y="4176715"/>
              <a:ext cx="200025" cy="97686"/>
            </a:xfrm>
            <a:prstGeom prst="rect">
              <a:avLst/>
            </a:prstGeom>
          </p:spPr>
        </p:pic>
        <p:sp>
          <p:nvSpPr>
            <p:cNvPr id="47" name="Прямоугольник 46"/>
            <p:cNvSpPr/>
            <p:nvPr/>
          </p:nvSpPr>
          <p:spPr>
            <a:xfrm>
              <a:off x="5695951" y="4176715"/>
              <a:ext cx="946800" cy="976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6592258" y="3971930"/>
              <a:ext cx="68587" cy="2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87149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Спасибо за внимание!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975358" y="3915640"/>
            <a:ext cx="1384663" cy="7608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072899" y="2019227"/>
            <a:ext cx="1219143" cy="7608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75358" y="2371272"/>
            <a:ext cx="1384663" cy="5534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84065" y="1654623"/>
            <a:ext cx="966651" cy="5921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Принцип работы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4" y="1738442"/>
            <a:ext cx="816020" cy="4166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4" y="2501686"/>
            <a:ext cx="1166949" cy="331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50716" y="1762121"/>
            <a:ext cx="450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–</a:t>
            </a:r>
            <a:r>
              <a:rPr lang="ru-RU" dirty="0" smtClean="0"/>
              <a:t> расстояние, проходимое световой волной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60021" y="2463710"/>
            <a:ext cx="472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фаза </a:t>
            </a:r>
            <a:r>
              <a:rPr lang="ru-RU" dirty="0"/>
              <a:t>модулированного лазерного излучения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75" y="3164534"/>
            <a:ext cx="256060" cy="432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248835" y="3169408"/>
            <a:ext cx="330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</a:t>
            </a:r>
            <a:r>
              <a:rPr lang="ru-RU" dirty="0"/>
              <a:t>частота модуляции излучения</a:t>
            </a: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7228218" y="1720214"/>
            <a:ext cx="365652" cy="1270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7657401" y="2170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=&gt;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30" y="2113225"/>
            <a:ext cx="1088514" cy="61403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388" y="4002669"/>
            <a:ext cx="1323090" cy="63899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55813" y="4137499"/>
            <a:ext cx="39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погрешность измерения расстояния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9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Принцип работы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34934" y="5505252"/>
            <a:ext cx="1921737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849494" y="4313998"/>
            <a:ext cx="3814355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849494" y="3140536"/>
            <a:ext cx="2081348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96984" y="1271458"/>
            <a:ext cx="2081348" cy="9318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14" y="1336228"/>
            <a:ext cx="1703886" cy="76095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20662" y="1552699"/>
            <a:ext cx="434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максимальное измеряемое расстояние</a:t>
            </a:r>
            <a:endParaRPr lang="ru-RU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4" y="2486439"/>
            <a:ext cx="342900" cy="3524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14995" y="2477985"/>
            <a:ext cx="602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</a:t>
            </a:r>
            <a:r>
              <a:rPr lang="ru-RU" dirty="0"/>
              <a:t>период модуляции излучения на первой (низкой) частоте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855" y="2171271"/>
            <a:ext cx="4289716" cy="1938529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5" y="3215919"/>
            <a:ext cx="1762125" cy="781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62423" y="3421777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</a:t>
            </a:r>
            <a:r>
              <a:rPr lang="ru-RU" dirty="0"/>
              <a:t>первая частота модуляции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10" y="4365569"/>
            <a:ext cx="3667125" cy="8286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771231" y="5768702"/>
            <a:ext cx="511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– </a:t>
            </a:r>
            <a:r>
              <a:rPr lang="ru-RU" dirty="0"/>
              <a:t>погрешность измерения </a:t>
            </a:r>
            <a:r>
              <a:rPr lang="ru-RU" dirty="0" smtClean="0"/>
              <a:t>расстояния на частоте </a:t>
            </a:r>
            <a:endParaRPr lang="ru-RU" dirty="0"/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085" y="5805653"/>
            <a:ext cx="361901" cy="295429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849494" y="5539032"/>
            <a:ext cx="1841452" cy="838200"/>
            <a:chOff x="849494" y="4703003"/>
            <a:chExt cx="1841452" cy="838200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494" y="4703003"/>
              <a:ext cx="1676400" cy="838200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76596" y="5099920"/>
              <a:ext cx="514350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1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Функциональная схема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679"/>
            <a:ext cx="12108099" cy="39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ФПУ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429458"/>
            <a:ext cx="11818349" cy="3821811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833801" y="4431846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87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ФПУ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083431"/>
            <a:ext cx="7855465" cy="22511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0" y="1626824"/>
            <a:ext cx="3421976" cy="31261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41" y="4752975"/>
            <a:ext cx="5695950" cy="14812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74" y="3529707"/>
            <a:ext cx="6061867" cy="19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лазерного диода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877"/>
            <a:ext cx="12192000" cy="3942642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848225" y="1580465"/>
            <a:ext cx="504825" cy="50482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319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149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лазерного диода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6825"/>
            <a:ext cx="6962775" cy="38671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8198"/>
            <a:ext cx="6246631" cy="97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1896</TotalTime>
  <Words>146</Words>
  <Application>Microsoft Office PowerPoint</Application>
  <PresentationFormat>Широкоэкранный</PresentationFormat>
  <Paragraphs>49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  Выпускная квалификационная работа:  «Расчёт лазерного фазового дальномера»</vt:lpstr>
      <vt:lpstr>Принцип работы</vt:lpstr>
      <vt:lpstr>Принцип работы</vt:lpstr>
      <vt:lpstr>Принцип работы</vt:lpstr>
      <vt:lpstr>Функциональная схема</vt:lpstr>
      <vt:lpstr>Выбор ФПУ</vt:lpstr>
      <vt:lpstr>Выбор ФПУ</vt:lpstr>
      <vt:lpstr>Выбор лазерного диода</vt:lpstr>
      <vt:lpstr>Выбор лазерного диода</vt:lpstr>
      <vt:lpstr>Светоэнергетический расчёт </vt:lpstr>
      <vt:lpstr>Светоэнергетический расчёт </vt:lpstr>
      <vt:lpstr>Передающая ОС</vt:lpstr>
      <vt:lpstr>Передающая ОС</vt:lpstr>
      <vt:lpstr>Передающая ОС</vt:lpstr>
      <vt:lpstr>Приёмная ОС</vt:lpstr>
      <vt:lpstr>Приёмная ОС</vt:lpstr>
      <vt:lpstr>Приёмная ОС</vt:lpstr>
      <vt:lpstr>Функциональная схема</vt:lpstr>
      <vt:lpstr>Презентация PowerPoint</vt:lpstr>
      <vt:lpstr>  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Фазовый дальномер</dc:title>
  <dc:creator>Михаил Вертьянов</dc:creator>
  <cp:lastModifiedBy>Михаил Вертьянов</cp:lastModifiedBy>
  <cp:revision>36</cp:revision>
  <dcterms:created xsi:type="dcterms:W3CDTF">2021-03-17T05:34:37Z</dcterms:created>
  <dcterms:modified xsi:type="dcterms:W3CDTF">2022-06-21T19:33:11Z</dcterms:modified>
</cp:coreProperties>
</file>