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7" r:id="rId5"/>
    <p:sldId id="277" r:id="rId6"/>
    <p:sldId id="278" r:id="rId7"/>
    <p:sldId id="281" r:id="rId8"/>
    <p:sldId id="293" r:id="rId9"/>
    <p:sldId id="294" r:id="rId10"/>
    <p:sldId id="282" r:id="rId11"/>
    <p:sldId id="283" r:id="rId12"/>
    <p:sldId id="284" r:id="rId13"/>
    <p:sldId id="258" r:id="rId14"/>
    <p:sldId id="299" r:id="rId15"/>
    <p:sldId id="298" r:id="rId16"/>
    <p:sldId id="300" r:id="rId17"/>
    <p:sldId id="301" r:id="rId18"/>
    <p:sldId id="297" r:id="rId19"/>
    <p:sldId id="286" r:id="rId20"/>
    <p:sldId id="287" r:id="rId21"/>
    <p:sldId id="290" r:id="rId22"/>
    <p:sldId id="291" r:id="rId23"/>
    <p:sldId id="295" r:id="rId24"/>
    <p:sldId id="289"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3ED"/>
    <a:srgbClr val="70D8E6"/>
    <a:srgbClr val="A3E6EF"/>
    <a:srgbClr val="9FE5EF"/>
    <a:srgbClr val="D6EDF2"/>
    <a:srgbClr val="C6E5EC"/>
    <a:srgbClr val="BF9A33"/>
    <a:srgbClr val="E5D39F"/>
    <a:srgbClr val="D0AE50"/>
    <a:srgbClr val="EEE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280" autoAdjust="0"/>
  </p:normalViewPr>
  <p:slideViewPr>
    <p:cSldViewPr>
      <p:cViewPr varScale="1">
        <p:scale>
          <a:sx n="69" d="100"/>
          <a:sy n="69" d="100"/>
        </p:scale>
        <p:origin x="596" y="56"/>
      </p:cViewPr>
      <p:guideLst>
        <p:guide pos="2111"/>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smtClean="0"/>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smtClean="0"/>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12/5/2022</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12/5/2022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lideshare.net/" TargetMode="External"/><Relationship Id="rId2" Type="http://schemas.openxmlformats.org/officeDocument/2006/relationships/hyperlink" Target="http://www.thenationalnews.com/" TargetMode="External"/><Relationship Id="rId1" Type="http://schemas.openxmlformats.org/officeDocument/2006/relationships/slideLayout" Target="../slideLayouts/slideLayout2.xml"/><Relationship Id="rId4" Type="http://schemas.openxmlformats.org/officeDocument/2006/relationships/hyperlink" Target="http://www.thefridaytimes.com,accesse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dailyparliments.com/" TargetMode="External"/><Relationship Id="rId2" Type="http://schemas.openxmlformats.org/officeDocument/2006/relationships/hyperlink" Target="http://www.fairpanet.org/" TargetMode="External"/><Relationship Id="rId1" Type="http://schemas.openxmlformats.org/officeDocument/2006/relationships/slideLayout" Target="../slideLayouts/slideLayout2.xml"/><Relationship Id="rId4" Type="http://schemas.openxmlformats.org/officeDocument/2006/relationships/hyperlink" Target="http://www.slideshare.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unicef.org/" TargetMode="External"/><Relationship Id="rId2" Type="http://schemas.openxmlformats.org/officeDocument/2006/relationships/hyperlink" Target="http://www.freechild.org/" TargetMode="External"/><Relationship Id="rId1" Type="http://schemas.openxmlformats.org/officeDocument/2006/relationships/slideLayout" Target="../slideLayouts/slideLayout2.xml"/><Relationship Id="rId4" Type="http://schemas.openxmlformats.org/officeDocument/2006/relationships/hyperlink" Target="http://www.slideshare.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2590800"/>
          </a:xfrm>
        </p:spPr>
        <p:txBody>
          <a:bodyPr/>
          <a:lstStyle/>
          <a:p>
            <a:pPr algn="ctr"/>
            <a:r>
              <a:rPr lang="en-US" dirty="0" smtClean="0"/>
              <a:t>YOUTH   OF</a:t>
            </a:r>
            <a:br>
              <a:rPr lang="en-US" dirty="0" smtClean="0"/>
            </a:br>
            <a:r>
              <a:rPr lang="en-US" dirty="0" smtClean="0"/>
              <a:t>PAKISTAN</a:t>
            </a:r>
            <a:endParaRPr lang="en-US" dirty="0"/>
          </a:p>
        </p:txBody>
      </p:sp>
      <p:sp>
        <p:nvSpPr>
          <p:cNvPr id="3" name="Subtitle 2"/>
          <p:cNvSpPr>
            <a:spLocks noGrp="1"/>
          </p:cNvSpPr>
          <p:nvPr>
            <p:ph type="subTitle" idx="1"/>
          </p:nvPr>
        </p:nvSpPr>
        <p:spPr/>
        <p:txBody>
          <a:bodyPr/>
          <a:lstStyle/>
          <a:p>
            <a:r>
              <a:rPr lang="en-US" dirty="0" err="1" smtClean="0"/>
              <a:t>Mishaal</a:t>
            </a:r>
            <a:r>
              <a:rPr lang="en-US" dirty="0" smtClean="0"/>
              <a:t> </a:t>
            </a:r>
            <a:r>
              <a:rPr lang="en-US" dirty="0" err="1" smtClean="0"/>
              <a:t>Aslam</a:t>
            </a:r>
            <a:endParaRPr lang="en-US" dirty="0" smtClean="0"/>
          </a:p>
          <a:p>
            <a:r>
              <a:rPr lang="en-US" dirty="0" smtClean="0"/>
              <a:t>BITF21M526</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763" y="3962400"/>
            <a:ext cx="4000500" cy="3176587"/>
          </a:xfrm>
          <a:prstGeom prst="rect">
            <a:avLst/>
          </a:prstGeom>
          <a:effectLst>
            <a:softEdge rad="635000"/>
          </a:effectLst>
        </p:spPr>
      </p:pic>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YOUTH</a:t>
            </a:r>
            <a:endParaRPr lang="en-US" dirty="0"/>
          </a:p>
        </p:txBody>
      </p:sp>
      <p:sp>
        <p:nvSpPr>
          <p:cNvPr id="3" name="Text Placeholder 2"/>
          <p:cNvSpPr>
            <a:spLocks noGrp="1"/>
          </p:cNvSpPr>
          <p:nvPr>
            <p:ph type="body" idx="1"/>
          </p:nvPr>
        </p:nvSpPr>
        <p:spPr>
          <a:xfrm>
            <a:off x="1293813" y="4876800"/>
            <a:ext cx="5791199" cy="1143000"/>
          </a:xfrm>
        </p:spPr>
        <p:txBody>
          <a:bodyPr>
            <a:normAutofit fontScale="92500" lnSpcReduction="20000"/>
          </a:bodyPr>
          <a:lstStyle/>
          <a:p>
            <a:r>
              <a:rPr lang="en-US" b="1" dirty="0" smtClean="0"/>
              <a:t>IN PAKISTAN MOVEMENT</a:t>
            </a:r>
          </a:p>
          <a:p>
            <a:endParaRPr lang="en-US" b="1" dirty="0" smtClean="0"/>
          </a:p>
          <a:p>
            <a:r>
              <a:rPr lang="en-US" dirty="0" smtClean="0"/>
              <a:t>Sir Syed Ahmad khan and many others</a:t>
            </a:r>
          </a:p>
          <a:p>
            <a:r>
              <a:rPr lang="en-US" dirty="0" smtClean="0"/>
              <a:t>					(Ali 04)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814" y="2667000"/>
            <a:ext cx="4724400" cy="3962400"/>
          </a:xfrm>
          <a:prstGeom prst="rect">
            <a:avLst/>
          </a:prstGeom>
          <a:effectLst>
            <a:softEdge rad="317500"/>
          </a:effectLst>
        </p:spPr>
      </p:pic>
      <p:sp>
        <p:nvSpPr>
          <p:cNvPr id="5" name="TextBox 4"/>
          <p:cNvSpPr txBox="1"/>
          <p:nvPr/>
        </p:nvSpPr>
        <p:spPr>
          <a:xfrm>
            <a:off x="9980612" y="304800"/>
            <a:ext cx="1600200" cy="286232"/>
          </a:xfrm>
          <a:prstGeom prst="rect">
            <a:avLst/>
          </a:prstGeom>
          <a:noFill/>
        </p:spPr>
        <p:txBody>
          <a:bodyPr wrap="square" rtlCol="0">
            <a:spAutoFit/>
          </a:bodyPr>
          <a:lstStyle/>
          <a:p>
            <a:pPr>
              <a:lnSpc>
                <a:spcPct val="90000"/>
              </a:lnSpc>
            </a:pPr>
            <a:r>
              <a:rPr lang="en-US" sz="1400" dirty="0" err="1" smtClean="0"/>
              <a:t>Aslam</a:t>
            </a:r>
            <a:r>
              <a:rPr lang="en-US" sz="1400" dirty="0" smtClean="0"/>
              <a:t> 08</a:t>
            </a:r>
            <a:endParaRPr lang="en-US" sz="1400" dirty="0"/>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Connector 11"/>
          <p:cNvSpPr/>
          <p:nvPr/>
        </p:nvSpPr>
        <p:spPr>
          <a:xfrm>
            <a:off x="1634553" y="2880970"/>
            <a:ext cx="990600" cy="990600"/>
          </a:xfrm>
          <a:prstGeom prst="flowChartConnector">
            <a:avLst/>
          </a:prstGeom>
          <a:solidFill>
            <a:srgbClr val="1FC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ounded Rectangle 10"/>
          <p:cNvSpPr/>
          <p:nvPr/>
        </p:nvSpPr>
        <p:spPr>
          <a:xfrm>
            <a:off x="1623514" y="2872130"/>
            <a:ext cx="3331348" cy="990600"/>
          </a:xfrm>
          <a:prstGeom prst="roundRect">
            <a:avLst>
              <a:gd name="adj" fmla="val 50000"/>
            </a:avLst>
          </a:prstGeom>
          <a:solidFill>
            <a:srgbClr val="1FC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1293813" y="137688"/>
            <a:ext cx="9601200" cy="1074428"/>
          </a:xfrm>
        </p:spPr>
        <p:txBody>
          <a:bodyPr/>
          <a:lstStyle/>
          <a:p>
            <a:r>
              <a:rPr lang="en-US" dirty="0" smtClean="0"/>
              <a:t>Role of Youth Today</a:t>
            </a:r>
            <a:endParaRPr lang="en-US" dirty="0"/>
          </a:p>
        </p:txBody>
      </p:sp>
      <p:sp>
        <p:nvSpPr>
          <p:cNvPr id="4" name="Rounded Rectangle 3"/>
          <p:cNvSpPr/>
          <p:nvPr/>
        </p:nvSpPr>
        <p:spPr>
          <a:xfrm>
            <a:off x="1717951" y="1490705"/>
            <a:ext cx="3236911" cy="99060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Flowchart: Connector 2"/>
          <p:cNvSpPr/>
          <p:nvPr/>
        </p:nvSpPr>
        <p:spPr>
          <a:xfrm>
            <a:off x="1623514" y="1490705"/>
            <a:ext cx="990600" cy="990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Flowchart: Connector 4"/>
          <p:cNvSpPr/>
          <p:nvPr/>
        </p:nvSpPr>
        <p:spPr>
          <a:xfrm>
            <a:off x="1623514" y="1490705"/>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Arial Black" panose="020B0A04020102020204" pitchFamily="34" charset="0"/>
              </a:rPr>
              <a:t>1</a:t>
            </a:r>
          </a:p>
        </p:txBody>
      </p:sp>
      <p:sp>
        <p:nvSpPr>
          <p:cNvPr id="7" name="TextBox 6"/>
          <p:cNvSpPr txBox="1"/>
          <p:nvPr/>
        </p:nvSpPr>
        <p:spPr>
          <a:xfrm>
            <a:off x="2667655" y="3044264"/>
            <a:ext cx="2057400" cy="646331"/>
          </a:xfrm>
          <a:prstGeom prst="rect">
            <a:avLst/>
          </a:prstGeom>
          <a:noFill/>
        </p:spPr>
        <p:txBody>
          <a:bodyPr wrap="square" rtlCol="0">
            <a:spAutoFit/>
          </a:bodyPr>
          <a:lstStyle/>
          <a:p>
            <a:r>
              <a:rPr lang="en-US" dirty="0" smtClean="0">
                <a:solidFill>
                  <a:schemeClr val="bg1"/>
                </a:solidFill>
              </a:rPr>
              <a:t>Sportspersons</a:t>
            </a:r>
          </a:p>
          <a:p>
            <a:r>
              <a:rPr lang="en-US" dirty="0">
                <a:solidFill>
                  <a:schemeClr val="bg1"/>
                </a:solidFill>
              </a:rPr>
              <a:t> </a:t>
            </a:r>
            <a:r>
              <a:rPr lang="en-US" dirty="0" smtClean="0">
                <a:solidFill>
                  <a:schemeClr val="bg1"/>
                </a:solidFill>
              </a:rPr>
              <a:t>         (</a:t>
            </a:r>
            <a:r>
              <a:rPr lang="en-US" dirty="0">
                <a:solidFill>
                  <a:schemeClr val="bg1"/>
                </a:solidFill>
              </a:rPr>
              <a:t>Farooq 07)</a:t>
            </a:r>
          </a:p>
        </p:txBody>
      </p:sp>
      <p:sp>
        <p:nvSpPr>
          <p:cNvPr id="13" name="Flowchart: Connector 12"/>
          <p:cNvSpPr/>
          <p:nvPr/>
        </p:nvSpPr>
        <p:spPr>
          <a:xfrm>
            <a:off x="1631451" y="2861253"/>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Box 13"/>
          <p:cNvSpPr txBox="1"/>
          <p:nvPr/>
        </p:nvSpPr>
        <p:spPr>
          <a:xfrm>
            <a:off x="1805231" y="3057873"/>
            <a:ext cx="533400" cy="646331"/>
          </a:xfrm>
          <a:prstGeom prst="rect">
            <a:avLst/>
          </a:prstGeom>
          <a:noFill/>
        </p:spPr>
        <p:txBody>
          <a:bodyPr wrap="square" rtlCol="0">
            <a:spAutoFit/>
          </a:bodyPr>
          <a:lstStyle/>
          <a:p>
            <a:pPr algn="r">
              <a:lnSpc>
                <a:spcPct val="90000"/>
              </a:lnSpc>
            </a:pPr>
            <a:r>
              <a:rPr lang="en-US" sz="4000" dirty="0">
                <a:latin typeface="Arial Black" panose="020B0A04020102020204" pitchFamily="34" charset="0"/>
              </a:rPr>
              <a:t>2</a:t>
            </a:r>
          </a:p>
        </p:txBody>
      </p:sp>
      <p:sp>
        <p:nvSpPr>
          <p:cNvPr id="15" name="TextBox 14"/>
          <p:cNvSpPr txBox="1"/>
          <p:nvPr/>
        </p:nvSpPr>
        <p:spPr>
          <a:xfrm>
            <a:off x="2766514" y="1651952"/>
            <a:ext cx="2057400" cy="840230"/>
          </a:xfrm>
          <a:prstGeom prst="rect">
            <a:avLst/>
          </a:prstGeom>
          <a:noFill/>
        </p:spPr>
        <p:txBody>
          <a:bodyPr wrap="square" rtlCol="0">
            <a:spAutoFit/>
          </a:bodyPr>
          <a:lstStyle/>
          <a:p>
            <a:pPr>
              <a:lnSpc>
                <a:spcPct val="90000"/>
              </a:lnSpc>
            </a:pPr>
            <a:r>
              <a:rPr lang="en-US" dirty="0">
                <a:solidFill>
                  <a:schemeClr val="bg1"/>
                </a:solidFill>
              </a:rPr>
              <a:t>Professionals</a:t>
            </a:r>
          </a:p>
          <a:p>
            <a:pPr>
              <a:lnSpc>
                <a:spcPct val="90000"/>
              </a:lnSpc>
            </a:pPr>
            <a:r>
              <a:rPr lang="en-US" dirty="0">
                <a:solidFill>
                  <a:schemeClr val="bg1"/>
                </a:solidFill>
              </a:rPr>
              <a:t>         (Farooq 06 )</a:t>
            </a:r>
            <a:endParaRPr lang="en-US" dirty="0"/>
          </a:p>
          <a:p>
            <a:pPr>
              <a:lnSpc>
                <a:spcPct val="90000"/>
              </a:lnSpc>
            </a:pPr>
            <a:endParaRPr lang="en-US" dirty="0"/>
          </a:p>
        </p:txBody>
      </p:sp>
      <p:sp>
        <p:nvSpPr>
          <p:cNvPr id="16" name="TextBox 15"/>
          <p:cNvSpPr txBox="1"/>
          <p:nvPr/>
        </p:nvSpPr>
        <p:spPr>
          <a:xfrm>
            <a:off x="7039163" y="1516916"/>
            <a:ext cx="533400" cy="646331"/>
          </a:xfrm>
          <a:prstGeom prst="rect">
            <a:avLst/>
          </a:prstGeom>
          <a:noFill/>
        </p:spPr>
        <p:txBody>
          <a:bodyPr wrap="square" rtlCol="0">
            <a:spAutoFit/>
          </a:bodyPr>
          <a:lstStyle/>
          <a:p>
            <a:pPr algn="r">
              <a:lnSpc>
                <a:spcPct val="90000"/>
              </a:lnSpc>
            </a:pPr>
            <a:r>
              <a:rPr lang="en-US" sz="4000" dirty="0" smtClean="0">
                <a:latin typeface="Arial Black" panose="020B0A04020102020204" pitchFamily="34" charset="0"/>
              </a:rPr>
              <a:t>1</a:t>
            </a:r>
            <a:endParaRPr lang="en-US" sz="4000" dirty="0">
              <a:latin typeface="Arial Black" panose="020B0A04020102020204" pitchFamily="34" charset="0"/>
            </a:endParaRPr>
          </a:p>
        </p:txBody>
      </p:sp>
      <p:sp>
        <p:nvSpPr>
          <p:cNvPr id="18" name="Rounded Rectangle 17"/>
          <p:cNvSpPr/>
          <p:nvPr/>
        </p:nvSpPr>
        <p:spPr>
          <a:xfrm>
            <a:off x="7109159" y="1440716"/>
            <a:ext cx="3195784" cy="990600"/>
          </a:xfrm>
          <a:prstGeom prst="roundRect">
            <a:avLst>
              <a:gd name="adj" fmla="val 50000"/>
            </a:avLst>
          </a:prstGeom>
          <a:solidFill>
            <a:srgbClr val="F5E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Flowchart: Connector 18"/>
          <p:cNvSpPr/>
          <p:nvPr/>
        </p:nvSpPr>
        <p:spPr>
          <a:xfrm>
            <a:off x="7039163" y="1440716"/>
            <a:ext cx="990600" cy="990600"/>
          </a:xfrm>
          <a:prstGeom prst="flowChartConnector">
            <a:avLst/>
          </a:prstGeom>
          <a:solidFill>
            <a:srgbClr val="F5E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Flowchart: Connector 19"/>
          <p:cNvSpPr/>
          <p:nvPr/>
        </p:nvSpPr>
        <p:spPr>
          <a:xfrm>
            <a:off x="7039163" y="1440716"/>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TextBox 20"/>
          <p:cNvSpPr txBox="1"/>
          <p:nvPr/>
        </p:nvSpPr>
        <p:spPr>
          <a:xfrm>
            <a:off x="7227930" y="1678156"/>
            <a:ext cx="533400" cy="646331"/>
          </a:xfrm>
          <a:prstGeom prst="rect">
            <a:avLst/>
          </a:prstGeom>
          <a:noFill/>
        </p:spPr>
        <p:txBody>
          <a:bodyPr wrap="square" rtlCol="0">
            <a:spAutoFit/>
          </a:bodyPr>
          <a:lstStyle/>
          <a:p>
            <a:pPr algn="r">
              <a:lnSpc>
                <a:spcPct val="90000"/>
              </a:lnSpc>
            </a:pPr>
            <a:r>
              <a:rPr lang="en-US" sz="4000" dirty="0">
                <a:latin typeface="Arial Black" panose="020B0A04020102020204" pitchFamily="34" charset="0"/>
              </a:rPr>
              <a:t>5</a:t>
            </a:r>
          </a:p>
        </p:txBody>
      </p:sp>
      <p:sp>
        <p:nvSpPr>
          <p:cNvPr id="22" name="TextBox 21"/>
          <p:cNvSpPr txBox="1"/>
          <p:nvPr/>
        </p:nvSpPr>
        <p:spPr>
          <a:xfrm>
            <a:off x="8182163" y="1669316"/>
            <a:ext cx="2057400" cy="590931"/>
          </a:xfrm>
          <a:prstGeom prst="rect">
            <a:avLst/>
          </a:prstGeom>
          <a:noFill/>
        </p:spPr>
        <p:txBody>
          <a:bodyPr wrap="square" rtlCol="0">
            <a:spAutoFit/>
          </a:bodyPr>
          <a:lstStyle/>
          <a:p>
            <a:pPr>
              <a:lnSpc>
                <a:spcPct val="90000"/>
              </a:lnSpc>
            </a:pPr>
            <a:r>
              <a:rPr lang="en-US" dirty="0" smtClean="0">
                <a:solidFill>
                  <a:schemeClr val="bg1"/>
                </a:solidFill>
              </a:rPr>
              <a:t>Helpers</a:t>
            </a:r>
          </a:p>
          <a:p>
            <a:pPr>
              <a:lnSpc>
                <a:spcPct val="90000"/>
              </a:lnSpc>
            </a:pPr>
            <a:r>
              <a:rPr lang="en-US" dirty="0" smtClean="0">
                <a:solidFill>
                  <a:schemeClr val="bg1"/>
                </a:solidFill>
              </a:rPr>
              <a:t>         (Farooq 07)</a:t>
            </a:r>
            <a:endParaRPr lang="en-US" dirty="0"/>
          </a:p>
        </p:txBody>
      </p:sp>
      <p:sp>
        <p:nvSpPr>
          <p:cNvPr id="25" name="Rounded Rectangle 24"/>
          <p:cNvSpPr/>
          <p:nvPr/>
        </p:nvSpPr>
        <p:spPr>
          <a:xfrm>
            <a:off x="7109159" y="5578729"/>
            <a:ext cx="3262940" cy="990600"/>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Flowchart: Connector 25"/>
          <p:cNvSpPr/>
          <p:nvPr/>
        </p:nvSpPr>
        <p:spPr>
          <a:xfrm>
            <a:off x="7039163" y="5578729"/>
            <a:ext cx="990600" cy="990600"/>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Flowchart: Connector 26"/>
          <p:cNvSpPr/>
          <p:nvPr/>
        </p:nvSpPr>
        <p:spPr>
          <a:xfrm>
            <a:off x="7039163" y="5578729"/>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TextBox 27"/>
          <p:cNvSpPr txBox="1"/>
          <p:nvPr/>
        </p:nvSpPr>
        <p:spPr>
          <a:xfrm>
            <a:off x="7227930" y="5816169"/>
            <a:ext cx="533400" cy="646331"/>
          </a:xfrm>
          <a:prstGeom prst="rect">
            <a:avLst/>
          </a:prstGeom>
          <a:noFill/>
        </p:spPr>
        <p:txBody>
          <a:bodyPr wrap="square" rtlCol="0">
            <a:spAutoFit/>
          </a:bodyPr>
          <a:lstStyle/>
          <a:p>
            <a:pPr algn="r">
              <a:lnSpc>
                <a:spcPct val="90000"/>
              </a:lnSpc>
            </a:pPr>
            <a:r>
              <a:rPr lang="en-US" sz="4000" dirty="0">
                <a:latin typeface="Arial Black" panose="020B0A04020102020204" pitchFamily="34" charset="0"/>
              </a:rPr>
              <a:t>8</a:t>
            </a:r>
          </a:p>
        </p:txBody>
      </p:sp>
      <p:sp>
        <p:nvSpPr>
          <p:cNvPr id="29" name="TextBox 28"/>
          <p:cNvSpPr txBox="1"/>
          <p:nvPr/>
        </p:nvSpPr>
        <p:spPr>
          <a:xfrm>
            <a:off x="8182163" y="5807329"/>
            <a:ext cx="2057400" cy="590931"/>
          </a:xfrm>
          <a:prstGeom prst="rect">
            <a:avLst/>
          </a:prstGeom>
          <a:noFill/>
        </p:spPr>
        <p:txBody>
          <a:bodyPr wrap="square" rtlCol="0">
            <a:spAutoFit/>
          </a:bodyPr>
          <a:lstStyle/>
          <a:p>
            <a:pPr>
              <a:lnSpc>
                <a:spcPct val="90000"/>
              </a:lnSpc>
            </a:pPr>
            <a:r>
              <a:rPr lang="en-US" dirty="0" smtClean="0">
                <a:solidFill>
                  <a:schemeClr val="bg1"/>
                </a:solidFill>
              </a:rPr>
              <a:t>Voters</a:t>
            </a:r>
          </a:p>
          <a:p>
            <a:pPr>
              <a:lnSpc>
                <a:spcPct val="90000"/>
              </a:lnSpc>
            </a:pPr>
            <a:r>
              <a:rPr lang="en-US" dirty="0" smtClean="0">
                <a:solidFill>
                  <a:schemeClr val="bg1"/>
                </a:solidFill>
              </a:rPr>
              <a:t>         (Farooq 05 )</a:t>
            </a:r>
            <a:endParaRPr lang="en-US" dirty="0"/>
          </a:p>
        </p:txBody>
      </p:sp>
      <p:sp>
        <p:nvSpPr>
          <p:cNvPr id="30" name="TextBox 29"/>
          <p:cNvSpPr txBox="1"/>
          <p:nvPr/>
        </p:nvSpPr>
        <p:spPr>
          <a:xfrm>
            <a:off x="7039163" y="4349597"/>
            <a:ext cx="533400" cy="646331"/>
          </a:xfrm>
          <a:prstGeom prst="rect">
            <a:avLst/>
          </a:prstGeom>
          <a:noFill/>
        </p:spPr>
        <p:txBody>
          <a:bodyPr wrap="square" rtlCol="0">
            <a:spAutoFit/>
          </a:bodyPr>
          <a:lstStyle/>
          <a:p>
            <a:pPr algn="r">
              <a:lnSpc>
                <a:spcPct val="90000"/>
              </a:lnSpc>
            </a:pPr>
            <a:r>
              <a:rPr lang="en-US" sz="4000" dirty="0" smtClean="0">
                <a:latin typeface="Arial Black" panose="020B0A04020102020204" pitchFamily="34" charset="0"/>
              </a:rPr>
              <a:t>1</a:t>
            </a:r>
            <a:endParaRPr lang="en-US" sz="4000" dirty="0">
              <a:latin typeface="Arial Black" panose="020B0A04020102020204" pitchFamily="34" charset="0"/>
            </a:endParaRPr>
          </a:p>
        </p:txBody>
      </p:sp>
      <p:sp>
        <p:nvSpPr>
          <p:cNvPr id="32" name="Rounded Rectangle 31"/>
          <p:cNvSpPr/>
          <p:nvPr/>
        </p:nvSpPr>
        <p:spPr>
          <a:xfrm>
            <a:off x="7109159" y="4273397"/>
            <a:ext cx="3195784" cy="990600"/>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Flowchart: Connector 32"/>
          <p:cNvSpPr/>
          <p:nvPr/>
        </p:nvSpPr>
        <p:spPr>
          <a:xfrm>
            <a:off x="7039163" y="4273397"/>
            <a:ext cx="990600" cy="990600"/>
          </a:xfrm>
          <a:prstGeom prst="flowChartConnecto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Flowchart: Connector 33"/>
          <p:cNvSpPr/>
          <p:nvPr/>
        </p:nvSpPr>
        <p:spPr>
          <a:xfrm>
            <a:off x="7039163" y="4273397"/>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TextBox 34"/>
          <p:cNvSpPr txBox="1"/>
          <p:nvPr/>
        </p:nvSpPr>
        <p:spPr>
          <a:xfrm>
            <a:off x="7227930" y="4510837"/>
            <a:ext cx="533400" cy="646331"/>
          </a:xfrm>
          <a:prstGeom prst="rect">
            <a:avLst/>
          </a:prstGeom>
          <a:noFill/>
        </p:spPr>
        <p:txBody>
          <a:bodyPr wrap="square" rtlCol="0">
            <a:spAutoFit/>
          </a:bodyPr>
          <a:lstStyle/>
          <a:p>
            <a:pPr algn="r">
              <a:lnSpc>
                <a:spcPct val="90000"/>
              </a:lnSpc>
            </a:pPr>
            <a:r>
              <a:rPr lang="en-US" sz="4000" dirty="0">
                <a:latin typeface="Arial Black" panose="020B0A04020102020204" pitchFamily="34" charset="0"/>
              </a:rPr>
              <a:t>7</a:t>
            </a:r>
          </a:p>
        </p:txBody>
      </p:sp>
      <p:sp>
        <p:nvSpPr>
          <p:cNvPr id="36" name="TextBox 35"/>
          <p:cNvSpPr txBox="1"/>
          <p:nvPr/>
        </p:nvSpPr>
        <p:spPr>
          <a:xfrm>
            <a:off x="8182163" y="4505074"/>
            <a:ext cx="2057400" cy="590931"/>
          </a:xfrm>
          <a:prstGeom prst="rect">
            <a:avLst/>
          </a:prstGeom>
          <a:noFill/>
        </p:spPr>
        <p:txBody>
          <a:bodyPr wrap="square" rtlCol="0">
            <a:spAutoFit/>
          </a:bodyPr>
          <a:lstStyle/>
          <a:p>
            <a:pPr>
              <a:lnSpc>
                <a:spcPct val="90000"/>
              </a:lnSpc>
            </a:pPr>
            <a:r>
              <a:rPr lang="en-US" dirty="0" smtClean="0">
                <a:solidFill>
                  <a:schemeClr val="bg1"/>
                </a:solidFill>
              </a:rPr>
              <a:t>Speakers</a:t>
            </a:r>
          </a:p>
          <a:p>
            <a:pPr>
              <a:lnSpc>
                <a:spcPct val="90000"/>
              </a:lnSpc>
            </a:pPr>
            <a:r>
              <a:rPr lang="en-US" dirty="0" smtClean="0">
                <a:solidFill>
                  <a:schemeClr val="bg1"/>
                </a:solidFill>
              </a:rPr>
              <a:t>         (Farooq 06 )</a:t>
            </a:r>
            <a:endParaRPr lang="en-US" dirty="0"/>
          </a:p>
        </p:txBody>
      </p:sp>
      <p:sp>
        <p:nvSpPr>
          <p:cNvPr id="37" name="TextBox 36"/>
          <p:cNvSpPr txBox="1"/>
          <p:nvPr/>
        </p:nvSpPr>
        <p:spPr>
          <a:xfrm>
            <a:off x="1633091" y="4349597"/>
            <a:ext cx="533400" cy="646331"/>
          </a:xfrm>
          <a:prstGeom prst="rect">
            <a:avLst/>
          </a:prstGeom>
          <a:noFill/>
        </p:spPr>
        <p:txBody>
          <a:bodyPr wrap="square" rtlCol="0">
            <a:spAutoFit/>
          </a:bodyPr>
          <a:lstStyle/>
          <a:p>
            <a:pPr algn="r">
              <a:lnSpc>
                <a:spcPct val="90000"/>
              </a:lnSpc>
            </a:pPr>
            <a:r>
              <a:rPr lang="en-US" sz="4000" dirty="0" smtClean="0">
                <a:latin typeface="Arial Black" panose="020B0A04020102020204" pitchFamily="34" charset="0"/>
              </a:rPr>
              <a:t>1</a:t>
            </a:r>
            <a:endParaRPr lang="en-US" sz="4000" dirty="0">
              <a:latin typeface="Arial Black" panose="020B0A04020102020204" pitchFamily="34" charset="0"/>
            </a:endParaRPr>
          </a:p>
        </p:txBody>
      </p:sp>
      <p:sp>
        <p:nvSpPr>
          <p:cNvPr id="39" name="Rounded Rectangle 38"/>
          <p:cNvSpPr/>
          <p:nvPr/>
        </p:nvSpPr>
        <p:spPr>
          <a:xfrm>
            <a:off x="1703087" y="4273396"/>
            <a:ext cx="3223107" cy="990600"/>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Flowchart: Connector 39"/>
          <p:cNvSpPr/>
          <p:nvPr/>
        </p:nvSpPr>
        <p:spPr>
          <a:xfrm>
            <a:off x="1633091" y="4273397"/>
            <a:ext cx="990600" cy="990600"/>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Flowchart: Connector 40"/>
          <p:cNvSpPr/>
          <p:nvPr/>
        </p:nvSpPr>
        <p:spPr>
          <a:xfrm>
            <a:off x="1633091" y="4273397"/>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TextBox 41"/>
          <p:cNvSpPr txBox="1"/>
          <p:nvPr/>
        </p:nvSpPr>
        <p:spPr>
          <a:xfrm>
            <a:off x="1821858" y="4510837"/>
            <a:ext cx="533400" cy="646331"/>
          </a:xfrm>
          <a:prstGeom prst="rect">
            <a:avLst/>
          </a:prstGeom>
          <a:noFill/>
        </p:spPr>
        <p:txBody>
          <a:bodyPr wrap="square" rtlCol="0">
            <a:spAutoFit/>
          </a:bodyPr>
          <a:lstStyle/>
          <a:p>
            <a:pPr algn="r">
              <a:lnSpc>
                <a:spcPct val="90000"/>
              </a:lnSpc>
            </a:pPr>
            <a:r>
              <a:rPr lang="en-US" sz="4000" dirty="0">
                <a:latin typeface="Arial Black" panose="020B0A04020102020204" pitchFamily="34" charset="0"/>
              </a:rPr>
              <a:t>3</a:t>
            </a:r>
          </a:p>
        </p:txBody>
      </p:sp>
      <p:sp>
        <p:nvSpPr>
          <p:cNvPr id="43" name="TextBox 42"/>
          <p:cNvSpPr txBox="1"/>
          <p:nvPr/>
        </p:nvSpPr>
        <p:spPr>
          <a:xfrm>
            <a:off x="2723971" y="4473231"/>
            <a:ext cx="2139804" cy="590931"/>
          </a:xfrm>
          <a:prstGeom prst="rect">
            <a:avLst/>
          </a:prstGeom>
          <a:noFill/>
        </p:spPr>
        <p:txBody>
          <a:bodyPr wrap="square" rtlCol="0">
            <a:spAutoFit/>
          </a:bodyPr>
          <a:lstStyle/>
          <a:p>
            <a:pPr>
              <a:lnSpc>
                <a:spcPct val="90000"/>
              </a:lnSpc>
            </a:pPr>
            <a:r>
              <a:rPr lang="en-US" dirty="0" smtClean="0">
                <a:solidFill>
                  <a:schemeClr val="bg1"/>
                </a:solidFill>
              </a:rPr>
              <a:t>Entrepreneurs</a:t>
            </a:r>
          </a:p>
          <a:p>
            <a:pPr>
              <a:lnSpc>
                <a:spcPct val="90000"/>
              </a:lnSpc>
            </a:pPr>
            <a:r>
              <a:rPr lang="en-US" dirty="0">
                <a:solidFill>
                  <a:schemeClr val="bg1"/>
                </a:solidFill>
              </a:rPr>
              <a:t> </a:t>
            </a:r>
            <a:r>
              <a:rPr lang="en-US" dirty="0" smtClean="0">
                <a:solidFill>
                  <a:schemeClr val="bg1"/>
                </a:solidFill>
              </a:rPr>
              <a:t>          </a:t>
            </a:r>
            <a:r>
              <a:rPr lang="en-US" dirty="0">
                <a:solidFill>
                  <a:schemeClr val="bg1"/>
                </a:solidFill>
              </a:rPr>
              <a:t>(Farooq 06 </a:t>
            </a:r>
            <a:r>
              <a:rPr lang="en-US" dirty="0" smtClean="0">
                <a:solidFill>
                  <a:schemeClr val="bg1"/>
                </a:solidFill>
              </a:rPr>
              <a:t>)  </a:t>
            </a:r>
            <a:endParaRPr lang="en-US" dirty="0"/>
          </a:p>
        </p:txBody>
      </p:sp>
      <p:sp>
        <p:nvSpPr>
          <p:cNvPr id="44" name="TextBox 43"/>
          <p:cNvSpPr txBox="1"/>
          <p:nvPr/>
        </p:nvSpPr>
        <p:spPr>
          <a:xfrm>
            <a:off x="1633091" y="5750864"/>
            <a:ext cx="533400" cy="646331"/>
          </a:xfrm>
          <a:prstGeom prst="rect">
            <a:avLst/>
          </a:prstGeom>
          <a:noFill/>
        </p:spPr>
        <p:txBody>
          <a:bodyPr wrap="square" rtlCol="0">
            <a:spAutoFit/>
          </a:bodyPr>
          <a:lstStyle/>
          <a:p>
            <a:pPr algn="r">
              <a:lnSpc>
                <a:spcPct val="90000"/>
              </a:lnSpc>
            </a:pPr>
            <a:r>
              <a:rPr lang="en-US" sz="4000" dirty="0" smtClean="0">
                <a:latin typeface="Arial Black" panose="020B0A04020102020204" pitchFamily="34" charset="0"/>
              </a:rPr>
              <a:t>1</a:t>
            </a:r>
            <a:endParaRPr lang="en-US" sz="4000" dirty="0">
              <a:latin typeface="Arial Black" panose="020B0A04020102020204" pitchFamily="34" charset="0"/>
            </a:endParaRPr>
          </a:p>
        </p:txBody>
      </p:sp>
      <p:sp>
        <p:nvSpPr>
          <p:cNvPr id="45" name="Rounded Rectangle 44"/>
          <p:cNvSpPr/>
          <p:nvPr/>
        </p:nvSpPr>
        <p:spPr>
          <a:xfrm>
            <a:off x="1703087" y="5674664"/>
            <a:ext cx="3223107" cy="990600"/>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Flowchart: Connector 45"/>
          <p:cNvSpPr/>
          <p:nvPr/>
        </p:nvSpPr>
        <p:spPr>
          <a:xfrm>
            <a:off x="1633091" y="5674664"/>
            <a:ext cx="990600" cy="990600"/>
          </a:xfrm>
          <a:prstGeom prst="flowChartConnector">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Flowchart: Connector 46"/>
          <p:cNvSpPr/>
          <p:nvPr/>
        </p:nvSpPr>
        <p:spPr>
          <a:xfrm>
            <a:off x="1633091" y="5674664"/>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TextBox 47"/>
          <p:cNvSpPr txBox="1"/>
          <p:nvPr/>
        </p:nvSpPr>
        <p:spPr>
          <a:xfrm>
            <a:off x="1821858" y="5912104"/>
            <a:ext cx="533400" cy="646331"/>
          </a:xfrm>
          <a:prstGeom prst="rect">
            <a:avLst/>
          </a:prstGeom>
          <a:noFill/>
        </p:spPr>
        <p:txBody>
          <a:bodyPr wrap="square" rtlCol="0">
            <a:spAutoFit/>
          </a:bodyPr>
          <a:lstStyle/>
          <a:p>
            <a:pPr algn="r">
              <a:lnSpc>
                <a:spcPct val="90000"/>
              </a:lnSpc>
            </a:pPr>
            <a:r>
              <a:rPr lang="en-US" sz="4000" dirty="0">
                <a:latin typeface="Arial Black" panose="020B0A04020102020204" pitchFamily="34" charset="0"/>
              </a:rPr>
              <a:t>4</a:t>
            </a:r>
          </a:p>
        </p:txBody>
      </p:sp>
      <p:sp>
        <p:nvSpPr>
          <p:cNvPr id="49" name="TextBox 48"/>
          <p:cNvSpPr txBox="1"/>
          <p:nvPr/>
        </p:nvSpPr>
        <p:spPr>
          <a:xfrm>
            <a:off x="2723971" y="5874498"/>
            <a:ext cx="2139804" cy="590931"/>
          </a:xfrm>
          <a:prstGeom prst="rect">
            <a:avLst/>
          </a:prstGeom>
          <a:noFill/>
        </p:spPr>
        <p:txBody>
          <a:bodyPr wrap="square" rtlCol="0">
            <a:spAutoFit/>
          </a:bodyPr>
          <a:lstStyle/>
          <a:p>
            <a:pPr>
              <a:lnSpc>
                <a:spcPct val="90000"/>
              </a:lnSpc>
            </a:pPr>
            <a:r>
              <a:rPr lang="en-US" dirty="0" smtClean="0">
                <a:solidFill>
                  <a:schemeClr val="bg1"/>
                </a:solidFill>
              </a:rPr>
              <a:t>Nation Builders</a:t>
            </a:r>
          </a:p>
          <a:p>
            <a:pPr>
              <a:lnSpc>
                <a:spcPct val="90000"/>
              </a:lnSpc>
            </a:pPr>
            <a:r>
              <a:rPr lang="en-US" dirty="0">
                <a:solidFill>
                  <a:schemeClr val="bg1"/>
                </a:solidFill>
              </a:rPr>
              <a:t> </a:t>
            </a:r>
            <a:r>
              <a:rPr lang="en-US" dirty="0" smtClean="0">
                <a:solidFill>
                  <a:schemeClr val="bg1"/>
                </a:solidFill>
              </a:rPr>
              <a:t>          </a:t>
            </a:r>
            <a:r>
              <a:rPr lang="en-US" dirty="0">
                <a:solidFill>
                  <a:schemeClr val="bg1"/>
                </a:solidFill>
              </a:rPr>
              <a:t>(Farooq </a:t>
            </a:r>
            <a:r>
              <a:rPr lang="en-US" dirty="0" smtClean="0">
                <a:solidFill>
                  <a:schemeClr val="bg1"/>
                </a:solidFill>
              </a:rPr>
              <a:t>08)  </a:t>
            </a:r>
            <a:endParaRPr lang="en-US" dirty="0"/>
          </a:p>
        </p:txBody>
      </p:sp>
      <p:sp>
        <p:nvSpPr>
          <p:cNvPr id="50" name="TextBox 49"/>
          <p:cNvSpPr txBox="1"/>
          <p:nvPr/>
        </p:nvSpPr>
        <p:spPr>
          <a:xfrm>
            <a:off x="7039163" y="2861426"/>
            <a:ext cx="533400" cy="646331"/>
          </a:xfrm>
          <a:prstGeom prst="rect">
            <a:avLst/>
          </a:prstGeom>
          <a:noFill/>
        </p:spPr>
        <p:txBody>
          <a:bodyPr wrap="square" rtlCol="0">
            <a:spAutoFit/>
          </a:bodyPr>
          <a:lstStyle/>
          <a:p>
            <a:pPr algn="r">
              <a:lnSpc>
                <a:spcPct val="90000"/>
              </a:lnSpc>
            </a:pPr>
            <a:r>
              <a:rPr lang="en-US" sz="4000" dirty="0" smtClean="0">
                <a:latin typeface="Arial Black" panose="020B0A04020102020204" pitchFamily="34" charset="0"/>
              </a:rPr>
              <a:t>1</a:t>
            </a:r>
            <a:endParaRPr lang="en-US" sz="4000" dirty="0">
              <a:latin typeface="Arial Black" panose="020B0A04020102020204" pitchFamily="34" charset="0"/>
            </a:endParaRPr>
          </a:p>
        </p:txBody>
      </p:sp>
      <p:sp>
        <p:nvSpPr>
          <p:cNvPr id="51" name="Rounded Rectangle 50"/>
          <p:cNvSpPr/>
          <p:nvPr/>
        </p:nvSpPr>
        <p:spPr>
          <a:xfrm>
            <a:off x="7109159" y="2785226"/>
            <a:ext cx="3262940" cy="990600"/>
          </a:xfrm>
          <a:prstGeom prst="roundRect">
            <a:avLst>
              <a:gd name="adj" fmla="val 50000"/>
            </a:avLst>
          </a:prstGeom>
          <a:solidFill>
            <a:srgbClr val="D56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Flowchart: Connector 51"/>
          <p:cNvSpPr/>
          <p:nvPr/>
        </p:nvSpPr>
        <p:spPr>
          <a:xfrm>
            <a:off x="7039163" y="2785226"/>
            <a:ext cx="990600" cy="990600"/>
          </a:xfrm>
          <a:prstGeom prst="flowChartConnector">
            <a:avLst/>
          </a:prstGeom>
          <a:solidFill>
            <a:srgbClr val="D56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Flowchart: Connector 52"/>
          <p:cNvSpPr/>
          <p:nvPr/>
        </p:nvSpPr>
        <p:spPr>
          <a:xfrm>
            <a:off x="7039163" y="2785226"/>
            <a:ext cx="990600" cy="990600"/>
          </a:xfrm>
          <a:prstGeom prst="flowChartConnector">
            <a:avLst/>
          </a:prstGeom>
          <a:solidFill>
            <a:schemeClr val="accent3">
              <a:lumMod val="60000"/>
              <a:lumOff val="40000"/>
            </a:schemeClr>
          </a:solidFill>
          <a:effectLst>
            <a:outerShdw blurRad="50800" dist="38100" dir="2700000" algn="tl" rotWithShape="0">
              <a:prstClr val="black">
                <a:alpha val="40000"/>
              </a:prstClr>
            </a:outerShdw>
          </a:effectLst>
          <a:scene3d>
            <a:camera prst="orthographicFront"/>
            <a:lightRig rig="threePt" dir="t"/>
          </a:scene3d>
          <a:sp3d>
            <a:bevelT w="152400" h="177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TextBox 53"/>
          <p:cNvSpPr txBox="1"/>
          <p:nvPr/>
        </p:nvSpPr>
        <p:spPr>
          <a:xfrm>
            <a:off x="7227930" y="3022666"/>
            <a:ext cx="533400" cy="646331"/>
          </a:xfrm>
          <a:prstGeom prst="rect">
            <a:avLst/>
          </a:prstGeom>
          <a:noFill/>
        </p:spPr>
        <p:txBody>
          <a:bodyPr wrap="square" rtlCol="0">
            <a:spAutoFit/>
          </a:bodyPr>
          <a:lstStyle/>
          <a:p>
            <a:pPr algn="r">
              <a:lnSpc>
                <a:spcPct val="90000"/>
              </a:lnSpc>
            </a:pPr>
            <a:r>
              <a:rPr lang="en-US" sz="4000" dirty="0">
                <a:latin typeface="Arial Black" panose="020B0A04020102020204" pitchFamily="34" charset="0"/>
              </a:rPr>
              <a:t>6</a:t>
            </a:r>
          </a:p>
        </p:txBody>
      </p:sp>
      <p:sp>
        <p:nvSpPr>
          <p:cNvPr id="55" name="TextBox 54"/>
          <p:cNvSpPr txBox="1"/>
          <p:nvPr/>
        </p:nvSpPr>
        <p:spPr>
          <a:xfrm>
            <a:off x="8182163" y="3013826"/>
            <a:ext cx="2057400" cy="590931"/>
          </a:xfrm>
          <a:prstGeom prst="rect">
            <a:avLst/>
          </a:prstGeom>
          <a:noFill/>
        </p:spPr>
        <p:txBody>
          <a:bodyPr wrap="square" rtlCol="0">
            <a:spAutoFit/>
          </a:bodyPr>
          <a:lstStyle/>
          <a:p>
            <a:pPr>
              <a:lnSpc>
                <a:spcPct val="90000"/>
              </a:lnSpc>
            </a:pPr>
            <a:r>
              <a:rPr lang="en-US" dirty="0" smtClean="0">
                <a:solidFill>
                  <a:schemeClr val="bg1"/>
                </a:solidFill>
              </a:rPr>
              <a:t>Optimists</a:t>
            </a:r>
          </a:p>
          <a:p>
            <a:pPr>
              <a:lnSpc>
                <a:spcPct val="90000"/>
              </a:lnSpc>
            </a:pPr>
            <a:r>
              <a:rPr lang="en-US" dirty="0" smtClean="0">
                <a:solidFill>
                  <a:schemeClr val="bg1"/>
                </a:solidFill>
              </a:rPr>
              <a:t>         (Farooq 05)</a:t>
            </a:r>
            <a:endParaRPr lang="en-US" dirty="0"/>
          </a:p>
        </p:txBody>
      </p:sp>
      <p:sp>
        <p:nvSpPr>
          <p:cNvPr id="6" name="Rectangle 5"/>
          <p:cNvSpPr/>
          <p:nvPr/>
        </p:nvSpPr>
        <p:spPr>
          <a:xfrm>
            <a:off x="8272027" y="6569329"/>
            <a:ext cx="3741409" cy="341632"/>
          </a:xfrm>
          <a:prstGeom prst="rect">
            <a:avLst/>
          </a:prstGeom>
        </p:spPr>
        <p:txBody>
          <a:bodyPr wrap="none">
            <a:spAutoFit/>
          </a:bodyPr>
          <a:lstStyle/>
          <a:p>
            <a:pPr>
              <a:lnSpc>
                <a:spcPct val="90000"/>
              </a:lnSpc>
            </a:pPr>
            <a:r>
              <a:rPr lang="en-US" dirty="0"/>
              <a:t>(Youth the future lies in their hands</a:t>
            </a:r>
          </a:p>
        </p:txBody>
      </p:sp>
      <p:sp>
        <p:nvSpPr>
          <p:cNvPr id="8" name="Rectangle 7"/>
          <p:cNvSpPr/>
          <p:nvPr/>
        </p:nvSpPr>
        <p:spPr>
          <a:xfrm>
            <a:off x="9904412" y="415006"/>
            <a:ext cx="1146468" cy="341632"/>
          </a:xfrm>
          <a:prstGeom prst="rect">
            <a:avLst/>
          </a:prstGeom>
        </p:spPr>
        <p:txBody>
          <a:bodyPr wrap="none">
            <a:spAutoFit/>
          </a:bodyPr>
          <a:lstStyle/>
          <a:p>
            <a:pPr>
              <a:lnSpc>
                <a:spcPct val="90000"/>
              </a:lnSpc>
            </a:pPr>
            <a:r>
              <a:rPr lang="en-US" dirty="0" err="1"/>
              <a:t>Aslam</a:t>
            </a:r>
            <a:r>
              <a:rPr lang="en-US" dirty="0"/>
              <a:t> </a:t>
            </a:r>
            <a:r>
              <a:rPr lang="en-US" dirty="0" smtClean="0"/>
              <a:t>09</a:t>
            </a:r>
            <a:endParaRPr lang="en-US" dirty="0"/>
          </a:p>
        </p:txBody>
      </p:sp>
    </p:spTree>
    <p:extLst>
      <p:ext uri="{BB962C8B-B14F-4D97-AF65-F5344CB8AC3E}">
        <p14:creationId xmlns:p14="http://schemas.microsoft.com/office/powerpoint/2010/main" val="3558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9143E-6 4.07407E-6 L 0.19693 4.07407E-6 " pathEditMode="relative" rAng="0" ptsTypes="AA">
                                      <p:cBhvr>
                                        <p:cTn id="6" dur="1000" fill="hold"/>
                                        <p:tgtEl>
                                          <p:spTgt spid="3"/>
                                        </p:tgtEl>
                                        <p:attrNameLst>
                                          <p:attrName>ppt_x</p:attrName>
                                          <p:attrName>ppt_y</p:attrName>
                                        </p:attrNameLst>
                                      </p:cBhvr>
                                      <p:rCtr x="9846" y="0"/>
                                    </p:animMotion>
                                  </p:childTnLst>
                                </p:cTn>
                              </p:par>
                              <p:par>
                                <p:cTn id="7" presetID="22" presetClass="entr" presetSubtype="8"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left)">
                                      <p:cBhvr>
                                        <p:cTn id="9" dur="1000"/>
                                        <p:tgtEl>
                                          <p:spTgt spid="4"/>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1000"/>
                                        <p:tgtEl>
                                          <p:spTgt spid="1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10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grpId="0" nodeType="clickEffect">
                                  <p:stCondLst>
                                    <p:cond delay="0"/>
                                  </p:stCondLst>
                                  <p:childTnLst>
                                    <p:animMotion origin="layout" path="M 3.64678E-7 -4.44444E-6 L 0.19693 -4.44444E-6 " pathEditMode="relative" rAng="0" ptsTypes="AA">
                                      <p:cBhvr>
                                        <p:cTn id="19" dur="1000" fill="hold"/>
                                        <p:tgtEl>
                                          <p:spTgt spid="12"/>
                                        </p:tgtEl>
                                        <p:attrNameLst>
                                          <p:attrName>ppt_x</p:attrName>
                                          <p:attrName>ppt_y</p:attrName>
                                        </p:attrNameLst>
                                      </p:cBhvr>
                                      <p:rCtr x="9846" y="0"/>
                                    </p:animMotion>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left)">
                                      <p:cBhvr>
                                        <p:cTn id="25" dur="1000"/>
                                        <p:tgtEl>
                                          <p:spTgt spid="7">
                                            <p:txEl>
                                              <p:pRg st="0" end="0"/>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wipe(left)">
                                      <p:cBhvr>
                                        <p:cTn id="28" dur="10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grpId="0" nodeType="clickEffect">
                                  <p:stCondLst>
                                    <p:cond delay="0"/>
                                  </p:stCondLst>
                                  <p:childTnLst>
                                    <p:animMotion origin="layout" path="M 1.33368E-6 -3.7037E-6 L 0.19692 -3.7037E-6 " pathEditMode="relative" rAng="0" ptsTypes="AA">
                                      <p:cBhvr>
                                        <p:cTn id="32" dur="1000" fill="hold"/>
                                        <p:tgtEl>
                                          <p:spTgt spid="40"/>
                                        </p:tgtEl>
                                        <p:attrNameLst>
                                          <p:attrName>ppt_x</p:attrName>
                                          <p:attrName>ppt_y</p:attrName>
                                        </p:attrNameLst>
                                      </p:cBhvr>
                                      <p:rCtr x="9846" y="0"/>
                                    </p:animMotion>
                                  </p:childTnLst>
                                </p:cTn>
                              </p:par>
                              <p:par>
                                <p:cTn id="33" presetID="22" presetClass="entr" presetSubtype="8"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1000"/>
                                        <p:tgtEl>
                                          <p:spTgt spid="39"/>
                                        </p:tgtEl>
                                      </p:cBhvr>
                                    </p:animEffect>
                                  </p:childTnLst>
                                </p:cTn>
                              </p:par>
                              <p:par>
                                <p:cTn id="36" presetID="22" presetClass="entr" presetSubtype="8" fill="hold" nodeType="withEffect">
                                  <p:stCondLst>
                                    <p:cond delay="0"/>
                                  </p:stCondLst>
                                  <p:childTnLst>
                                    <p:set>
                                      <p:cBhvr>
                                        <p:cTn id="37" dur="1" fill="hold">
                                          <p:stCondLst>
                                            <p:cond delay="0"/>
                                          </p:stCondLst>
                                        </p:cTn>
                                        <p:tgtEl>
                                          <p:spTgt spid="43">
                                            <p:txEl>
                                              <p:pRg st="0" end="0"/>
                                            </p:txEl>
                                          </p:spTgt>
                                        </p:tgtEl>
                                        <p:attrNameLst>
                                          <p:attrName>style.visibility</p:attrName>
                                        </p:attrNameLst>
                                      </p:cBhvr>
                                      <p:to>
                                        <p:strVal val="visible"/>
                                      </p:to>
                                    </p:set>
                                    <p:animEffect transition="in" filter="wipe(left)">
                                      <p:cBhvr>
                                        <p:cTn id="38" dur="1000"/>
                                        <p:tgtEl>
                                          <p:spTgt spid="43">
                                            <p:txEl>
                                              <p:pRg st="0" end="0"/>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43">
                                            <p:txEl>
                                              <p:pRg st="1" end="1"/>
                                            </p:txEl>
                                          </p:spTgt>
                                        </p:tgtEl>
                                        <p:attrNameLst>
                                          <p:attrName>style.visibility</p:attrName>
                                        </p:attrNameLst>
                                      </p:cBhvr>
                                      <p:to>
                                        <p:strVal val="visible"/>
                                      </p:to>
                                    </p:set>
                                    <p:animEffect transition="in" filter="wipe(left)">
                                      <p:cBhvr>
                                        <p:cTn id="41" dur="1000"/>
                                        <p:tgtEl>
                                          <p:spTgt spid="4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grpId="0" nodeType="clickEffect">
                                  <p:stCondLst>
                                    <p:cond delay="0"/>
                                  </p:stCondLst>
                                  <p:childTnLst>
                                    <p:animMotion origin="layout" path="M 1.33368E-6 4.81481E-6 L 0.19692 4.81481E-6 " pathEditMode="relative" rAng="0" ptsTypes="AA">
                                      <p:cBhvr>
                                        <p:cTn id="45" dur="1000" fill="hold"/>
                                        <p:tgtEl>
                                          <p:spTgt spid="46"/>
                                        </p:tgtEl>
                                        <p:attrNameLst>
                                          <p:attrName>ppt_x</p:attrName>
                                          <p:attrName>ppt_y</p:attrName>
                                        </p:attrNameLst>
                                      </p:cBhvr>
                                      <p:rCtr x="9846" y="0"/>
                                    </p:animMotion>
                                  </p:childTnLst>
                                </p:cTn>
                              </p:par>
                              <p:par>
                                <p:cTn id="46" presetID="22" presetClass="entr" presetSubtype="8"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1000"/>
                                        <p:tgtEl>
                                          <p:spTgt spid="45"/>
                                        </p:tgtEl>
                                      </p:cBhvr>
                                    </p:animEffect>
                                  </p:childTnLst>
                                </p:cTn>
                              </p:par>
                              <p:par>
                                <p:cTn id="49" presetID="22" presetClass="entr" presetSubtype="8" fill="hold" nodeType="withEffect">
                                  <p:stCondLst>
                                    <p:cond delay="0"/>
                                  </p:stCondLst>
                                  <p:childTnLst>
                                    <p:set>
                                      <p:cBhvr>
                                        <p:cTn id="50" dur="1" fill="hold">
                                          <p:stCondLst>
                                            <p:cond delay="0"/>
                                          </p:stCondLst>
                                        </p:cTn>
                                        <p:tgtEl>
                                          <p:spTgt spid="49">
                                            <p:txEl>
                                              <p:pRg st="1" end="1"/>
                                            </p:txEl>
                                          </p:spTgt>
                                        </p:tgtEl>
                                        <p:attrNameLst>
                                          <p:attrName>style.visibility</p:attrName>
                                        </p:attrNameLst>
                                      </p:cBhvr>
                                      <p:to>
                                        <p:strVal val="visible"/>
                                      </p:to>
                                    </p:set>
                                    <p:animEffect transition="in" filter="wipe(left)">
                                      <p:cBhvr>
                                        <p:cTn id="51" dur="1000"/>
                                        <p:tgtEl>
                                          <p:spTgt spid="49">
                                            <p:txEl>
                                              <p:pRg st="1" end="1"/>
                                            </p:txEl>
                                          </p:spTgt>
                                        </p:tgtEl>
                                      </p:cBhvr>
                                    </p:animEffect>
                                  </p:childTnLst>
                                </p:cTn>
                              </p:par>
                              <p:par>
                                <p:cTn id="52" presetID="22" presetClass="entr" presetSubtype="8" fill="hold" nodeType="withEffect">
                                  <p:stCondLst>
                                    <p:cond delay="0"/>
                                  </p:stCondLst>
                                  <p:childTnLst>
                                    <p:set>
                                      <p:cBhvr>
                                        <p:cTn id="53" dur="1" fill="hold">
                                          <p:stCondLst>
                                            <p:cond delay="0"/>
                                          </p:stCondLst>
                                        </p:cTn>
                                        <p:tgtEl>
                                          <p:spTgt spid="49">
                                            <p:txEl>
                                              <p:pRg st="0" end="0"/>
                                            </p:txEl>
                                          </p:spTgt>
                                        </p:tgtEl>
                                        <p:attrNameLst>
                                          <p:attrName>style.visibility</p:attrName>
                                        </p:attrNameLst>
                                      </p:cBhvr>
                                      <p:to>
                                        <p:strVal val="visible"/>
                                      </p:to>
                                    </p:set>
                                    <p:animEffect transition="in" filter="wipe(left)">
                                      <p:cBhvr>
                                        <p:cTn id="54" dur="1000"/>
                                        <p:tgtEl>
                                          <p:spTgt spid="49">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grpId="0" nodeType="clickEffect">
                                  <p:stCondLst>
                                    <p:cond delay="0"/>
                                  </p:stCondLst>
                                  <p:childTnLst>
                                    <p:animMotion origin="layout" path="M 2.10992E-7 4.44444E-6 L 0.19693 4.44444E-6 " pathEditMode="relative" rAng="0" ptsTypes="AA">
                                      <p:cBhvr>
                                        <p:cTn id="58" dur="1000" fill="hold"/>
                                        <p:tgtEl>
                                          <p:spTgt spid="19"/>
                                        </p:tgtEl>
                                        <p:attrNameLst>
                                          <p:attrName>ppt_x</p:attrName>
                                          <p:attrName>ppt_y</p:attrName>
                                        </p:attrNameLst>
                                      </p:cBhvr>
                                      <p:rCtr x="9846" y="0"/>
                                    </p:animMotion>
                                  </p:childTnLst>
                                </p:cTn>
                              </p:par>
                              <p:par>
                                <p:cTn id="59" presetID="22" presetClass="entr" presetSubtype="8"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1000"/>
                                        <p:tgtEl>
                                          <p:spTgt spid="18"/>
                                        </p:tgtEl>
                                      </p:cBhvr>
                                    </p:animEffect>
                                  </p:childTnLst>
                                </p:cTn>
                              </p:par>
                              <p:par>
                                <p:cTn id="62" presetID="22" presetClass="entr" presetSubtype="8" fill="hold" nodeType="withEffect">
                                  <p:stCondLst>
                                    <p:cond delay="50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wipe(left)">
                                      <p:cBhvr>
                                        <p:cTn id="64" dur="1000"/>
                                        <p:tgtEl>
                                          <p:spTgt spid="22">
                                            <p:txEl>
                                              <p:pRg st="1" end="1"/>
                                            </p:txEl>
                                          </p:spTgt>
                                        </p:tgtEl>
                                      </p:cBhvr>
                                    </p:animEffect>
                                  </p:childTnLst>
                                </p:cTn>
                              </p:par>
                              <p:par>
                                <p:cTn id="65" presetID="22" presetClass="entr" presetSubtype="8" fill="hold" nodeType="withEffect">
                                  <p:stCondLst>
                                    <p:cond delay="500"/>
                                  </p:stCondLst>
                                  <p:childTnLst>
                                    <p:set>
                                      <p:cBhvr>
                                        <p:cTn id="66" dur="1" fill="hold">
                                          <p:stCondLst>
                                            <p:cond delay="0"/>
                                          </p:stCondLst>
                                        </p:cTn>
                                        <p:tgtEl>
                                          <p:spTgt spid="22">
                                            <p:txEl>
                                              <p:pRg st="0" end="0"/>
                                            </p:txEl>
                                          </p:spTgt>
                                        </p:tgtEl>
                                        <p:attrNameLst>
                                          <p:attrName>style.visibility</p:attrName>
                                        </p:attrNameLst>
                                      </p:cBhvr>
                                      <p:to>
                                        <p:strVal val="visible"/>
                                      </p:to>
                                    </p:set>
                                    <p:animEffect transition="in" filter="wipe(left)">
                                      <p:cBhvr>
                                        <p:cTn id="67" dur="1000"/>
                                        <p:tgtEl>
                                          <p:spTgt spid="2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3" presetClass="path" presetSubtype="0" accel="50000" decel="50000" fill="hold" grpId="0" nodeType="clickEffect">
                                  <p:stCondLst>
                                    <p:cond delay="0"/>
                                  </p:stCondLst>
                                  <p:childTnLst>
                                    <p:animMotion origin="layout" path="M -2.05783E-7 4.44444E-6 L 0.19693 4.44444E-6 " pathEditMode="relative" rAng="0" ptsTypes="AA">
                                      <p:cBhvr>
                                        <p:cTn id="71" dur="1000" fill="hold"/>
                                        <p:tgtEl>
                                          <p:spTgt spid="52"/>
                                        </p:tgtEl>
                                        <p:attrNameLst>
                                          <p:attrName>ppt_x</p:attrName>
                                          <p:attrName>ppt_y</p:attrName>
                                        </p:attrNameLst>
                                      </p:cBhvr>
                                      <p:rCtr x="9846" y="0"/>
                                    </p:animMotion>
                                  </p:childTnLst>
                                </p:cTn>
                              </p:par>
                              <p:par>
                                <p:cTn id="72" presetID="22" presetClass="entr" presetSubtype="8"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1000"/>
                                        <p:tgtEl>
                                          <p:spTgt spid="51"/>
                                        </p:tgtEl>
                                      </p:cBhvr>
                                    </p:animEffect>
                                  </p:childTnLst>
                                </p:cTn>
                              </p:par>
                              <p:par>
                                <p:cTn id="75" presetID="22" presetClass="entr" presetSubtype="8" fill="hold" nodeType="withEffect">
                                  <p:stCondLst>
                                    <p:cond delay="500"/>
                                  </p:stCondLst>
                                  <p:childTnLst>
                                    <p:set>
                                      <p:cBhvr>
                                        <p:cTn id="76" dur="1" fill="hold">
                                          <p:stCondLst>
                                            <p:cond delay="0"/>
                                          </p:stCondLst>
                                        </p:cTn>
                                        <p:tgtEl>
                                          <p:spTgt spid="55">
                                            <p:txEl>
                                              <p:pRg st="0" end="0"/>
                                            </p:txEl>
                                          </p:spTgt>
                                        </p:tgtEl>
                                        <p:attrNameLst>
                                          <p:attrName>style.visibility</p:attrName>
                                        </p:attrNameLst>
                                      </p:cBhvr>
                                      <p:to>
                                        <p:strVal val="visible"/>
                                      </p:to>
                                    </p:set>
                                    <p:animEffect transition="in" filter="wipe(left)">
                                      <p:cBhvr>
                                        <p:cTn id="77" dur="1000"/>
                                        <p:tgtEl>
                                          <p:spTgt spid="55">
                                            <p:txEl>
                                              <p:pRg st="0" end="0"/>
                                            </p:txEl>
                                          </p:spTgt>
                                        </p:tgtEl>
                                      </p:cBhvr>
                                    </p:animEffect>
                                  </p:childTnLst>
                                </p:cTn>
                              </p:par>
                              <p:par>
                                <p:cTn id="78" presetID="22" presetClass="entr" presetSubtype="8" fill="hold" nodeType="withEffect">
                                  <p:stCondLst>
                                    <p:cond delay="500"/>
                                  </p:stCondLst>
                                  <p:childTnLst>
                                    <p:set>
                                      <p:cBhvr>
                                        <p:cTn id="79" dur="1" fill="hold">
                                          <p:stCondLst>
                                            <p:cond delay="0"/>
                                          </p:stCondLst>
                                        </p:cTn>
                                        <p:tgtEl>
                                          <p:spTgt spid="55">
                                            <p:txEl>
                                              <p:pRg st="1" end="1"/>
                                            </p:txEl>
                                          </p:spTgt>
                                        </p:tgtEl>
                                        <p:attrNameLst>
                                          <p:attrName>style.visibility</p:attrName>
                                        </p:attrNameLst>
                                      </p:cBhvr>
                                      <p:to>
                                        <p:strVal val="visible"/>
                                      </p:to>
                                    </p:set>
                                    <p:animEffect transition="in" filter="wipe(left)">
                                      <p:cBhvr>
                                        <p:cTn id="80" dur="1000"/>
                                        <p:tgtEl>
                                          <p:spTgt spid="5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grpId="0" nodeType="clickEffect">
                                  <p:stCondLst>
                                    <p:cond delay="0"/>
                                  </p:stCondLst>
                                  <p:childTnLst>
                                    <p:animMotion origin="layout" path="M -3.80307E-7 -2.22222E-6 L 0.19693 -2.22222E-6 " pathEditMode="relative" rAng="0" ptsTypes="AA">
                                      <p:cBhvr>
                                        <p:cTn id="84" dur="1000" fill="hold"/>
                                        <p:tgtEl>
                                          <p:spTgt spid="33"/>
                                        </p:tgtEl>
                                        <p:attrNameLst>
                                          <p:attrName>ppt_x</p:attrName>
                                          <p:attrName>ppt_y</p:attrName>
                                        </p:attrNameLst>
                                      </p:cBhvr>
                                      <p:rCtr x="9846" y="0"/>
                                    </p:animMotion>
                                  </p:childTnLst>
                                </p:cTn>
                              </p:par>
                              <p:par>
                                <p:cTn id="85" presetID="2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ipe(left)">
                                      <p:cBhvr>
                                        <p:cTn id="87" dur="1000"/>
                                        <p:tgtEl>
                                          <p:spTgt spid="32"/>
                                        </p:tgtEl>
                                      </p:cBhvr>
                                    </p:animEffect>
                                  </p:childTnLst>
                                </p:cTn>
                              </p:par>
                              <p:par>
                                <p:cTn id="88" presetID="22" presetClass="entr" presetSubtype="8" fill="hold" nodeType="withEffect">
                                  <p:stCondLst>
                                    <p:cond delay="500"/>
                                  </p:stCondLst>
                                  <p:childTnLst>
                                    <p:set>
                                      <p:cBhvr>
                                        <p:cTn id="89" dur="1" fill="hold">
                                          <p:stCondLst>
                                            <p:cond delay="0"/>
                                          </p:stCondLst>
                                        </p:cTn>
                                        <p:tgtEl>
                                          <p:spTgt spid="36">
                                            <p:txEl>
                                              <p:pRg st="0" end="0"/>
                                            </p:txEl>
                                          </p:spTgt>
                                        </p:tgtEl>
                                        <p:attrNameLst>
                                          <p:attrName>style.visibility</p:attrName>
                                        </p:attrNameLst>
                                      </p:cBhvr>
                                      <p:to>
                                        <p:strVal val="visible"/>
                                      </p:to>
                                    </p:set>
                                    <p:animEffect transition="in" filter="wipe(left)">
                                      <p:cBhvr>
                                        <p:cTn id="90" dur="1000"/>
                                        <p:tgtEl>
                                          <p:spTgt spid="36">
                                            <p:txEl>
                                              <p:pRg st="0" end="0"/>
                                            </p:txEl>
                                          </p:spTgt>
                                        </p:tgtEl>
                                      </p:cBhvr>
                                    </p:animEffect>
                                  </p:childTnLst>
                                </p:cTn>
                              </p:par>
                              <p:par>
                                <p:cTn id="91" presetID="22" presetClass="entr" presetSubtype="8" fill="hold" nodeType="withEffect">
                                  <p:stCondLst>
                                    <p:cond delay="500"/>
                                  </p:stCondLst>
                                  <p:childTnLst>
                                    <p:set>
                                      <p:cBhvr>
                                        <p:cTn id="92" dur="1" fill="hold">
                                          <p:stCondLst>
                                            <p:cond delay="0"/>
                                          </p:stCondLst>
                                        </p:cTn>
                                        <p:tgtEl>
                                          <p:spTgt spid="36">
                                            <p:txEl>
                                              <p:pRg st="1" end="1"/>
                                            </p:txEl>
                                          </p:spTgt>
                                        </p:tgtEl>
                                        <p:attrNameLst>
                                          <p:attrName>style.visibility</p:attrName>
                                        </p:attrNameLst>
                                      </p:cBhvr>
                                      <p:to>
                                        <p:strVal val="visible"/>
                                      </p:to>
                                    </p:set>
                                    <p:animEffect transition="in" filter="wipe(left)">
                                      <p:cBhvr>
                                        <p:cTn id="93" dur="1000"/>
                                        <p:tgtEl>
                                          <p:spTgt spid="36">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grpId="0" nodeType="clickEffect">
                                  <p:stCondLst>
                                    <p:cond delay="0"/>
                                  </p:stCondLst>
                                  <p:childTnLst>
                                    <p:animMotion origin="layout" path="M -2.05783E-7 4.44444E-6 L 0.19693 4.44444E-6 " pathEditMode="relative" rAng="0" ptsTypes="AA">
                                      <p:cBhvr>
                                        <p:cTn id="97" dur="1000" fill="hold"/>
                                        <p:tgtEl>
                                          <p:spTgt spid="26"/>
                                        </p:tgtEl>
                                        <p:attrNameLst>
                                          <p:attrName>ppt_x</p:attrName>
                                          <p:attrName>ppt_y</p:attrName>
                                        </p:attrNameLst>
                                      </p:cBhvr>
                                      <p:rCtr x="9846" y="0"/>
                                    </p:animMotion>
                                  </p:childTnLst>
                                </p:cTn>
                              </p:par>
                              <p:par>
                                <p:cTn id="98" presetID="22" presetClass="entr" presetSubtype="8"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left)">
                                      <p:cBhvr>
                                        <p:cTn id="100" dur="1000"/>
                                        <p:tgtEl>
                                          <p:spTgt spid="25"/>
                                        </p:tgtEl>
                                      </p:cBhvr>
                                    </p:animEffect>
                                  </p:childTnLst>
                                </p:cTn>
                              </p:par>
                              <p:par>
                                <p:cTn id="101" presetID="22" presetClass="entr" presetSubtype="8" fill="hold" nodeType="withEffect">
                                  <p:stCondLst>
                                    <p:cond delay="500"/>
                                  </p:stCondLst>
                                  <p:childTnLst>
                                    <p:set>
                                      <p:cBhvr>
                                        <p:cTn id="102" dur="1" fill="hold">
                                          <p:stCondLst>
                                            <p:cond delay="0"/>
                                          </p:stCondLst>
                                        </p:cTn>
                                        <p:tgtEl>
                                          <p:spTgt spid="29">
                                            <p:txEl>
                                              <p:pRg st="0" end="0"/>
                                            </p:txEl>
                                          </p:spTgt>
                                        </p:tgtEl>
                                        <p:attrNameLst>
                                          <p:attrName>style.visibility</p:attrName>
                                        </p:attrNameLst>
                                      </p:cBhvr>
                                      <p:to>
                                        <p:strVal val="visible"/>
                                      </p:to>
                                    </p:set>
                                    <p:animEffect transition="in" filter="wipe(left)">
                                      <p:cBhvr>
                                        <p:cTn id="103" dur="1000"/>
                                        <p:tgtEl>
                                          <p:spTgt spid="29">
                                            <p:txEl>
                                              <p:pRg st="0" end="0"/>
                                            </p:txEl>
                                          </p:spTgt>
                                        </p:tgtEl>
                                      </p:cBhvr>
                                    </p:animEffect>
                                  </p:childTnLst>
                                </p:cTn>
                              </p:par>
                              <p:par>
                                <p:cTn id="104" presetID="22" presetClass="entr" presetSubtype="8" fill="hold" nodeType="withEffect">
                                  <p:stCondLst>
                                    <p:cond delay="500"/>
                                  </p:stCondLst>
                                  <p:childTnLst>
                                    <p:set>
                                      <p:cBhvr>
                                        <p:cTn id="105" dur="1" fill="hold">
                                          <p:stCondLst>
                                            <p:cond delay="0"/>
                                          </p:stCondLst>
                                        </p:cTn>
                                        <p:tgtEl>
                                          <p:spTgt spid="29">
                                            <p:txEl>
                                              <p:pRg st="1" end="1"/>
                                            </p:txEl>
                                          </p:spTgt>
                                        </p:tgtEl>
                                        <p:attrNameLst>
                                          <p:attrName>style.visibility</p:attrName>
                                        </p:attrNameLst>
                                      </p:cBhvr>
                                      <p:to>
                                        <p:strVal val="visible"/>
                                      </p:to>
                                    </p:set>
                                    <p:animEffect transition="in" filter="wipe(left)">
                                      <p:cBhvr>
                                        <p:cTn id="106" dur="1000"/>
                                        <p:tgtEl>
                                          <p:spTgt spid="29">
                                            <p:txEl>
                                              <p:pRg st="1" end="1"/>
                                            </p:txEl>
                                          </p:spTgt>
                                        </p:tgtEl>
                                      </p:cBhvr>
                                    </p:animEffect>
                                  </p:childTnLst>
                                </p:cTn>
                              </p:par>
                            </p:childTnLst>
                          </p:cTn>
                        </p:par>
                        <p:par>
                          <p:cTn id="107" fill="hold">
                            <p:stCondLst>
                              <p:cond delay="1500"/>
                            </p:stCondLst>
                            <p:childTnLst>
                              <p:par>
                                <p:cTn id="108" presetID="1" presetClass="entr" presetSubtype="0" fill="hold" nodeType="afterEffect">
                                  <p:stCondLst>
                                    <p:cond delay="0"/>
                                  </p:stCondLst>
                                  <p:childTnLst>
                                    <p:set>
                                      <p:cBhvr>
                                        <p:cTn id="10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4" grpId="0" animBg="1"/>
      <p:bldP spid="3" grpId="0" animBg="1"/>
      <p:bldP spid="18" grpId="0" animBg="1"/>
      <p:bldP spid="19" grpId="0" animBg="1"/>
      <p:bldP spid="25" grpId="0" animBg="1"/>
      <p:bldP spid="26" grpId="0" animBg="1"/>
      <p:bldP spid="32" grpId="0" animBg="1"/>
      <p:bldP spid="33" grpId="0" animBg="1"/>
      <p:bldP spid="39" grpId="0" animBg="1"/>
      <p:bldP spid="40" grpId="0" animBg="1"/>
      <p:bldP spid="45" grpId="0" animBg="1"/>
      <p:bldP spid="46" grpId="0" animBg="1"/>
      <p:bldP spid="51"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066800"/>
          </a:xfrm>
        </p:spPr>
        <p:txBody>
          <a:bodyPr/>
          <a:lstStyle/>
          <a:p>
            <a:r>
              <a:rPr lang="en-US" dirty="0" smtClean="0"/>
              <a:t>ROLE OF YOUTH TODAY</a:t>
            </a:r>
            <a:endParaRPr lang="en-US" dirty="0"/>
          </a:p>
        </p:txBody>
      </p:sp>
      <p:sp>
        <p:nvSpPr>
          <p:cNvPr id="3" name="Content Placeholder 2"/>
          <p:cNvSpPr>
            <a:spLocks noGrp="1"/>
          </p:cNvSpPr>
          <p:nvPr>
            <p:ph idx="1"/>
          </p:nvPr>
        </p:nvSpPr>
        <p:spPr>
          <a:xfrm>
            <a:off x="1293813" y="1447800"/>
            <a:ext cx="6629399" cy="4876800"/>
          </a:xfrm>
        </p:spPr>
        <p:txBody>
          <a:bodyPr>
            <a:normAutofit fontScale="92500" lnSpcReduction="10000"/>
          </a:bodyPr>
          <a:lstStyle/>
          <a:p>
            <a:pPr marL="342900" indent="-342900"/>
            <a:r>
              <a:rPr lang="en-US" dirty="0" err="1" smtClean="0"/>
              <a:t>Junaid</a:t>
            </a:r>
            <a:r>
              <a:rPr lang="en-US" dirty="0" smtClean="0"/>
              <a:t> Iqbal</a:t>
            </a:r>
          </a:p>
          <a:p>
            <a:pPr marL="0" indent="0">
              <a:buNone/>
            </a:pPr>
            <a:r>
              <a:rPr lang="en-US" dirty="0"/>
              <a:t>	</a:t>
            </a:r>
            <a:r>
              <a:rPr lang="en-US" dirty="0" smtClean="0"/>
              <a:t>Working as a trainer and advocate of education</a:t>
            </a:r>
          </a:p>
          <a:p>
            <a:pPr marL="342900" indent="-342900"/>
            <a:r>
              <a:rPr lang="en-US" dirty="0" err="1" smtClean="0"/>
              <a:t>Hazaram</a:t>
            </a:r>
            <a:r>
              <a:rPr lang="en-US" dirty="0" smtClean="0"/>
              <a:t> khan</a:t>
            </a:r>
          </a:p>
          <a:p>
            <a:pPr marL="0" indent="0">
              <a:buNone/>
            </a:pPr>
            <a:r>
              <a:rPr lang="en-US" dirty="0"/>
              <a:t>	</a:t>
            </a:r>
            <a:r>
              <a:rPr lang="en-US" dirty="0" smtClean="0"/>
              <a:t>Highlighting the issues of </a:t>
            </a:r>
            <a:r>
              <a:rPr lang="en-US" dirty="0" err="1" smtClean="0"/>
              <a:t>Balochistan.She</a:t>
            </a:r>
            <a:r>
              <a:rPr lang="en-US" dirty="0" smtClean="0"/>
              <a:t> is working as a vice president of </a:t>
            </a:r>
            <a:r>
              <a:rPr lang="en-US" dirty="0" err="1" smtClean="0"/>
              <a:t>Lyari</a:t>
            </a:r>
            <a:r>
              <a:rPr lang="en-US" dirty="0" smtClean="0"/>
              <a:t> Literary forum</a:t>
            </a:r>
          </a:p>
          <a:p>
            <a:pPr marL="342900" indent="-342900"/>
            <a:r>
              <a:rPr lang="en-US" dirty="0" smtClean="0"/>
              <a:t>Abdul </a:t>
            </a:r>
            <a:r>
              <a:rPr lang="en-US" dirty="0" err="1" smtClean="0"/>
              <a:t>Rehman</a:t>
            </a:r>
            <a:endParaRPr lang="en-US" dirty="0"/>
          </a:p>
          <a:p>
            <a:pPr marL="0" indent="0">
              <a:buNone/>
            </a:pPr>
            <a:r>
              <a:rPr lang="en-US" dirty="0" smtClean="0"/>
              <a:t>	Working hard in pursuing his dreams and making his country proud</a:t>
            </a:r>
          </a:p>
          <a:p>
            <a:pPr marL="342900" indent="-342900"/>
            <a:r>
              <a:rPr lang="en-US" dirty="0" err="1" smtClean="0"/>
              <a:t>Lal</a:t>
            </a:r>
            <a:r>
              <a:rPr lang="en-US" dirty="0" smtClean="0"/>
              <a:t> </a:t>
            </a:r>
            <a:r>
              <a:rPr lang="en-US" dirty="0" err="1" smtClean="0"/>
              <a:t>Rai</a:t>
            </a:r>
            <a:endParaRPr lang="en-US" dirty="0" smtClean="0"/>
          </a:p>
          <a:p>
            <a:pPr marL="0" indent="0">
              <a:buNone/>
            </a:pPr>
            <a:r>
              <a:rPr lang="en-US" dirty="0"/>
              <a:t>	</a:t>
            </a:r>
            <a:r>
              <a:rPr lang="en-US" dirty="0" smtClean="0"/>
              <a:t>Designed and lead multiple peace </a:t>
            </a:r>
            <a:r>
              <a:rPr lang="en-US" dirty="0" err="1" smtClean="0"/>
              <a:t>compaigns</a:t>
            </a:r>
            <a:r>
              <a:rPr lang="en-US" dirty="0" smtClean="0"/>
              <a:t> with diverse youth</a:t>
            </a:r>
          </a:p>
          <a:p>
            <a:endParaRPr lang="en-US" dirty="0"/>
          </a:p>
        </p:txBody>
      </p:sp>
      <p:sp>
        <p:nvSpPr>
          <p:cNvPr id="5" name="TextBox 4"/>
          <p:cNvSpPr txBox="1"/>
          <p:nvPr/>
        </p:nvSpPr>
        <p:spPr>
          <a:xfrm>
            <a:off x="9904412" y="304800"/>
            <a:ext cx="2667000" cy="286232"/>
          </a:xfrm>
          <a:prstGeom prst="rect">
            <a:avLst/>
          </a:prstGeom>
          <a:noFill/>
        </p:spPr>
        <p:txBody>
          <a:bodyPr wrap="square" rtlCol="0">
            <a:spAutoFit/>
          </a:bodyPr>
          <a:lstStyle/>
          <a:p>
            <a:pPr>
              <a:lnSpc>
                <a:spcPct val="90000"/>
              </a:lnSpc>
            </a:pPr>
            <a:r>
              <a:rPr lang="en-US" sz="1400" dirty="0" err="1" smtClean="0"/>
              <a:t>Aslam</a:t>
            </a:r>
            <a:r>
              <a:rPr lang="en-US" sz="1400" dirty="0" smtClean="0"/>
              <a:t> 10</a:t>
            </a:r>
            <a:endParaRPr lang="en-US"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012" y="2438400"/>
            <a:ext cx="3352800" cy="3514725"/>
          </a:xfrm>
          <a:prstGeom prst="rect">
            <a:avLst/>
          </a:prstGeom>
          <a:effectLst>
            <a:softEdge rad="317500"/>
          </a:effectLst>
        </p:spPr>
      </p:pic>
    </p:spTree>
    <p:extLst>
      <p:ext uri="{BB962C8B-B14F-4D97-AF65-F5344CB8AC3E}">
        <p14:creationId xmlns:p14="http://schemas.microsoft.com/office/powerpoint/2010/main" val="23378163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80406"/>
            <a:ext cx="9601200" cy="762000"/>
          </a:xfrm>
        </p:spPr>
        <p:txBody>
          <a:bodyPr/>
          <a:lstStyle/>
          <a:p>
            <a:r>
              <a:rPr lang="en-US" dirty="0" smtClean="0"/>
              <a:t>Responsibilities of Youth</a:t>
            </a:r>
            <a:endParaRPr lang="en-US" dirty="0"/>
          </a:p>
        </p:txBody>
      </p:sp>
      <p:sp>
        <p:nvSpPr>
          <p:cNvPr id="3" name="Rectangle 2"/>
          <p:cNvSpPr/>
          <p:nvPr/>
        </p:nvSpPr>
        <p:spPr>
          <a:xfrm>
            <a:off x="5789612" y="926665"/>
            <a:ext cx="142874" cy="5257801"/>
          </a:xfrm>
          <a:prstGeom prst="rect">
            <a:avLst/>
          </a:prstGeom>
          <a:solidFill>
            <a:srgbClr val="F4F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p:cNvSpPr/>
          <p:nvPr/>
        </p:nvSpPr>
        <p:spPr>
          <a:xfrm>
            <a:off x="5942012" y="926665"/>
            <a:ext cx="152399" cy="5257801"/>
          </a:xfrm>
          <a:prstGeom prst="rect">
            <a:avLst/>
          </a:prstGeom>
          <a:solidFill>
            <a:srgbClr val="F0D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p:cNvSpPr/>
          <p:nvPr/>
        </p:nvSpPr>
        <p:spPr>
          <a:xfrm>
            <a:off x="6094412" y="926666"/>
            <a:ext cx="152399" cy="5257800"/>
          </a:xfrm>
          <a:prstGeom prst="rect">
            <a:avLst/>
          </a:prstGeom>
          <a:solidFill>
            <a:srgbClr val="D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p:cNvSpPr/>
          <p:nvPr/>
        </p:nvSpPr>
        <p:spPr>
          <a:xfrm>
            <a:off x="5789612" y="6161605"/>
            <a:ext cx="152400" cy="45719"/>
          </a:xfrm>
          <a:prstGeom prst="ellipse">
            <a:avLst/>
          </a:prstGeom>
          <a:solidFill>
            <a:srgbClr val="EEE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Oval 7"/>
          <p:cNvSpPr/>
          <p:nvPr/>
        </p:nvSpPr>
        <p:spPr>
          <a:xfrm>
            <a:off x="5942012" y="6161604"/>
            <a:ext cx="152400" cy="45719"/>
          </a:xfrm>
          <a:prstGeom prst="ellipse">
            <a:avLst/>
          </a:prstGeom>
          <a:solidFill>
            <a:srgbClr val="EEE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Oval 8"/>
          <p:cNvSpPr/>
          <p:nvPr/>
        </p:nvSpPr>
        <p:spPr>
          <a:xfrm>
            <a:off x="6094412" y="6161603"/>
            <a:ext cx="152400" cy="45719"/>
          </a:xfrm>
          <a:prstGeom prst="ellipse">
            <a:avLst/>
          </a:prstGeom>
          <a:solidFill>
            <a:srgbClr val="EEE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59"/>
          <p:cNvGrpSpPr/>
          <p:nvPr/>
        </p:nvGrpSpPr>
        <p:grpSpPr>
          <a:xfrm>
            <a:off x="5789612" y="6184466"/>
            <a:ext cx="457199" cy="640080"/>
            <a:chOff x="5942012" y="6479019"/>
            <a:chExt cx="457199" cy="378981"/>
          </a:xfrm>
        </p:grpSpPr>
        <p:sp>
          <p:nvSpPr>
            <p:cNvPr id="6" name="Isosceles Triangle 5"/>
            <p:cNvSpPr/>
            <p:nvPr/>
          </p:nvSpPr>
          <p:spPr>
            <a:xfrm rot="10800000">
              <a:off x="5942012" y="6479019"/>
              <a:ext cx="457199" cy="378981"/>
            </a:xfrm>
            <a:prstGeom prst="triangle">
              <a:avLst>
                <a:gd name="adj" fmla="val 49207"/>
              </a:avLst>
            </a:prstGeom>
            <a:solidFill>
              <a:srgbClr val="EEE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Isosceles Triangle 9"/>
            <p:cNvSpPr/>
            <p:nvPr/>
          </p:nvSpPr>
          <p:spPr>
            <a:xfrm rot="10800000">
              <a:off x="6084884" y="6703101"/>
              <a:ext cx="171449" cy="146196"/>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 name="Rectangle 10"/>
          <p:cNvSpPr/>
          <p:nvPr/>
        </p:nvSpPr>
        <p:spPr>
          <a:xfrm>
            <a:off x="5789612" y="698065"/>
            <a:ext cx="457200" cy="342899"/>
          </a:xfrm>
          <a:prstGeom prst="rect">
            <a:avLst/>
          </a:prstGeom>
          <a:solidFill>
            <a:srgbClr val="DCD985"/>
          </a:solidFill>
          <a:ln>
            <a:solidFill>
              <a:srgbClr val="DCD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a:xfrm>
            <a:off x="5789610" y="1223845"/>
            <a:ext cx="457200" cy="4571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Freeform 27"/>
          <p:cNvSpPr/>
          <p:nvPr/>
        </p:nvSpPr>
        <p:spPr>
          <a:xfrm>
            <a:off x="5789608" y="3369515"/>
            <a:ext cx="161926" cy="735179"/>
          </a:xfrm>
          <a:custGeom>
            <a:avLst/>
            <a:gdLst>
              <a:gd name="connsiteX0" fmla="*/ 0 w 142874"/>
              <a:gd name="connsiteY0" fmla="*/ 0 h 737126"/>
              <a:gd name="connsiteX1" fmla="*/ 142874 w 142874"/>
              <a:gd name="connsiteY1" fmla="*/ 0 h 737126"/>
              <a:gd name="connsiteX2" fmla="*/ 142874 w 142874"/>
              <a:gd name="connsiteY2" fmla="*/ 737126 h 737126"/>
              <a:gd name="connsiteX3" fmla="*/ 0 w 142874"/>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42874" h="737126">
                <a:moveTo>
                  <a:pt x="0" y="0"/>
                </a:moveTo>
                <a:lnTo>
                  <a:pt x="142874" y="0"/>
                </a:lnTo>
                <a:lnTo>
                  <a:pt x="142874" y="737126"/>
                </a:lnTo>
                <a:lnTo>
                  <a:pt x="0" y="737126"/>
                </a:lnTo>
                <a:close/>
              </a:path>
            </a:pathLst>
          </a:custGeom>
          <a:solidFill>
            <a:srgbClr val="8CE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Freeform 25"/>
          <p:cNvSpPr/>
          <p:nvPr/>
        </p:nvSpPr>
        <p:spPr>
          <a:xfrm>
            <a:off x="5942009" y="3369515"/>
            <a:ext cx="161924" cy="735179"/>
          </a:xfrm>
          <a:custGeom>
            <a:avLst/>
            <a:gdLst>
              <a:gd name="connsiteX0" fmla="*/ 0 w 152399"/>
              <a:gd name="connsiteY0" fmla="*/ 0 h 737126"/>
              <a:gd name="connsiteX1" fmla="*/ 152399 w 152399"/>
              <a:gd name="connsiteY1" fmla="*/ 0 h 737126"/>
              <a:gd name="connsiteX2" fmla="*/ 152399 w 152399"/>
              <a:gd name="connsiteY2" fmla="*/ 737126 h 737126"/>
              <a:gd name="connsiteX3" fmla="*/ 0 w 152399"/>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52399" h="737126">
                <a:moveTo>
                  <a:pt x="0" y="0"/>
                </a:moveTo>
                <a:lnTo>
                  <a:pt x="152399" y="0"/>
                </a:lnTo>
                <a:lnTo>
                  <a:pt x="152399" y="737126"/>
                </a:lnTo>
                <a:lnTo>
                  <a:pt x="0" y="737126"/>
                </a:lnTo>
                <a:close/>
              </a:path>
            </a:pathLst>
          </a:custGeom>
          <a:solidFill>
            <a:srgbClr val="6EE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Freeform 23"/>
          <p:cNvSpPr/>
          <p:nvPr/>
        </p:nvSpPr>
        <p:spPr>
          <a:xfrm>
            <a:off x="6094409" y="3369517"/>
            <a:ext cx="152399" cy="735177"/>
          </a:xfrm>
          <a:custGeom>
            <a:avLst/>
            <a:gdLst>
              <a:gd name="connsiteX0" fmla="*/ 0 w 152399"/>
              <a:gd name="connsiteY0" fmla="*/ 0 h 737125"/>
              <a:gd name="connsiteX1" fmla="*/ 152399 w 152399"/>
              <a:gd name="connsiteY1" fmla="*/ 0 h 737125"/>
              <a:gd name="connsiteX2" fmla="*/ 152399 w 152399"/>
              <a:gd name="connsiteY2" fmla="*/ 737125 h 737125"/>
              <a:gd name="connsiteX3" fmla="*/ 0 w 152399"/>
              <a:gd name="connsiteY3" fmla="*/ 737125 h 737125"/>
            </a:gdLst>
            <a:ahLst/>
            <a:cxnLst>
              <a:cxn ang="0">
                <a:pos x="connsiteX0" y="connsiteY0"/>
              </a:cxn>
              <a:cxn ang="0">
                <a:pos x="connsiteX1" y="connsiteY1"/>
              </a:cxn>
              <a:cxn ang="0">
                <a:pos x="connsiteX2" y="connsiteY2"/>
              </a:cxn>
              <a:cxn ang="0">
                <a:pos x="connsiteX3" y="connsiteY3"/>
              </a:cxn>
            </a:cxnLst>
            <a:rect l="l" t="t" r="r" b="b"/>
            <a:pathLst>
              <a:path w="152399" h="737125">
                <a:moveTo>
                  <a:pt x="0" y="0"/>
                </a:moveTo>
                <a:lnTo>
                  <a:pt x="152399" y="0"/>
                </a:lnTo>
                <a:lnTo>
                  <a:pt x="152399" y="737125"/>
                </a:lnTo>
                <a:lnTo>
                  <a:pt x="0" y="737125"/>
                </a:lnTo>
                <a:close/>
              </a:path>
            </a:pathLst>
          </a:custGeom>
          <a:solidFill>
            <a:srgbClr val="47E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16"/>
          <p:cNvSpPr/>
          <p:nvPr/>
        </p:nvSpPr>
        <p:spPr>
          <a:xfrm>
            <a:off x="-275907" y="-75796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Freeform 28"/>
          <p:cNvSpPr/>
          <p:nvPr/>
        </p:nvSpPr>
        <p:spPr>
          <a:xfrm>
            <a:off x="5789608" y="2404567"/>
            <a:ext cx="142874" cy="737126"/>
          </a:xfrm>
          <a:custGeom>
            <a:avLst/>
            <a:gdLst>
              <a:gd name="connsiteX0" fmla="*/ 0 w 142874"/>
              <a:gd name="connsiteY0" fmla="*/ 0 h 737126"/>
              <a:gd name="connsiteX1" fmla="*/ 142874 w 142874"/>
              <a:gd name="connsiteY1" fmla="*/ 0 h 737126"/>
              <a:gd name="connsiteX2" fmla="*/ 142874 w 142874"/>
              <a:gd name="connsiteY2" fmla="*/ 737126 h 737126"/>
              <a:gd name="connsiteX3" fmla="*/ 0 w 142874"/>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42874" h="737126">
                <a:moveTo>
                  <a:pt x="0" y="0"/>
                </a:moveTo>
                <a:lnTo>
                  <a:pt x="142874" y="0"/>
                </a:lnTo>
                <a:lnTo>
                  <a:pt x="142874" y="737126"/>
                </a:lnTo>
                <a:lnTo>
                  <a:pt x="0" y="737126"/>
                </a:lnTo>
                <a:close/>
              </a:path>
            </a:pathLst>
          </a:custGeom>
          <a:solidFill>
            <a:srgbClr val="FFC5AB"/>
          </a:solidFill>
          <a:ln>
            <a:solidFill>
              <a:srgbClr val="E5E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Freeform 29"/>
          <p:cNvSpPr/>
          <p:nvPr/>
        </p:nvSpPr>
        <p:spPr>
          <a:xfrm>
            <a:off x="5942008" y="2404567"/>
            <a:ext cx="152399" cy="737126"/>
          </a:xfrm>
          <a:custGeom>
            <a:avLst/>
            <a:gdLst>
              <a:gd name="connsiteX0" fmla="*/ 0 w 152399"/>
              <a:gd name="connsiteY0" fmla="*/ 0 h 737126"/>
              <a:gd name="connsiteX1" fmla="*/ 152399 w 152399"/>
              <a:gd name="connsiteY1" fmla="*/ 0 h 737126"/>
              <a:gd name="connsiteX2" fmla="*/ 152399 w 152399"/>
              <a:gd name="connsiteY2" fmla="*/ 737126 h 737126"/>
              <a:gd name="connsiteX3" fmla="*/ 0 w 152399"/>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52399" h="737126">
                <a:moveTo>
                  <a:pt x="0" y="0"/>
                </a:moveTo>
                <a:lnTo>
                  <a:pt x="152399" y="0"/>
                </a:lnTo>
                <a:lnTo>
                  <a:pt x="152399" y="737126"/>
                </a:lnTo>
                <a:lnTo>
                  <a:pt x="0" y="737126"/>
                </a:lnTo>
                <a:close/>
              </a:path>
            </a:pathLst>
          </a:custGeom>
          <a:solidFill>
            <a:srgbClr val="F93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Freeform 30"/>
          <p:cNvSpPr/>
          <p:nvPr/>
        </p:nvSpPr>
        <p:spPr>
          <a:xfrm>
            <a:off x="6094408" y="2404569"/>
            <a:ext cx="152399" cy="737125"/>
          </a:xfrm>
          <a:custGeom>
            <a:avLst/>
            <a:gdLst>
              <a:gd name="connsiteX0" fmla="*/ 0 w 152399"/>
              <a:gd name="connsiteY0" fmla="*/ 0 h 737125"/>
              <a:gd name="connsiteX1" fmla="*/ 152399 w 152399"/>
              <a:gd name="connsiteY1" fmla="*/ 0 h 737125"/>
              <a:gd name="connsiteX2" fmla="*/ 152399 w 152399"/>
              <a:gd name="connsiteY2" fmla="*/ 737125 h 737125"/>
              <a:gd name="connsiteX3" fmla="*/ 0 w 152399"/>
              <a:gd name="connsiteY3" fmla="*/ 737125 h 737125"/>
            </a:gdLst>
            <a:ahLst/>
            <a:cxnLst>
              <a:cxn ang="0">
                <a:pos x="connsiteX0" y="connsiteY0"/>
              </a:cxn>
              <a:cxn ang="0">
                <a:pos x="connsiteX1" y="connsiteY1"/>
              </a:cxn>
              <a:cxn ang="0">
                <a:pos x="connsiteX2" y="connsiteY2"/>
              </a:cxn>
              <a:cxn ang="0">
                <a:pos x="connsiteX3" y="connsiteY3"/>
              </a:cxn>
            </a:cxnLst>
            <a:rect l="l" t="t" r="r" b="b"/>
            <a:pathLst>
              <a:path w="152399" h="737125">
                <a:moveTo>
                  <a:pt x="0" y="0"/>
                </a:moveTo>
                <a:lnTo>
                  <a:pt x="152399" y="0"/>
                </a:lnTo>
                <a:lnTo>
                  <a:pt x="152399" y="737125"/>
                </a:lnTo>
                <a:lnTo>
                  <a:pt x="0" y="737125"/>
                </a:lnTo>
                <a:close/>
              </a:path>
            </a:pathLst>
          </a:custGeom>
          <a:solidFill>
            <a:srgbClr val="F64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Freeform 31"/>
          <p:cNvSpPr/>
          <p:nvPr/>
        </p:nvSpPr>
        <p:spPr>
          <a:xfrm>
            <a:off x="5780081" y="1397715"/>
            <a:ext cx="142875" cy="749723"/>
          </a:xfrm>
          <a:custGeom>
            <a:avLst/>
            <a:gdLst>
              <a:gd name="connsiteX0" fmla="*/ 0 w 142874"/>
              <a:gd name="connsiteY0" fmla="*/ 0 h 737126"/>
              <a:gd name="connsiteX1" fmla="*/ 142874 w 142874"/>
              <a:gd name="connsiteY1" fmla="*/ 0 h 737126"/>
              <a:gd name="connsiteX2" fmla="*/ 142874 w 142874"/>
              <a:gd name="connsiteY2" fmla="*/ 737126 h 737126"/>
              <a:gd name="connsiteX3" fmla="*/ 0 w 142874"/>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42874" h="737126">
                <a:moveTo>
                  <a:pt x="0" y="0"/>
                </a:moveTo>
                <a:lnTo>
                  <a:pt x="142874" y="0"/>
                </a:lnTo>
                <a:lnTo>
                  <a:pt x="142874" y="737126"/>
                </a:lnTo>
                <a:lnTo>
                  <a:pt x="0" y="737126"/>
                </a:lnTo>
                <a:close/>
              </a:path>
            </a:pathLst>
          </a:cu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Freeform 32"/>
          <p:cNvSpPr/>
          <p:nvPr/>
        </p:nvSpPr>
        <p:spPr>
          <a:xfrm>
            <a:off x="5922960" y="1397715"/>
            <a:ext cx="152400" cy="749723"/>
          </a:xfrm>
          <a:custGeom>
            <a:avLst/>
            <a:gdLst>
              <a:gd name="connsiteX0" fmla="*/ 0 w 152399"/>
              <a:gd name="connsiteY0" fmla="*/ 0 h 737126"/>
              <a:gd name="connsiteX1" fmla="*/ 152399 w 152399"/>
              <a:gd name="connsiteY1" fmla="*/ 0 h 737126"/>
              <a:gd name="connsiteX2" fmla="*/ 152399 w 152399"/>
              <a:gd name="connsiteY2" fmla="*/ 737126 h 737126"/>
              <a:gd name="connsiteX3" fmla="*/ 0 w 152399"/>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52399" h="737126">
                <a:moveTo>
                  <a:pt x="0" y="0"/>
                </a:moveTo>
                <a:lnTo>
                  <a:pt x="152399" y="0"/>
                </a:lnTo>
                <a:lnTo>
                  <a:pt x="152399" y="737126"/>
                </a:lnTo>
                <a:lnTo>
                  <a:pt x="0" y="737126"/>
                </a:lnTo>
                <a:close/>
              </a:path>
            </a:pathLst>
          </a:custGeom>
          <a:solidFill>
            <a:srgbClr val="3B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Freeform 33"/>
          <p:cNvSpPr/>
          <p:nvPr/>
        </p:nvSpPr>
        <p:spPr>
          <a:xfrm>
            <a:off x="6052675" y="1397716"/>
            <a:ext cx="152400" cy="749722"/>
          </a:xfrm>
          <a:custGeom>
            <a:avLst/>
            <a:gdLst>
              <a:gd name="connsiteX0" fmla="*/ 0 w 152399"/>
              <a:gd name="connsiteY0" fmla="*/ 0 h 737125"/>
              <a:gd name="connsiteX1" fmla="*/ 152399 w 152399"/>
              <a:gd name="connsiteY1" fmla="*/ 0 h 737125"/>
              <a:gd name="connsiteX2" fmla="*/ 152399 w 152399"/>
              <a:gd name="connsiteY2" fmla="*/ 737125 h 737125"/>
              <a:gd name="connsiteX3" fmla="*/ 0 w 152399"/>
              <a:gd name="connsiteY3" fmla="*/ 737125 h 737125"/>
            </a:gdLst>
            <a:ahLst/>
            <a:cxnLst>
              <a:cxn ang="0">
                <a:pos x="connsiteX0" y="connsiteY0"/>
              </a:cxn>
              <a:cxn ang="0">
                <a:pos x="connsiteX1" y="connsiteY1"/>
              </a:cxn>
              <a:cxn ang="0">
                <a:pos x="connsiteX2" y="connsiteY2"/>
              </a:cxn>
              <a:cxn ang="0">
                <a:pos x="connsiteX3" y="connsiteY3"/>
              </a:cxn>
            </a:cxnLst>
            <a:rect l="l" t="t" r="r" b="b"/>
            <a:pathLst>
              <a:path w="152399" h="737125">
                <a:moveTo>
                  <a:pt x="0" y="0"/>
                </a:moveTo>
                <a:lnTo>
                  <a:pt x="152399" y="0"/>
                </a:lnTo>
                <a:lnTo>
                  <a:pt x="152399" y="737125"/>
                </a:lnTo>
                <a:lnTo>
                  <a:pt x="0" y="737125"/>
                </a:lnTo>
                <a:close/>
              </a:path>
            </a:pathLst>
          </a:custGeom>
          <a:solidFill>
            <a:srgbClr val="15C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Freeform 34"/>
          <p:cNvSpPr/>
          <p:nvPr/>
        </p:nvSpPr>
        <p:spPr>
          <a:xfrm>
            <a:off x="6103933" y="4341332"/>
            <a:ext cx="142874" cy="737126"/>
          </a:xfrm>
          <a:custGeom>
            <a:avLst/>
            <a:gdLst>
              <a:gd name="connsiteX0" fmla="*/ 0 w 142874"/>
              <a:gd name="connsiteY0" fmla="*/ 0 h 737126"/>
              <a:gd name="connsiteX1" fmla="*/ 142874 w 142874"/>
              <a:gd name="connsiteY1" fmla="*/ 0 h 737126"/>
              <a:gd name="connsiteX2" fmla="*/ 142874 w 142874"/>
              <a:gd name="connsiteY2" fmla="*/ 737126 h 737126"/>
              <a:gd name="connsiteX3" fmla="*/ 0 w 142874"/>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42874" h="737126">
                <a:moveTo>
                  <a:pt x="0" y="0"/>
                </a:moveTo>
                <a:lnTo>
                  <a:pt x="142874" y="0"/>
                </a:lnTo>
                <a:lnTo>
                  <a:pt x="142874" y="737126"/>
                </a:lnTo>
                <a:lnTo>
                  <a:pt x="0" y="737126"/>
                </a:lnTo>
                <a:close/>
              </a:path>
            </a:pathLst>
          </a:custGeom>
          <a:solidFill>
            <a:srgbClr val="C7A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Freeform 35"/>
          <p:cNvSpPr/>
          <p:nvPr/>
        </p:nvSpPr>
        <p:spPr>
          <a:xfrm>
            <a:off x="5951534" y="4341332"/>
            <a:ext cx="152399" cy="737126"/>
          </a:xfrm>
          <a:custGeom>
            <a:avLst/>
            <a:gdLst>
              <a:gd name="connsiteX0" fmla="*/ 0 w 152399"/>
              <a:gd name="connsiteY0" fmla="*/ 0 h 737126"/>
              <a:gd name="connsiteX1" fmla="*/ 152399 w 152399"/>
              <a:gd name="connsiteY1" fmla="*/ 0 h 737126"/>
              <a:gd name="connsiteX2" fmla="*/ 152399 w 152399"/>
              <a:gd name="connsiteY2" fmla="*/ 737126 h 737126"/>
              <a:gd name="connsiteX3" fmla="*/ 0 w 152399"/>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52399" h="737126">
                <a:moveTo>
                  <a:pt x="0" y="0"/>
                </a:moveTo>
                <a:lnTo>
                  <a:pt x="152399" y="0"/>
                </a:lnTo>
                <a:lnTo>
                  <a:pt x="152399" y="737126"/>
                </a:lnTo>
                <a:lnTo>
                  <a:pt x="0" y="737126"/>
                </a:lnTo>
                <a:close/>
              </a:path>
            </a:pathLst>
          </a:custGeom>
          <a:solidFill>
            <a:srgbClr val="AC7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Freeform 36"/>
          <p:cNvSpPr/>
          <p:nvPr/>
        </p:nvSpPr>
        <p:spPr>
          <a:xfrm>
            <a:off x="5799133" y="4341332"/>
            <a:ext cx="152399" cy="737125"/>
          </a:xfrm>
          <a:custGeom>
            <a:avLst/>
            <a:gdLst>
              <a:gd name="connsiteX0" fmla="*/ 0 w 152399"/>
              <a:gd name="connsiteY0" fmla="*/ 0 h 737125"/>
              <a:gd name="connsiteX1" fmla="*/ 152399 w 152399"/>
              <a:gd name="connsiteY1" fmla="*/ 0 h 737125"/>
              <a:gd name="connsiteX2" fmla="*/ 152399 w 152399"/>
              <a:gd name="connsiteY2" fmla="*/ 737125 h 737125"/>
              <a:gd name="connsiteX3" fmla="*/ 0 w 152399"/>
              <a:gd name="connsiteY3" fmla="*/ 737125 h 737125"/>
            </a:gdLst>
            <a:ahLst/>
            <a:cxnLst>
              <a:cxn ang="0">
                <a:pos x="connsiteX0" y="connsiteY0"/>
              </a:cxn>
              <a:cxn ang="0">
                <a:pos x="connsiteX1" y="connsiteY1"/>
              </a:cxn>
              <a:cxn ang="0">
                <a:pos x="connsiteX2" y="connsiteY2"/>
              </a:cxn>
              <a:cxn ang="0">
                <a:pos x="connsiteX3" y="connsiteY3"/>
              </a:cxn>
            </a:cxnLst>
            <a:rect l="l" t="t" r="r" b="b"/>
            <a:pathLst>
              <a:path w="152399" h="737125">
                <a:moveTo>
                  <a:pt x="0" y="0"/>
                </a:moveTo>
                <a:lnTo>
                  <a:pt x="152399" y="0"/>
                </a:lnTo>
                <a:lnTo>
                  <a:pt x="152399" y="737125"/>
                </a:lnTo>
                <a:lnTo>
                  <a:pt x="0" y="737125"/>
                </a:lnTo>
                <a:close/>
              </a:path>
            </a:pathLst>
          </a:custGeom>
          <a:solidFill>
            <a:srgbClr val="9E5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Freeform 37"/>
          <p:cNvSpPr/>
          <p:nvPr/>
        </p:nvSpPr>
        <p:spPr>
          <a:xfrm>
            <a:off x="5780082" y="5279694"/>
            <a:ext cx="142874" cy="737126"/>
          </a:xfrm>
          <a:custGeom>
            <a:avLst/>
            <a:gdLst>
              <a:gd name="connsiteX0" fmla="*/ 0 w 142874"/>
              <a:gd name="connsiteY0" fmla="*/ 0 h 737126"/>
              <a:gd name="connsiteX1" fmla="*/ 142874 w 142874"/>
              <a:gd name="connsiteY1" fmla="*/ 0 h 737126"/>
              <a:gd name="connsiteX2" fmla="*/ 142874 w 142874"/>
              <a:gd name="connsiteY2" fmla="*/ 737126 h 737126"/>
              <a:gd name="connsiteX3" fmla="*/ 0 w 142874"/>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42874" h="737126">
                <a:moveTo>
                  <a:pt x="0" y="0"/>
                </a:moveTo>
                <a:lnTo>
                  <a:pt x="142874" y="0"/>
                </a:lnTo>
                <a:lnTo>
                  <a:pt x="142874" y="737126"/>
                </a:lnTo>
                <a:lnTo>
                  <a:pt x="0" y="737126"/>
                </a:lnTo>
                <a:close/>
              </a:path>
            </a:pathLst>
          </a:custGeom>
          <a:solidFill>
            <a:srgbClr val="E5D39F"/>
          </a:solidFill>
          <a:ln>
            <a:solidFill>
              <a:srgbClr val="E5E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Freeform 38"/>
          <p:cNvSpPr/>
          <p:nvPr/>
        </p:nvSpPr>
        <p:spPr>
          <a:xfrm>
            <a:off x="5932482" y="5279694"/>
            <a:ext cx="152399" cy="737126"/>
          </a:xfrm>
          <a:custGeom>
            <a:avLst/>
            <a:gdLst>
              <a:gd name="connsiteX0" fmla="*/ 0 w 152399"/>
              <a:gd name="connsiteY0" fmla="*/ 0 h 737126"/>
              <a:gd name="connsiteX1" fmla="*/ 152399 w 152399"/>
              <a:gd name="connsiteY1" fmla="*/ 0 h 737126"/>
              <a:gd name="connsiteX2" fmla="*/ 152399 w 152399"/>
              <a:gd name="connsiteY2" fmla="*/ 737126 h 737126"/>
              <a:gd name="connsiteX3" fmla="*/ 0 w 152399"/>
              <a:gd name="connsiteY3" fmla="*/ 737126 h 737126"/>
            </a:gdLst>
            <a:ahLst/>
            <a:cxnLst>
              <a:cxn ang="0">
                <a:pos x="connsiteX0" y="connsiteY0"/>
              </a:cxn>
              <a:cxn ang="0">
                <a:pos x="connsiteX1" y="connsiteY1"/>
              </a:cxn>
              <a:cxn ang="0">
                <a:pos x="connsiteX2" y="connsiteY2"/>
              </a:cxn>
              <a:cxn ang="0">
                <a:pos x="connsiteX3" y="connsiteY3"/>
              </a:cxn>
            </a:cxnLst>
            <a:rect l="l" t="t" r="r" b="b"/>
            <a:pathLst>
              <a:path w="152399" h="737126">
                <a:moveTo>
                  <a:pt x="0" y="0"/>
                </a:moveTo>
                <a:lnTo>
                  <a:pt x="152399" y="0"/>
                </a:lnTo>
                <a:lnTo>
                  <a:pt x="152399" y="737126"/>
                </a:lnTo>
                <a:lnTo>
                  <a:pt x="0" y="737126"/>
                </a:lnTo>
                <a:close/>
              </a:path>
            </a:pathLst>
          </a:custGeom>
          <a:solidFill>
            <a:srgbClr val="D0A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Freeform 39"/>
          <p:cNvSpPr/>
          <p:nvPr/>
        </p:nvSpPr>
        <p:spPr>
          <a:xfrm>
            <a:off x="6084882" y="5279696"/>
            <a:ext cx="152399" cy="737125"/>
          </a:xfrm>
          <a:custGeom>
            <a:avLst/>
            <a:gdLst>
              <a:gd name="connsiteX0" fmla="*/ 0 w 152399"/>
              <a:gd name="connsiteY0" fmla="*/ 0 h 737125"/>
              <a:gd name="connsiteX1" fmla="*/ 152399 w 152399"/>
              <a:gd name="connsiteY1" fmla="*/ 0 h 737125"/>
              <a:gd name="connsiteX2" fmla="*/ 152399 w 152399"/>
              <a:gd name="connsiteY2" fmla="*/ 737125 h 737125"/>
              <a:gd name="connsiteX3" fmla="*/ 0 w 152399"/>
              <a:gd name="connsiteY3" fmla="*/ 737125 h 737125"/>
            </a:gdLst>
            <a:ahLst/>
            <a:cxnLst>
              <a:cxn ang="0">
                <a:pos x="connsiteX0" y="connsiteY0"/>
              </a:cxn>
              <a:cxn ang="0">
                <a:pos x="connsiteX1" y="connsiteY1"/>
              </a:cxn>
              <a:cxn ang="0">
                <a:pos x="connsiteX2" y="connsiteY2"/>
              </a:cxn>
              <a:cxn ang="0">
                <a:pos x="connsiteX3" y="connsiteY3"/>
              </a:cxn>
            </a:cxnLst>
            <a:rect l="l" t="t" r="r" b="b"/>
            <a:pathLst>
              <a:path w="152399" h="737125">
                <a:moveTo>
                  <a:pt x="0" y="0"/>
                </a:moveTo>
                <a:lnTo>
                  <a:pt x="152399" y="0"/>
                </a:lnTo>
                <a:lnTo>
                  <a:pt x="152399" y="737125"/>
                </a:lnTo>
                <a:lnTo>
                  <a:pt x="0" y="737125"/>
                </a:lnTo>
                <a:close/>
              </a:path>
            </a:pathLst>
          </a:custGeom>
          <a:solidFill>
            <a:srgbClr val="BF9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65"/>
          <p:cNvGrpSpPr/>
          <p:nvPr/>
        </p:nvGrpSpPr>
        <p:grpSpPr>
          <a:xfrm>
            <a:off x="6161082" y="1399984"/>
            <a:ext cx="3448056" cy="747454"/>
            <a:chOff x="6161082" y="1399984"/>
            <a:chExt cx="3448056" cy="747454"/>
          </a:xfrm>
        </p:grpSpPr>
        <p:grpSp>
          <p:nvGrpSpPr>
            <p:cNvPr id="51" name="Group 50"/>
            <p:cNvGrpSpPr/>
            <p:nvPr/>
          </p:nvGrpSpPr>
          <p:grpSpPr>
            <a:xfrm>
              <a:off x="6161082" y="1399984"/>
              <a:ext cx="3352803" cy="747454"/>
              <a:chOff x="6399209" y="1782293"/>
              <a:chExt cx="3352803" cy="747454"/>
            </a:xfrm>
          </p:grpSpPr>
          <p:sp>
            <p:nvSpPr>
              <p:cNvPr id="13" name="Rectangle 12"/>
              <p:cNvSpPr/>
              <p:nvPr/>
            </p:nvSpPr>
            <p:spPr>
              <a:xfrm>
                <a:off x="6399209" y="1782293"/>
                <a:ext cx="3124202" cy="7474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Hexagon 41"/>
              <p:cNvSpPr/>
              <p:nvPr/>
            </p:nvSpPr>
            <p:spPr>
              <a:xfrm>
                <a:off x="8913812" y="1782293"/>
                <a:ext cx="838200" cy="747454"/>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1" name="TextBox 60"/>
            <p:cNvSpPr txBox="1"/>
            <p:nvPr/>
          </p:nvSpPr>
          <p:spPr>
            <a:xfrm>
              <a:off x="6686150" y="1560210"/>
              <a:ext cx="2922988" cy="424732"/>
            </a:xfrm>
            <a:prstGeom prst="rect">
              <a:avLst/>
            </a:prstGeom>
            <a:noFill/>
          </p:spPr>
          <p:txBody>
            <a:bodyPr wrap="square" rtlCol="0">
              <a:spAutoFit/>
            </a:bodyPr>
            <a:lstStyle/>
            <a:p>
              <a:pPr>
                <a:lnSpc>
                  <a:spcPct val="90000"/>
                </a:lnSpc>
              </a:pPr>
              <a:r>
                <a:rPr lang="en-US" sz="2400" dirty="0" smtClean="0">
                  <a:solidFill>
                    <a:schemeClr val="bg1"/>
                  </a:solidFill>
                  <a:latin typeface="Arial Black" panose="020B0A04020102020204" pitchFamily="34" charset="0"/>
                </a:rPr>
                <a:t>1. </a:t>
              </a:r>
              <a:r>
                <a:rPr lang="en-US" sz="2400" dirty="0" smtClean="0">
                  <a:solidFill>
                    <a:schemeClr val="bg1"/>
                  </a:solidFill>
                </a:rPr>
                <a:t>Education</a:t>
              </a:r>
              <a:endParaRPr lang="en-US" sz="2400" dirty="0">
                <a:solidFill>
                  <a:schemeClr val="bg1"/>
                </a:solidFill>
              </a:endParaRPr>
            </a:p>
          </p:txBody>
        </p:sp>
      </p:grpSp>
      <p:grpSp>
        <p:nvGrpSpPr>
          <p:cNvPr id="68" name="Group 67"/>
          <p:cNvGrpSpPr/>
          <p:nvPr/>
        </p:nvGrpSpPr>
        <p:grpSpPr>
          <a:xfrm>
            <a:off x="6161080" y="3369515"/>
            <a:ext cx="3438531" cy="735179"/>
            <a:chOff x="6161080" y="3369515"/>
            <a:chExt cx="3438531" cy="735179"/>
          </a:xfrm>
        </p:grpSpPr>
        <p:grpSp>
          <p:nvGrpSpPr>
            <p:cNvPr id="53" name="Group 52"/>
            <p:cNvGrpSpPr/>
            <p:nvPr/>
          </p:nvGrpSpPr>
          <p:grpSpPr>
            <a:xfrm>
              <a:off x="6161080" y="3369515"/>
              <a:ext cx="3438531" cy="735179"/>
              <a:chOff x="6313481" y="4072059"/>
              <a:chExt cx="3438531" cy="735179"/>
            </a:xfrm>
          </p:grpSpPr>
          <p:sp>
            <p:nvSpPr>
              <p:cNvPr id="49" name="Rectangle 48"/>
              <p:cNvSpPr/>
              <p:nvPr/>
            </p:nvSpPr>
            <p:spPr>
              <a:xfrm>
                <a:off x="6313481" y="4072059"/>
                <a:ext cx="3204085" cy="735179"/>
              </a:xfrm>
              <a:prstGeom prst="rect">
                <a:avLst/>
              </a:prstGeom>
              <a:solidFill>
                <a:srgbClr val="47E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Hexagon 49"/>
              <p:cNvSpPr/>
              <p:nvPr/>
            </p:nvSpPr>
            <p:spPr>
              <a:xfrm>
                <a:off x="8892380" y="4072059"/>
                <a:ext cx="859632" cy="735179"/>
              </a:xfrm>
              <a:prstGeom prst="hexagon">
                <a:avLst/>
              </a:prstGeom>
              <a:solidFill>
                <a:srgbClr val="47E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3" name="Rectangle 62"/>
            <p:cNvSpPr/>
            <p:nvPr/>
          </p:nvSpPr>
          <p:spPr>
            <a:xfrm>
              <a:off x="6366808" y="3566288"/>
              <a:ext cx="2871299" cy="424732"/>
            </a:xfrm>
            <a:prstGeom prst="rect">
              <a:avLst/>
            </a:prstGeom>
          </p:spPr>
          <p:txBody>
            <a:bodyPr wrap="none">
              <a:spAutoFit/>
            </a:bodyPr>
            <a:lstStyle/>
            <a:p>
              <a:pPr>
                <a:lnSpc>
                  <a:spcPct val="90000"/>
                </a:lnSpc>
              </a:pPr>
              <a:r>
                <a:rPr lang="en-US" sz="2400" dirty="0" smtClean="0">
                  <a:solidFill>
                    <a:schemeClr val="bg1"/>
                  </a:solidFill>
                  <a:latin typeface="Arial Black" panose="020B0A04020102020204" pitchFamily="34" charset="0"/>
                </a:rPr>
                <a:t>3. </a:t>
              </a:r>
              <a:r>
                <a:rPr lang="en-US" sz="2400" dirty="0" smtClean="0">
                  <a:solidFill>
                    <a:schemeClr val="bg1"/>
                  </a:solidFill>
                </a:rPr>
                <a:t>Love for Country</a:t>
              </a:r>
              <a:endParaRPr lang="en-US" sz="2400" dirty="0">
                <a:solidFill>
                  <a:schemeClr val="bg1"/>
                </a:solidFill>
              </a:endParaRPr>
            </a:p>
          </p:txBody>
        </p:sp>
      </p:grpSp>
      <p:grpSp>
        <p:nvGrpSpPr>
          <p:cNvPr id="74" name="Group 73"/>
          <p:cNvGrpSpPr/>
          <p:nvPr/>
        </p:nvGrpSpPr>
        <p:grpSpPr>
          <a:xfrm>
            <a:off x="2465373" y="4343278"/>
            <a:ext cx="3438531" cy="735179"/>
            <a:chOff x="2465373" y="4343278"/>
            <a:chExt cx="3438531" cy="735179"/>
          </a:xfrm>
        </p:grpSpPr>
        <p:grpSp>
          <p:nvGrpSpPr>
            <p:cNvPr id="54" name="Group 53"/>
            <p:cNvGrpSpPr/>
            <p:nvPr/>
          </p:nvGrpSpPr>
          <p:grpSpPr>
            <a:xfrm>
              <a:off x="2465373" y="4343278"/>
              <a:ext cx="3438531" cy="735179"/>
              <a:chOff x="2732080" y="2999474"/>
              <a:chExt cx="3438531" cy="735179"/>
            </a:xfrm>
            <a:solidFill>
              <a:srgbClr val="8848C8"/>
            </a:solidFill>
          </p:grpSpPr>
          <p:sp>
            <p:nvSpPr>
              <p:cNvPr id="55" name="Rectangle 54"/>
              <p:cNvSpPr/>
              <p:nvPr/>
            </p:nvSpPr>
            <p:spPr>
              <a:xfrm flipH="1">
                <a:off x="2966526" y="2999474"/>
                <a:ext cx="3204085" cy="7351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Hexagon 55"/>
              <p:cNvSpPr/>
              <p:nvPr/>
            </p:nvSpPr>
            <p:spPr>
              <a:xfrm flipH="1">
                <a:off x="2732080" y="2999474"/>
                <a:ext cx="859632" cy="735179"/>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4" name="Rectangle 63"/>
            <p:cNvSpPr/>
            <p:nvPr/>
          </p:nvSpPr>
          <p:spPr>
            <a:xfrm>
              <a:off x="2934346" y="4536523"/>
              <a:ext cx="2418483" cy="424732"/>
            </a:xfrm>
            <a:prstGeom prst="rect">
              <a:avLst/>
            </a:prstGeom>
          </p:spPr>
          <p:txBody>
            <a:bodyPr wrap="none">
              <a:spAutoFit/>
            </a:bodyPr>
            <a:lstStyle/>
            <a:p>
              <a:pPr>
                <a:lnSpc>
                  <a:spcPct val="90000"/>
                </a:lnSpc>
              </a:pPr>
              <a:r>
                <a:rPr lang="en-US" sz="2400" dirty="0" smtClean="0">
                  <a:solidFill>
                    <a:schemeClr val="bg1"/>
                  </a:solidFill>
                  <a:latin typeface="Arial Black" panose="020B0A04020102020204" pitchFamily="34" charset="0"/>
                </a:rPr>
                <a:t>4. </a:t>
              </a:r>
              <a:r>
                <a:rPr lang="en-US" sz="2400" dirty="0" smtClean="0">
                  <a:solidFill>
                    <a:schemeClr val="bg1"/>
                  </a:solidFill>
                </a:rPr>
                <a:t>Offer Prayers</a:t>
              </a:r>
              <a:endParaRPr lang="en-US" sz="2400" dirty="0">
                <a:solidFill>
                  <a:schemeClr val="bg1"/>
                </a:solidFill>
              </a:endParaRPr>
            </a:p>
          </p:txBody>
        </p:sp>
      </p:grpSp>
      <p:grpSp>
        <p:nvGrpSpPr>
          <p:cNvPr id="75" name="Group 74"/>
          <p:cNvGrpSpPr/>
          <p:nvPr/>
        </p:nvGrpSpPr>
        <p:grpSpPr>
          <a:xfrm>
            <a:off x="6170607" y="5277116"/>
            <a:ext cx="3438531" cy="735179"/>
            <a:chOff x="6170607" y="5277116"/>
            <a:chExt cx="3438531" cy="735179"/>
          </a:xfrm>
        </p:grpSpPr>
        <p:grpSp>
          <p:nvGrpSpPr>
            <p:cNvPr id="57" name="Group 56"/>
            <p:cNvGrpSpPr/>
            <p:nvPr/>
          </p:nvGrpSpPr>
          <p:grpSpPr>
            <a:xfrm>
              <a:off x="6170607" y="5277116"/>
              <a:ext cx="3438531" cy="735179"/>
              <a:chOff x="6313481" y="4072059"/>
              <a:chExt cx="3438531" cy="735179"/>
            </a:xfrm>
            <a:solidFill>
              <a:srgbClr val="BF9A33"/>
            </a:solidFill>
          </p:grpSpPr>
          <p:sp>
            <p:nvSpPr>
              <p:cNvPr id="58" name="Rectangle 57"/>
              <p:cNvSpPr/>
              <p:nvPr/>
            </p:nvSpPr>
            <p:spPr>
              <a:xfrm>
                <a:off x="6313481" y="4072059"/>
                <a:ext cx="3204085" cy="7351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9" name="Hexagon 58"/>
              <p:cNvSpPr/>
              <p:nvPr/>
            </p:nvSpPr>
            <p:spPr>
              <a:xfrm>
                <a:off x="8892380" y="4072059"/>
                <a:ext cx="859632" cy="735179"/>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5" name="Rectangle 64"/>
            <p:cNvSpPr/>
            <p:nvPr/>
          </p:nvSpPr>
          <p:spPr>
            <a:xfrm>
              <a:off x="6227751" y="5314299"/>
              <a:ext cx="3204723" cy="646331"/>
            </a:xfrm>
            <a:prstGeom prst="rect">
              <a:avLst/>
            </a:prstGeom>
          </p:spPr>
          <p:txBody>
            <a:bodyPr wrap="none">
              <a:spAutoFit/>
            </a:bodyPr>
            <a:lstStyle/>
            <a:p>
              <a:pPr>
                <a:lnSpc>
                  <a:spcPct val="90000"/>
                </a:lnSpc>
              </a:pPr>
              <a:r>
                <a:rPr lang="en-US" sz="2000" dirty="0" smtClean="0">
                  <a:solidFill>
                    <a:schemeClr val="bg1"/>
                  </a:solidFill>
                  <a:latin typeface="Arial Black" panose="020B0A04020102020204" pitchFamily="34" charset="0"/>
                </a:rPr>
                <a:t>5. </a:t>
              </a:r>
              <a:r>
                <a:rPr lang="en-US" sz="2000" dirty="0" smtClean="0">
                  <a:solidFill>
                    <a:schemeClr val="bg1"/>
                  </a:solidFill>
                </a:rPr>
                <a:t>Spend life according to </a:t>
              </a:r>
            </a:p>
            <a:p>
              <a:pPr>
                <a:lnSpc>
                  <a:spcPct val="90000"/>
                </a:lnSpc>
              </a:pPr>
              <a:r>
                <a:rPr lang="en-US" sz="2000" dirty="0">
                  <a:solidFill>
                    <a:schemeClr val="bg1"/>
                  </a:solidFill>
                </a:rPr>
                <a:t>	</a:t>
              </a:r>
              <a:r>
                <a:rPr lang="en-US" sz="2000" dirty="0" smtClean="0">
                  <a:solidFill>
                    <a:schemeClr val="bg1"/>
                  </a:solidFill>
                </a:rPr>
                <a:t>Islamic Rules</a:t>
              </a:r>
              <a:endParaRPr lang="en-US" sz="2000" dirty="0">
                <a:solidFill>
                  <a:schemeClr val="bg1"/>
                </a:solidFill>
              </a:endParaRPr>
            </a:p>
          </p:txBody>
        </p:sp>
      </p:grpSp>
      <p:grpSp>
        <p:nvGrpSpPr>
          <p:cNvPr id="73" name="Group 72"/>
          <p:cNvGrpSpPr/>
          <p:nvPr/>
        </p:nvGrpSpPr>
        <p:grpSpPr>
          <a:xfrm>
            <a:off x="2513001" y="2405540"/>
            <a:ext cx="3438531" cy="735179"/>
            <a:chOff x="2570150" y="2405540"/>
            <a:chExt cx="3438531" cy="735179"/>
          </a:xfrm>
        </p:grpSpPr>
        <p:grpSp>
          <p:nvGrpSpPr>
            <p:cNvPr id="69" name="Group 68"/>
            <p:cNvGrpSpPr/>
            <p:nvPr/>
          </p:nvGrpSpPr>
          <p:grpSpPr>
            <a:xfrm>
              <a:off x="2570150" y="2405540"/>
              <a:ext cx="3438531" cy="735179"/>
              <a:chOff x="2732080" y="2999474"/>
              <a:chExt cx="3438531" cy="735179"/>
            </a:xfrm>
          </p:grpSpPr>
          <p:sp>
            <p:nvSpPr>
              <p:cNvPr id="70" name="Rectangle 69"/>
              <p:cNvSpPr/>
              <p:nvPr/>
            </p:nvSpPr>
            <p:spPr>
              <a:xfrm flipH="1">
                <a:off x="2966526" y="2999474"/>
                <a:ext cx="3204085" cy="73517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Hexagon 70"/>
              <p:cNvSpPr/>
              <p:nvPr/>
            </p:nvSpPr>
            <p:spPr>
              <a:xfrm flipH="1">
                <a:off x="2732080" y="2999474"/>
                <a:ext cx="859632" cy="735179"/>
              </a:xfrm>
              <a:prstGeom prst="hex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72" name="Rectangle 71"/>
            <p:cNvSpPr/>
            <p:nvPr/>
          </p:nvSpPr>
          <p:spPr>
            <a:xfrm>
              <a:off x="2823651" y="2592250"/>
              <a:ext cx="2991525" cy="424732"/>
            </a:xfrm>
            <a:prstGeom prst="rect">
              <a:avLst/>
            </a:prstGeom>
          </p:spPr>
          <p:txBody>
            <a:bodyPr wrap="none">
              <a:spAutoFit/>
            </a:bodyPr>
            <a:lstStyle/>
            <a:p>
              <a:pPr>
                <a:lnSpc>
                  <a:spcPct val="90000"/>
                </a:lnSpc>
              </a:pPr>
              <a:r>
                <a:rPr lang="en-US" sz="2400" dirty="0" smtClean="0">
                  <a:solidFill>
                    <a:schemeClr val="bg1"/>
                  </a:solidFill>
                  <a:latin typeface="Arial Black" panose="020B0A04020102020204" pitchFamily="34" charset="0"/>
                </a:rPr>
                <a:t>2. </a:t>
              </a:r>
              <a:r>
                <a:rPr lang="en-US" sz="2400" dirty="0" smtClean="0">
                  <a:solidFill>
                    <a:schemeClr val="bg1"/>
                  </a:solidFill>
                </a:rPr>
                <a:t>Respect of elders</a:t>
              </a:r>
              <a:endParaRPr lang="en-US" sz="2400" dirty="0">
                <a:solidFill>
                  <a:schemeClr val="bg1"/>
                </a:solidFill>
              </a:endParaRPr>
            </a:p>
          </p:txBody>
        </p:sp>
      </p:grpSp>
      <p:sp>
        <p:nvSpPr>
          <p:cNvPr id="82" name="Rectangle 81"/>
          <p:cNvSpPr/>
          <p:nvPr/>
        </p:nvSpPr>
        <p:spPr>
          <a:xfrm>
            <a:off x="7219752" y="6424863"/>
            <a:ext cx="3750066" cy="369332"/>
          </a:xfrm>
          <a:prstGeom prst="rect">
            <a:avLst/>
          </a:prstGeom>
        </p:spPr>
        <p:txBody>
          <a:bodyPr wrap="none">
            <a:spAutoFit/>
          </a:bodyPr>
          <a:lstStyle/>
          <a:p>
            <a:r>
              <a:rPr lang="en-US" dirty="0"/>
              <a:t>(Responsibilities of Youth para 01).</a:t>
            </a:r>
          </a:p>
        </p:txBody>
      </p:sp>
      <p:sp>
        <p:nvSpPr>
          <p:cNvPr id="83" name="Rectangle 82"/>
          <p:cNvSpPr/>
          <p:nvPr/>
        </p:nvSpPr>
        <p:spPr>
          <a:xfrm>
            <a:off x="9873138" y="290590"/>
            <a:ext cx="1129348" cy="341632"/>
          </a:xfrm>
          <a:prstGeom prst="rect">
            <a:avLst/>
          </a:prstGeom>
        </p:spPr>
        <p:txBody>
          <a:bodyPr wrap="none">
            <a:spAutoFit/>
          </a:bodyPr>
          <a:lstStyle/>
          <a:p>
            <a:pPr>
              <a:lnSpc>
                <a:spcPct val="90000"/>
              </a:lnSpc>
            </a:pPr>
            <a:r>
              <a:rPr lang="en-US" dirty="0" err="1"/>
              <a:t>Aslam</a:t>
            </a:r>
            <a:r>
              <a:rPr lang="en-US" dirty="0"/>
              <a:t> 11</a:t>
            </a:r>
          </a:p>
        </p:txBody>
      </p:sp>
    </p:spTree>
    <p:extLst>
      <p:ext uri="{BB962C8B-B14F-4D97-AF65-F5344CB8AC3E}">
        <p14:creationId xmlns:p14="http://schemas.microsoft.com/office/powerpoint/2010/main" val="3648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right)">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left)">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right)">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left)">
                                      <p:cBhvr>
                                        <p:cTn id="27" dur="500"/>
                                        <p:tgtEl>
                                          <p:spTgt spid="75"/>
                                        </p:tgtEl>
                                      </p:cBhvr>
                                    </p:animEffect>
                                  </p:childTnLst>
                                </p:cTn>
                              </p:par>
                              <p:par>
                                <p:cTn id="28" presetID="1" presetClass="entr" presetSubtype="0" fill="hold" nodeType="withEffect">
                                  <p:stCondLst>
                                    <p:cond delay="0"/>
                                  </p:stCondLst>
                                  <p:childTnLst>
                                    <p:set>
                                      <p:cBhvr>
                                        <p:cTn id="29"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1612" y="1066800"/>
            <a:ext cx="4928744" cy="5562600"/>
          </a:xfrm>
        </p:spPr>
        <p:txBody>
          <a:bodyPr/>
          <a:lstStyle/>
          <a:p>
            <a:pPr marL="0" indent="0">
              <a:buNone/>
            </a:pPr>
            <a:r>
              <a:rPr lang="en-US" dirty="0" smtClean="0"/>
              <a:t>O sublime </a:t>
            </a:r>
            <a:r>
              <a:rPr lang="en-US" dirty="0" err="1" smtClean="0"/>
              <a:t>cresent</a:t>
            </a:r>
            <a:r>
              <a:rPr lang="en-US" dirty="0" smtClean="0"/>
              <a:t> moon!</a:t>
            </a:r>
          </a:p>
          <a:p>
            <a:pPr marL="0" indent="0">
              <a:buNone/>
            </a:pPr>
            <a:r>
              <a:rPr lang="en-US" dirty="0" smtClean="0"/>
              <a:t>Active shinning sun at noon!</a:t>
            </a:r>
          </a:p>
          <a:p>
            <a:pPr marL="0" indent="0">
              <a:buNone/>
            </a:pPr>
            <a:r>
              <a:rPr lang="en-US" dirty="0" smtClean="0"/>
              <a:t>Amplify your energy with cheer;</a:t>
            </a:r>
          </a:p>
          <a:p>
            <a:pPr marL="0" indent="0">
              <a:buNone/>
            </a:pPr>
            <a:r>
              <a:rPr lang="en-US" dirty="0" smtClean="0"/>
              <a:t>Spread positive waves without fear</a:t>
            </a:r>
          </a:p>
          <a:p>
            <a:pPr marL="0" indent="0">
              <a:buNone/>
            </a:pPr>
            <a:endParaRPr lang="en-US" dirty="0"/>
          </a:p>
          <a:p>
            <a:pPr marL="0" indent="0">
              <a:buNone/>
            </a:pPr>
            <a:r>
              <a:rPr lang="en-US" dirty="0" smtClean="0"/>
              <a:t>Muscles of iron like a beam;</a:t>
            </a:r>
          </a:p>
          <a:p>
            <a:pPr marL="0" indent="0">
              <a:buNone/>
            </a:pPr>
            <a:r>
              <a:rPr lang="en-US" dirty="0" smtClean="0"/>
              <a:t>Give wings to your ideal dream;</a:t>
            </a:r>
          </a:p>
          <a:p>
            <a:pPr marL="0" indent="0">
              <a:buNone/>
            </a:pPr>
            <a:r>
              <a:rPr lang="en-US" dirty="0" smtClean="0"/>
              <a:t>Faith of yours a guiding star;</a:t>
            </a:r>
          </a:p>
          <a:p>
            <a:pPr marL="0" indent="0">
              <a:buNone/>
            </a:pPr>
            <a:r>
              <a:rPr lang="en-US" dirty="0" smtClean="0"/>
              <a:t>Take Untrodden path afar</a:t>
            </a:r>
          </a:p>
          <a:p>
            <a:pPr marL="0" indent="0">
              <a:buNone/>
            </a:pPr>
            <a:r>
              <a:rPr lang="en-US" dirty="0" smtClean="0"/>
              <a:t> </a:t>
            </a:r>
            <a:endParaRPr lang="en-US" dirty="0"/>
          </a:p>
        </p:txBody>
      </p:sp>
      <p:sp>
        <p:nvSpPr>
          <p:cNvPr id="4" name="Rectangle 3"/>
          <p:cNvSpPr/>
          <p:nvPr/>
        </p:nvSpPr>
        <p:spPr>
          <a:xfrm>
            <a:off x="10056812" y="381000"/>
            <a:ext cx="1146468" cy="341632"/>
          </a:xfrm>
          <a:prstGeom prst="rect">
            <a:avLst/>
          </a:prstGeom>
        </p:spPr>
        <p:txBody>
          <a:bodyPr wrap="none">
            <a:spAutoFit/>
          </a:bodyPr>
          <a:lstStyle/>
          <a:p>
            <a:pPr>
              <a:lnSpc>
                <a:spcPct val="90000"/>
              </a:lnSpc>
            </a:pPr>
            <a:r>
              <a:rPr lang="en-US" dirty="0" err="1"/>
              <a:t>Aslam</a:t>
            </a:r>
            <a:r>
              <a:rPr lang="en-US" dirty="0"/>
              <a:t> 12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219200"/>
            <a:ext cx="4648200" cy="4495800"/>
          </a:xfrm>
          <a:prstGeom prst="rect">
            <a:avLst/>
          </a:prstGeom>
          <a:effectLst>
            <a:softEdge rad="317500"/>
          </a:effectLst>
        </p:spPr>
      </p:pic>
    </p:spTree>
    <p:extLst>
      <p:ext uri="{BB962C8B-B14F-4D97-AF65-F5344CB8AC3E}">
        <p14:creationId xmlns:p14="http://schemas.microsoft.com/office/powerpoint/2010/main" val="219609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2218041" y="5221887"/>
            <a:ext cx="3642806" cy="1389329"/>
            <a:chOff x="5574749" y="5190630"/>
            <a:chExt cx="3642806" cy="1389329"/>
          </a:xfrm>
        </p:grpSpPr>
        <p:grpSp>
          <p:nvGrpSpPr>
            <p:cNvPr id="88" name="Group 87"/>
            <p:cNvGrpSpPr/>
            <p:nvPr/>
          </p:nvGrpSpPr>
          <p:grpSpPr>
            <a:xfrm>
              <a:off x="5574749" y="5190630"/>
              <a:ext cx="3642806" cy="1389329"/>
              <a:chOff x="4963309" y="4114748"/>
              <a:chExt cx="3950502" cy="1412087"/>
            </a:xfrm>
          </p:grpSpPr>
          <p:grpSp>
            <p:nvGrpSpPr>
              <p:cNvPr id="89" name="Group 88"/>
              <p:cNvGrpSpPr/>
              <p:nvPr/>
            </p:nvGrpSpPr>
            <p:grpSpPr>
              <a:xfrm>
                <a:off x="4963309" y="4114748"/>
                <a:ext cx="3815112" cy="1412087"/>
                <a:chOff x="3732212" y="3733800"/>
                <a:chExt cx="3815112" cy="1412087"/>
              </a:xfrm>
            </p:grpSpPr>
            <p:sp>
              <p:nvSpPr>
                <p:cNvPr id="91" name="Round Same Side Corner Rectangle 90"/>
                <p:cNvSpPr/>
                <p:nvPr/>
              </p:nvSpPr>
              <p:spPr>
                <a:xfrm rot="5400000">
                  <a:off x="4933725" y="2532288"/>
                  <a:ext cx="1412086" cy="3815111"/>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Freeform 91"/>
                <p:cNvSpPr/>
                <p:nvPr/>
              </p:nvSpPr>
              <p:spPr>
                <a:xfrm rot="5400000">
                  <a:off x="6536481" y="4135043"/>
                  <a:ext cx="1412086" cy="609600"/>
                </a:xfrm>
                <a:custGeom>
                  <a:avLst/>
                  <a:gdLst>
                    <a:gd name="connsiteX0" fmla="*/ 0 w 1412086"/>
                    <a:gd name="connsiteY0" fmla="*/ 609600 h 609600"/>
                    <a:gd name="connsiteX1" fmla="*/ 0 w 1412086"/>
                    <a:gd name="connsiteY1" fmla="*/ 235352 h 609600"/>
                    <a:gd name="connsiteX2" fmla="*/ 235352 w 1412086"/>
                    <a:gd name="connsiteY2" fmla="*/ 0 h 609600"/>
                    <a:gd name="connsiteX3" fmla="*/ 1176734 w 1412086"/>
                    <a:gd name="connsiteY3" fmla="*/ 0 h 609600"/>
                    <a:gd name="connsiteX4" fmla="*/ 1412086 w 1412086"/>
                    <a:gd name="connsiteY4" fmla="*/ 235352 h 609600"/>
                    <a:gd name="connsiteX5" fmla="*/ 1412086 w 1412086"/>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6" h="609600">
                      <a:moveTo>
                        <a:pt x="0" y="609600"/>
                      </a:moveTo>
                      <a:lnTo>
                        <a:pt x="0" y="235352"/>
                      </a:lnTo>
                      <a:cubicBezTo>
                        <a:pt x="0" y="105371"/>
                        <a:pt x="105371" y="0"/>
                        <a:pt x="235352" y="0"/>
                      </a:cubicBezTo>
                      <a:lnTo>
                        <a:pt x="1176734" y="0"/>
                      </a:lnTo>
                      <a:cubicBezTo>
                        <a:pt x="1306715" y="0"/>
                        <a:pt x="1412086" y="105371"/>
                        <a:pt x="1412086" y="235352"/>
                      </a:cubicBezTo>
                      <a:lnTo>
                        <a:pt x="1412086" y="609600"/>
                      </a:lnTo>
                      <a:close/>
                    </a:path>
                  </a:pathLst>
                </a:custGeom>
                <a:solidFill>
                  <a:srgbClr val="EE9A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0" name="TextBox 89"/>
              <p:cNvSpPr txBox="1"/>
              <p:nvPr/>
            </p:nvSpPr>
            <p:spPr>
              <a:xfrm>
                <a:off x="8138588" y="4497627"/>
                <a:ext cx="775223" cy="600611"/>
              </a:xfrm>
              <a:prstGeom prst="rect">
                <a:avLst/>
              </a:prstGeom>
              <a:noFill/>
            </p:spPr>
            <p:txBody>
              <a:bodyPr wrap="square" rtlCol="0">
                <a:spAutoFit/>
              </a:bodyPr>
              <a:lstStyle/>
              <a:p>
                <a:pPr algn="ctr">
                  <a:lnSpc>
                    <a:spcPct val="90000"/>
                  </a:lnSpc>
                </a:pPr>
                <a:r>
                  <a:rPr lang="en-US" sz="3600" dirty="0" smtClean="0">
                    <a:solidFill>
                      <a:schemeClr val="bg1"/>
                    </a:solidFill>
                  </a:rPr>
                  <a:t>03</a:t>
                </a:r>
                <a:endParaRPr lang="en-US" sz="3600" dirty="0">
                  <a:solidFill>
                    <a:schemeClr val="bg1"/>
                  </a:solidFill>
                </a:endParaRPr>
              </a:p>
            </p:txBody>
          </p:sp>
        </p:grpSp>
        <p:sp>
          <p:nvSpPr>
            <p:cNvPr id="8" name="TextBox 7"/>
            <p:cNvSpPr txBox="1"/>
            <p:nvPr/>
          </p:nvSpPr>
          <p:spPr>
            <a:xfrm>
              <a:off x="5865070" y="5340529"/>
              <a:ext cx="2674919" cy="1089529"/>
            </a:xfrm>
            <a:prstGeom prst="rect">
              <a:avLst/>
            </a:prstGeom>
            <a:noFill/>
          </p:spPr>
          <p:txBody>
            <a:bodyPr wrap="square" rtlCol="0">
              <a:spAutoFit/>
            </a:bodyPr>
            <a:lstStyle/>
            <a:p>
              <a:pPr>
                <a:lnSpc>
                  <a:spcPct val="90000"/>
                </a:lnSpc>
              </a:pPr>
              <a:r>
                <a:rPr lang="en-US" dirty="0" smtClean="0"/>
                <a:t>Polio or poliomyelitis is a disabling and life threatening disease caused by polio virus.</a:t>
              </a:r>
              <a:endParaRPr lang="en-US" dirty="0"/>
            </a:p>
          </p:txBody>
        </p:sp>
      </p:grpSp>
      <p:grpSp>
        <p:nvGrpSpPr>
          <p:cNvPr id="7" name="Group 6"/>
          <p:cNvGrpSpPr/>
          <p:nvPr/>
        </p:nvGrpSpPr>
        <p:grpSpPr>
          <a:xfrm>
            <a:off x="2221034" y="3373162"/>
            <a:ext cx="3642806" cy="1389329"/>
            <a:chOff x="5242605" y="3382785"/>
            <a:chExt cx="3642806" cy="1389329"/>
          </a:xfrm>
        </p:grpSpPr>
        <p:grpSp>
          <p:nvGrpSpPr>
            <p:cNvPr id="80" name="Group 79"/>
            <p:cNvGrpSpPr/>
            <p:nvPr/>
          </p:nvGrpSpPr>
          <p:grpSpPr>
            <a:xfrm>
              <a:off x="5242605" y="3382785"/>
              <a:ext cx="3642806" cy="1389329"/>
              <a:chOff x="4963309" y="4114748"/>
              <a:chExt cx="3950502" cy="1412087"/>
            </a:xfrm>
          </p:grpSpPr>
          <p:grpSp>
            <p:nvGrpSpPr>
              <p:cNvPr id="81" name="Group 80"/>
              <p:cNvGrpSpPr/>
              <p:nvPr/>
            </p:nvGrpSpPr>
            <p:grpSpPr>
              <a:xfrm>
                <a:off x="4963309" y="4114748"/>
                <a:ext cx="3815112" cy="1412087"/>
                <a:chOff x="3732212" y="3733800"/>
                <a:chExt cx="3815112" cy="1412087"/>
              </a:xfrm>
            </p:grpSpPr>
            <p:sp>
              <p:nvSpPr>
                <p:cNvPr id="83" name="Round Same Side Corner Rectangle 82"/>
                <p:cNvSpPr/>
                <p:nvPr/>
              </p:nvSpPr>
              <p:spPr>
                <a:xfrm rot="5400000">
                  <a:off x="4933725" y="2532288"/>
                  <a:ext cx="1412086" cy="3815111"/>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4" name="Freeform 83"/>
                <p:cNvSpPr/>
                <p:nvPr/>
              </p:nvSpPr>
              <p:spPr>
                <a:xfrm rot="5400000">
                  <a:off x="6536481" y="4135043"/>
                  <a:ext cx="1412086" cy="609600"/>
                </a:xfrm>
                <a:custGeom>
                  <a:avLst/>
                  <a:gdLst>
                    <a:gd name="connsiteX0" fmla="*/ 0 w 1412086"/>
                    <a:gd name="connsiteY0" fmla="*/ 609600 h 609600"/>
                    <a:gd name="connsiteX1" fmla="*/ 0 w 1412086"/>
                    <a:gd name="connsiteY1" fmla="*/ 235352 h 609600"/>
                    <a:gd name="connsiteX2" fmla="*/ 235352 w 1412086"/>
                    <a:gd name="connsiteY2" fmla="*/ 0 h 609600"/>
                    <a:gd name="connsiteX3" fmla="*/ 1176734 w 1412086"/>
                    <a:gd name="connsiteY3" fmla="*/ 0 h 609600"/>
                    <a:gd name="connsiteX4" fmla="*/ 1412086 w 1412086"/>
                    <a:gd name="connsiteY4" fmla="*/ 235352 h 609600"/>
                    <a:gd name="connsiteX5" fmla="*/ 1412086 w 1412086"/>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6" h="609600">
                      <a:moveTo>
                        <a:pt x="0" y="609600"/>
                      </a:moveTo>
                      <a:lnTo>
                        <a:pt x="0" y="235352"/>
                      </a:lnTo>
                      <a:cubicBezTo>
                        <a:pt x="0" y="105371"/>
                        <a:pt x="105371" y="0"/>
                        <a:pt x="235352" y="0"/>
                      </a:cubicBezTo>
                      <a:lnTo>
                        <a:pt x="1176734" y="0"/>
                      </a:lnTo>
                      <a:cubicBezTo>
                        <a:pt x="1306715" y="0"/>
                        <a:pt x="1412086" y="105371"/>
                        <a:pt x="1412086" y="235352"/>
                      </a:cubicBezTo>
                      <a:lnTo>
                        <a:pt x="1412086" y="609600"/>
                      </a:lnTo>
                      <a:close/>
                    </a:path>
                  </a:pathLst>
                </a:custGeom>
                <a:solidFill>
                  <a:srgbClr val="8B35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2" name="TextBox 81"/>
              <p:cNvSpPr txBox="1"/>
              <p:nvPr/>
            </p:nvSpPr>
            <p:spPr>
              <a:xfrm>
                <a:off x="8138588" y="4497627"/>
                <a:ext cx="775223" cy="600611"/>
              </a:xfrm>
              <a:prstGeom prst="rect">
                <a:avLst/>
              </a:prstGeom>
              <a:noFill/>
            </p:spPr>
            <p:txBody>
              <a:bodyPr wrap="square" rtlCol="0">
                <a:spAutoFit/>
              </a:bodyPr>
              <a:lstStyle/>
              <a:p>
                <a:pPr algn="ctr">
                  <a:lnSpc>
                    <a:spcPct val="90000"/>
                  </a:lnSpc>
                </a:pPr>
                <a:r>
                  <a:rPr lang="en-US" sz="3600" dirty="0" smtClean="0">
                    <a:solidFill>
                      <a:schemeClr val="bg1"/>
                    </a:solidFill>
                  </a:rPr>
                  <a:t>02</a:t>
                </a:r>
                <a:endParaRPr lang="en-US" sz="3600" dirty="0">
                  <a:solidFill>
                    <a:schemeClr val="bg1"/>
                  </a:solidFill>
                </a:endParaRPr>
              </a:p>
            </p:txBody>
          </p:sp>
        </p:grpSp>
        <p:sp>
          <p:nvSpPr>
            <p:cNvPr id="6" name="TextBox 5"/>
            <p:cNvSpPr txBox="1"/>
            <p:nvPr/>
          </p:nvSpPr>
          <p:spPr>
            <a:xfrm>
              <a:off x="5589007" y="3618265"/>
              <a:ext cx="2639005" cy="840230"/>
            </a:xfrm>
            <a:prstGeom prst="rect">
              <a:avLst/>
            </a:prstGeom>
            <a:noFill/>
          </p:spPr>
          <p:txBody>
            <a:bodyPr wrap="square" rtlCol="0">
              <a:spAutoFit/>
            </a:bodyPr>
            <a:lstStyle/>
            <a:p>
              <a:pPr>
                <a:lnSpc>
                  <a:spcPct val="90000"/>
                </a:lnSpc>
              </a:pPr>
              <a:r>
                <a:rPr lang="en-US" dirty="0" smtClean="0"/>
                <a:t>Bullying, child </a:t>
              </a:r>
              <a:r>
                <a:rPr lang="en-US" dirty="0" err="1" smtClean="0"/>
                <a:t>labour</a:t>
              </a:r>
              <a:r>
                <a:rPr lang="en-US" dirty="0" smtClean="0"/>
                <a:t>, child </a:t>
              </a:r>
              <a:r>
                <a:rPr lang="en-US" dirty="0" err="1" smtClean="0"/>
                <a:t>mariages</a:t>
              </a:r>
              <a:r>
                <a:rPr lang="en-US" dirty="0" smtClean="0"/>
                <a:t> and drug addiction</a:t>
              </a:r>
              <a:endParaRPr lang="en-US" dirty="0"/>
            </a:p>
          </p:txBody>
        </p:sp>
      </p:grpSp>
      <p:grpSp>
        <p:nvGrpSpPr>
          <p:cNvPr id="5" name="Group 4"/>
          <p:cNvGrpSpPr/>
          <p:nvPr/>
        </p:nvGrpSpPr>
        <p:grpSpPr>
          <a:xfrm>
            <a:off x="2251777" y="1509409"/>
            <a:ext cx="3642806" cy="1389329"/>
            <a:chOff x="5719652" y="1515675"/>
            <a:chExt cx="3642806" cy="1389329"/>
          </a:xfrm>
        </p:grpSpPr>
        <p:grpSp>
          <p:nvGrpSpPr>
            <p:cNvPr id="45" name="Group 44"/>
            <p:cNvGrpSpPr/>
            <p:nvPr/>
          </p:nvGrpSpPr>
          <p:grpSpPr>
            <a:xfrm>
              <a:off x="5719652" y="1515675"/>
              <a:ext cx="3642806" cy="1389329"/>
              <a:chOff x="4963309" y="4114748"/>
              <a:chExt cx="3950502" cy="1412087"/>
            </a:xfrm>
          </p:grpSpPr>
          <p:grpSp>
            <p:nvGrpSpPr>
              <p:cNvPr id="46" name="Group 45"/>
              <p:cNvGrpSpPr/>
              <p:nvPr/>
            </p:nvGrpSpPr>
            <p:grpSpPr>
              <a:xfrm>
                <a:off x="4963309" y="4114748"/>
                <a:ext cx="3815112" cy="1412087"/>
                <a:chOff x="3732212" y="3733800"/>
                <a:chExt cx="3815112" cy="1412087"/>
              </a:xfrm>
            </p:grpSpPr>
            <p:sp>
              <p:nvSpPr>
                <p:cNvPr id="48" name="Round Same Side Corner Rectangle 47"/>
                <p:cNvSpPr/>
                <p:nvPr/>
              </p:nvSpPr>
              <p:spPr>
                <a:xfrm rot="5400000">
                  <a:off x="4933725" y="2532288"/>
                  <a:ext cx="1412086" cy="3815111"/>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Freeform 48"/>
                <p:cNvSpPr/>
                <p:nvPr/>
              </p:nvSpPr>
              <p:spPr>
                <a:xfrm rot="5400000">
                  <a:off x="6536481" y="4135043"/>
                  <a:ext cx="1412086" cy="609600"/>
                </a:xfrm>
                <a:custGeom>
                  <a:avLst/>
                  <a:gdLst>
                    <a:gd name="connsiteX0" fmla="*/ 0 w 1412086"/>
                    <a:gd name="connsiteY0" fmla="*/ 609600 h 609600"/>
                    <a:gd name="connsiteX1" fmla="*/ 0 w 1412086"/>
                    <a:gd name="connsiteY1" fmla="*/ 235352 h 609600"/>
                    <a:gd name="connsiteX2" fmla="*/ 235352 w 1412086"/>
                    <a:gd name="connsiteY2" fmla="*/ 0 h 609600"/>
                    <a:gd name="connsiteX3" fmla="*/ 1176734 w 1412086"/>
                    <a:gd name="connsiteY3" fmla="*/ 0 h 609600"/>
                    <a:gd name="connsiteX4" fmla="*/ 1412086 w 1412086"/>
                    <a:gd name="connsiteY4" fmla="*/ 235352 h 609600"/>
                    <a:gd name="connsiteX5" fmla="*/ 1412086 w 1412086"/>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6" h="609600">
                      <a:moveTo>
                        <a:pt x="0" y="609600"/>
                      </a:moveTo>
                      <a:lnTo>
                        <a:pt x="0" y="235352"/>
                      </a:lnTo>
                      <a:cubicBezTo>
                        <a:pt x="0" y="105371"/>
                        <a:pt x="105371" y="0"/>
                        <a:pt x="235352" y="0"/>
                      </a:cubicBezTo>
                      <a:lnTo>
                        <a:pt x="1176734" y="0"/>
                      </a:lnTo>
                      <a:cubicBezTo>
                        <a:pt x="1306715" y="0"/>
                        <a:pt x="1412086" y="105371"/>
                        <a:pt x="1412086" y="235352"/>
                      </a:cubicBezTo>
                      <a:lnTo>
                        <a:pt x="1412086" y="6096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TextBox 46"/>
              <p:cNvSpPr txBox="1"/>
              <p:nvPr/>
            </p:nvSpPr>
            <p:spPr>
              <a:xfrm>
                <a:off x="8138588" y="4497627"/>
                <a:ext cx="775223" cy="590931"/>
              </a:xfrm>
              <a:prstGeom prst="rect">
                <a:avLst/>
              </a:prstGeom>
              <a:noFill/>
            </p:spPr>
            <p:txBody>
              <a:bodyPr wrap="square" rtlCol="0">
                <a:spAutoFit/>
              </a:bodyPr>
              <a:lstStyle/>
              <a:p>
                <a:pPr algn="ctr">
                  <a:lnSpc>
                    <a:spcPct val="90000"/>
                  </a:lnSpc>
                </a:pPr>
                <a:r>
                  <a:rPr lang="en-US" sz="3600" dirty="0" smtClean="0">
                    <a:solidFill>
                      <a:schemeClr val="bg1"/>
                    </a:solidFill>
                  </a:rPr>
                  <a:t>01</a:t>
                </a:r>
                <a:endParaRPr lang="en-US" sz="3600" dirty="0">
                  <a:solidFill>
                    <a:schemeClr val="bg1"/>
                  </a:solidFill>
                </a:endParaRPr>
              </a:p>
            </p:txBody>
          </p:sp>
        </p:grpSp>
        <p:sp>
          <p:nvSpPr>
            <p:cNvPr id="4" name="TextBox 3"/>
            <p:cNvSpPr txBox="1"/>
            <p:nvPr/>
          </p:nvSpPr>
          <p:spPr>
            <a:xfrm>
              <a:off x="5757973" y="1670604"/>
              <a:ext cx="2952507" cy="1089529"/>
            </a:xfrm>
            <a:prstGeom prst="rect">
              <a:avLst/>
            </a:prstGeom>
            <a:noFill/>
          </p:spPr>
          <p:txBody>
            <a:bodyPr wrap="square" rtlCol="0">
              <a:spAutoFit/>
            </a:bodyPr>
            <a:lstStyle/>
            <a:p>
              <a:pPr>
                <a:lnSpc>
                  <a:spcPct val="90000"/>
                </a:lnSpc>
              </a:pPr>
              <a:r>
                <a:rPr lang="en-US" dirty="0" smtClean="0"/>
                <a:t>Deficiencies and excesses in nutrient intake, imbalance of essential nutrients.</a:t>
              </a:r>
              <a:endParaRPr lang="en-US" dirty="0"/>
            </a:p>
          </p:txBody>
        </p:sp>
      </p:grpSp>
      <p:sp>
        <p:nvSpPr>
          <p:cNvPr id="2" name="Title 1"/>
          <p:cNvSpPr>
            <a:spLocks noGrp="1"/>
          </p:cNvSpPr>
          <p:nvPr>
            <p:ph type="title"/>
          </p:nvPr>
        </p:nvSpPr>
        <p:spPr>
          <a:xfrm>
            <a:off x="1183314" y="149285"/>
            <a:ext cx="9601200" cy="838200"/>
          </a:xfrm>
        </p:spPr>
        <p:txBody>
          <a:bodyPr/>
          <a:lstStyle/>
          <a:p>
            <a:r>
              <a:rPr lang="en-US" dirty="0" smtClean="0"/>
              <a:t>Problems of Youth</a:t>
            </a:r>
            <a:endParaRPr lang="en-US" dirty="0"/>
          </a:p>
        </p:txBody>
      </p:sp>
      <p:grpSp>
        <p:nvGrpSpPr>
          <p:cNvPr id="96" name="Group 95"/>
          <p:cNvGrpSpPr/>
          <p:nvPr/>
        </p:nvGrpSpPr>
        <p:grpSpPr>
          <a:xfrm>
            <a:off x="2111256" y="1383843"/>
            <a:ext cx="3608398" cy="1654071"/>
            <a:chOff x="2111256" y="1383843"/>
            <a:chExt cx="3608398" cy="1654071"/>
          </a:xfrm>
        </p:grpSpPr>
        <p:sp>
          <p:nvSpPr>
            <p:cNvPr id="50" name="Freeform 49"/>
            <p:cNvSpPr/>
            <p:nvPr/>
          </p:nvSpPr>
          <p:spPr>
            <a:xfrm rot="16200000">
              <a:off x="3088418" y="406681"/>
              <a:ext cx="1654071" cy="3608396"/>
            </a:xfrm>
            <a:custGeom>
              <a:avLst/>
              <a:gdLst>
                <a:gd name="connsiteX0" fmla="*/ 1452566 w 1452566"/>
                <a:gd name="connsiteY0" fmla="*/ 242099 h 3913187"/>
                <a:gd name="connsiteX1" fmla="*/ 1452566 w 1452566"/>
                <a:gd name="connsiteY1" fmla="*/ 3913187 h 3913187"/>
                <a:gd name="connsiteX2" fmla="*/ 1189392 w 1452566"/>
                <a:gd name="connsiteY2" fmla="*/ 3913187 h 3913187"/>
                <a:gd name="connsiteX3" fmla="*/ 1193012 w 1452566"/>
                <a:gd name="connsiteY3" fmla="*/ 3875082 h 3913187"/>
                <a:gd name="connsiteX4" fmla="*/ 726286 w 1452566"/>
                <a:gd name="connsiteY4" fmla="*/ 3379782 h 3913187"/>
                <a:gd name="connsiteX5" fmla="*/ 259560 w 1452566"/>
                <a:gd name="connsiteY5" fmla="*/ 3875082 h 3913187"/>
                <a:gd name="connsiteX6" fmla="*/ 263179 w 1452566"/>
                <a:gd name="connsiteY6" fmla="*/ 3913187 h 3913187"/>
                <a:gd name="connsiteX7" fmla="*/ 0 w 1452566"/>
                <a:gd name="connsiteY7" fmla="*/ 3913187 h 3913187"/>
                <a:gd name="connsiteX8" fmla="*/ 0 w 1452566"/>
                <a:gd name="connsiteY8" fmla="*/ 242099 h 3913187"/>
                <a:gd name="connsiteX9" fmla="*/ 242099 w 1452566"/>
                <a:gd name="connsiteY9" fmla="*/ 0 h 3913187"/>
                <a:gd name="connsiteX10" fmla="*/ 1210467 w 1452566"/>
                <a:gd name="connsiteY10" fmla="*/ 0 h 3913187"/>
                <a:gd name="connsiteX11" fmla="*/ 1452566 w 1452566"/>
                <a:gd name="connsiteY11" fmla="*/ 242099 h 391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2566" h="3913187">
                  <a:moveTo>
                    <a:pt x="1452566" y="242099"/>
                  </a:moveTo>
                  <a:lnTo>
                    <a:pt x="1452566" y="3913187"/>
                  </a:lnTo>
                  <a:lnTo>
                    <a:pt x="1189392" y="3913187"/>
                  </a:lnTo>
                  <a:lnTo>
                    <a:pt x="1193012" y="3875082"/>
                  </a:lnTo>
                  <a:cubicBezTo>
                    <a:pt x="1193012" y="3601535"/>
                    <a:pt x="984052" y="3379782"/>
                    <a:pt x="726286" y="3379782"/>
                  </a:cubicBezTo>
                  <a:cubicBezTo>
                    <a:pt x="468520" y="3379782"/>
                    <a:pt x="259560" y="3601535"/>
                    <a:pt x="259560" y="3875082"/>
                  </a:cubicBezTo>
                  <a:lnTo>
                    <a:pt x="263179" y="3913187"/>
                  </a:lnTo>
                  <a:lnTo>
                    <a:pt x="0" y="3913187"/>
                  </a:lnTo>
                  <a:lnTo>
                    <a:pt x="0" y="242099"/>
                  </a:lnTo>
                  <a:cubicBezTo>
                    <a:pt x="0" y="108391"/>
                    <a:pt x="108391" y="0"/>
                    <a:pt x="242099" y="0"/>
                  </a:cubicBezTo>
                  <a:lnTo>
                    <a:pt x="1210467" y="0"/>
                  </a:lnTo>
                  <a:cubicBezTo>
                    <a:pt x="1344175" y="0"/>
                    <a:pt x="1452566" y="108391"/>
                    <a:pt x="1452566" y="242099"/>
                  </a:cubicBezTo>
                  <a:close/>
                </a:path>
              </a:pathLst>
            </a:custGeom>
            <a:solidFill>
              <a:srgbClr val="1FC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Freeform 50"/>
            <p:cNvSpPr/>
            <p:nvPr/>
          </p:nvSpPr>
          <p:spPr>
            <a:xfrm rot="16200000">
              <a:off x="3291053" y="479107"/>
              <a:ext cx="1389325" cy="3467876"/>
            </a:xfrm>
            <a:custGeom>
              <a:avLst/>
              <a:gdLst>
                <a:gd name="connsiteX0" fmla="*/ 1219198 w 1219198"/>
                <a:gd name="connsiteY0" fmla="*/ 203204 h 3684595"/>
                <a:gd name="connsiteX1" fmla="*/ 1219198 w 1219198"/>
                <a:gd name="connsiteY1" fmla="*/ 3684595 h 3684595"/>
                <a:gd name="connsiteX2" fmla="*/ 1073608 w 1219198"/>
                <a:gd name="connsiteY2" fmla="*/ 3684595 h 3684595"/>
                <a:gd name="connsiteX3" fmla="*/ 1076324 w 1219198"/>
                <a:gd name="connsiteY3" fmla="*/ 3656013 h 3684595"/>
                <a:gd name="connsiteX4" fmla="*/ 609598 w 1219198"/>
                <a:gd name="connsiteY4" fmla="*/ 3160713 h 3684595"/>
                <a:gd name="connsiteX5" fmla="*/ 142872 w 1219198"/>
                <a:gd name="connsiteY5" fmla="*/ 3656013 h 3684595"/>
                <a:gd name="connsiteX6" fmla="*/ 145587 w 1219198"/>
                <a:gd name="connsiteY6" fmla="*/ 3684595 h 3684595"/>
                <a:gd name="connsiteX7" fmla="*/ 0 w 1219198"/>
                <a:gd name="connsiteY7" fmla="*/ 3684595 h 3684595"/>
                <a:gd name="connsiteX8" fmla="*/ 0 w 1219198"/>
                <a:gd name="connsiteY8" fmla="*/ 203204 h 3684595"/>
                <a:gd name="connsiteX9" fmla="*/ 203204 w 1219198"/>
                <a:gd name="connsiteY9" fmla="*/ 0 h 3684595"/>
                <a:gd name="connsiteX10" fmla="*/ 1015994 w 1219198"/>
                <a:gd name="connsiteY10" fmla="*/ 0 h 3684595"/>
                <a:gd name="connsiteX11" fmla="*/ 1219198 w 1219198"/>
                <a:gd name="connsiteY11" fmla="*/ 203204 h 368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8" h="3684595">
                  <a:moveTo>
                    <a:pt x="1219198" y="203204"/>
                  </a:moveTo>
                  <a:lnTo>
                    <a:pt x="1219198" y="3684595"/>
                  </a:lnTo>
                  <a:lnTo>
                    <a:pt x="1073608" y="3684595"/>
                  </a:lnTo>
                  <a:lnTo>
                    <a:pt x="1076324" y="3656013"/>
                  </a:lnTo>
                  <a:cubicBezTo>
                    <a:pt x="1076324" y="3382466"/>
                    <a:pt x="867364" y="3160713"/>
                    <a:pt x="609598" y="3160713"/>
                  </a:cubicBezTo>
                  <a:cubicBezTo>
                    <a:pt x="351832" y="3160713"/>
                    <a:pt x="142872" y="3382466"/>
                    <a:pt x="142872" y="3656013"/>
                  </a:cubicBezTo>
                  <a:lnTo>
                    <a:pt x="145587" y="3684595"/>
                  </a:lnTo>
                  <a:lnTo>
                    <a:pt x="0" y="3684595"/>
                  </a:lnTo>
                  <a:lnTo>
                    <a:pt x="0" y="203204"/>
                  </a:lnTo>
                  <a:cubicBezTo>
                    <a:pt x="0" y="90978"/>
                    <a:pt x="90978" y="0"/>
                    <a:pt x="203204" y="0"/>
                  </a:cubicBezTo>
                  <a:lnTo>
                    <a:pt x="1015994" y="0"/>
                  </a:lnTo>
                  <a:cubicBezTo>
                    <a:pt x="1128220" y="0"/>
                    <a:pt x="1219198" y="90978"/>
                    <a:pt x="1219198" y="203204"/>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TextBox 74"/>
            <p:cNvSpPr txBox="1"/>
            <p:nvPr/>
          </p:nvSpPr>
          <p:spPr>
            <a:xfrm>
              <a:off x="2575605" y="1954067"/>
              <a:ext cx="2667000" cy="480131"/>
            </a:xfrm>
            <a:prstGeom prst="rect">
              <a:avLst/>
            </a:prstGeom>
            <a:noFill/>
          </p:spPr>
          <p:txBody>
            <a:bodyPr wrap="square" rtlCol="0">
              <a:spAutoFit/>
            </a:bodyPr>
            <a:lstStyle/>
            <a:p>
              <a:pPr>
                <a:lnSpc>
                  <a:spcPct val="90000"/>
                </a:lnSpc>
              </a:pPr>
              <a:r>
                <a:rPr lang="en-US" sz="2800" b="1" dirty="0" smtClean="0">
                  <a:solidFill>
                    <a:schemeClr val="bg1"/>
                  </a:solidFill>
                  <a:latin typeface="Georgia" panose="02040502050405020303" pitchFamily="18" charset="0"/>
                </a:rPr>
                <a:t>Malnutrition</a:t>
              </a:r>
              <a:endParaRPr lang="en-US" sz="2800" b="1" dirty="0">
                <a:solidFill>
                  <a:schemeClr val="bg1"/>
                </a:solidFill>
                <a:latin typeface="Georgia" panose="02040502050405020303" pitchFamily="18" charset="0"/>
              </a:endParaRPr>
            </a:p>
          </p:txBody>
        </p:sp>
      </p:grpSp>
      <p:sp>
        <p:nvSpPr>
          <p:cNvPr id="76" name="TextBox 75"/>
          <p:cNvSpPr txBox="1"/>
          <p:nvPr/>
        </p:nvSpPr>
        <p:spPr>
          <a:xfrm>
            <a:off x="2293767" y="3837385"/>
            <a:ext cx="2988141" cy="480131"/>
          </a:xfrm>
          <a:prstGeom prst="rect">
            <a:avLst/>
          </a:prstGeom>
          <a:noFill/>
        </p:spPr>
        <p:txBody>
          <a:bodyPr wrap="square" rtlCol="0">
            <a:spAutoFit/>
          </a:bodyPr>
          <a:lstStyle/>
          <a:p>
            <a:pPr algn="ctr">
              <a:lnSpc>
                <a:spcPct val="90000"/>
              </a:lnSpc>
            </a:pPr>
            <a:r>
              <a:rPr lang="en-US" sz="2800" dirty="0" smtClean="0">
                <a:solidFill>
                  <a:schemeClr val="bg1"/>
                </a:solidFill>
              </a:rPr>
              <a:t>Mental Health</a:t>
            </a:r>
            <a:endParaRPr lang="en-US" sz="2800" dirty="0">
              <a:solidFill>
                <a:schemeClr val="bg1"/>
              </a:solidFill>
            </a:endParaRPr>
          </a:p>
        </p:txBody>
      </p:sp>
      <p:grpSp>
        <p:nvGrpSpPr>
          <p:cNvPr id="98" name="Group 97"/>
          <p:cNvGrpSpPr/>
          <p:nvPr/>
        </p:nvGrpSpPr>
        <p:grpSpPr>
          <a:xfrm>
            <a:off x="2077517" y="3226440"/>
            <a:ext cx="3647308" cy="3498834"/>
            <a:chOff x="2077517" y="3226440"/>
            <a:chExt cx="3647308" cy="3498834"/>
          </a:xfrm>
        </p:grpSpPr>
        <p:grpSp>
          <p:nvGrpSpPr>
            <p:cNvPr id="97" name="Group 96"/>
            <p:cNvGrpSpPr/>
            <p:nvPr/>
          </p:nvGrpSpPr>
          <p:grpSpPr>
            <a:xfrm>
              <a:off x="2077521" y="3226440"/>
              <a:ext cx="3608397" cy="1654071"/>
              <a:chOff x="2077519" y="3226440"/>
              <a:chExt cx="3608397" cy="1654071"/>
            </a:xfrm>
          </p:grpSpPr>
          <p:sp>
            <p:nvSpPr>
              <p:cNvPr id="85" name="Freeform 84"/>
              <p:cNvSpPr/>
              <p:nvPr/>
            </p:nvSpPr>
            <p:spPr>
              <a:xfrm rot="16200000">
                <a:off x="3054681" y="2249278"/>
                <a:ext cx="1654071" cy="3608396"/>
              </a:xfrm>
              <a:custGeom>
                <a:avLst/>
                <a:gdLst>
                  <a:gd name="connsiteX0" fmla="*/ 1452566 w 1452566"/>
                  <a:gd name="connsiteY0" fmla="*/ 242099 h 3913187"/>
                  <a:gd name="connsiteX1" fmla="*/ 1452566 w 1452566"/>
                  <a:gd name="connsiteY1" fmla="*/ 3913187 h 3913187"/>
                  <a:gd name="connsiteX2" fmla="*/ 1189392 w 1452566"/>
                  <a:gd name="connsiteY2" fmla="*/ 3913187 h 3913187"/>
                  <a:gd name="connsiteX3" fmla="*/ 1193012 w 1452566"/>
                  <a:gd name="connsiteY3" fmla="*/ 3875082 h 3913187"/>
                  <a:gd name="connsiteX4" fmla="*/ 726286 w 1452566"/>
                  <a:gd name="connsiteY4" fmla="*/ 3379782 h 3913187"/>
                  <a:gd name="connsiteX5" fmla="*/ 259560 w 1452566"/>
                  <a:gd name="connsiteY5" fmla="*/ 3875082 h 3913187"/>
                  <a:gd name="connsiteX6" fmla="*/ 263179 w 1452566"/>
                  <a:gd name="connsiteY6" fmla="*/ 3913187 h 3913187"/>
                  <a:gd name="connsiteX7" fmla="*/ 0 w 1452566"/>
                  <a:gd name="connsiteY7" fmla="*/ 3913187 h 3913187"/>
                  <a:gd name="connsiteX8" fmla="*/ 0 w 1452566"/>
                  <a:gd name="connsiteY8" fmla="*/ 242099 h 3913187"/>
                  <a:gd name="connsiteX9" fmla="*/ 242099 w 1452566"/>
                  <a:gd name="connsiteY9" fmla="*/ 0 h 3913187"/>
                  <a:gd name="connsiteX10" fmla="*/ 1210467 w 1452566"/>
                  <a:gd name="connsiteY10" fmla="*/ 0 h 3913187"/>
                  <a:gd name="connsiteX11" fmla="*/ 1452566 w 1452566"/>
                  <a:gd name="connsiteY11" fmla="*/ 242099 h 391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2566" h="3913187">
                    <a:moveTo>
                      <a:pt x="1452566" y="242099"/>
                    </a:moveTo>
                    <a:lnTo>
                      <a:pt x="1452566" y="3913187"/>
                    </a:lnTo>
                    <a:lnTo>
                      <a:pt x="1189392" y="3913187"/>
                    </a:lnTo>
                    <a:lnTo>
                      <a:pt x="1193012" y="3875082"/>
                    </a:lnTo>
                    <a:cubicBezTo>
                      <a:pt x="1193012" y="3601535"/>
                      <a:pt x="984052" y="3379782"/>
                      <a:pt x="726286" y="3379782"/>
                    </a:cubicBezTo>
                    <a:cubicBezTo>
                      <a:pt x="468520" y="3379782"/>
                      <a:pt x="259560" y="3601535"/>
                      <a:pt x="259560" y="3875082"/>
                    </a:cubicBezTo>
                    <a:lnTo>
                      <a:pt x="263179" y="3913187"/>
                    </a:lnTo>
                    <a:lnTo>
                      <a:pt x="0" y="3913187"/>
                    </a:lnTo>
                    <a:lnTo>
                      <a:pt x="0" y="242099"/>
                    </a:lnTo>
                    <a:cubicBezTo>
                      <a:pt x="0" y="108391"/>
                      <a:pt x="108391" y="0"/>
                      <a:pt x="242099" y="0"/>
                    </a:cubicBezTo>
                    <a:lnTo>
                      <a:pt x="1210467" y="0"/>
                    </a:lnTo>
                    <a:cubicBezTo>
                      <a:pt x="1344175" y="0"/>
                      <a:pt x="1452566" y="108391"/>
                      <a:pt x="1452566" y="242099"/>
                    </a:cubicBezTo>
                    <a:close/>
                  </a:path>
                </a:pathLst>
              </a:custGeom>
              <a:solidFill>
                <a:srgbClr val="D41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6" name="Freeform 85"/>
              <p:cNvSpPr/>
              <p:nvPr/>
            </p:nvSpPr>
            <p:spPr>
              <a:xfrm rot="16200000">
                <a:off x="3257315" y="2321704"/>
                <a:ext cx="1389325" cy="3467876"/>
              </a:xfrm>
              <a:custGeom>
                <a:avLst/>
                <a:gdLst>
                  <a:gd name="connsiteX0" fmla="*/ 1219198 w 1219198"/>
                  <a:gd name="connsiteY0" fmla="*/ 203204 h 3684595"/>
                  <a:gd name="connsiteX1" fmla="*/ 1219198 w 1219198"/>
                  <a:gd name="connsiteY1" fmla="*/ 3684595 h 3684595"/>
                  <a:gd name="connsiteX2" fmla="*/ 1073608 w 1219198"/>
                  <a:gd name="connsiteY2" fmla="*/ 3684595 h 3684595"/>
                  <a:gd name="connsiteX3" fmla="*/ 1076324 w 1219198"/>
                  <a:gd name="connsiteY3" fmla="*/ 3656013 h 3684595"/>
                  <a:gd name="connsiteX4" fmla="*/ 609598 w 1219198"/>
                  <a:gd name="connsiteY4" fmla="*/ 3160713 h 3684595"/>
                  <a:gd name="connsiteX5" fmla="*/ 142872 w 1219198"/>
                  <a:gd name="connsiteY5" fmla="*/ 3656013 h 3684595"/>
                  <a:gd name="connsiteX6" fmla="*/ 145587 w 1219198"/>
                  <a:gd name="connsiteY6" fmla="*/ 3684595 h 3684595"/>
                  <a:gd name="connsiteX7" fmla="*/ 0 w 1219198"/>
                  <a:gd name="connsiteY7" fmla="*/ 3684595 h 3684595"/>
                  <a:gd name="connsiteX8" fmla="*/ 0 w 1219198"/>
                  <a:gd name="connsiteY8" fmla="*/ 203204 h 3684595"/>
                  <a:gd name="connsiteX9" fmla="*/ 203204 w 1219198"/>
                  <a:gd name="connsiteY9" fmla="*/ 0 h 3684595"/>
                  <a:gd name="connsiteX10" fmla="*/ 1015994 w 1219198"/>
                  <a:gd name="connsiteY10" fmla="*/ 0 h 3684595"/>
                  <a:gd name="connsiteX11" fmla="*/ 1219198 w 1219198"/>
                  <a:gd name="connsiteY11" fmla="*/ 203204 h 368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8" h="3684595">
                    <a:moveTo>
                      <a:pt x="1219198" y="203204"/>
                    </a:moveTo>
                    <a:lnTo>
                      <a:pt x="1219198" y="3684595"/>
                    </a:lnTo>
                    <a:lnTo>
                      <a:pt x="1073608" y="3684595"/>
                    </a:lnTo>
                    <a:lnTo>
                      <a:pt x="1076324" y="3656013"/>
                    </a:lnTo>
                    <a:cubicBezTo>
                      <a:pt x="1076324" y="3382466"/>
                      <a:pt x="867364" y="3160713"/>
                      <a:pt x="609598" y="3160713"/>
                    </a:cubicBezTo>
                    <a:cubicBezTo>
                      <a:pt x="351832" y="3160713"/>
                      <a:pt x="142872" y="3382466"/>
                      <a:pt x="142872" y="3656013"/>
                    </a:cubicBezTo>
                    <a:lnTo>
                      <a:pt x="145587" y="3684595"/>
                    </a:lnTo>
                    <a:lnTo>
                      <a:pt x="0" y="3684595"/>
                    </a:lnTo>
                    <a:lnTo>
                      <a:pt x="0" y="203204"/>
                    </a:lnTo>
                    <a:cubicBezTo>
                      <a:pt x="0" y="90978"/>
                      <a:pt x="90978" y="0"/>
                      <a:pt x="203204" y="0"/>
                    </a:cubicBezTo>
                    <a:lnTo>
                      <a:pt x="1015994" y="0"/>
                    </a:lnTo>
                    <a:cubicBezTo>
                      <a:pt x="1128220" y="0"/>
                      <a:pt x="1219198" y="90978"/>
                      <a:pt x="1219198" y="203204"/>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TextBox 86"/>
              <p:cNvSpPr txBox="1"/>
              <p:nvPr/>
            </p:nvSpPr>
            <p:spPr>
              <a:xfrm>
                <a:off x="2382424" y="3861178"/>
                <a:ext cx="3206581" cy="480131"/>
              </a:xfrm>
              <a:prstGeom prst="rect">
                <a:avLst/>
              </a:prstGeom>
              <a:noFill/>
            </p:spPr>
            <p:txBody>
              <a:bodyPr wrap="square" rtlCol="0">
                <a:spAutoFit/>
              </a:bodyPr>
              <a:lstStyle/>
              <a:p>
                <a:pPr>
                  <a:lnSpc>
                    <a:spcPct val="90000"/>
                  </a:lnSpc>
                </a:pPr>
                <a:r>
                  <a:rPr lang="en-US" sz="2800" b="1" dirty="0" smtClean="0">
                    <a:solidFill>
                      <a:schemeClr val="bg1"/>
                    </a:solidFill>
                    <a:latin typeface="Georgia" panose="02040502050405020303" pitchFamily="18" charset="0"/>
                  </a:rPr>
                  <a:t>Mental Health</a:t>
                </a:r>
                <a:endParaRPr lang="en-US" sz="2800" b="1" dirty="0">
                  <a:solidFill>
                    <a:schemeClr val="bg1"/>
                  </a:solidFill>
                  <a:latin typeface="Georgia" panose="02040502050405020303" pitchFamily="18" charset="0"/>
                </a:endParaRPr>
              </a:p>
            </p:txBody>
          </p:sp>
        </p:grpSp>
        <p:sp>
          <p:nvSpPr>
            <p:cNvPr id="93" name="Freeform 92"/>
            <p:cNvSpPr/>
            <p:nvPr/>
          </p:nvSpPr>
          <p:spPr>
            <a:xfrm rot="16200000">
              <a:off x="3054679" y="4094041"/>
              <a:ext cx="1654071" cy="3608396"/>
            </a:xfrm>
            <a:custGeom>
              <a:avLst/>
              <a:gdLst>
                <a:gd name="connsiteX0" fmla="*/ 1452566 w 1452566"/>
                <a:gd name="connsiteY0" fmla="*/ 242099 h 3913187"/>
                <a:gd name="connsiteX1" fmla="*/ 1452566 w 1452566"/>
                <a:gd name="connsiteY1" fmla="*/ 3913187 h 3913187"/>
                <a:gd name="connsiteX2" fmla="*/ 1189392 w 1452566"/>
                <a:gd name="connsiteY2" fmla="*/ 3913187 h 3913187"/>
                <a:gd name="connsiteX3" fmla="*/ 1193012 w 1452566"/>
                <a:gd name="connsiteY3" fmla="*/ 3875082 h 3913187"/>
                <a:gd name="connsiteX4" fmla="*/ 726286 w 1452566"/>
                <a:gd name="connsiteY4" fmla="*/ 3379782 h 3913187"/>
                <a:gd name="connsiteX5" fmla="*/ 259560 w 1452566"/>
                <a:gd name="connsiteY5" fmla="*/ 3875082 h 3913187"/>
                <a:gd name="connsiteX6" fmla="*/ 263179 w 1452566"/>
                <a:gd name="connsiteY6" fmla="*/ 3913187 h 3913187"/>
                <a:gd name="connsiteX7" fmla="*/ 0 w 1452566"/>
                <a:gd name="connsiteY7" fmla="*/ 3913187 h 3913187"/>
                <a:gd name="connsiteX8" fmla="*/ 0 w 1452566"/>
                <a:gd name="connsiteY8" fmla="*/ 242099 h 3913187"/>
                <a:gd name="connsiteX9" fmla="*/ 242099 w 1452566"/>
                <a:gd name="connsiteY9" fmla="*/ 0 h 3913187"/>
                <a:gd name="connsiteX10" fmla="*/ 1210467 w 1452566"/>
                <a:gd name="connsiteY10" fmla="*/ 0 h 3913187"/>
                <a:gd name="connsiteX11" fmla="*/ 1452566 w 1452566"/>
                <a:gd name="connsiteY11" fmla="*/ 242099 h 391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2566" h="3913187">
                  <a:moveTo>
                    <a:pt x="1452566" y="242099"/>
                  </a:moveTo>
                  <a:lnTo>
                    <a:pt x="1452566" y="3913187"/>
                  </a:lnTo>
                  <a:lnTo>
                    <a:pt x="1189392" y="3913187"/>
                  </a:lnTo>
                  <a:lnTo>
                    <a:pt x="1193012" y="3875082"/>
                  </a:lnTo>
                  <a:cubicBezTo>
                    <a:pt x="1193012" y="3601535"/>
                    <a:pt x="984052" y="3379782"/>
                    <a:pt x="726286" y="3379782"/>
                  </a:cubicBezTo>
                  <a:cubicBezTo>
                    <a:pt x="468520" y="3379782"/>
                    <a:pt x="259560" y="3601535"/>
                    <a:pt x="259560" y="3875082"/>
                  </a:cubicBezTo>
                  <a:lnTo>
                    <a:pt x="263179" y="3913187"/>
                  </a:lnTo>
                  <a:lnTo>
                    <a:pt x="0" y="3913187"/>
                  </a:lnTo>
                  <a:lnTo>
                    <a:pt x="0" y="242099"/>
                  </a:lnTo>
                  <a:cubicBezTo>
                    <a:pt x="0" y="108391"/>
                    <a:pt x="108391" y="0"/>
                    <a:pt x="242099" y="0"/>
                  </a:cubicBezTo>
                  <a:lnTo>
                    <a:pt x="1210467" y="0"/>
                  </a:lnTo>
                  <a:cubicBezTo>
                    <a:pt x="1344175" y="0"/>
                    <a:pt x="1452566" y="108391"/>
                    <a:pt x="1452566" y="242099"/>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4" name="Freeform 93"/>
            <p:cNvSpPr/>
            <p:nvPr/>
          </p:nvSpPr>
          <p:spPr>
            <a:xfrm rot="16200000">
              <a:off x="3266711" y="4164300"/>
              <a:ext cx="1389325" cy="3467876"/>
            </a:xfrm>
            <a:custGeom>
              <a:avLst/>
              <a:gdLst>
                <a:gd name="connsiteX0" fmla="*/ 1219198 w 1219198"/>
                <a:gd name="connsiteY0" fmla="*/ 203204 h 3684595"/>
                <a:gd name="connsiteX1" fmla="*/ 1219198 w 1219198"/>
                <a:gd name="connsiteY1" fmla="*/ 3684595 h 3684595"/>
                <a:gd name="connsiteX2" fmla="*/ 1073608 w 1219198"/>
                <a:gd name="connsiteY2" fmla="*/ 3684595 h 3684595"/>
                <a:gd name="connsiteX3" fmla="*/ 1076324 w 1219198"/>
                <a:gd name="connsiteY3" fmla="*/ 3656013 h 3684595"/>
                <a:gd name="connsiteX4" fmla="*/ 609598 w 1219198"/>
                <a:gd name="connsiteY4" fmla="*/ 3160713 h 3684595"/>
                <a:gd name="connsiteX5" fmla="*/ 142872 w 1219198"/>
                <a:gd name="connsiteY5" fmla="*/ 3656013 h 3684595"/>
                <a:gd name="connsiteX6" fmla="*/ 145587 w 1219198"/>
                <a:gd name="connsiteY6" fmla="*/ 3684595 h 3684595"/>
                <a:gd name="connsiteX7" fmla="*/ 0 w 1219198"/>
                <a:gd name="connsiteY7" fmla="*/ 3684595 h 3684595"/>
                <a:gd name="connsiteX8" fmla="*/ 0 w 1219198"/>
                <a:gd name="connsiteY8" fmla="*/ 203204 h 3684595"/>
                <a:gd name="connsiteX9" fmla="*/ 203204 w 1219198"/>
                <a:gd name="connsiteY9" fmla="*/ 0 h 3684595"/>
                <a:gd name="connsiteX10" fmla="*/ 1015994 w 1219198"/>
                <a:gd name="connsiteY10" fmla="*/ 0 h 3684595"/>
                <a:gd name="connsiteX11" fmla="*/ 1219198 w 1219198"/>
                <a:gd name="connsiteY11" fmla="*/ 203204 h 368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8" h="3684595">
                  <a:moveTo>
                    <a:pt x="1219198" y="203204"/>
                  </a:moveTo>
                  <a:lnTo>
                    <a:pt x="1219198" y="3684595"/>
                  </a:lnTo>
                  <a:lnTo>
                    <a:pt x="1073608" y="3684595"/>
                  </a:lnTo>
                  <a:lnTo>
                    <a:pt x="1076324" y="3656013"/>
                  </a:lnTo>
                  <a:cubicBezTo>
                    <a:pt x="1076324" y="3382466"/>
                    <a:pt x="867364" y="3160713"/>
                    <a:pt x="609598" y="3160713"/>
                  </a:cubicBezTo>
                  <a:cubicBezTo>
                    <a:pt x="351832" y="3160713"/>
                    <a:pt x="142872" y="3382466"/>
                    <a:pt x="142872" y="3656013"/>
                  </a:cubicBezTo>
                  <a:lnTo>
                    <a:pt x="145587" y="3684595"/>
                  </a:lnTo>
                  <a:lnTo>
                    <a:pt x="0" y="3684595"/>
                  </a:lnTo>
                  <a:lnTo>
                    <a:pt x="0" y="203204"/>
                  </a:lnTo>
                  <a:cubicBezTo>
                    <a:pt x="0" y="90978"/>
                    <a:pt x="90978" y="0"/>
                    <a:pt x="203204" y="0"/>
                  </a:cubicBezTo>
                  <a:lnTo>
                    <a:pt x="1015994" y="0"/>
                  </a:lnTo>
                  <a:cubicBezTo>
                    <a:pt x="1128220" y="0"/>
                    <a:pt x="1219198" y="90978"/>
                    <a:pt x="1219198" y="203204"/>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TextBox 94"/>
            <p:cNvSpPr txBox="1"/>
            <p:nvPr/>
          </p:nvSpPr>
          <p:spPr>
            <a:xfrm>
              <a:off x="3057825" y="5676487"/>
              <a:ext cx="2667000" cy="480131"/>
            </a:xfrm>
            <a:prstGeom prst="rect">
              <a:avLst/>
            </a:prstGeom>
            <a:noFill/>
          </p:spPr>
          <p:txBody>
            <a:bodyPr wrap="square" rtlCol="0">
              <a:spAutoFit/>
            </a:bodyPr>
            <a:lstStyle/>
            <a:p>
              <a:pPr>
                <a:lnSpc>
                  <a:spcPct val="90000"/>
                </a:lnSpc>
              </a:pPr>
              <a:r>
                <a:rPr lang="en-US" sz="2800" b="1" dirty="0" smtClean="0">
                  <a:solidFill>
                    <a:schemeClr val="bg1"/>
                  </a:solidFill>
                  <a:latin typeface="Georgia" panose="02040502050405020303" pitchFamily="18" charset="0"/>
                </a:rPr>
                <a:t>Polio</a:t>
              </a:r>
              <a:endParaRPr lang="en-US" sz="2800" b="1" dirty="0">
                <a:solidFill>
                  <a:schemeClr val="bg1"/>
                </a:solidFill>
                <a:latin typeface="Georgia" panose="02040502050405020303" pitchFamily="18" charset="0"/>
              </a:endParaRPr>
            </a:p>
          </p:txBody>
        </p:sp>
      </p:grpSp>
      <p:sp>
        <p:nvSpPr>
          <p:cNvPr id="3" name="Rectangle 2"/>
          <p:cNvSpPr/>
          <p:nvPr/>
        </p:nvSpPr>
        <p:spPr>
          <a:xfrm>
            <a:off x="10056812" y="397569"/>
            <a:ext cx="1146468" cy="341632"/>
          </a:xfrm>
          <a:prstGeom prst="rect">
            <a:avLst/>
          </a:prstGeom>
        </p:spPr>
        <p:txBody>
          <a:bodyPr wrap="none">
            <a:spAutoFit/>
          </a:bodyPr>
          <a:lstStyle/>
          <a:p>
            <a:pPr>
              <a:lnSpc>
                <a:spcPct val="90000"/>
              </a:lnSpc>
            </a:pPr>
            <a:r>
              <a:rPr lang="en-US" dirty="0" err="1"/>
              <a:t>Aslam</a:t>
            </a:r>
            <a:r>
              <a:rPr lang="en-US" dirty="0"/>
              <a:t> </a:t>
            </a:r>
            <a:r>
              <a:rPr lang="en-US" dirty="0" smtClean="0"/>
              <a:t>13</a:t>
            </a:r>
            <a:endParaRPr lang="en-US" dirty="0"/>
          </a:p>
        </p:txBody>
      </p:sp>
      <p:sp>
        <p:nvSpPr>
          <p:cNvPr id="10" name="Rectangle 9"/>
          <p:cNvSpPr/>
          <p:nvPr/>
        </p:nvSpPr>
        <p:spPr>
          <a:xfrm>
            <a:off x="5604740" y="4632293"/>
            <a:ext cx="6092825" cy="590931"/>
          </a:xfrm>
          <a:prstGeom prst="rect">
            <a:avLst/>
          </a:prstGeom>
        </p:spPr>
        <p:txBody>
          <a:bodyPr>
            <a:spAutoFit/>
          </a:bodyPr>
          <a:lstStyle/>
          <a:p>
            <a:pPr>
              <a:lnSpc>
                <a:spcPct val="90000"/>
              </a:lnSpc>
            </a:pPr>
            <a:r>
              <a:rPr lang="en-US" dirty="0"/>
              <a:t>(10 Major Causes of Psychological problems in Pakistan</a:t>
            </a:r>
          </a:p>
          <a:p>
            <a:pPr>
              <a:lnSpc>
                <a:spcPct val="90000"/>
              </a:lnSpc>
            </a:pPr>
            <a:r>
              <a:rPr lang="en-US" dirty="0"/>
              <a:t>Para 01</a:t>
            </a:r>
            <a:r>
              <a:rPr lang="en-US" dirty="0" smtClean="0"/>
              <a:t>).</a:t>
            </a:r>
            <a:endParaRPr lang="en-US" dirty="0"/>
          </a:p>
        </p:txBody>
      </p:sp>
      <p:sp>
        <p:nvSpPr>
          <p:cNvPr id="11" name="Rectangle 10"/>
          <p:cNvSpPr/>
          <p:nvPr/>
        </p:nvSpPr>
        <p:spPr>
          <a:xfrm>
            <a:off x="5685913" y="6564326"/>
            <a:ext cx="2749471" cy="341632"/>
          </a:xfrm>
          <a:prstGeom prst="rect">
            <a:avLst/>
          </a:prstGeom>
        </p:spPr>
        <p:txBody>
          <a:bodyPr wrap="none">
            <a:spAutoFit/>
          </a:bodyPr>
          <a:lstStyle/>
          <a:p>
            <a:pPr>
              <a:lnSpc>
                <a:spcPct val="90000"/>
              </a:lnSpc>
            </a:pPr>
            <a:r>
              <a:rPr lang="en-US" dirty="0"/>
              <a:t>(What is Polio? Para 01</a:t>
            </a:r>
            <a:r>
              <a:rPr lang="en-US" dirty="0" smtClean="0"/>
              <a:t>).</a:t>
            </a:r>
            <a:endParaRPr lang="en-US" dirty="0"/>
          </a:p>
        </p:txBody>
      </p:sp>
      <p:sp>
        <p:nvSpPr>
          <p:cNvPr id="12" name="Rectangle 11"/>
          <p:cNvSpPr/>
          <p:nvPr/>
        </p:nvSpPr>
        <p:spPr>
          <a:xfrm>
            <a:off x="5695312" y="2990811"/>
            <a:ext cx="2467342" cy="341632"/>
          </a:xfrm>
          <a:prstGeom prst="rect">
            <a:avLst/>
          </a:prstGeom>
        </p:spPr>
        <p:txBody>
          <a:bodyPr wrap="none">
            <a:spAutoFit/>
          </a:bodyPr>
          <a:lstStyle/>
          <a:p>
            <a:pPr>
              <a:lnSpc>
                <a:spcPct val="90000"/>
              </a:lnSpc>
            </a:pPr>
            <a:r>
              <a:rPr lang="en-US" dirty="0" smtClean="0"/>
              <a:t>(Malnutrition Para </a:t>
            </a:r>
            <a:r>
              <a:rPr lang="en-US" dirty="0"/>
              <a:t>01</a:t>
            </a:r>
            <a:r>
              <a:rPr lang="en-US" dirty="0" smtClean="0"/>
              <a:t>).</a:t>
            </a:r>
            <a:endParaRPr lang="en-US" dirty="0"/>
          </a:p>
        </p:txBody>
      </p:sp>
    </p:spTree>
    <p:extLst>
      <p:ext uri="{BB962C8B-B14F-4D97-AF65-F5344CB8AC3E}">
        <p14:creationId xmlns:p14="http://schemas.microsoft.com/office/powerpoint/2010/main" val="23764896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16000" fill="hold" nodeType="clickEffect" p14:presetBounceEnd="26000">
                                      <p:stCondLst>
                                        <p:cond delay="0"/>
                                      </p:stCondLst>
                                      <p:childTnLst>
                                        <p:animMotion origin="layout" path="M -0.01042 0.00115 L 0.23965 0.00115 " pathEditMode="relative" rAng="0" ptsTypes="AA" p14:bounceEnd="26000">
                                          <p:cBhvr>
                                            <p:cTn id="6" dur="1000" fill="hold"/>
                                            <p:tgtEl>
                                              <p:spTgt spid="5"/>
                                            </p:tgtEl>
                                            <p:attrNameLst>
                                              <p:attrName>ppt_x</p:attrName>
                                              <p:attrName>ppt_y</p:attrName>
                                            </p:attrNameLst>
                                          </p:cBhvr>
                                          <p:rCtr x="12503"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16000" fill="hold" nodeType="clickEffect" p14:presetBounceEnd="26000">
                                      <p:stCondLst>
                                        <p:cond delay="0"/>
                                      </p:stCondLst>
                                      <p:childTnLst>
                                        <p:animMotion origin="layout" path="M -0.00639 4.44444E-6 L 0.24368 4.44444E-6 " pathEditMode="relative" rAng="0" ptsTypes="AA" p14:bounceEnd="26000">
                                          <p:cBhvr>
                                            <p:cTn id="14" dur="1000" fill="hold"/>
                                            <p:tgtEl>
                                              <p:spTgt spid="7"/>
                                            </p:tgtEl>
                                            <p:attrNameLst>
                                              <p:attrName>ppt_x</p:attrName>
                                              <p:attrName>ppt_y</p:attrName>
                                            </p:attrNameLst>
                                          </p:cBhvr>
                                          <p:rCtr x="12503" y="0"/>
                                        </p:animMotion>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71451E-6 -1.48148E-6 L 0.23118 0.01505 " pathEditMode="relative" rAng="0" ptsTypes="AA">
                                          <p:cBhvr>
                                            <p:cTn id="22" dur="2000" fill="hold"/>
                                            <p:tgtEl>
                                              <p:spTgt spid="9"/>
                                            </p:tgtEl>
                                            <p:attrNameLst>
                                              <p:attrName>ppt_x</p:attrName>
                                              <p:attrName>ppt_y</p:attrName>
                                            </p:attrNameLst>
                                          </p:cBhvr>
                                          <p:rCtr x="11552" y="741"/>
                                        </p:animMotion>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16000" fill="hold" nodeType="clickEffect">
                                      <p:stCondLst>
                                        <p:cond delay="0"/>
                                      </p:stCondLst>
                                      <p:childTnLst>
                                        <p:animMotion origin="layout" path="M -0.01042 0.00115 L 0.23965 0.00115 " pathEditMode="relative" rAng="0" ptsTypes="AA">
                                          <p:cBhvr>
                                            <p:cTn id="6" dur="1000" fill="hold"/>
                                            <p:tgtEl>
                                              <p:spTgt spid="5"/>
                                            </p:tgtEl>
                                            <p:attrNameLst>
                                              <p:attrName>ppt_x</p:attrName>
                                              <p:attrName>ppt_y</p:attrName>
                                            </p:attrNameLst>
                                          </p:cBhvr>
                                          <p:rCtr x="12503"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16000" fill="hold" nodeType="clickEffect">
                                      <p:stCondLst>
                                        <p:cond delay="0"/>
                                      </p:stCondLst>
                                      <p:childTnLst>
                                        <p:animMotion origin="layout" path="M -0.00639 4.44444E-6 L 0.24368 4.44444E-6 " pathEditMode="relative" rAng="0" ptsTypes="AA">
                                          <p:cBhvr>
                                            <p:cTn id="14" dur="1000" fill="hold"/>
                                            <p:tgtEl>
                                              <p:spTgt spid="7"/>
                                            </p:tgtEl>
                                            <p:attrNameLst>
                                              <p:attrName>ppt_x</p:attrName>
                                              <p:attrName>ppt_y</p:attrName>
                                            </p:attrNameLst>
                                          </p:cBhvr>
                                          <p:rCtr x="12503" y="0"/>
                                        </p:animMotion>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71451E-6 -1.48148E-6 L 0.23118 0.01505 " pathEditMode="relative" rAng="0" ptsTypes="AA">
                                          <p:cBhvr>
                                            <p:cTn id="22" dur="2000" fill="hold"/>
                                            <p:tgtEl>
                                              <p:spTgt spid="9"/>
                                            </p:tgtEl>
                                            <p:attrNameLst>
                                              <p:attrName>ppt_x</p:attrName>
                                              <p:attrName>ppt_y</p:attrName>
                                            </p:attrNameLst>
                                          </p:cBhvr>
                                          <p:rCtr x="11552" y="741"/>
                                        </p:animMotion>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914400"/>
          </a:xfrm>
        </p:spPr>
        <p:txBody>
          <a:bodyPr/>
          <a:lstStyle/>
          <a:p>
            <a:r>
              <a:rPr lang="en-US" dirty="0" smtClean="0"/>
              <a:t>RIGHTS OF YOUTH</a:t>
            </a:r>
            <a:endParaRPr lang="en-US" dirty="0"/>
          </a:p>
        </p:txBody>
      </p:sp>
      <p:sp>
        <p:nvSpPr>
          <p:cNvPr id="3" name="Content Placeholder 2"/>
          <p:cNvSpPr>
            <a:spLocks noGrp="1"/>
          </p:cNvSpPr>
          <p:nvPr>
            <p:ph idx="1"/>
          </p:nvPr>
        </p:nvSpPr>
        <p:spPr>
          <a:xfrm>
            <a:off x="1293813" y="1524000"/>
            <a:ext cx="5332412" cy="4648200"/>
          </a:xfrm>
        </p:spPr>
        <p:txBody>
          <a:bodyPr/>
          <a:lstStyle/>
          <a:p>
            <a:r>
              <a:rPr lang="en-US" dirty="0" smtClean="0"/>
              <a:t>Shelter and Food Access</a:t>
            </a:r>
          </a:p>
          <a:p>
            <a:r>
              <a:rPr lang="en-US" dirty="0" smtClean="0"/>
              <a:t>Freedom and liberty</a:t>
            </a:r>
          </a:p>
          <a:p>
            <a:r>
              <a:rPr lang="en-US" dirty="0" smtClean="0"/>
              <a:t>Discrimination</a:t>
            </a:r>
          </a:p>
          <a:p>
            <a:r>
              <a:rPr lang="en-US" dirty="0" smtClean="0"/>
              <a:t>To Work and use Money</a:t>
            </a:r>
          </a:p>
          <a:p>
            <a:r>
              <a:rPr lang="en-US" dirty="0" smtClean="0"/>
              <a:t>Education and Learning</a:t>
            </a:r>
          </a:p>
          <a:p>
            <a:r>
              <a:rPr lang="en-US" dirty="0" smtClean="0"/>
              <a:t>Employment</a:t>
            </a:r>
          </a:p>
          <a:p>
            <a:r>
              <a:rPr lang="en-US" dirty="0" smtClean="0"/>
              <a:t>Social Justice</a:t>
            </a:r>
          </a:p>
          <a:p>
            <a:pPr marL="0" indent="0">
              <a:buNone/>
            </a:pPr>
            <a:r>
              <a:rPr lang="en-US" dirty="0" smtClean="0"/>
              <a:t>			(Youth Rights)</a:t>
            </a:r>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225" y="1524000"/>
            <a:ext cx="5562600" cy="3886200"/>
          </a:xfrm>
          <a:prstGeom prst="rect">
            <a:avLst/>
          </a:prstGeom>
          <a:effectLst>
            <a:softEdge rad="317500"/>
          </a:effectLst>
        </p:spPr>
      </p:pic>
      <p:sp>
        <p:nvSpPr>
          <p:cNvPr id="5" name="TextBox 4"/>
          <p:cNvSpPr txBox="1"/>
          <p:nvPr/>
        </p:nvSpPr>
        <p:spPr>
          <a:xfrm>
            <a:off x="9904412" y="409575"/>
            <a:ext cx="2590800" cy="286232"/>
          </a:xfrm>
          <a:prstGeom prst="rect">
            <a:avLst/>
          </a:prstGeom>
          <a:noFill/>
        </p:spPr>
        <p:txBody>
          <a:bodyPr wrap="square" rtlCol="0">
            <a:spAutoFit/>
          </a:bodyPr>
          <a:lstStyle/>
          <a:p>
            <a:pPr>
              <a:lnSpc>
                <a:spcPct val="90000"/>
              </a:lnSpc>
            </a:pPr>
            <a:r>
              <a:rPr lang="en-US" sz="1400" dirty="0" err="1" smtClean="0"/>
              <a:t>Aslam</a:t>
            </a:r>
            <a:r>
              <a:rPr lang="en-US" sz="1400" dirty="0" smtClean="0"/>
              <a:t> 14</a:t>
            </a:r>
            <a:endParaRPr lang="en-US" sz="1400" dirty="0"/>
          </a:p>
        </p:txBody>
      </p:sp>
    </p:spTree>
    <p:extLst>
      <p:ext uri="{BB962C8B-B14F-4D97-AF65-F5344CB8AC3E}">
        <p14:creationId xmlns:p14="http://schemas.microsoft.com/office/powerpoint/2010/main" val="25891283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914400"/>
          </a:xfrm>
        </p:spPr>
        <p:txBody>
          <a:bodyPr/>
          <a:lstStyle/>
          <a:p>
            <a:r>
              <a:rPr lang="en-US" dirty="0" smtClean="0"/>
              <a:t>What Youth can do?</a:t>
            </a:r>
            <a:endParaRPr lang="en-US" dirty="0"/>
          </a:p>
        </p:txBody>
      </p:sp>
      <p:sp>
        <p:nvSpPr>
          <p:cNvPr id="3" name="Content Placeholder 2"/>
          <p:cNvSpPr>
            <a:spLocks noGrp="1"/>
          </p:cNvSpPr>
          <p:nvPr>
            <p:ph idx="1"/>
          </p:nvPr>
        </p:nvSpPr>
        <p:spPr>
          <a:xfrm>
            <a:off x="1293813" y="1524000"/>
            <a:ext cx="7543799" cy="4648200"/>
          </a:xfrm>
        </p:spPr>
        <p:txBody>
          <a:bodyPr/>
          <a:lstStyle/>
          <a:p>
            <a:r>
              <a:rPr lang="en-US" dirty="0" smtClean="0"/>
              <a:t>Power to make our country from developing nation to a developed nation</a:t>
            </a:r>
          </a:p>
          <a:p>
            <a:r>
              <a:rPr lang="en-US" dirty="0" smtClean="0"/>
              <a:t>Youth hopes a world free of poverty, unemployment and inequality</a:t>
            </a:r>
          </a:p>
          <a:p>
            <a:r>
              <a:rPr lang="en-US" dirty="0" smtClean="0"/>
              <a:t>Brave to make changes</a:t>
            </a:r>
          </a:p>
          <a:p>
            <a:r>
              <a:rPr lang="en-US" dirty="0" smtClean="0"/>
              <a:t>Can bring economic Prosperity</a:t>
            </a:r>
          </a:p>
          <a:p>
            <a:r>
              <a:rPr lang="en-US" dirty="0" smtClean="0"/>
              <a:t>Torchbearer of change and reforms</a:t>
            </a:r>
          </a:p>
          <a:p>
            <a:r>
              <a:rPr lang="en-US" dirty="0" smtClean="0"/>
              <a:t>Future of nation </a:t>
            </a:r>
          </a:p>
          <a:p>
            <a:r>
              <a:rPr lang="en-US" dirty="0"/>
              <a:t>P</a:t>
            </a:r>
            <a:r>
              <a:rPr lang="en-US" dirty="0" smtClean="0"/>
              <a:t>rovide direction to nation</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12" y="1517780"/>
            <a:ext cx="3365090" cy="3161145"/>
          </a:xfrm>
          <a:prstGeom prst="rect">
            <a:avLst/>
          </a:prstGeom>
          <a:effectLst>
            <a:softEdge rad="127000"/>
          </a:effectLst>
        </p:spPr>
      </p:pic>
      <p:sp>
        <p:nvSpPr>
          <p:cNvPr id="5" name="TextBox 4"/>
          <p:cNvSpPr txBox="1"/>
          <p:nvPr/>
        </p:nvSpPr>
        <p:spPr>
          <a:xfrm>
            <a:off x="9980612" y="397117"/>
            <a:ext cx="1676400" cy="286232"/>
          </a:xfrm>
          <a:prstGeom prst="rect">
            <a:avLst/>
          </a:prstGeom>
          <a:noFill/>
        </p:spPr>
        <p:txBody>
          <a:bodyPr wrap="square" rtlCol="0">
            <a:spAutoFit/>
          </a:bodyPr>
          <a:lstStyle/>
          <a:p>
            <a:pPr>
              <a:lnSpc>
                <a:spcPct val="90000"/>
              </a:lnSpc>
            </a:pPr>
            <a:r>
              <a:rPr lang="en-US" sz="1400" dirty="0" err="1" smtClean="0"/>
              <a:t>Aslam</a:t>
            </a:r>
            <a:r>
              <a:rPr lang="en-US" sz="1400" dirty="0" smtClean="0"/>
              <a:t> 15</a:t>
            </a:r>
            <a:endParaRPr lang="en-US" sz="1400" dirty="0"/>
          </a:p>
        </p:txBody>
      </p:sp>
    </p:spTree>
    <p:extLst>
      <p:ext uri="{BB962C8B-B14F-4D97-AF65-F5344CB8AC3E}">
        <p14:creationId xmlns:p14="http://schemas.microsoft.com/office/powerpoint/2010/main" val="25903885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066800"/>
          </a:xfrm>
        </p:spPr>
        <p:txBody>
          <a:bodyPr/>
          <a:lstStyle/>
          <a:p>
            <a:pPr algn="ctr"/>
            <a:r>
              <a:rPr lang="en-US" dirty="0" smtClean="0"/>
              <a:t>Works Cited</a:t>
            </a:r>
            <a:endParaRPr lang="en-US" dirty="0"/>
          </a:p>
        </p:txBody>
      </p:sp>
      <p:sp>
        <p:nvSpPr>
          <p:cNvPr id="3" name="Content Placeholder 2"/>
          <p:cNvSpPr>
            <a:spLocks noGrp="1"/>
          </p:cNvSpPr>
          <p:nvPr>
            <p:ph idx="1"/>
          </p:nvPr>
        </p:nvSpPr>
        <p:spPr>
          <a:xfrm>
            <a:off x="1065212" y="1524000"/>
            <a:ext cx="11123613" cy="4953000"/>
          </a:xfrm>
        </p:spPr>
        <p:txBody>
          <a:bodyPr>
            <a:normAutofit fontScale="85000" lnSpcReduction="20000"/>
          </a:bodyPr>
          <a:lstStyle/>
          <a:p>
            <a:pPr marL="0" indent="0">
              <a:buNone/>
            </a:pPr>
            <a:r>
              <a:rPr lang="en-US" sz="2000" dirty="0" err="1" smtClean="0"/>
              <a:t>Dajani,Haneen</a:t>
            </a:r>
            <a:r>
              <a:rPr lang="en-US" sz="2000" dirty="0" smtClean="0"/>
              <a:t>. “Friday Sermon: The value of Youth”, </a:t>
            </a:r>
            <a:r>
              <a:rPr lang="en-US" sz="2000" i="1" dirty="0" smtClean="0"/>
              <a:t>The National</a:t>
            </a:r>
            <a:r>
              <a:rPr lang="en-US" sz="2000" dirty="0" smtClean="0"/>
              <a:t>, Nov 5,2015, </a:t>
            </a:r>
            <a:r>
              <a:rPr lang="en-US" sz="2000" dirty="0" smtClean="0">
                <a:hlinkClick r:id="rId2"/>
              </a:rPr>
              <a:t>www.thenationalnews.com</a:t>
            </a:r>
            <a:r>
              <a:rPr lang="en-US" sz="2000" dirty="0" smtClean="0"/>
              <a:t>, </a:t>
            </a:r>
          </a:p>
          <a:p>
            <a:pPr marL="0" indent="0">
              <a:buNone/>
            </a:pPr>
            <a:endParaRPr lang="en-US" sz="2000" dirty="0"/>
          </a:p>
          <a:p>
            <a:pPr marL="0" indent="0">
              <a:buNone/>
            </a:pPr>
            <a:r>
              <a:rPr lang="en-US" sz="2000" dirty="0" smtClean="0"/>
              <a:t>	Accessed November 30,2022,</a:t>
            </a:r>
          </a:p>
          <a:p>
            <a:pPr marL="0" indent="0">
              <a:buNone/>
            </a:pPr>
            <a:endParaRPr lang="en-US" sz="2000" dirty="0" smtClean="0"/>
          </a:p>
          <a:p>
            <a:pPr marL="0" indent="0">
              <a:buNone/>
            </a:pPr>
            <a:r>
              <a:rPr lang="en-US" sz="2000" dirty="0" err="1" smtClean="0"/>
              <a:t>Duffy,Daniel.“Youth</a:t>
            </a:r>
            <a:r>
              <a:rPr lang="en-US" sz="2000" dirty="0" smtClean="0"/>
              <a:t> Types”,</a:t>
            </a:r>
            <a:r>
              <a:rPr lang="en-US" sz="2000" i="1" dirty="0" err="1" smtClean="0"/>
              <a:t>Slideshare</a:t>
            </a:r>
            <a:r>
              <a:rPr lang="en-US" sz="2000" i="1" dirty="0" smtClean="0"/>
              <a:t>, </a:t>
            </a:r>
            <a:r>
              <a:rPr lang="en-US" sz="2000" dirty="0" smtClean="0"/>
              <a:t>April 24,2016, </a:t>
            </a:r>
            <a:r>
              <a:rPr lang="en-US" sz="2000" dirty="0" smtClean="0">
                <a:hlinkClick r:id="rId3"/>
              </a:rPr>
              <a:t>www.slideshare.net</a:t>
            </a:r>
            <a:r>
              <a:rPr lang="en-US" sz="2000" dirty="0" smtClean="0"/>
              <a:t> </a:t>
            </a:r>
            <a:r>
              <a:rPr lang="en-US" sz="2000" dirty="0"/>
              <a:t>,</a:t>
            </a:r>
            <a:r>
              <a:rPr lang="en-US" sz="2000" dirty="0" smtClean="0"/>
              <a:t>Accessed November 29,2022,</a:t>
            </a:r>
          </a:p>
          <a:p>
            <a:pPr marL="0" indent="0">
              <a:buNone/>
            </a:pPr>
            <a:endParaRPr lang="en-US" sz="2000" dirty="0"/>
          </a:p>
          <a:p>
            <a:pPr marL="0" indent="0">
              <a:buNone/>
            </a:pPr>
            <a:r>
              <a:rPr lang="en-US" sz="2000" dirty="0" err="1" smtClean="0"/>
              <a:t>Farooq,Rida</a:t>
            </a:r>
            <a:r>
              <a:rPr lang="en-US" sz="2000" dirty="0" smtClean="0"/>
              <a:t>. “The role of Pakistani Youth today”</a:t>
            </a:r>
            <a:r>
              <a:rPr lang="en-US" sz="2000" i="1" dirty="0" smtClean="0"/>
              <a:t>,</a:t>
            </a:r>
            <a:r>
              <a:rPr lang="en-US" sz="2000" i="1" dirty="0" err="1" smtClean="0"/>
              <a:t>Slid</a:t>
            </a:r>
            <a:r>
              <a:rPr lang="en-US" sz="2000" dirty="0" err="1" smtClean="0"/>
              <a:t>esh</a:t>
            </a:r>
            <a:r>
              <a:rPr lang="en-US" sz="2000" i="1" dirty="0" err="1" smtClean="0"/>
              <a:t>are,</a:t>
            </a:r>
            <a:r>
              <a:rPr lang="en-US" sz="2000" dirty="0" err="1" smtClean="0"/>
              <a:t>Aug</a:t>
            </a:r>
            <a:r>
              <a:rPr lang="en-US" sz="2000" dirty="0" smtClean="0"/>
              <a:t> 16,2015,</a:t>
            </a:r>
            <a:r>
              <a:rPr lang="en-US" sz="2000" dirty="0" smtClean="0">
                <a:hlinkClick r:id="rId3"/>
              </a:rPr>
              <a:t>www.slideshare.net</a:t>
            </a:r>
            <a:r>
              <a:rPr lang="en-US" sz="2000" dirty="0" smtClean="0"/>
              <a:t>, Accessed </a:t>
            </a:r>
          </a:p>
          <a:p>
            <a:pPr marL="0" indent="0">
              <a:buNone/>
            </a:pPr>
            <a:r>
              <a:rPr lang="en-US" sz="2000" dirty="0"/>
              <a:t>	</a:t>
            </a:r>
            <a:endParaRPr lang="en-US" sz="2000" dirty="0" smtClean="0"/>
          </a:p>
          <a:p>
            <a:pPr marL="0" indent="0">
              <a:buNone/>
            </a:pPr>
            <a:r>
              <a:rPr lang="en-US" sz="2000" dirty="0" smtClean="0"/>
              <a:t>	November 29,2022,</a:t>
            </a:r>
          </a:p>
          <a:p>
            <a:pPr marL="0" indent="0">
              <a:buNone/>
            </a:pPr>
            <a:endParaRPr lang="en-US" sz="2000" dirty="0" smtClean="0"/>
          </a:p>
          <a:p>
            <a:pPr marL="0" indent="0">
              <a:buNone/>
            </a:pPr>
            <a:r>
              <a:rPr lang="en-US" sz="2000" dirty="0" err="1"/>
              <a:t>Latif,Hamza</a:t>
            </a:r>
            <a:r>
              <a:rPr lang="en-US" sz="2000" dirty="0"/>
              <a:t>, and </a:t>
            </a:r>
            <a:r>
              <a:rPr lang="en-US" sz="2000" dirty="0" err="1"/>
              <a:t>Monimna</a:t>
            </a:r>
            <a:r>
              <a:rPr lang="en-US" sz="2000" dirty="0"/>
              <a:t> </a:t>
            </a:r>
            <a:r>
              <a:rPr lang="en-US" sz="2000" dirty="0" err="1"/>
              <a:t>Talib</a:t>
            </a:r>
            <a:r>
              <a:rPr lang="en-US" sz="2000" dirty="0"/>
              <a:t>.“Youth </a:t>
            </a:r>
            <a:r>
              <a:rPr lang="en-US" sz="2000" dirty="0" err="1"/>
              <a:t>Buldge:Demographic</a:t>
            </a:r>
            <a:r>
              <a:rPr lang="en-US" sz="2000" dirty="0"/>
              <a:t> Dividend or </a:t>
            </a:r>
            <a:r>
              <a:rPr lang="en-US" sz="2000" dirty="0" err="1"/>
              <a:t>Disaster?”,</a:t>
            </a:r>
            <a:r>
              <a:rPr lang="en-US" sz="2000" i="1" dirty="0" err="1"/>
              <a:t>The</a:t>
            </a:r>
            <a:endParaRPr lang="en-US" sz="2000" i="1" dirty="0"/>
          </a:p>
          <a:p>
            <a:pPr marL="0" indent="0">
              <a:buNone/>
            </a:pPr>
            <a:endParaRPr lang="en-US" sz="2000" i="1" dirty="0"/>
          </a:p>
          <a:p>
            <a:pPr marL="0" indent="0">
              <a:buNone/>
            </a:pPr>
            <a:r>
              <a:rPr lang="en-US" sz="2000" i="1" dirty="0"/>
              <a:t> </a:t>
            </a:r>
            <a:r>
              <a:rPr lang="en-US" sz="2000" i="1" dirty="0" smtClean="0"/>
              <a:t>	Friday </a:t>
            </a:r>
            <a:r>
              <a:rPr lang="en-US" sz="2000" i="1" dirty="0"/>
              <a:t>Times</a:t>
            </a:r>
            <a:r>
              <a:rPr lang="en-US" sz="2000" dirty="0"/>
              <a:t>, August 12,2022, </a:t>
            </a:r>
            <a:r>
              <a:rPr lang="en-US" sz="2000" dirty="0" smtClean="0">
                <a:hlinkClick r:id="rId4"/>
              </a:rPr>
              <a:t>www.thefridaytimes.com,Accessed</a:t>
            </a:r>
            <a:r>
              <a:rPr lang="en-US" sz="2000" dirty="0" smtClean="0"/>
              <a:t> November 30, </a:t>
            </a:r>
            <a:r>
              <a:rPr lang="en-US" sz="2000" dirty="0"/>
              <a:t>2022,</a:t>
            </a:r>
          </a:p>
          <a:p>
            <a:pPr marL="0" indent="0">
              <a:buNone/>
            </a:pPr>
            <a:endParaRPr lang="en-US" sz="2000" dirty="0"/>
          </a:p>
          <a:p>
            <a:pPr marL="0" indent="0">
              <a:buNone/>
            </a:pPr>
            <a:endParaRPr lang="en-US" sz="2000" dirty="0" smtClean="0"/>
          </a:p>
          <a:p>
            <a:pPr marL="0" indent="0">
              <a:buNone/>
            </a:pPr>
            <a:endParaRPr lang="en-US" dirty="0"/>
          </a:p>
        </p:txBody>
      </p:sp>
      <p:sp>
        <p:nvSpPr>
          <p:cNvPr id="4" name="TextBox 3"/>
          <p:cNvSpPr txBox="1"/>
          <p:nvPr/>
        </p:nvSpPr>
        <p:spPr>
          <a:xfrm>
            <a:off x="9904412" y="304800"/>
            <a:ext cx="1600200" cy="286232"/>
          </a:xfrm>
          <a:prstGeom prst="rect">
            <a:avLst/>
          </a:prstGeom>
          <a:noFill/>
        </p:spPr>
        <p:txBody>
          <a:bodyPr wrap="square" rtlCol="0">
            <a:spAutoFit/>
          </a:bodyPr>
          <a:lstStyle/>
          <a:p>
            <a:pPr>
              <a:lnSpc>
                <a:spcPct val="90000"/>
              </a:lnSpc>
            </a:pPr>
            <a:r>
              <a:rPr lang="en-US" sz="1400" dirty="0" err="1" smtClean="0"/>
              <a:t>Aslam</a:t>
            </a:r>
            <a:r>
              <a:rPr lang="en-US" sz="1400" dirty="0" smtClean="0"/>
              <a:t> 16</a:t>
            </a:r>
            <a:endParaRPr lang="en-US" sz="1400" dirty="0"/>
          </a:p>
        </p:txBody>
      </p:sp>
    </p:spTree>
    <p:extLst>
      <p:ext uri="{BB962C8B-B14F-4D97-AF65-F5344CB8AC3E}">
        <p14:creationId xmlns:p14="http://schemas.microsoft.com/office/powerpoint/2010/main" val="277206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990600"/>
          </a:xfrm>
        </p:spPr>
        <p:txBody>
          <a:bodyPr/>
          <a:lstStyle/>
          <a:p>
            <a:pPr algn="ctr"/>
            <a:r>
              <a:rPr lang="en-US" dirty="0" smtClean="0"/>
              <a:t>Works Cited</a:t>
            </a:r>
            <a:endParaRPr lang="en-US" dirty="0"/>
          </a:p>
        </p:txBody>
      </p:sp>
      <p:sp>
        <p:nvSpPr>
          <p:cNvPr id="3" name="Content Placeholder 2"/>
          <p:cNvSpPr>
            <a:spLocks noGrp="1"/>
          </p:cNvSpPr>
          <p:nvPr>
            <p:ph idx="1"/>
          </p:nvPr>
        </p:nvSpPr>
        <p:spPr>
          <a:xfrm>
            <a:off x="1138237" y="1447800"/>
            <a:ext cx="11049000" cy="5105400"/>
          </a:xfrm>
        </p:spPr>
        <p:txBody>
          <a:bodyPr>
            <a:normAutofit lnSpcReduction="10000"/>
          </a:bodyPr>
          <a:lstStyle/>
          <a:p>
            <a:pPr marL="0" indent="0">
              <a:buNone/>
            </a:pPr>
            <a:r>
              <a:rPr lang="en-US" sz="2000" dirty="0" smtClean="0"/>
              <a:t>“Malnutrition”,</a:t>
            </a:r>
            <a:r>
              <a:rPr lang="en-US" sz="2000" i="1" dirty="0" err="1" smtClean="0"/>
              <a:t>WHO</a:t>
            </a:r>
            <a:r>
              <a:rPr lang="en-US" sz="2000" dirty="0" err="1" smtClean="0"/>
              <a:t>,www.who.int,Accessed</a:t>
            </a:r>
            <a:r>
              <a:rPr lang="en-US" sz="2000" dirty="0" smtClean="0"/>
              <a:t> December 01,2022,</a:t>
            </a:r>
          </a:p>
          <a:p>
            <a:pPr marL="0" indent="0">
              <a:buNone/>
            </a:pPr>
            <a:endParaRPr lang="en-US" sz="2000" dirty="0" smtClean="0"/>
          </a:p>
          <a:p>
            <a:pPr marL="0" indent="0">
              <a:buNone/>
            </a:pPr>
            <a:r>
              <a:rPr lang="en-US" sz="2000" dirty="0" smtClean="0"/>
              <a:t>“Our Youth, Our </a:t>
            </a:r>
            <a:r>
              <a:rPr lang="en-US" sz="2000" dirty="0" err="1" smtClean="0"/>
              <a:t>Future”,</a:t>
            </a:r>
            <a:r>
              <a:rPr lang="en-US" sz="2000" i="1" dirty="0" err="1" smtClean="0"/>
              <a:t>Fair</a:t>
            </a:r>
            <a:r>
              <a:rPr lang="en-US" sz="2000" i="1" dirty="0" smtClean="0"/>
              <a:t> Planet</a:t>
            </a:r>
            <a:r>
              <a:rPr lang="en-US" sz="2000" dirty="0" smtClean="0"/>
              <a:t>, </a:t>
            </a:r>
            <a:r>
              <a:rPr lang="en-US" sz="2000" dirty="0" smtClean="0">
                <a:hlinkClick r:id="rId2"/>
              </a:rPr>
              <a:t>www.fairpanet.org</a:t>
            </a:r>
            <a:r>
              <a:rPr lang="en-US" sz="2000" dirty="0" smtClean="0"/>
              <a:t> </a:t>
            </a:r>
            <a:r>
              <a:rPr lang="en-US" sz="2000" i="1" dirty="0" smtClean="0"/>
              <a:t>,</a:t>
            </a:r>
            <a:r>
              <a:rPr lang="en-US" sz="2000" dirty="0" smtClean="0"/>
              <a:t>Accessed December 01, 2022,</a:t>
            </a:r>
          </a:p>
          <a:p>
            <a:pPr marL="0" indent="0">
              <a:buNone/>
            </a:pPr>
            <a:endParaRPr lang="en-US" sz="2000" dirty="0"/>
          </a:p>
          <a:p>
            <a:pPr marL="0" indent="0">
              <a:buNone/>
            </a:pPr>
            <a:r>
              <a:rPr lang="en-US" sz="2000" dirty="0" smtClean="0"/>
              <a:t>“Responsibilities of Youth”, </a:t>
            </a:r>
            <a:r>
              <a:rPr lang="en-US" sz="2000" i="1" dirty="0" smtClean="0"/>
              <a:t>Daily Parliament Times</a:t>
            </a:r>
            <a:r>
              <a:rPr lang="en-US" sz="2000" dirty="0" smtClean="0"/>
              <a:t>,December24,2021,</a:t>
            </a:r>
            <a:r>
              <a:rPr lang="en-US" sz="2000" dirty="0" smtClean="0">
                <a:hlinkClick r:id="rId3"/>
              </a:rPr>
              <a:t>www.dailyparliments.com</a:t>
            </a:r>
            <a:r>
              <a:rPr lang="en-US" sz="2000" dirty="0" smtClean="0"/>
              <a:t>, </a:t>
            </a:r>
          </a:p>
          <a:p>
            <a:pPr marL="0" indent="0">
              <a:buNone/>
            </a:pPr>
            <a:endParaRPr lang="en-US" sz="2000" dirty="0"/>
          </a:p>
          <a:p>
            <a:pPr marL="0" indent="0">
              <a:buNone/>
            </a:pPr>
            <a:r>
              <a:rPr lang="en-US" sz="2000" dirty="0" smtClean="0"/>
              <a:t>	Accessed December 01,2022,</a:t>
            </a:r>
          </a:p>
          <a:p>
            <a:pPr marL="0" indent="0">
              <a:buNone/>
            </a:pPr>
            <a:endParaRPr lang="en-US" sz="2000" dirty="0" smtClean="0"/>
          </a:p>
          <a:p>
            <a:pPr marL="0" indent="0">
              <a:buNone/>
            </a:pPr>
            <a:r>
              <a:rPr lang="en-US" sz="2000" dirty="0" err="1" smtClean="0"/>
              <a:t>Usama,Muhammad</a:t>
            </a:r>
            <a:r>
              <a:rPr lang="en-US" sz="2000" dirty="0" err="1"/>
              <a:t>.“The</a:t>
            </a:r>
            <a:r>
              <a:rPr lang="en-US" sz="2000" dirty="0"/>
              <a:t> role of Youth in making Islam Prevail</a:t>
            </a:r>
            <a:r>
              <a:rPr lang="en-US" sz="2000" i="1" dirty="0"/>
              <a:t>”, </a:t>
            </a:r>
            <a:r>
              <a:rPr lang="en-US" sz="2000" i="1" dirty="0" err="1"/>
              <a:t>Slideshare</a:t>
            </a:r>
            <a:r>
              <a:rPr lang="en-US" sz="2000" dirty="0" err="1"/>
              <a:t>,Jan</a:t>
            </a:r>
            <a:r>
              <a:rPr lang="en-US" sz="2000" dirty="0"/>
              <a:t> 11,2013</a:t>
            </a:r>
            <a:r>
              <a:rPr lang="en-US" sz="2000" dirty="0" smtClean="0"/>
              <a:t>, </a:t>
            </a:r>
          </a:p>
          <a:p>
            <a:pPr marL="0" indent="0">
              <a:buNone/>
            </a:pPr>
            <a:endParaRPr lang="en-US" sz="2000" dirty="0"/>
          </a:p>
          <a:p>
            <a:pPr marL="0" indent="0">
              <a:buNone/>
            </a:pPr>
            <a:r>
              <a:rPr lang="en-US" sz="2000" dirty="0">
                <a:hlinkClick r:id="rId4"/>
              </a:rPr>
              <a:t> </a:t>
            </a:r>
            <a:r>
              <a:rPr lang="en-US" sz="2000" dirty="0" smtClean="0">
                <a:hlinkClick r:id="rId4"/>
              </a:rPr>
              <a:t> 	www.slideshare.net</a:t>
            </a:r>
            <a:r>
              <a:rPr lang="en-US" sz="2000" dirty="0" smtClean="0"/>
              <a:t>,</a:t>
            </a:r>
            <a:r>
              <a:rPr lang="en-US" sz="2000" i="1" dirty="0" smtClean="0"/>
              <a:t> </a:t>
            </a:r>
            <a:r>
              <a:rPr lang="en-US" sz="2000" dirty="0" smtClean="0"/>
              <a:t>Accessed </a:t>
            </a:r>
            <a:r>
              <a:rPr lang="en-US" sz="2000" dirty="0"/>
              <a:t>November 29,2022</a:t>
            </a:r>
            <a:r>
              <a:rPr lang="en-US" sz="2000" dirty="0" smtClean="0"/>
              <a:t>,</a:t>
            </a:r>
            <a:endParaRPr lang="en-US" sz="2000" dirty="0"/>
          </a:p>
        </p:txBody>
      </p:sp>
      <p:sp>
        <p:nvSpPr>
          <p:cNvPr id="4" name="Rectangle 3"/>
          <p:cNvSpPr/>
          <p:nvPr/>
        </p:nvSpPr>
        <p:spPr>
          <a:xfrm>
            <a:off x="9904412" y="304800"/>
            <a:ext cx="1146468" cy="341632"/>
          </a:xfrm>
          <a:prstGeom prst="rect">
            <a:avLst/>
          </a:prstGeom>
        </p:spPr>
        <p:txBody>
          <a:bodyPr wrap="none">
            <a:spAutoFit/>
          </a:bodyPr>
          <a:lstStyle/>
          <a:p>
            <a:pPr>
              <a:lnSpc>
                <a:spcPct val="90000"/>
              </a:lnSpc>
            </a:pPr>
            <a:r>
              <a:rPr lang="en-US" dirty="0" err="1"/>
              <a:t>Aslam</a:t>
            </a:r>
            <a:r>
              <a:rPr lang="en-US" dirty="0"/>
              <a:t> </a:t>
            </a:r>
            <a:r>
              <a:rPr lang="en-US" dirty="0" smtClean="0"/>
              <a:t>17</a:t>
            </a:r>
            <a:endParaRPr lang="en-US" dirty="0"/>
          </a:p>
        </p:txBody>
      </p:sp>
    </p:spTree>
    <p:extLst>
      <p:ext uri="{BB962C8B-B14F-4D97-AF65-F5344CB8AC3E}">
        <p14:creationId xmlns:p14="http://schemas.microsoft.com/office/powerpoint/2010/main" val="41067622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58421" y="-87621"/>
            <a:ext cx="9753601" cy="1114288"/>
          </a:xfrm>
        </p:spPr>
        <p:txBody>
          <a:bodyPr>
            <a:normAutofit/>
          </a:bodyPr>
          <a:lstStyle/>
          <a:p>
            <a:r>
              <a:rPr lang="en-US" sz="4400" dirty="0" smtClean="0"/>
              <a:t>OUTLINE</a:t>
            </a:r>
            <a:endParaRPr lang="en-US" sz="4400" dirty="0"/>
          </a:p>
        </p:txBody>
      </p:sp>
      <p:sp>
        <p:nvSpPr>
          <p:cNvPr id="14" name="Content Placeholder 13"/>
          <p:cNvSpPr>
            <a:spLocks noGrp="1"/>
          </p:cNvSpPr>
          <p:nvPr>
            <p:ph idx="1"/>
          </p:nvPr>
        </p:nvSpPr>
        <p:spPr>
          <a:xfrm>
            <a:off x="989011" y="1244759"/>
            <a:ext cx="9753601" cy="4876800"/>
          </a:xfrm>
          <a:ln>
            <a:noFill/>
          </a:ln>
        </p:spPr>
        <p:txBody>
          <a:bodyPr>
            <a:normAutofit/>
          </a:bodyPr>
          <a:lstStyle/>
          <a:p>
            <a:pPr marL="0" indent="0">
              <a:buNone/>
            </a:pPr>
            <a:r>
              <a:rPr lang="en-US" sz="4800" dirty="0" smtClean="0"/>
              <a:t> </a:t>
            </a:r>
            <a:endParaRPr lang="en-US" sz="4800" dirty="0"/>
          </a:p>
        </p:txBody>
      </p:sp>
      <p:grpSp>
        <p:nvGrpSpPr>
          <p:cNvPr id="4" name="Group 3"/>
          <p:cNvGrpSpPr/>
          <p:nvPr/>
        </p:nvGrpSpPr>
        <p:grpSpPr>
          <a:xfrm rot="2102480">
            <a:off x="557016" y="1443022"/>
            <a:ext cx="775311" cy="5030887"/>
            <a:chOff x="719358" y="1423012"/>
            <a:chExt cx="690728" cy="4904215"/>
          </a:xfrm>
        </p:grpSpPr>
        <p:grpSp>
          <p:nvGrpSpPr>
            <p:cNvPr id="18" name="Group 17"/>
            <p:cNvGrpSpPr/>
            <p:nvPr/>
          </p:nvGrpSpPr>
          <p:grpSpPr>
            <a:xfrm>
              <a:off x="858421" y="1423012"/>
              <a:ext cx="457200" cy="4904215"/>
              <a:chOff x="8151812" y="1277079"/>
              <a:chExt cx="457200" cy="4672340"/>
            </a:xfrm>
          </p:grpSpPr>
          <p:sp>
            <p:nvSpPr>
              <p:cNvPr id="16" name="Isosceles Triangle 15"/>
              <p:cNvSpPr/>
              <p:nvPr/>
            </p:nvSpPr>
            <p:spPr>
              <a:xfrm>
                <a:off x="8151812" y="1277079"/>
                <a:ext cx="457200" cy="233617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Isosceles Triangle 16"/>
              <p:cNvSpPr/>
              <p:nvPr/>
            </p:nvSpPr>
            <p:spPr>
              <a:xfrm flipV="1">
                <a:off x="8151812" y="3613249"/>
                <a:ext cx="457200" cy="233617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4" name="Flowchart: Connector 23"/>
            <p:cNvSpPr/>
            <p:nvPr/>
          </p:nvSpPr>
          <p:spPr>
            <a:xfrm>
              <a:off x="719358" y="3467589"/>
              <a:ext cx="690728" cy="717809"/>
            </a:xfrm>
            <a:prstGeom prst="flowChartConnector">
              <a:avLst/>
            </a:prstGeom>
            <a:solidFill>
              <a:schemeClr val="tx2">
                <a:lumMod val="65000"/>
                <a:lumOff val="3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Rectangle 34"/>
          <p:cNvSpPr/>
          <p:nvPr/>
        </p:nvSpPr>
        <p:spPr>
          <a:xfrm>
            <a:off x="3032011" y="1624574"/>
            <a:ext cx="2395813" cy="480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TextBox 36"/>
          <p:cNvSpPr txBox="1"/>
          <p:nvPr/>
        </p:nvSpPr>
        <p:spPr>
          <a:xfrm>
            <a:off x="2893860" y="1515955"/>
            <a:ext cx="2877873" cy="424732"/>
          </a:xfrm>
          <a:prstGeom prst="rect">
            <a:avLst/>
          </a:prstGeom>
          <a:noFill/>
        </p:spPr>
        <p:txBody>
          <a:bodyPr wrap="square" rtlCol="0">
            <a:spAutoFit/>
          </a:bodyPr>
          <a:lstStyle/>
          <a:p>
            <a:pPr>
              <a:lnSpc>
                <a:spcPct val="90000"/>
              </a:lnSpc>
            </a:pPr>
            <a:r>
              <a:rPr lang="en-US" sz="2400" dirty="0" smtClean="0"/>
              <a:t>What is Youth?</a:t>
            </a:r>
            <a:endParaRPr lang="en-US" sz="2400" dirty="0"/>
          </a:p>
        </p:txBody>
      </p:sp>
      <p:sp>
        <p:nvSpPr>
          <p:cNvPr id="39" name="Rectangle 38"/>
          <p:cNvSpPr/>
          <p:nvPr/>
        </p:nvSpPr>
        <p:spPr>
          <a:xfrm>
            <a:off x="3696544" y="2410018"/>
            <a:ext cx="2169268" cy="480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Rectangle 39"/>
          <p:cNvSpPr/>
          <p:nvPr/>
        </p:nvSpPr>
        <p:spPr>
          <a:xfrm>
            <a:off x="4047469" y="3301393"/>
            <a:ext cx="2038595" cy="495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TextBox 40"/>
          <p:cNvSpPr txBox="1"/>
          <p:nvPr/>
        </p:nvSpPr>
        <p:spPr>
          <a:xfrm>
            <a:off x="3564362" y="2136007"/>
            <a:ext cx="4511250" cy="424732"/>
          </a:xfrm>
          <a:prstGeom prst="rect">
            <a:avLst/>
          </a:prstGeom>
          <a:noFill/>
        </p:spPr>
        <p:txBody>
          <a:bodyPr wrap="square" rtlCol="0">
            <a:spAutoFit/>
          </a:bodyPr>
          <a:lstStyle/>
          <a:p>
            <a:pPr>
              <a:lnSpc>
                <a:spcPct val="90000"/>
              </a:lnSpc>
            </a:pPr>
            <a:r>
              <a:rPr lang="en-US" sz="2400" dirty="0" smtClean="0"/>
              <a:t>Types of Youth and their history</a:t>
            </a:r>
            <a:endParaRPr lang="en-US" sz="2400" dirty="0"/>
          </a:p>
        </p:txBody>
      </p:sp>
      <p:sp>
        <p:nvSpPr>
          <p:cNvPr id="42" name="TextBox 41"/>
          <p:cNvSpPr txBox="1"/>
          <p:nvPr/>
        </p:nvSpPr>
        <p:spPr>
          <a:xfrm>
            <a:off x="3965187" y="3051236"/>
            <a:ext cx="3078963" cy="424732"/>
          </a:xfrm>
          <a:prstGeom prst="rect">
            <a:avLst/>
          </a:prstGeom>
          <a:noFill/>
        </p:spPr>
        <p:txBody>
          <a:bodyPr wrap="square" rtlCol="0">
            <a:spAutoFit/>
          </a:bodyPr>
          <a:lstStyle/>
          <a:p>
            <a:pPr>
              <a:lnSpc>
                <a:spcPct val="90000"/>
              </a:lnSpc>
            </a:pPr>
            <a:r>
              <a:rPr lang="en-US" sz="2400" dirty="0" smtClean="0"/>
              <a:t>Importance of Youth</a:t>
            </a:r>
            <a:endParaRPr lang="en-US" sz="2400" dirty="0"/>
          </a:p>
        </p:txBody>
      </p:sp>
      <p:sp>
        <p:nvSpPr>
          <p:cNvPr id="44" name="TextBox 43"/>
          <p:cNvSpPr txBox="1"/>
          <p:nvPr/>
        </p:nvSpPr>
        <p:spPr>
          <a:xfrm>
            <a:off x="4104194" y="4118509"/>
            <a:ext cx="4271320" cy="424732"/>
          </a:xfrm>
          <a:prstGeom prst="rect">
            <a:avLst/>
          </a:prstGeom>
          <a:noFill/>
        </p:spPr>
        <p:txBody>
          <a:bodyPr wrap="square" rtlCol="0">
            <a:spAutoFit/>
          </a:bodyPr>
          <a:lstStyle/>
          <a:p>
            <a:pPr>
              <a:lnSpc>
                <a:spcPct val="90000"/>
              </a:lnSpc>
            </a:pPr>
            <a:r>
              <a:rPr lang="en-US" sz="2400" dirty="0" smtClean="0"/>
              <a:t>Role of Youth Today</a:t>
            </a:r>
            <a:endParaRPr lang="en-US" sz="2400" dirty="0"/>
          </a:p>
        </p:txBody>
      </p:sp>
      <p:sp>
        <p:nvSpPr>
          <p:cNvPr id="47" name="TextBox 46"/>
          <p:cNvSpPr txBox="1"/>
          <p:nvPr/>
        </p:nvSpPr>
        <p:spPr>
          <a:xfrm>
            <a:off x="3686418" y="5086840"/>
            <a:ext cx="6446593" cy="424732"/>
          </a:xfrm>
          <a:prstGeom prst="rect">
            <a:avLst/>
          </a:prstGeom>
          <a:noFill/>
        </p:spPr>
        <p:txBody>
          <a:bodyPr wrap="square" rtlCol="0">
            <a:spAutoFit/>
          </a:bodyPr>
          <a:lstStyle/>
          <a:p>
            <a:pPr>
              <a:lnSpc>
                <a:spcPct val="90000"/>
              </a:lnSpc>
            </a:pPr>
            <a:r>
              <a:rPr lang="en-US" sz="2400" dirty="0" smtClean="0"/>
              <a:t>Youth responsibilities and Rights</a:t>
            </a:r>
            <a:endParaRPr lang="en-US" sz="2400" dirty="0"/>
          </a:p>
        </p:txBody>
      </p:sp>
      <p:sp>
        <p:nvSpPr>
          <p:cNvPr id="2" name="Rectangle 1"/>
          <p:cNvSpPr/>
          <p:nvPr/>
        </p:nvSpPr>
        <p:spPr>
          <a:xfrm>
            <a:off x="2970212" y="57912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TextBox 2"/>
          <p:cNvSpPr txBox="1"/>
          <p:nvPr/>
        </p:nvSpPr>
        <p:spPr>
          <a:xfrm>
            <a:off x="2984048" y="5856674"/>
            <a:ext cx="3159907" cy="424732"/>
          </a:xfrm>
          <a:prstGeom prst="rect">
            <a:avLst/>
          </a:prstGeom>
          <a:noFill/>
        </p:spPr>
        <p:txBody>
          <a:bodyPr wrap="square" rtlCol="0">
            <a:spAutoFit/>
          </a:bodyPr>
          <a:lstStyle/>
          <a:p>
            <a:pPr>
              <a:lnSpc>
                <a:spcPct val="90000"/>
              </a:lnSpc>
            </a:pPr>
            <a:r>
              <a:rPr lang="en-US" sz="2400" dirty="0" smtClean="0"/>
              <a:t>What Youth can do?</a:t>
            </a:r>
            <a:endParaRPr lang="en-US" sz="2400" dirty="0"/>
          </a:p>
        </p:txBody>
      </p:sp>
      <p:sp>
        <p:nvSpPr>
          <p:cNvPr id="11" name="Arc 10"/>
          <p:cNvSpPr/>
          <p:nvPr/>
        </p:nvSpPr>
        <p:spPr>
          <a:xfrm>
            <a:off x="-1017860" y="1477555"/>
            <a:ext cx="4752145" cy="4814936"/>
          </a:xfrm>
          <a:prstGeom prst="arc">
            <a:avLst>
              <a:gd name="adj1" fmla="val 15483964"/>
              <a:gd name="adj2" fmla="val 614703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lowchart: Connector 44"/>
          <p:cNvSpPr/>
          <p:nvPr/>
        </p:nvSpPr>
        <p:spPr>
          <a:xfrm>
            <a:off x="3368807" y="3041416"/>
            <a:ext cx="522070" cy="555668"/>
          </a:xfrm>
          <a:prstGeom prst="flowChartConnector">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solidFill>
                  <a:schemeClr val="tx1"/>
                </a:solidFill>
                <a:latin typeface="Arial Black" panose="020B0A04020102020204" pitchFamily="34" charset="0"/>
              </a:rPr>
              <a:t>3</a:t>
            </a:r>
          </a:p>
        </p:txBody>
      </p:sp>
      <p:sp>
        <p:nvSpPr>
          <p:cNvPr id="50" name="Flowchart: Connector 49"/>
          <p:cNvSpPr/>
          <p:nvPr/>
        </p:nvSpPr>
        <p:spPr>
          <a:xfrm>
            <a:off x="3435509" y="4087410"/>
            <a:ext cx="522070" cy="555668"/>
          </a:xfrm>
          <a:prstGeom prst="flowChartConnector">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solidFill>
                  <a:schemeClr val="tx1"/>
                </a:solidFill>
                <a:latin typeface="Arial Black" panose="020B0A04020102020204" pitchFamily="34" charset="0"/>
              </a:rPr>
              <a:t>4</a:t>
            </a:r>
          </a:p>
        </p:txBody>
      </p:sp>
      <p:sp>
        <p:nvSpPr>
          <p:cNvPr id="51" name="Flowchart: Connector 50"/>
          <p:cNvSpPr/>
          <p:nvPr/>
        </p:nvSpPr>
        <p:spPr>
          <a:xfrm>
            <a:off x="3050259" y="4988180"/>
            <a:ext cx="522070" cy="555668"/>
          </a:xfrm>
          <a:prstGeom prst="flowChartConnector">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solidFill>
                  <a:schemeClr val="tx1"/>
                </a:solidFill>
                <a:latin typeface="Arial Black" panose="020B0A04020102020204" pitchFamily="34" charset="0"/>
              </a:rPr>
              <a:t>5</a:t>
            </a:r>
          </a:p>
        </p:txBody>
      </p:sp>
      <p:sp>
        <p:nvSpPr>
          <p:cNvPr id="52" name="Flowchart: Connector 51"/>
          <p:cNvSpPr/>
          <p:nvPr/>
        </p:nvSpPr>
        <p:spPr>
          <a:xfrm>
            <a:off x="2288471" y="5645815"/>
            <a:ext cx="522070" cy="555668"/>
          </a:xfrm>
          <a:prstGeom prst="flowChartConnector">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solidFill>
                  <a:schemeClr val="tx1"/>
                </a:solidFill>
                <a:latin typeface="Arial Black" panose="020B0A04020102020204" pitchFamily="34" charset="0"/>
              </a:rPr>
              <a:t>6</a:t>
            </a:r>
          </a:p>
        </p:txBody>
      </p:sp>
      <p:sp>
        <p:nvSpPr>
          <p:cNvPr id="53" name="Flowchart: Connector 52"/>
          <p:cNvSpPr/>
          <p:nvPr/>
        </p:nvSpPr>
        <p:spPr>
          <a:xfrm>
            <a:off x="3010153" y="2188039"/>
            <a:ext cx="522070" cy="555668"/>
          </a:xfrm>
          <a:prstGeom prst="flowChartConnector">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solidFill>
                  <a:schemeClr val="tx1"/>
                </a:solidFill>
                <a:latin typeface="Arial Black" panose="020B0A04020102020204" pitchFamily="34" charset="0"/>
              </a:rPr>
              <a:t>2</a:t>
            </a:r>
          </a:p>
        </p:txBody>
      </p:sp>
      <p:sp>
        <p:nvSpPr>
          <p:cNvPr id="54" name="Flowchart: Connector 53"/>
          <p:cNvSpPr/>
          <p:nvPr/>
        </p:nvSpPr>
        <p:spPr>
          <a:xfrm>
            <a:off x="2269563" y="1536010"/>
            <a:ext cx="522070" cy="555668"/>
          </a:xfrm>
          <a:prstGeom prst="flowChartConnector">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solidFill>
                  <a:schemeClr val="tx1"/>
                </a:solidFill>
                <a:latin typeface="Arial Black" panose="020B0A04020102020204" pitchFamily="34" charset="0"/>
              </a:rPr>
              <a:t>1</a:t>
            </a:r>
          </a:p>
        </p:txBody>
      </p:sp>
    </p:spTree>
    <p:extLst>
      <p:ext uri="{BB962C8B-B14F-4D97-AF65-F5344CB8AC3E}">
        <p14:creationId xmlns:p14="http://schemas.microsoft.com/office/powerpoint/2010/main" val="14571553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wipe(left)">
                                      <p:cBhvr>
                                        <p:cTn id="17" dur="500"/>
                                        <p:tgtEl>
                                          <p:spTgt spid="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260000">
                                      <p:cBhvr>
                                        <p:cTn id="21" dur="1250" fill="hold"/>
                                        <p:tgtEl>
                                          <p:spTgt spid="4"/>
                                        </p:tgtEl>
                                        <p:attrNameLst>
                                          <p:attrName>r</p:attrName>
                                        </p:attrNameLst>
                                      </p:cBhvr>
                                    </p:animRot>
                                  </p:childTnLst>
                                </p:cTn>
                              </p:par>
                            </p:childTnLst>
                          </p:cTn>
                        </p:par>
                        <p:par>
                          <p:cTn id="22" fill="hold">
                            <p:stCondLst>
                              <p:cond delay="1250"/>
                            </p:stCondLst>
                            <p:childTnLst>
                              <p:par>
                                <p:cTn id="23" presetID="53" presetClass="entr" presetSubtype="16"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animEffect transition="in" filter="fade">
                                      <p:cBhvr>
                                        <p:cTn id="27" dur="500"/>
                                        <p:tgtEl>
                                          <p:spTgt spid="53"/>
                                        </p:tgtEl>
                                      </p:cBhvr>
                                    </p:animEffect>
                                  </p:childTnLst>
                                </p:cTn>
                              </p:par>
                            </p:childTnLst>
                          </p:cTn>
                        </p:par>
                        <p:par>
                          <p:cTn id="28" fill="hold">
                            <p:stCondLst>
                              <p:cond delay="1750"/>
                            </p:stCondLst>
                            <p:childTnLst>
                              <p:par>
                                <p:cTn id="29" presetID="22" presetClass="entr" presetSubtype="8" fill="hold" nodeType="afterEffect">
                                  <p:stCondLst>
                                    <p:cond delay="0"/>
                                  </p:stCondLst>
                                  <p:childTnLst>
                                    <p:set>
                                      <p:cBhvr>
                                        <p:cTn id="30" dur="1" fill="hold">
                                          <p:stCondLst>
                                            <p:cond delay="0"/>
                                          </p:stCondLst>
                                        </p:cTn>
                                        <p:tgtEl>
                                          <p:spTgt spid="41">
                                            <p:txEl>
                                              <p:pRg st="0" end="0"/>
                                            </p:txEl>
                                          </p:spTgt>
                                        </p:tgtEl>
                                        <p:attrNameLst>
                                          <p:attrName>style.visibility</p:attrName>
                                        </p:attrNameLst>
                                      </p:cBhvr>
                                      <p:to>
                                        <p:strVal val="visible"/>
                                      </p:to>
                                    </p:set>
                                    <p:animEffect transition="in" filter="wipe(left)">
                                      <p:cBhvr>
                                        <p:cTn id="31" dur="500"/>
                                        <p:tgtEl>
                                          <p:spTgt spid="4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260000">
                                      <p:cBhvr>
                                        <p:cTn id="35" dur="1250" fill="hold"/>
                                        <p:tgtEl>
                                          <p:spTgt spid="4"/>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p:cTn id="40" dur="500" fill="hold"/>
                                        <p:tgtEl>
                                          <p:spTgt spid="45"/>
                                        </p:tgtEl>
                                        <p:attrNameLst>
                                          <p:attrName>ppt_w</p:attrName>
                                        </p:attrNameLst>
                                      </p:cBhvr>
                                      <p:tavLst>
                                        <p:tav tm="0">
                                          <p:val>
                                            <p:fltVal val="0"/>
                                          </p:val>
                                        </p:tav>
                                        <p:tav tm="100000">
                                          <p:val>
                                            <p:strVal val="#ppt_w"/>
                                          </p:val>
                                        </p:tav>
                                      </p:tavLst>
                                    </p:anim>
                                    <p:anim calcmode="lin" valueType="num">
                                      <p:cBhvr>
                                        <p:cTn id="41" dur="500" fill="hold"/>
                                        <p:tgtEl>
                                          <p:spTgt spid="45"/>
                                        </p:tgtEl>
                                        <p:attrNameLst>
                                          <p:attrName>ppt_h</p:attrName>
                                        </p:attrNameLst>
                                      </p:cBhvr>
                                      <p:tavLst>
                                        <p:tav tm="0">
                                          <p:val>
                                            <p:fltVal val="0"/>
                                          </p:val>
                                        </p:tav>
                                        <p:tav tm="100000">
                                          <p:val>
                                            <p:strVal val="#ppt_h"/>
                                          </p:val>
                                        </p:tav>
                                      </p:tavLst>
                                    </p:anim>
                                    <p:animEffect transition="in" filter="fade">
                                      <p:cBhvr>
                                        <p:cTn id="42" dur="500"/>
                                        <p:tgtEl>
                                          <p:spTgt spid="45"/>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1260000">
                                      <p:cBhvr>
                                        <p:cTn id="50" dur="1250" fill="hold"/>
                                        <p:tgtEl>
                                          <p:spTgt spid="4"/>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p:cTn id="55" dur="500" fill="hold"/>
                                        <p:tgtEl>
                                          <p:spTgt spid="50"/>
                                        </p:tgtEl>
                                        <p:attrNameLst>
                                          <p:attrName>ppt_w</p:attrName>
                                        </p:attrNameLst>
                                      </p:cBhvr>
                                      <p:tavLst>
                                        <p:tav tm="0">
                                          <p:val>
                                            <p:fltVal val="0"/>
                                          </p:val>
                                        </p:tav>
                                        <p:tav tm="100000">
                                          <p:val>
                                            <p:strVal val="#ppt_w"/>
                                          </p:val>
                                        </p:tav>
                                      </p:tavLst>
                                    </p:anim>
                                    <p:anim calcmode="lin" valueType="num">
                                      <p:cBhvr>
                                        <p:cTn id="56" dur="500" fill="hold"/>
                                        <p:tgtEl>
                                          <p:spTgt spid="50"/>
                                        </p:tgtEl>
                                        <p:attrNameLst>
                                          <p:attrName>ppt_h</p:attrName>
                                        </p:attrNameLst>
                                      </p:cBhvr>
                                      <p:tavLst>
                                        <p:tav tm="0">
                                          <p:val>
                                            <p:fltVal val="0"/>
                                          </p:val>
                                        </p:tav>
                                        <p:tav tm="100000">
                                          <p:val>
                                            <p:strVal val="#ppt_h"/>
                                          </p:val>
                                        </p:tav>
                                      </p:tavLst>
                                    </p:anim>
                                    <p:animEffect transition="in" filter="fade">
                                      <p:cBhvr>
                                        <p:cTn id="57" dur="500"/>
                                        <p:tgtEl>
                                          <p:spTgt spid="50"/>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left)">
                                      <p:cBhvr>
                                        <p:cTn id="61" dur="500"/>
                                        <p:tgtEl>
                                          <p:spTgt spid="4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mph" presetSubtype="0" fill="hold" nodeType="clickEffect">
                                  <p:stCondLst>
                                    <p:cond delay="0"/>
                                  </p:stCondLst>
                                  <p:childTnLst>
                                    <p:animRot by="1260000">
                                      <p:cBhvr>
                                        <p:cTn id="65" dur="1250" fill="hold"/>
                                        <p:tgtEl>
                                          <p:spTgt spid="4"/>
                                        </p:tgtEl>
                                        <p:attrNameLst>
                                          <p:attrName>r</p:attrName>
                                        </p:attrNameLst>
                                      </p:cBhvr>
                                    </p:animRo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p:cTn id="70" dur="500" fill="hold"/>
                                        <p:tgtEl>
                                          <p:spTgt spid="51"/>
                                        </p:tgtEl>
                                        <p:attrNameLst>
                                          <p:attrName>ppt_w</p:attrName>
                                        </p:attrNameLst>
                                      </p:cBhvr>
                                      <p:tavLst>
                                        <p:tav tm="0">
                                          <p:val>
                                            <p:fltVal val="0"/>
                                          </p:val>
                                        </p:tav>
                                        <p:tav tm="100000">
                                          <p:val>
                                            <p:strVal val="#ppt_w"/>
                                          </p:val>
                                        </p:tav>
                                      </p:tavLst>
                                    </p:anim>
                                    <p:anim calcmode="lin" valueType="num">
                                      <p:cBhvr>
                                        <p:cTn id="71" dur="500" fill="hold"/>
                                        <p:tgtEl>
                                          <p:spTgt spid="51"/>
                                        </p:tgtEl>
                                        <p:attrNameLst>
                                          <p:attrName>ppt_h</p:attrName>
                                        </p:attrNameLst>
                                      </p:cBhvr>
                                      <p:tavLst>
                                        <p:tav tm="0">
                                          <p:val>
                                            <p:fltVal val="0"/>
                                          </p:val>
                                        </p:tav>
                                        <p:tav tm="100000">
                                          <p:val>
                                            <p:strVal val="#ppt_h"/>
                                          </p:val>
                                        </p:tav>
                                      </p:tavLst>
                                    </p:anim>
                                    <p:animEffect transition="in" filter="fade">
                                      <p:cBhvr>
                                        <p:cTn id="72" dur="500"/>
                                        <p:tgtEl>
                                          <p:spTgt spid="51"/>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47">
                                            <p:txEl>
                                              <p:pRg st="0" end="0"/>
                                            </p:txEl>
                                          </p:spTgt>
                                        </p:tgtEl>
                                        <p:attrNameLst>
                                          <p:attrName>style.visibility</p:attrName>
                                        </p:attrNameLst>
                                      </p:cBhvr>
                                      <p:to>
                                        <p:strVal val="visible"/>
                                      </p:to>
                                    </p:set>
                                    <p:animEffect transition="in" filter="wipe(left)">
                                      <p:cBhvr>
                                        <p:cTn id="76" dur="500"/>
                                        <p:tgtEl>
                                          <p:spTgt spid="47">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1320000">
                                      <p:cBhvr>
                                        <p:cTn id="80" dur="1250" fill="hold"/>
                                        <p:tgtEl>
                                          <p:spTgt spid="4"/>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anim calcmode="lin" valueType="num">
                                      <p:cBhvr>
                                        <p:cTn id="85" dur="500" fill="hold"/>
                                        <p:tgtEl>
                                          <p:spTgt spid="52"/>
                                        </p:tgtEl>
                                        <p:attrNameLst>
                                          <p:attrName>ppt_w</p:attrName>
                                        </p:attrNameLst>
                                      </p:cBhvr>
                                      <p:tavLst>
                                        <p:tav tm="0">
                                          <p:val>
                                            <p:fltVal val="0"/>
                                          </p:val>
                                        </p:tav>
                                        <p:tav tm="100000">
                                          <p:val>
                                            <p:strVal val="#ppt_w"/>
                                          </p:val>
                                        </p:tav>
                                      </p:tavLst>
                                    </p:anim>
                                    <p:anim calcmode="lin" valueType="num">
                                      <p:cBhvr>
                                        <p:cTn id="86" dur="500" fill="hold"/>
                                        <p:tgtEl>
                                          <p:spTgt spid="52"/>
                                        </p:tgtEl>
                                        <p:attrNameLst>
                                          <p:attrName>ppt_h</p:attrName>
                                        </p:attrNameLst>
                                      </p:cBhvr>
                                      <p:tavLst>
                                        <p:tav tm="0">
                                          <p:val>
                                            <p:fltVal val="0"/>
                                          </p:val>
                                        </p:tav>
                                        <p:tav tm="100000">
                                          <p:val>
                                            <p:strVal val="#ppt_h"/>
                                          </p:val>
                                        </p:tav>
                                      </p:tavLst>
                                    </p:anim>
                                    <p:animEffect transition="in" filter="fade">
                                      <p:cBhvr>
                                        <p:cTn id="87" dur="500"/>
                                        <p:tgtEl>
                                          <p:spTgt spid="52"/>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3">
                                            <p:txEl>
                                              <p:pRg st="0" end="0"/>
                                            </p:txEl>
                                          </p:spTgt>
                                        </p:tgtEl>
                                        <p:attrNameLst>
                                          <p:attrName>style.visibility</p:attrName>
                                        </p:attrNameLst>
                                      </p:cBhvr>
                                      <p:to>
                                        <p:strVal val="visible"/>
                                      </p:to>
                                    </p:set>
                                    <p:animEffect transition="in" filter="wipe(left)">
                                      <p:cBhvr>
                                        <p:cTn id="9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0" grpId="0" animBg="1"/>
      <p:bldP spid="51" grpId="0" animBg="1"/>
      <p:bldP spid="52" grpId="0" animBg="1"/>
      <p:bldP spid="53" grpId="0" animBg="1"/>
      <p:bldP spid="5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990600"/>
          </a:xfrm>
        </p:spPr>
        <p:txBody>
          <a:bodyPr/>
          <a:lstStyle/>
          <a:p>
            <a:pPr algn="ctr"/>
            <a:r>
              <a:rPr lang="en-US" dirty="0" smtClean="0"/>
              <a:t>Works Cited</a:t>
            </a:r>
            <a:endParaRPr lang="en-US" dirty="0"/>
          </a:p>
        </p:txBody>
      </p:sp>
      <p:sp>
        <p:nvSpPr>
          <p:cNvPr id="3" name="Content Placeholder 2"/>
          <p:cNvSpPr>
            <a:spLocks noGrp="1"/>
          </p:cNvSpPr>
          <p:nvPr>
            <p:ph idx="1"/>
          </p:nvPr>
        </p:nvSpPr>
        <p:spPr>
          <a:xfrm>
            <a:off x="912812" y="1524000"/>
            <a:ext cx="11582400" cy="4648200"/>
          </a:xfrm>
        </p:spPr>
        <p:txBody>
          <a:bodyPr>
            <a:normAutofit fontScale="92500" lnSpcReduction="20000"/>
          </a:bodyPr>
          <a:lstStyle/>
          <a:p>
            <a:pPr marL="0" indent="0">
              <a:buNone/>
            </a:pPr>
            <a:r>
              <a:rPr lang="en-US" sz="2000" dirty="0" smtClean="0"/>
              <a:t>“</a:t>
            </a:r>
            <a:r>
              <a:rPr lang="en-US" sz="2000" dirty="0"/>
              <a:t>What are Youth </a:t>
            </a:r>
            <a:r>
              <a:rPr lang="en-US" sz="2000" dirty="0" err="1"/>
              <a:t>Rights?”</a:t>
            </a:r>
            <a:r>
              <a:rPr lang="en-US" sz="2000" i="1" dirty="0" err="1"/>
              <a:t>,Free</a:t>
            </a:r>
            <a:r>
              <a:rPr lang="en-US" sz="2000" i="1" dirty="0"/>
              <a:t> </a:t>
            </a:r>
            <a:r>
              <a:rPr lang="en-US" sz="2000" i="1" dirty="0" err="1"/>
              <a:t>Child</a:t>
            </a:r>
            <a:r>
              <a:rPr lang="en-US" sz="2000" dirty="0" err="1"/>
              <a:t>,Jun</a:t>
            </a:r>
            <a:r>
              <a:rPr lang="en-US" sz="2000" dirty="0"/>
              <a:t> 21,2022,</a:t>
            </a:r>
            <a:r>
              <a:rPr lang="en-US" sz="2000" dirty="0">
                <a:hlinkClick r:id="rId2"/>
              </a:rPr>
              <a:t>www.freechild.org</a:t>
            </a:r>
            <a:r>
              <a:rPr lang="en-US" sz="2000" dirty="0"/>
              <a:t>,Accessed November </a:t>
            </a:r>
            <a:r>
              <a:rPr lang="en-US" sz="2000" dirty="0" smtClean="0"/>
              <a:t>29,2022</a:t>
            </a:r>
          </a:p>
          <a:p>
            <a:pPr marL="0" indent="0">
              <a:buNone/>
            </a:pPr>
            <a:endParaRPr lang="en-US" sz="2000" dirty="0"/>
          </a:p>
          <a:p>
            <a:pPr marL="0" indent="0">
              <a:buNone/>
            </a:pPr>
            <a:r>
              <a:rPr lang="en-US" sz="2000" dirty="0" smtClean="0"/>
              <a:t>“</a:t>
            </a:r>
            <a:r>
              <a:rPr lang="en-US" sz="2000" dirty="0"/>
              <a:t>Who are the Youth of Today?”,</a:t>
            </a:r>
            <a:r>
              <a:rPr lang="en-US" sz="2000" i="1" dirty="0" err="1"/>
              <a:t>UNICEF</a:t>
            </a:r>
            <a:r>
              <a:rPr lang="en-US" sz="2000" dirty="0" err="1"/>
              <a:t>,</a:t>
            </a:r>
            <a:r>
              <a:rPr lang="en-US" sz="2000" dirty="0" err="1">
                <a:hlinkClick r:id="rId3"/>
              </a:rPr>
              <a:t>www.unicef.org</a:t>
            </a:r>
            <a:r>
              <a:rPr lang="en-US" sz="2000" dirty="0" err="1"/>
              <a:t>,Accessed</a:t>
            </a:r>
            <a:r>
              <a:rPr lang="en-US" sz="2000" dirty="0"/>
              <a:t> December 01,2022</a:t>
            </a:r>
            <a:r>
              <a:rPr lang="en-US" sz="2000" dirty="0" smtClean="0"/>
              <a:t>,</a:t>
            </a:r>
          </a:p>
          <a:p>
            <a:pPr marL="0" indent="0">
              <a:buNone/>
            </a:pPr>
            <a:endParaRPr lang="en-US" sz="2000" dirty="0"/>
          </a:p>
          <a:p>
            <a:pPr marL="0" indent="0">
              <a:buNone/>
            </a:pPr>
            <a:r>
              <a:rPr lang="en-US" sz="2000" dirty="0" smtClean="0"/>
              <a:t>“Youth, the Future lies in their </a:t>
            </a:r>
            <a:r>
              <a:rPr lang="en-US" sz="2000" dirty="0" err="1" smtClean="0"/>
              <a:t>hands”,</a:t>
            </a:r>
            <a:r>
              <a:rPr lang="en-US" sz="2000" i="1" dirty="0" err="1" smtClean="0"/>
              <a:t>The</a:t>
            </a:r>
            <a:r>
              <a:rPr lang="en-US" sz="2000" i="1" dirty="0" smtClean="0"/>
              <a:t> </a:t>
            </a:r>
            <a:r>
              <a:rPr lang="en-US" sz="2000" i="1" dirty="0" err="1" smtClean="0"/>
              <a:t>news</a:t>
            </a:r>
            <a:r>
              <a:rPr lang="en-US" sz="2000" dirty="0" err="1" smtClean="0"/>
              <a:t>,Aug</a:t>
            </a:r>
            <a:r>
              <a:rPr lang="en-US" sz="2000" dirty="0" smtClean="0"/>
              <a:t> 14,2021,www.thenews.com.pk,Accessed </a:t>
            </a:r>
          </a:p>
          <a:p>
            <a:pPr marL="0" indent="0">
              <a:buNone/>
            </a:pPr>
            <a:r>
              <a:rPr lang="en-US" sz="2000" dirty="0"/>
              <a:t>	</a:t>
            </a:r>
            <a:endParaRPr lang="en-US" sz="2000" dirty="0" smtClean="0"/>
          </a:p>
          <a:p>
            <a:pPr marL="0" indent="0">
              <a:buNone/>
            </a:pPr>
            <a:r>
              <a:rPr lang="en-US" sz="2000" dirty="0"/>
              <a:t>	</a:t>
            </a:r>
            <a:r>
              <a:rPr lang="en-US" sz="2000" dirty="0" smtClean="0"/>
              <a:t>November 29,2022,</a:t>
            </a:r>
            <a:endParaRPr lang="en-US" sz="2000" dirty="0"/>
          </a:p>
          <a:p>
            <a:pPr marL="0" indent="0">
              <a:buNone/>
            </a:pPr>
            <a:endParaRPr lang="en-US" sz="2000" dirty="0" smtClean="0"/>
          </a:p>
          <a:p>
            <a:pPr marL="0" indent="0">
              <a:buNone/>
            </a:pPr>
            <a:r>
              <a:rPr lang="en-US" sz="2000" dirty="0" err="1" smtClean="0"/>
              <a:t>Zeeshan,Muhammad</a:t>
            </a:r>
            <a:r>
              <a:rPr lang="en-US" sz="2000" dirty="0" err="1"/>
              <a:t>.“review</a:t>
            </a:r>
            <a:r>
              <a:rPr lang="en-US" sz="2000" dirty="0"/>
              <a:t> of different youth organizations in </a:t>
            </a:r>
            <a:r>
              <a:rPr lang="en-US" sz="2000" dirty="0" err="1"/>
              <a:t>pakistan</a:t>
            </a:r>
            <a:r>
              <a:rPr lang="en-US" sz="2000" i="1" dirty="0"/>
              <a:t>”</a:t>
            </a:r>
            <a:r>
              <a:rPr lang="en-US" sz="2000" dirty="0"/>
              <a:t>,</a:t>
            </a:r>
            <a:r>
              <a:rPr lang="en-US" sz="2000" i="1" dirty="0" err="1"/>
              <a:t>Slideshare</a:t>
            </a:r>
            <a:r>
              <a:rPr lang="en-US" sz="2000" dirty="0" err="1"/>
              <a:t>,Jan</a:t>
            </a:r>
            <a:r>
              <a:rPr lang="en-US" sz="2000" dirty="0"/>
              <a:t> </a:t>
            </a:r>
            <a:r>
              <a:rPr lang="en-US" sz="2000" dirty="0" smtClean="0"/>
              <a:t>20,2018</a:t>
            </a:r>
            <a:r>
              <a:rPr lang="en-US" sz="2000" dirty="0"/>
              <a:t>,</a:t>
            </a:r>
            <a:r>
              <a:rPr lang="en-US" sz="2000" dirty="0" smtClean="0"/>
              <a:t> </a:t>
            </a:r>
          </a:p>
          <a:p>
            <a:pPr marL="0" indent="0">
              <a:buNone/>
            </a:pPr>
            <a:endParaRPr lang="en-US" sz="2000" dirty="0">
              <a:hlinkClick r:id="rId4"/>
            </a:endParaRPr>
          </a:p>
          <a:p>
            <a:pPr marL="0" indent="0">
              <a:buNone/>
            </a:pPr>
            <a:r>
              <a:rPr lang="en-US" sz="2000" dirty="0" smtClean="0">
                <a:hlinkClick r:id="rId4"/>
              </a:rPr>
              <a:t>	www.slideshare.net</a:t>
            </a:r>
            <a:r>
              <a:rPr lang="en-US" sz="2000" dirty="0" smtClean="0"/>
              <a:t> </a:t>
            </a:r>
            <a:r>
              <a:rPr lang="en-US" sz="2000" dirty="0"/>
              <a:t>,Accessed November 29,2022,</a:t>
            </a:r>
          </a:p>
        </p:txBody>
      </p:sp>
      <p:sp>
        <p:nvSpPr>
          <p:cNvPr id="4" name="Rectangle 3"/>
          <p:cNvSpPr/>
          <p:nvPr/>
        </p:nvSpPr>
        <p:spPr>
          <a:xfrm>
            <a:off x="9980612" y="361950"/>
            <a:ext cx="1146468" cy="341632"/>
          </a:xfrm>
          <a:prstGeom prst="rect">
            <a:avLst/>
          </a:prstGeom>
        </p:spPr>
        <p:txBody>
          <a:bodyPr wrap="none">
            <a:spAutoFit/>
          </a:bodyPr>
          <a:lstStyle/>
          <a:p>
            <a:pPr>
              <a:lnSpc>
                <a:spcPct val="90000"/>
              </a:lnSpc>
            </a:pPr>
            <a:r>
              <a:rPr lang="en-US" dirty="0" err="1"/>
              <a:t>Aslam</a:t>
            </a:r>
            <a:r>
              <a:rPr lang="en-US" dirty="0"/>
              <a:t> </a:t>
            </a:r>
            <a:r>
              <a:rPr lang="en-US" dirty="0" smtClean="0"/>
              <a:t>18</a:t>
            </a:r>
            <a:endParaRPr lang="en-US" dirty="0"/>
          </a:p>
        </p:txBody>
      </p:sp>
    </p:spTree>
    <p:extLst>
      <p:ext uri="{BB962C8B-B14F-4D97-AF65-F5344CB8AC3E}">
        <p14:creationId xmlns:p14="http://schemas.microsoft.com/office/powerpoint/2010/main" val="3431990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4412" y="2017931"/>
            <a:ext cx="5410200" cy="646331"/>
          </a:xfrm>
          <a:prstGeom prst="rect">
            <a:avLst/>
          </a:prstGeom>
          <a:noFill/>
        </p:spPr>
        <p:txBody>
          <a:bodyPr wrap="square" rtlCol="0">
            <a:spAutoFit/>
          </a:bodyPr>
          <a:lstStyle/>
          <a:p>
            <a:pPr>
              <a:lnSpc>
                <a:spcPct val="90000"/>
              </a:lnSpc>
            </a:pPr>
            <a:r>
              <a:rPr lang="ar-AE" sz="4000" dirty="0">
                <a:effectLst>
                  <a:outerShdw blurRad="38100" dist="38100" dir="2700000" algn="tl">
                    <a:srgbClr val="000000">
                      <a:alpha val="43137"/>
                    </a:srgbClr>
                  </a:outerShdw>
                </a:effectLst>
                <a:latin typeface="Algerian" panose="04020705040A02060702" pitchFamily="82" charset="0"/>
              </a:rPr>
              <a:t>تو شاہیں ہے پرواز ہے کام </a:t>
            </a:r>
            <a:r>
              <a:rPr lang="ar-AE" sz="4000" dirty="0" smtClean="0">
                <a:effectLst>
                  <a:outerShdw blurRad="38100" dist="38100" dir="2700000" algn="tl">
                    <a:srgbClr val="000000">
                      <a:alpha val="43137"/>
                    </a:srgbClr>
                  </a:outerShdw>
                </a:effectLst>
                <a:latin typeface="Algerian" panose="04020705040A02060702" pitchFamily="82" charset="0"/>
              </a:rPr>
              <a:t>تیرا</a:t>
            </a:r>
            <a:endParaRPr lang="en-US" sz="4000" dirty="0">
              <a:effectLst>
                <a:outerShdw blurRad="38100" dist="38100" dir="2700000" algn="tl">
                  <a:srgbClr val="000000">
                    <a:alpha val="43137"/>
                  </a:srgbClr>
                </a:outerShdw>
              </a:effectLst>
              <a:latin typeface="Algerian" panose="04020705040A02060702" pitchFamily="82" charset="0"/>
            </a:endParaRPr>
          </a:p>
        </p:txBody>
      </p:sp>
      <p:sp>
        <p:nvSpPr>
          <p:cNvPr id="3" name="TextBox 2"/>
          <p:cNvSpPr txBox="1"/>
          <p:nvPr/>
        </p:nvSpPr>
        <p:spPr>
          <a:xfrm>
            <a:off x="760412" y="2819400"/>
            <a:ext cx="5492138" cy="646331"/>
          </a:xfrm>
          <a:prstGeom prst="rect">
            <a:avLst/>
          </a:prstGeom>
          <a:noFill/>
        </p:spPr>
        <p:txBody>
          <a:bodyPr wrap="square" rtlCol="0">
            <a:spAutoFit/>
          </a:bodyPr>
          <a:lstStyle/>
          <a:p>
            <a:pPr>
              <a:lnSpc>
                <a:spcPct val="90000"/>
              </a:lnSpc>
            </a:pPr>
            <a:r>
              <a:rPr lang="ar-AE" sz="4000" dirty="0">
                <a:effectLst>
                  <a:outerShdw blurRad="38100" dist="38100" dir="2700000" algn="tl">
                    <a:srgbClr val="000000">
                      <a:alpha val="43137"/>
                    </a:srgbClr>
                  </a:outerShdw>
                </a:effectLst>
                <a:latin typeface="Algerian" panose="04020705040A02060702" pitchFamily="82" charset="0"/>
              </a:rPr>
              <a:t>ترے سامنے آسماں اور بھی ہیں</a:t>
            </a:r>
            <a:endParaRPr lang="en-US" sz="4000" dirty="0">
              <a:effectLst>
                <a:outerShdw blurRad="38100" dist="38100" dir="2700000" algn="tl">
                  <a:srgbClr val="000000">
                    <a:alpha val="43137"/>
                  </a:srgbClr>
                </a:outerShdw>
              </a:effectLst>
              <a:latin typeface="Algerian" panose="04020705040A02060702" pitchFamily="82" charset="0"/>
            </a:endParaRPr>
          </a:p>
        </p:txBody>
      </p:sp>
      <p:sp>
        <p:nvSpPr>
          <p:cNvPr id="4" name="Rectangle 3"/>
          <p:cNvSpPr/>
          <p:nvPr/>
        </p:nvSpPr>
        <p:spPr>
          <a:xfrm>
            <a:off x="3732212" y="4267200"/>
            <a:ext cx="3647152"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164115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914400"/>
          </a:xfrm>
        </p:spPr>
        <p:txBody>
          <a:bodyPr/>
          <a:lstStyle/>
          <a:p>
            <a:r>
              <a:rPr lang="en-US" dirty="0" smtClean="0"/>
              <a:t>What is YOUTH?</a:t>
            </a:r>
            <a:endParaRPr lang="en-US" dirty="0"/>
          </a:p>
        </p:txBody>
      </p:sp>
      <p:sp>
        <p:nvSpPr>
          <p:cNvPr id="3" name="Content Placeholder 2"/>
          <p:cNvSpPr>
            <a:spLocks noGrp="1"/>
          </p:cNvSpPr>
          <p:nvPr>
            <p:ph idx="1"/>
          </p:nvPr>
        </p:nvSpPr>
        <p:spPr>
          <a:xfrm>
            <a:off x="1293813" y="1447800"/>
            <a:ext cx="6476999" cy="4724400"/>
          </a:xfrm>
        </p:spPr>
        <p:txBody>
          <a:bodyPr>
            <a:normAutofit/>
          </a:bodyPr>
          <a:lstStyle/>
          <a:p>
            <a:r>
              <a:rPr lang="en-US" dirty="0" smtClean="0">
                <a:latin typeface="Arial" panose="020B0604020202020204" pitchFamily="34" charset="0"/>
                <a:cs typeface="Arial" panose="020B0604020202020204" pitchFamily="34" charset="0"/>
              </a:rPr>
              <a:t>Youth is defined as a period during which a person prepares himself/herself to be an active and fully responsible member of the society(</a:t>
            </a:r>
            <a:r>
              <a:rPr lang="en-US" dirty="0" err="1" smtClean="0">
                <a:latin typeface="Arial" panose="020B0604020202020204" pitchFamily="34" charset="0"/>
                <a:cs typeface="Arial" panose="020B0604020202020204" pitchFamily="34" charset="0"/>
              </a:rPr>
              <a:t>Zeeshan</a:t>
            </a:r>
            <a:r>
              <a:rPr lang="en-US" dirty="0" smtClean="0">
                <a:latin typeface="Arial" panose="020B0604020202020204" pitchFamily="34" charset="0"/>
                <a:cs typeface="Arial" panose="020B0604020202020204" pitchFamily="34" charset="0"/>
              </a:rPr>
              <a:t> 01).</a:t>
            </a:r>
          </a:p>
          <a:p>
            <a:endParaRPr lang="en-US" dirty="0">
              <a:latin typeface="Arial" panose="020B0604020202020204" pitchFamily="34" charset="0"/>
              <a:cs typeface="Arial" panose="020B0604020202020204" pitchFamily="34" charset="0"/>
            </a:endParaRPr>
          </a:p>
          <a:p>
            <a:r>
              <a:rPr lang="en-US" dirty="0" smtClean="0">
                <a:solidFill>
                  <a:srgbClr val="008000"/>
                </a:solidFill>
                <a:latin typeface="Arial" panose="020B0604020202020204" pitchFamily="34" charset="0"/>
                <a:cs typeface="Arial" panose="020B0604020202020204" pitchFamily="34" charset="0"/>
              </a:rPr>
              <a:t>64 percent </a:t>
            </a:r>
            <a:r>
              <a:rPr lang="en-US" dirty="0" smtClean="0">
                <a:latin typeface="Arial" panose="020B0604020202020204" pitchFamily="34" charset="0"/>
                <a:cs typeface="Arial" panose="020B0604020202020204" pitchFamily="34" charset="0"/>
              </a:rPr>
              <a:t>of Pakistani population is under 30 years, while </a:t>
            </a:r>
            <a:r>
              <a:rPr lang="en-US" dirty="0" smtClean="0">
                <a:solidFill>
                  <a:srgbClr val="008000"/>
                </a:solidFill>
                <a:latin typeface="Arial" panose="020B0604020202020204" pitchFamily="34" charset="0"/>
                <a:cs typeface="Arial" panose="020B0604020202020204" pitchFamily="34" charset="0"/>
              </a:rPr>
              <a:t>29 percent</a:t>
            </a:r>
            <a:r>
              <a:rPr lang="en-US" dirty="0" smtClean="0">
                <a:latin typeface="Arial" panose="020B0604020202020204" pitchFamily="34" charset="0"/>
                <a:cs typeface="Arial" panose="020B0604020202020204" pitchFamily="34" charset="0"/>
              </a:rPr>
              <a:t> belongs to the 15-29 age bracket(</a:t>
            </a:r>
            <a:r>
              <a:rPr lang="en-US" dirty="0" err="1" smtClean="0">
                <a:latin typeface="Arial" panose="020B0604020202020204" pitchFamily="34" charset="0"/>
                <a:cs typeface="Arial" panose="020B0604020202020204" pitchFamily="34" charset="0"/>
              </a:rPr>
              <a:t>Latif</a:t>
            </a:r>
            <a:r>
              <a:rPr lang="en-US" dirty="0" smtClean="0">
                <a:latin typeface="Arial" panose="020B0604020202020204" pitchFamily="34" charset="0"/>
                <a:cs typeface="Arial" panose="020B0604020202020204" pitchFamily="34" charset="0"/>
              </a:rPr>
              <a:t> and </a:t>
            </a:r>
            <a:r>
              <a:rPr lang="en-US" dirty="0" err="1" smtClean="0">
                <a:latin typeface="Arial" panose="020B0604020202020204" pitchFamily="34" charset="0"/>
                <a:cs typeface="Arial" panose="020B0604020202020204" pitchFamily="34" charset="0"/>
              </a:rPr>
              <a:t>Talib</a:t>
            </a:r>
            <a:r>
              <a:rPr lang="en-US" dirty="0" smtClean="0">
                <a:latin typeface="Arial" panose="020B0604020202020204" pitchFamily="34" charset="0"/>
                <a:cs typeface="Arial" panose="020B0604020202020204" pitchFamily="34" charset="0"/>
              </a:rPr>
              <a:t> para 01).</a:t>
            </a:r>
            <a:endParaRPr lang="en-US" dirty="0" smtClean="0">
              <a:solidFill>
                <a:srgbClr val="008000"/>
              </a:solidFill>
            </a:endParaRP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0107" y="1076807"/>
            <a:ext cx="2857500" cy="1600200"/>
          </a:xfrm>
          <a:prstGeom prst="rect">
            <a:avLst/>
          </a:prstGeom>
          <a:ln>
            <a:noFill/>
          </a:ln>
          <a:effectLst>
            <a:softEdge rad="63500"/>
          </a:effectLst>
        </p:spPr>
      </p:pic>
      <p:sp>
        <p:nvSpPr>
          <p:cNvPr id="6" name="TextBox 5"/>
          <p:cNvSpPr txBox="1"/>
          <p:nvPr/>
        </p:nvSpPr>
        <p:spPr>
          <a:xfrm>
            <a:off x="10207625" y="228600"/>
            <a:ext cx="1981200" cy="286232"/>
          </a:xfrm>
          <a:prstGeom prst="rect">
            <a:avLst/>
          </a:prstGeom>
          <a:noFill/>
        </p:spPr>
        <p:txBody>
          <a:bodyPr wrap="square" rtlCol="0">
            <a:spAutoFit/>
          </a:bodyPr>
          <a:lstStyle/>
          <a:p>
            <a:pPr>
              <a:lnSpc>
                <a:spcPct val="90000"/>
              </a:lnSpc>
            </a:pPr>
            <a:r>
              <a:rPr lang="en-US" sz="1400" dirty="0" err="1" smtClean="0"/>
              <a:t>Aslam</a:t>
            </a:r>
            <a:r>
              <a:rPr lang="en-US" sz="1400" dirty="0" smtClean="0"/>
              <a:t> 01</a:t>
            </a:r>
            <a:endParaRPr lang="en-US" sz="1400" dirty="0"/>
          </a:p>
        </p:txBody>
      </p:sp>
      <p:grpSp>
        <p:nvGrpSpPr>
          <p:cNvPr id="9" name="Group 8"/>
          <p:cNvGrpSpPr/>
          <p:nvPr/>
        </p:nvGrpSpPr>
        <p:grpSpPr>
          <a:xfrm>
            <a:off x="8685212" y="3238982"/>
            <a:ext cx="2133600" cy="2146098"/>
            <a:chOff x="2741611" y="3463823"/>
            <a:chExt cx="2133600" cy="2146098"/>
          </a:xfrm>
        </p:grpSpPr>
        <p:sp>
          <p:nvSpPr>
            <p:cNvPr id="7" name="Flowchart: Connector 6"/>
            <p:cNvSpPr/>
            <p:nvPr/>
          </p:nvSpPr>
          <p:spPr>
            <a:xfrm>
              <a:off x="2741611" y="3470072"/>
              <a:ext cx="2133600" cy="2133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solidFill>
                    <a:prstClr val="white"/>
                  </a:solidFill>
                  <a:latin typeface="Arial" panose="020B0604020202020204" pitchFamily="34" charset="0"/>
                  <a:cs typeface="Arial" panose="020B0604020202020204" pitchFamily="34" charset="0"/>
                </a:rPr>
                <a:t>64% Youth</a:t>
              </a:r>
              <a:endParaRPr lang="en-US" sz="2400" dirty="0">
                <a:solidFill>
                  <a:prstClr val="white"/>
                </a:solidFill>
                <a:latin typeface="Arial" panose="020B0604020202020204" pitchFamily="34" charset="0"/>
                <a:cs typeface="Arial" panose="020B0604020202020204" pitchFamily="34" charset="0"/>
              </a:endParaRPr>
            </a:p>
          </p:txBody>
        </p:sp>
        <p:sp>
          <p:nvSpPr>
            <p:cNvPr id="13" name="Pie 12"/>
            <p:cNvSpPr/>
            <p:nvPr/>
          </p:nvSpPr>
          <p:spPr>
            <a:xfrm>
              <a:off x="2741611" y="3463823"/>
              <a:ext cx="2133600" cy="2146098"/>
            </a:xfrm>
            <a:prstGeom prst="pie">
              <a:avLst>
                <a:gd name="adj1" fmla="val 2280616"/>
                <a:gd name="adj2" fmla="val 1617115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rial" panose="020B0604020202020204" pitchFamily="34" charset="0"/>
                  <a:cs typeface="Arial" panose="020B0604020202020204" pitchFamily="34" charset="0"/>
                </a:rPr>
                <a:t>64% Youth</a:t>
              </a:r>
            </a:p>
          </p:txBody>
        </p:sp>
      </p:grpSp>
    </p:spTree>
    <p:extLst>
      <p:ext uri="{BB962C8B-B14F-4D97-AF65-F5344CB8AC3E}">
        <p14:creationId xmlns:p14="http://schemas.microsoft.com/office/powerpoint/2010/main" val="6615468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9832145" y="2054907"/>
            <a:ext cx="1402081" cy="29037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p:cNvSpPr/>
          <p:nvPr/>
        </p:nvSpPr>
        <p:spPr>
          <a:xfrm>
            <a:off x="7249177" y="2130696"/>
            <a:ext cx="1402081" cy="2903764"/>
          </a:xfrm>
          <a:prstGeom prst="rect">
            <a:avLst/>
          </a:prstGeom>
          <a:solidFill>
            <a:srgbClr val="D41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p:cNvSpPr/>
          <p:nvPr/>
        </p:nvSpPr>
        <p:spPr>
          <a:xfrm>
            <a:off x="4769440" y="2138573"/>
            <a:ext cx="1402081" cy="2903764"/>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Rectangle 28"/>
          <p:cNvSpPr/>
          <p:nvPr/>
        </p:nvSpPr>
        <p:spPr>
          <a:xfrm>
            <a:off x="2376967" y="2130696"/>
            <a:ext cx="1402081" cy="2903764"/>
          </a:xfrm>
          <a:prstGeom prst="rect">
            <a:avLst/>
          </a:prstGeom>
          <a:solidFill>
            <a:srgbClr val="EE9A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rot="425384">
            <a:off x="-421367" y="2744151"/>
            <a:ext cx="11847006" cy="420461"/>
          </a:xfrm>
          <a:prstGeom prst="rect">
            <a:avLst/>
          </a:prstGeom>
          <a:gradFill flip="none" rotWithShape="1">
            <a:gsLst>
              <a:gs pos="0">
                <a:schemeClr val="bg1">
                  <a:lumMod val="65000"/>
                </a:schemeClr>
              </a:gs>
              <a:gs pos="75000">
                <a:schemeClr val="bg1">
                  <a:lumMod val="75000"/>
                </a:schemeClr>
              </a:gs>
            </a:gsLst>
            <a:lin ang="0" scaled="1"/>
            <a:tileRect/>
          </a:gradFill>
          <a:ln>
            <a:noFill/>
          </a:ln>
          <a:effectLst>
            <a:softEdge rad="50800"/>
          </a:effectLst>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912812" y="381000"/>
            <a:ext cx="9982201" cy="914400"/>
          </a:xfrm>
        </p:spPr>
        <p:txBody>
          <a:bodyPr/>
          <a:lstStyle/>
          <a:p>
            <a:r>
              <a:rPr lang="en-US" sz="4400" dirty="0" smtClean="0"/>
              <a:t>Types of Youth</a:t>
            </a:r>
            <a:endParaRPr lang="en-US" sz="4400" dirty="0"/>
          </a:p>
        </p:txBody>
      </p:sp>
      <p:grpSp>
        <p:nvGrpSpPr>
          <p:cNvPr id="14" name="Group 13"/>
          <p:cNvGrpSpPr/>
          <p:nvPr/>
        </p:nvGrpSpPr>
        <p:grpSpPr>
          <a:xfrm>
            <a:off x="-458788" y="1719262"/>
            <a:ext cx="12512175" cy="1117148"/>
            <a:chOff x="-458788" y="1719262"/>
            <a:chExt cx="12512175" cy="1117148"/>
          </a:xfrm>
        </p:grpSpPr>
        <p:sp>
          <p:nvSpPr>
            <p:cNvPr id="6" name="Oval 5"/>
            <p:cNvSpPr/>
            <p:nvPr/>
          </p:nvSpPr>
          <p:spPr>
            <a:xfrm>
              <a:off x="531812" y="1719262"/>
              <a:ext cx="990600" cy="1117148"/>
            </a:xfrm>
            <a:prstGeom prst="ellipse">
              <a:avLst/>
            </a:prstGeom>
            <a:solidFill>
              <a:schemeClr val="bg1">
                <a:lumMod val="75000"/>
              </a:schemeClr>
            </a:solidFill>
            <a:ln>
              <a:noFill/>
            </a:ln>
            <a:effectLst>
              <a:innerShdw blurRad="63500" dist="2921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3" name="Group 12"/>
            <p:cNvGrpSpPr/>
            <p:nvPr/>
          </p:nvGrpSpPr>
          <p:grpSpPr>
            <a:xfrm>
              <a:off x="-458788" y="2024744"/>
              <a:ext cx="12512175" cy="506185"/>
              <a:chOff x="-534988" y="1719261"/>
              <a:chExt cx="12512175" cy="506185"/>
            </a:xfrm>
          </p:grpSpPr>
          <p:sp>
            <p:nvSpPr>
              <p:cNvPr id="4" name="Rectangle 3"/>
              <p:cNvSpPr/>
              <p:nvPr/>
            </p:nvSpPr>
            <p:spPr>
              <a:xfrm>
                <a:off x="-534988" y="1762124"/>
                <a:ext cx="11847006" cy="420461"/>
              </a:xfrm>
              <a:prstGeom prst="rect">
                <a:avLst/>
              </a:prstGeom>
              <a:gradFill flip="none" rotWithShape="1">
                <a:gsLst>
                  <a:gs pos="0">
                    <a:schemeClr val="tx2"/>
                  </a:gs>
                  <a:gs pos="39000">
                    <a:schemeClr val="bg1"/>
                  </a:gs>
                  <a:gs pos="74197">
                    <a:schemeClr val="bg1">
                      <a:lumMod val="75000"/>
                    </a:schemeClr>
                  </a:gs>
                  <a:gs pos="100000">
                    <a:schemeClr val="bg1">
                      <a:lumMod val="50000"/>
                    </a:schemeClr>
                  </a:gs>
                </a:gsLst>
                <a:lin ang="5400000" scaled="1"/>
                <a:tileRect/>
              </a:gra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Oval 4"/>
              <p:cNvSpPr/>
              <p:nvPr/>
            </p:nvSpPr>
            <p:spPr>
              <a:xfrm>
                <a:off x="11841380" y="1719261"/>
                <a:ext cx="135807" cy="506185"/>
              </a:xfrm>
              <a:prstGeom prst="ellipse">
                <a:avLst/>
              </a:prstGeom>
              <a:solidFill>
                <a:schemeClr val="bg1">
                  <a:lumMod val="7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5" name="Oval 24"/>
          <p:cNvSpPr/>
          <p:nvPr/>
        </p:nvSpPr>
        <p:spPr>
          <a:xfrm>
            <a:off x="1522412" y="6054136"/>
            <a:ext cx="2292374" cy="330096"/>
          </a:xfrm>
          <a:prstGeom prst="ellipse">
            <a:avLst/>
          </a:prstGeom>
          <a:gradFill flip="none" rotWithShape="1">
            <a:gsLst>
              <a:gs pos="50000">
                <a:schemeClr val="tx2">
                  <a:lumMod val="65000"/>
                  <a:lumOff val="35000"/>
                </a:schemeClr>
              </a:gs>
              <a:gs pos="100000">
                <a:schemeClr val="bg1">
                  <a:lumMod val="75000"/>
                </a:schemeClr>
              </a:gs>
            </a:gsLst>
            <a:lin ang="0" scaled="1"/>
            <a:tileRect/>
          </a:gradFill>
          <a:ln>
            <a:noFill/>
          </a:ln>
          <a:effectLst>
            <a:softEdge rad="114300"/>
          </a:effectLst>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Oval 32"/>
          <p:cNvSpPr/>
          <p:nvPr/>
        </p:nvSpPr>
        <p:spPr>
          <a:xfrm>
            <a:off x="3900321" y="6064171"/>
            <a:ext cx="2292374" cy="330096"/>
          </a:xfrm>
          <a:prstGeom prst="ellipse">
            <a:avLst/>
          </a:prstGeom>
          <a:gradFill flip="none" rotWithShape="1">
            <a:gsLst>
              <a:gs pos="50000">
                <a:schemeClr val="tx2">
                  <a:lumMod val="65000"/>
                  <a:lumOff val="35000"/>
                </a:schemeClr>
              </a:gs>
              <a:gs pos="94000">
                <a:schemeClr val="bg1">
                  <a:lumMod val="75000"/>
                </a:schemeClr>
              </a:gs>
            </a:gsLst>
            <a:lin ang="0" scaled="1"/>
            <a:tileRect/>
          </a:gradFill>
          <a:ln>
            <a:noFill/>
          </a:ln>
          <a:effectLst>
            <a:softEdge rad="114300"/>
          </a:effectLst>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Oval 33"/>
          <p:cNvSpPr/>
          <p:nvPr/>
        </p:nvSpPr>
        <p:spPr>
          <a:xfrm>
            <a:off x="6358884" y="5997117"/>
            <a:ext cx="2292374" cy="330096"/>
          </a:xfrm>
          <a:prstGeom prst="ellipse">
            <a:avLst/>
          </a:prstGeom>
          <a:gradFill flip="none" rotWithShape="1">
            <a:gsLst>
              <a:gs pos="50000">
                <a:schemeClr val="tx2">
                  <a:lumMod val="65000"/>
                  <a:lumOff val="35000"/>
                </a:schemeClr>
              </a:gs>
              <a:gs pos="100000">
                <a:schemeClr val="bg1">
                  <a:lumMod val="75000"/>
                </a:schemeClr>
              </a:gs>
            </a:gsLst>
            <a:lin ang="0" scaled="1"/>
            <a:tileRect/>
          </a:gradFill>
          <a:ln>
            <a:noFill/>
          </a:ln>
          <a:effectLst>
            <a:softEdge rad="114300"/>
          </a:effectLst>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Oval 34"/>
          <p:cNvSpPr/>
          <p:nvPr/>
        </p:nvSpPr>
        <p:spPr>
          <a:xfrm>
            <a:off x="8983637" y="5997117"/>
            <a:ext cx="2292374" cy="330096"/>
          </a:xfrm>
          <a:prstGeom prst="ellipse">
            <a:avLst/>
          </a:prstGeom>
          <a:gradFill flip="none" rotWithShape="1">
            <a:gsLst>
              <a:gs pos="50000">
                <a:schemeClr val="tx2">
                  <a:lumMod val="65000"/>
                  <a:lumOff val="35000"/>
                </a:schemeClr>
              </a:gs>
              <a:gs pos="100000">
                <a:schemeClr val="bg1">
                  <a:lumMod val="75000"/>
                </a:schemeClr>
              </a:gs>
            </a:gsLst>
            <a:lin ang="0" scaled="1"/>
            <a:tileRect/>
          </a:gradFill>
          <a:ln>
            <a:noFill/>
          </a:ln>
          <a:effectLst>
            <a:softEdge rad="114300"/>
          </a:effectLst>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 name="Group 16"/>
          <p:cNvGrpSpPr/>
          <p:nvPr/>
        </p:nvGrpSpPr>
        <p:grpSpPr>
          <a:xfrm>
            <a:off x="1691432" y="2054907"/>
            <a:ext cx="2236718" cy="3748993"/>
            <a:chOff x="1691432" y="2054907"/>
            <a:chExt cx="2236718" cy="3748993"/>
          </a:xfrm>
        </p:grpSpPr>
        <p:sp>
          <p:nvSpPr>
            <p:cNvPr id="24" name="Freeform 23"/>
            <p:cNvSpPr/>
            <p:nvPr/>
          </p:nvSpPr>
          <p:spPr>
            <a:xfrm>
              <a:off x="1718350" y="2054907"/>
              <a:ext cx="2209800" cy="3748993"/>
            </a:xfrm>
            <a:custGeom>
              <a:avLst/>
              <a:gdLst>
                <a:gd name="connsiteX0" fmla="*/ 254000 w 1854210"/>
                <a:gd name="connsiteY0" fmla="*/ 0 h 3266393"/>
                <a:gd name="connsiteX1" fmla="*/ 1854210 w 1854210"/>
                <a:gd name="connsiteY1" fmla="*/ 0 h 3266393"/>
                <a:gd name="connsiteX2" fmla="*/ 1638300 w 1854210"/>
                <a:gd name="connsiteY2" fmla="*/ 215910 h 3266393"/>
                <a:gd name="connsiteX3" fmla="*/ 1638300 w 1854210"/>
                <a:gd name="connsiteY3" fmla="*/ 3266393 h 3266393"/>
                <a:gd name="connsiteX4" fmla="*/ 1600200 w 1854210"/>
                <a:gd name="connsiteY4" fmla="*/ 3266393 h 3266393"/>
                <a:gd name="connsiteX5" fmla="*/ 800100 w 1854210"/>
                <a:gd name="connsiteY5" fmla="*/ 2630361 h 3266393"/>
                <a:gd name="connsiteX6" fmla="*/ 0 w 1854210"/>
                <a:gd name="connsiteY6" fmla="*/ 3266393 h 3266393"/>
                <a:gd name="connsiteX7" fmla="*/ 0 w 1854210"/>
                <a:gd name="connsiteY7" fmla="*/ 254000 h 3266393"/>
                <a:gd name="connsiteX8" fmla="*/ 254000 w 1854210"/>
                <a:gd name="connsiteY8" fmla="*/ 0 h 326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210" h="3266393">
                  <a:moveTo>
                    <a:pt x="254000" y="0"/>
                  </a:moveTo>
                  <a:lnTo>
                    <a:pt x="1854210" y="0"/>
                  </a:lnTo>
                  <a:cubicBezTo>
                    <a:pt x="1734966" y="0"/>
                    <a:pt x="1638300" y="96666"/>
                    <a:pt x="1638300" y="215910"/>
                  </a:cubicBezTo>
                  <a:lnTo>
                    <a:pt x="1638300" y="3266393"/>
                  </a:lnTo>
                  <a:lnTo>
                    <a:pt x="1600200" y="3266393"/>
                  </a:lnTo>
                  <a:lnTo>
                    <a:pt x="800100" y="2630361"/>
                  </a:lnTo>
                  <a:lnTo>
                    <a:pt x="0" y="3266393"/>
                  </a:lnTo>
                  <a:lnTo>
                    <a:pt x="0" y="254000"/>
                  </a:lnTo>
                  <a:cubicBezTo>
                    <a:pt x="0" y="113720"/>
                    <a:pt x="113720" y="0"/>
                    <a:pt x="254000" y="0"/>
                  </a:cubicBezTo>
                  <a:close/>
                </a:path>
              </a:pathLst>
            </a:custGeom>
            <a:gradFill flip="none" rotWithShape="1">
              <a:gsLst>
                <a:gs pos="33000">
                  <a:srgbClr val="EE9A04"/>
                </a:gs>
                <a:gs pos="49000">
                  <a:srgbClr val="FFC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TextBox 2"/>
            <p:cNvSpPr txBox="1"/>
            <p:nvPr/>
          </p:nvSpPr>
          <p:spPr>
            <a:xfrm>
              <a:off x="1691432" y="2362200"/>
              <a:ext cx="1888380" cy="590931"/>
            </a:xfrm>
            <a:prstGeom prst="rect">
              <a:avLst/>
            </a:prstGeom>
            <a:noFill/>
          </p:spPr>
          <p:txBody>
            <a:bodyPr wrap="square" rtlCol="0">
              <a:spAutoFit/>
            </a:bodyPr>
            <a:lstStyle/>
            <a:p>
              <a:pPr algn="ctr">
                <a:lnSpc>
                  <a:spcPct val="90000"/>
                </a:lnSpc>
              </a:pPr>
              <a:r>
                <a:rPr lang="en-US" dirty="0" smtClean="0">
                  <a:solidFill>
                    <a:schemeClr val="bg1"/>
                  </a:solidFill>
                  <a:latin typeface="Arial Black" panose="020B0A04020102020204" pitchFamily="34" charset="0"/>
                </a:rPr>
                <a:t>Respectable Youth</a:t>
              </a:r>
              <a:endParaRPr lang="en-US" dirty="0">
                <a:solidFill>
                  <a:schemeClr val="bg1"/>
                </a:solidFill>
                <a:latin typeface="Arial Black" panose="020B0A04020102020204" pitchFamily="34" charset="0"/>
              </a:endParaRPr>
            </a:p>
          </p:txBody>
        </p:sp>
        <p:sp>
          <p:nvSpPr>
            <p:cNvPr id="7" name="TextBox 6"/>
            <p:cNvSpPr txBox="1"/>
            <p:nvPr/>
          </p:nvSpPr>
          <p:spPr>
            <a:xfrm>
              <a:off x="1691432" y="2953131"/>
              <a:ext cx="1888380" cy="2336024"/>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dirty="0" smtClean="0">
                  <a:solidFill>
                    <a:schemeClr val="bg1"/>
                  </a:solidFill>
                </a:rPr>
                <a:t>Avoid involvement in teen culture</a:t>
              </a:r>
            </a:p>
            <a:p>
              <a:pPr marL="285750" indent="-285750">
                <a:lnSpc>
                  <a:spcPct val="90000"/>
                </a:lnSpc>
                <a:buFont typeface="Arial" panose="020B0604020202020204" pitchFamily="34" charset="0"/>
                <a:buChar char="•"/>
              </a:pPr>
              <a:r>
                <a:rPr lang="en-US" dirty="0" smtClean="0">
                  <a:solidFill>
                    <a:schemeClr val="bg1"/>
                  </a:solidFill>
                </a:rPr>
                <a:t>Well behaved</a:t>
              </a:r>
            </a:p>
            <a:p>
              <a:pPr marL="285750" indent="-285750">
                <a:lnSpc>
                  <a:spcPct val="90000"/>
                </a:lnSpc>
                <a:buFont typeface="Arial" panose="020B0604020202020204" pitchFamily="34" charset="0"/>
                <a:buChar char="•"/>
              </a:pPr>
              <a:r>
                <a:rPr lang="en-US" dirty="0" smtClean="0">
                  <a:solidFill>
                    <a:schemeClr val="bg1"/>
                  </a:solidFill>
                </a:rPr>
                <a:t>Polite</a:t>
              </a:r>
            </a:p>
            <a:p>
              <a:pPr marL="285750" indent="-285750">
                <a:lnSpc>
                  <a:spcPct val="90000"/>
                </a:lnSpc>
                <a:buFont typeface="Arial" panose="020B0604020202020204" pitchFamily="34" charset="0"/>
                <a:buChar char="•"/>
              </a:pPr>
              <a:r>
                <a:rPr lang="en-US" dirty="0" smtClean="0">
                  <a:solidFill>
                    <a:schemeClr val="bg1"/>
                  </a:solidFill>
                </a:rPr>
                <a:t>Straight Youth</a:t>
              </a:r>
            </a:p>
            <a:p>
              <a:pPr marL="285750" indent="-285750">
                <a:lnSpc>
                  <a:spcPct val="90000"/>
                </a:lnSpc>
                <a:buFont typeface="Arial" panose="020B0604020202020204" pitchFamily="34" charset="0"/>
                <a:buChar char="•"/>
              </a:pPr>
              <a:endParaRPr lang="en-US" dirty="0">
                <a:solidFill>
                  <a:schemeClr val="bg1"/>
                </a:solidFill>
              </a:endParaRPr>
            </a:p>
          </p:txBody>
        </p:sp>
      </p:grpSp>
      <p:grpSp>
        <p:nvGrpSpPr>
          <p:cNvPr id="18" name="Group 17"/>
          <p:cNvGrpSpPr/>
          <p:nvPr/>
        </p:nvGrpSpPr>
        <p:grpSpPr>
          <a:xfrm>
            <a:off x="4055964" y="2064058"/>
            <a:ext cx="2260851" cy="3748993"/>
            <a:chOff x="4055964" y="2064058"/>
            <a:chExt cx="2260851" cy="3748993"/>
          </a:xfrm>
        </p:grpSpPr>
        <p:sp>
          <p:nvSpPr>
            <p:cNvPr id="26" name="Freeform 25"/>
            <p:cNvSpPr/>
            <p:nvPr/>
          </p:nvSpPr>
          <p:spPr>
            <a:xfrm>
              <a:off x="4107015" y="2064058"/>
              <a:ext cx="2209800" cy="3748993"/>
            </a:xfrm>
            <a:custGeom>
              <a:avLst/>
              <a:gdLst>
                <a:gd name="connsiteX0" fmla="*/ 254000 w 1854210"/>
                <a:gd name="connsiteY0" fmla="*/ 0 h 3266393"/>
                <a:gd name="connsiteX1" fmla="*/ 1854210 w 1854210"/>
                <a:gd name="connsiteY1" fmla="*/ 0 h 3266393"/>
                <a:gd name="connsiteX2" fmla="*/ 1638300 w 1854210"/>
                <a:gd name="connsiteY2" fmla="*/ 215910 h 3266393"/>
                <a:gd name="connsiteX3" fmla="*/ 1638300 w 1854210"/>
                <a:gd name="connsiteY3" fmla="*/ 3266393 h 3266393"/>
                <a:gd name="connsiteX4" fmla="*/ 1600200 w 1854210"/>
                <a:gd name="connsiteY4" fmla="*/ 3266393 h 3266393"/>
                <a:gd name="connsiteX5" fmla="*/ 800100 w 1854210"/>
                <a:gd name="connsiteY5" fmla="*/ 2630361 h 3266393"/>
                <a:gd name="connsiteX6" fmla="*/ 0 w 1854210"/>
                <a:gd name="connsiteY6" fmla="*/ 3266393 h 3266393"/>
                <a:gd name="connsiteX7" fmla="*/ 0 w 1854210"/>
                <a:gd name="connsiteY7" fmla="*/ 254000 h 3266393"/>
                <a:gd name="connsiteX8" fmla="*/ 254000 w 1854210"/>
                <a:gd name="connsiteY8" fmla="*/ 0 h 326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210" h="3266393">
                  <a:moveTo>
                    <a:pt x="254000" y="0"/>
                  </a:moveTo>
                  <a:lnTo>
                    <a:pt x="1854210" y="0"/>
                  </a:lnTo>
                  <a:cubicBezTo>
                    <a:pt x="1734966" y="0"/>
                    <a:pt x="1638300" y="96666"/>
                    <a:pt x="1638300" y="215910"/>
                  </a:cubicBezTo>
                  <a:lnTo>
                    <a:pt x="1638300" y="3266393"/>
                  </a:lnTo>
                  <a:lnTo>
                    <a:pt x="1600200" y="3266393"/>
                  </a:lnTo>
                  <a:lnTo>
                    <a:pt x="800100" y="2630361"/>
                  </a:lnTo>
                  <a:lnTo>
                    <a:pt x="0" y="3266393"/>
                  </a:lnTo>
                  <a:lnTo>
                    <a:pt x="0" y="254000"/>
                  </a:lnTo>
                  <a:cubicBezTo>
                    <a:pt x="0" y="113720"/>
                    <a:pt x="113720" y="0"/>
                    <a:pt x="254000" y="0"/>
                  </a:cubicBezTo>
                  <a:close/>
                </a:path>
              </a:pathLst>
            </a:custGeom>
            <a:gradFill flip="none" rotWithShape="1">
              <a:gsLst>
                <a:gs pos="28000">
                  <a:srgbClr val="339933"/>
                </a:gs>
                <a:gs pos="53000">
                  <a:srgbClr val="33CC3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p:cNvSpPr txBox="1"/>
            <p:nvPr/>
          </p:nvSpPr>
          <p:spPr>
            <a:xfrm>
              <a:off x="4091096" y="2362200"/>
              <a:ext cx="1957887" cy="590931"/>
            </a:xfrm>
            <a:prstGeom prst="rect">
              <a:avLst/>
            </a:prstGeom>
            <a:noFill/>
          </p:spPr>
          <p:txBody>
            <a:bodyPr wrap="square" rtlCol="0">
              <a:spAutoFit/>
            </a:bodyPr>
            <a:lstStyle/>
            <a:p>
              <a:pPr algn="ctr">
                <a:lnSpc>
                  <a:spcPct val="90000"/>
                </a:lnSpc>
              </a:pPr>
              <a:r>
                <a:rPr lang="en-US" dirty="0" smtClean="0">
                  <a:solidFill>
                    <a:schemeClr val="bg1"/>
                  </a:solidFill>
                  <a:latin typeface="Arial Black" panose="020B0A04020102020204" pitchFamily="34" charset="0"/>
                </a:rPr>
                <a:t>Delinquent youth</a:t>
              </a:r>
              <a:endParaRPr lang="en-US" dirty="0">
                <a:solidFill>
                  <a:schemeClr val="bg1"/>
                </a:solidFill>
                <a:latin typeface="Arial Black" panose="020B0A04020102020204" pitchFamily="34" charset="0"/>
              </a:endParaRPr>
            </a:p>
          </p:txBody>
        </p:sp>
        <p:sp>
          <p:nvSpPr>
            <p:cNvPr id="9" name="TextBox 8"/>
            <p:cNvSpPr txBox="1"/>
            <p:nvPr/>
          </p:nvSpPr>
          <p:spPr>
            <a:xfrm>
              <a:off x="4055964" y="2953130"/>
              <a:ext cx="1938724" cy="1837426"/>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dirty="0" smtClean="0">
                  <a:solidFill>
                    <a:schemeClr val="bg1"/>
                  </a:solidFill>
                </a:rPr>
                <a:t>Careless</a:t>
              </a:r>
            </a:p>
            <a:p>
              <a:pPr marL="285750" indent="-285750">
                <a:lnSpc>
                  <a:spcPct val="90000"/>
                </a:lnSpc>
                <a:buFont typeface="Arial" panose="020B0604020202020204" pitchFamily="34" charset="0"/>
                <a:buChar char="•"/>
              </a:pPr>
              <a:r>
                <a:rPr lang="en-US" dirty="0" smtClean="0">
                  <a:solidFill>
                    <a:schemeClr val="bg1"/>
                  </a:solidFill>
                </a:rPr>
                <a:t>Impertinent</a:t>
              </a:r>
            </a:p>
            <a:p>
              <a:pPr marL="285750" indent="-285750">
                <a:lnSpc>
                  <a:spcPct val="90000"/>
                </a:lnSpc>
                <a:buFont typeface="Arial" panose="020B0604020202020204" pitchFamily="34" charset="0"/>
                <a:buChar char="•"/>
              </a:pPr>
              <a:r>
                <a:rPr lang="en-US" dirty="0" smtClean="0">
                  <a:solidFill>
                    <a:schemeClr val="bg1"/>
                  </a:solidFill>
                </a:rPr>
                <a:t>Trouble makers</a:t>
              </a:r>
            </a:p>
            <a:p>
              <a:pPr marL="285750" indent="-285750">
                <a:lnSpc>
                  <a:spcPct val="90000"/>
                </a:lnSpc>
                <a:buFont typeface="Arial" panose="020B0604020202020204" pitchFamily="34" charset="0"/>
                <a:buChar char="•"/>
              </a:pPr>
              <a:r>
                <a:rPr lang="en-US" dirty="0" smtClean="0">
                  <a:solidFill>
                    <a:schemeClr val="bg1"/>
                  </a:solidFill>
                </a:rPr>
                <a:t>Involved in illegal activities</a:t>
              </a:r>
              <a:endParaRPr lang="en-US" dirty="0">
                <a:solidFill>
                  <a:schemeClr val="bg1"/>
                </a:solidFill>
              </a:endParaRPr>
            </a:p>
          </p:txBody>
        </p:sp>
      </p:grpSp>
      <p:grpSp>
        <p:nvGrpSpPr>
          <p:cNvPr id="20" name="Group 19"/>
          <p:cNvGrpSpPr/>
          <p:nvPr/>
        </p:nvGrpSpPr>
        <p:grpSpPr>
          <a:xfrm>
            <a:off x="9161922" y="2014657"/>
            <a:ext cx="2212008" cy="3748993"/>
            <a:chOff x="9161922" y="2014657"/>
            <a:chExt cx="2212008" cy="3748993"/>
          </a:xfrm>
        </p:grpSpPr>
        <p:sp>
          <p:nvSpPr>
            <p:cNvPr id="28" name="Freeform 27"/>
            <p:cNvSpPr/>
            <p:nvPr/>
          </p:nvSpPr>
          <p:spPr>
            <a:xfrm>
              <a:off x="9164130" y="2014657"/>
              <a:ext cx="2209800" cy="3748993"/>
            </a:xfrm>
            <a:custGeom>
              <a:avLst/>
              <a:gdLst>
                <a:gd name="connsiteX0" fmla="*/ 254000 w 1854210"/>
                <a:gd name="connsiteY0" fmla="*/ 0 h 3266393"/>
                <a:gd name="connsiteX1" fmla="*/ 1854210 w 1854210"/>
                <a:gd name="connsiteY1" fmla="*/ 0 h 3266393"/>
                <a:gd name="connsiteX2" fmla="*/ 1638300 w 1854210"/>
                <a:gd name="connsiteY2" fmla="*/ 215910 h 3266393"/>
                <a:gd name="connsiteX3" fmla="*/ 1638300 w 1854210"/>
                <a:gd name="connsiteY3" fmla="*/ 3266393 h 3266393"/>
                <a:gd name="connsiteX4" fmla="*/ 1600200 w 1854210"/>
                <a:gd name="connsiteY4" fmla="*/ 3266393 h 3266393"/>
                <a:gd name="connsiteX5" fmla="*/ 800100 w 1854210"/>
                <a:gd name="connsiteY5" fmla="*/ 2630361 h 3266393"/>
                <a:gd name="connsiteX6" fmla="*/ 0 w 1854210"/>
                <a:gd name="connsiteY6" fmla="*/ 3266393 h 3266393"/>
                <a:gd name="connsiteX7" fmla="*/ 0 w 1854210"/>
                <a:gd name="connsiteY7" fmla="*/ 254000 h 3266393"/>
                <a:gd name="connsiteX8" fmla="*/ 254000 w 1854210"/>
                <a:gd name="connsiteY8" fmla="*/ 0 h 326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210" h="3266393">
                  <a:moveTo>
                    <a:pt x="254000" y="0"/>
                  </a:moveTo>
                  <a:lnTo>
                    <a:pt x="1854210" y="0"/>
                  </a:lnTo>
                  <a:cubicBezTo>
                    <a:pt x="1734966" y="0"/>
                    <a:pt x="1638300" y="96666"/>
                    <a:pt x="1638300" y="215910"/>
                  </a:cubicBezTo>
                  <a:lnTo>
                    <a:pt x="1638300" y="3266393"/>
                  </a:lnTo>
                  <a:lnTo>
                    <a:pt x="1600200" y="3266393"/>
                  </a:lnTo>
                  <a:lnTo>
                    <a:pt x="800100" y="2630361"/>
                  </a:lnTo>
                  <a:lnTo>
                    <a:pt x="0" y="3266393"/>
                  </a:lnTo>
                  <a:lnTo>
                    <a:pt x="0" y="254000"/>
                  </a:lnTo>
                  <a:cubicBezTo>
                    <a:pt x="0" y="113720"/>
                    <a:pt x="113720" y="0"/>
                    <a:pt x="254000" y="0"/>
                  </a:cubicBezTo>
                  <a:close/>
                </a:path>
              </a:pathLst>
            </a:custGeom>
            <a:gradFill flip="none" rotWithShape="1">
              <a:gsLst>
                <a:gs pos="7000">
                  <a:schemeClr val="accent1"/>
                </a:gs>
                <a:gs pos="58000">
                  <a:schemeClr val="accent1">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p:cNvSpPr txBox="1"/>
            <p:nvPr/>
          </p:nvSpPr>
          <p:spPr>
            <a:xfrm>
              <a:off x="9161922" y="2362200"/>
              <a:ext cx="1991848" cy="590931"/>
            </a:xfrm>
            <a:prstGeom prst="rect">
              <a:avLst/>
            </a:prstGeom>
            <a:noFill/>
          </p:spPr>
          <p:txBody>
            <a:bodyPr wrap="square" rtlCol="0">
              <a:spAutoFit/>
            </a:bodyPr>
            <a:lstStyle/>
            <a:p>
              <a:pPr algn="ctr">
                <a:lnSpc>
                  <a:spcPct val="90000"/>
                </a:lnSpc>
              </a:pPr>
              <a:r>
                <a:rPr lang="en-US" dirty="0" smtClean="0">
                  <a:solidFill>
                    <a:schemeClr val="bg1"/>
                  </a:solidFill>
                  <a:latin typeface="Arial Black" panose="020B0A04020102020204" pitchFamily="34" charset="0"/>
                </a:rPr>
                <a:t>Politically Militant Youth</a:t>
              </a:r>
              <a:endParaRPr lang="en-US" dirty="0">
                <a:solidFill>
                  <a:schemeClr val="bg1"/>
                </a:solidFill>
                <a:latin typeface="Arial Black" panose="020B0A04020102020204" pitchFamily="34" charset="0"/>
              </a:endParaRPr>
            </a:p>
          </p:txBody>
        </p:sp>
        <p:sp>
          <p:nvSpPr>
            <p:cNvPr id="15" name="TextBox 14"/>
            <p:cNvSpPr txBox="1"/>
            <p:nvPr/>
          </p:nvSpPr>
          <p:spPr>
            <a:xfrm>
              <a:off x="9161922" y="2953130"/>
              <a:ext cx="1991848" cy="1588127"/>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dirty="0" smtClean="0">
                  <a:solidFill>
                    <a:schemeClr val="bg1"/>
                  </a:solidFill>
                </a:rPr>
                <a:t>Interested in Politics</a:t>
              </a:r>
            </a:p>
            <a:p>
              <a:pPr marL="285750" indent="-285750">
                <a:lnSpc>
                  <a:spcPct val="90000"/>
                </a:lnSpc>
                <a:buFont typeface="Arial" panose="020B0604020202020204" pitchFamily="34" charset="0"/>
                <a:buChar char="•"/>
              </a:pPr>
              <a:r>
                <a:rPr lang="en-US" dirty="0" smtClean="0">
                  <a:solidFill>
                    <a:schemeClr val="bg1"/>
                  </a:solidFill>
                </a:rPr>
                <a:t>Have decision making skills</a:t>
              </a:r>
            </a:p>
            <a:p>
              <a:pPr marL="285750" indent="-285750">
                <a:lnSpc>
                  <a:spcPct val="90000"/>
                </a:lnSpc>
                <a:buFont typeface="Arial" panose="020B0604020202020204" pitchFamily="34" charset="0"/>
                <a:buChar char="•"/>
              </a:pPr>
              <a:r>
                <a:rPr lang="en-US" dirty="0" smtClean="0">
                  <a:solidFill>
                    <a:schemeClr val="bg1"/>
                  </a:solidFill>
                </a:rPr>
                <a:t>Protest for rights</a:t>
              </a:r>
              <a:endParaRPr lang="en-US" dirty="0">
                <a:solidFill>
                  <a:schemeClr val="bg1"/>
                </a:solidFill>
              </a:endParaRPr>
            </a:p>
          </p:txBody>
        </p:sp>
      </p:grpSp>
      <p:grpSp>
        <p:nvGrpSpPr>
          <p:cNvPr id="19" name="Group 18"/>
          <p:cNvGrpSpPr/>
          <p:nvPr/>
        </p:nvGrpSpPr>
        <p:grpSpPr>
          <a:xfrm>
            <a:off x="6601731" y="2028101"/>
            <a:ext cx="2228392" cy="3748993"/>
            <a:chOff x="6601731" y="2028101"/>
            <a:chExt cx="2228392" cy="3748993"/>
          </a:xfrm>
        </p:grpSpPr>
        <p:sp>
          <p:nvSpPr>
            <p:cNvPr id="27" name="Freeform 26"/>
            <p:cNvSpPr/>
            <p:nvPr/>
          </p:nvSpPr>
          <p:spPr>
            <a:xfrm>
              <a:off x="6620323" y="2028101"/>
              <a:ext cx="2209800" cy="3748993"/>
            </a:xfrm>
            <a:custGeom>
              <a:avLst/>
              <a:gdLst>
                <a:gd name="connsiteX0" fmla="*/ 254000 w 1854210"/>
                <a:gd name="connsiteY0" fmla="*/ 0 h 3266393"/>
                <a:gd name="connsiteX1" fmla="*/ 1854210 w 1854210"/>
                <a:gd name="connsiteY1" fmla="*/ 0 h 3266393"/>
                <a:gd name="connsiteX2" fmla="*/ 1638300 w 1854210"/>
                <a:gd name="connsiteY2" fmla="*/ 215910 h 3266393"/>
                <a:gd name="connsiteX3" fmla="*/ 1638300 w 1854210"/>
                <a:gd name="connsiteY3" fmla="*/ 3266393 h 3266393"/>
                <a:gd name="connsiteX4" fmla="*/ 1600200 w 1854210"/>
                <a:gd name="connsiteY4" fmla="*/ 3266393 h 3266393"/>
                <a:gd name="connsiteX5" fmla="*/ 800100 w 1854210"/>
                <a:gd name="connsiteY5" fmla="*/ 2630361 h 3266393"/>
                <a:gd name="connsiteX6" fmla="*/ 0 w 1854210"/>
                <a:gd name="connsiteY6" fmla="*/ 3266393 h 3266393"/>
                <a:gd name="connsiteX7" fmla="*/ 0 w 1854210"/>
                <a:gd name="connsiteY7" fmla="*/ 254000 h 3266393"/>
                <a:gd name="connsiteX8" fmla="*/ 254000 w 1854210"/>
                <a:gd name="connsiteY8" fmla="*/ 0 h 326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210" h="3266393">
                  <a:moveTo>
                    <a:pt x="254000" y="0"/>
                  </a:moveTo>
                  <a:lnTo>
                    <a:pt x="1854210" y="0"/>
                  </a:lnTo>
                  <a:cubicBezTo>
                    <a:pt x="1734966" y="0"/>
                    <a:pt x="1638300" y="96666"/>
                    <a:pt x="1638300" y="215910"/>
                  </a:cubicBezTo>
                  <a:lnTo>
                    <a:pt x="1638300" y="3266393"/>
                  </a:lnTo>
                  <a:lnTo>
                    <a:pt x="1600200" y="3266393"/>
                  </a:lnTo>
                  <a:lnTo>
                    <a:pt x="800100" y="2630361"/>
                  </a:lnTo>
                  <a:lnTo>
                    <a:pt x="0" y="3266393"/>
                  </a:lnTo>
                  <a:lnTo>
                    <a:pt x="0" y="254000"/>
                  </a:lnTo>
                  <a:cubicBezTo>
                    <a:pt x="0" y="113720"/>
                    <a:pt x="113720" y="0"/>
                    <a:pt x="254000" y="0"/>
                  </a:cubicBezTo>
                  <a:close/>
                </a:path>
              </a:pathLst>
            </a:custGeom>
            <a:gradFill flip="none" rotWithShape="1">
              <a:gsLst>
                <a:gs pos="31000">
                  <a:srgbClr val="D416C6"/>
                </a:gs>
                <a:gs pos="59000">
                  <a:srgbClr val="FD71F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6682187" y="2362200"/>
              <a:ext cx="1939850" cy="590931"/>
            </a:xfrm>
            <a:prstGeom prst="rect">
              <a:avLst/>
            </a:prstGeom>
            <a:noFill/>
          </p:spPr>
          <p:txBody>
            <a:bodyPr wrap="square" rtlCol="0">
              <a:spAutoFit/>
            </a:bodyPr>
            <a:lstStyle/>
            <a:p>
              <a:pPr algn="ctr">
                <a:lnSpc>
                  <a:spcPct val="90000"/>
                </a:lnSpc>
              </a:pPr>
              <a:r>
                <a:rPr lang="en-US" dirty="0" smtClean="0">
                  <a:solidFill>
                    <a:schemeClr val="bg1"/>
                  </a:solidFill>
                  <a:latin typeface="Arial Black" panose="020B0A04020102020204" pitchFamily="34" charset="0"/>
                </a:rPr>
                <a:t>Cultural Rebels</a:t>
              </a:r>
              <a:endParaRPr lang="en-US" dirty="0">
                <a:solidFill>
                  <a:schemeClr val="bg1"/>
                </a:solidFill>
                <a:latin typeface="Arial Black" panose="020B0A04020102020204" pitchFamily="34" charset="0"/>
              </a:endParaRPr>
            </a:p>
          </p:txBody>
        </p:sp>
        <p:sp>
          <p:nvSpPr>
            <p:cNvPr id="16" name="TextBox 15"/>
            <p:cNvSpPr txBox="1"/>
            <p:nvPr/>
          </p:nvSpPr>
          <p:spPr>
            <a:xfrm>
              <a:off x="6601731" y="2953129"/>
              <a:ext cx="2075992" cy="1837426"/>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dirty="0" smtClean="0">
                  <a:solidFill>
                    <a:schemeClr val="bg1"/>
                  </a:solidFill>
                </a:rPr>
                <a:t>Socially unconventional</a:t>
              </a:r>
            </a:p>
            <a:p>
              <a:pPr marL="285750" indent="-285750">
                <a:lnSpc>
                  <a:spcPct val="90000"/>
                </a:lnSpc>
                <a:buFont typeface="Arial" panose="020B0604020202020204" pitchFamily="34" charset="0"/>
                <a:buChar char="•"/>
              </a:pPr>
              <a:r>
                <a:rPr lang="en-US" dirty="0" smtClean="0">
                  <a:solidFill>
                    <a:schemeClr val="bg1"/>
                  </a:solidFill>
                </a:rPr>
                <a:t>Interested in and support Artists</a:t>
              </a:r>
            </a:p>
            <a:p>
              <a:pPr marL="285750" indent="-285750">
                <a:lnSpc>
                  <a:spcPct val="90000"/>
                </a:lnSpc>
                <a:buFont typeface="Arial" panose="020B0604020202020204" pitchFamily="34" charset="0"/>
                <a:buChar char="•"/>
              </a:pPr>
              <a:r>
                <a:rPr lang="en-US" dirty="0" smtClean="0">
                  <a:solidFill>
                    <a:schemeClr val="bg1"/>
                  </a:solidFill>
                </a:rPr>
                <a:t>Hippies</a:t>
              </a:r>
            </a:p>
            <a:p>
              <a:pPr marL="285750" indent="-285750">
                <a:lnSpc>
                  <a:spcPct val="90000"/>
                </a:lnSpc>
                <a:buFont typeface="Arial" panose="020B0604020202020204" pitchFamily="34" charset="0"/>
                <a:buChar char="•"/>
              </a:pPr>
              <a:endParaRPr lang="en-US" dirty="0">
                <a:solidFill>
                  <a:schemeClr val="bg1"/>
                </a:solidFill>
              </a:endParaRPr>
            </a:p>
          </p:txBody>
        </p:sp>
      </p:grpSp>
      <p:sp>
        <p:nvSpPr>
          <p:cNvPr id="22" name="TextBox 21"/>
          <p:cNvSpPr txBox="1"/>
          <p:nvPr/>
        </p:nvSpPr>
        <p:spPr>
          <a:xfrm>
            <a:off x="10838982" y="6320764"/>
            <a:ext cx="1767975" cy="341632"/>
          </a:xfrm>
          <a:prstGeom prst="rect">
            <a:avLst/>
          </a:prstGeom>
          <a:noFill/>
        </p:spPr>
        <p:txBody>
          <a:bodyPr wrap="square" rtlCol="0">
            <a:spAutoFit/>
          </a:bodyPr>
          <a:lstStyle/>
          <a:p>
            <a:pPr>
              <a:lnSpc>
                <a:spcPct val="90000"/>
              </a:lnSpc>
            </a:pPr>
            <a:r>
              <a:rPr lang="en-US" dirty="0" smtClean="0"/>
              <a:t>(Duffy 02)</a:t>
            </a:r>
            <a:endParaRPr lang="en-US" dirty="0"/>
          </a:p>
        </p:txBody>
      </p:sp>
      <p:sp>
        <p:nvSpPr>
          <p:cNvPr id="23" name="TextBox 22"/>
          <p:cNvSpPr txBox="1"/>
          <p:nvPr/>
        </p:nvSpPr>
        <p:spPr>
          <a:xfrm>
            <a:off x="10028237" y="271067"/>
            <a:ext cx="2133600" cy="286232"/>
          </a:xfrm>
          <a:prstGeom prst="rect">
            <a:avLst/>
          </a:prstGeom>
          <a:noFill/>
        </p:spPr>
        <p:txBody>
          <a:bodyPr wrap="square" rtlCol="0">
            <a:spAutoFit/>
          </a:bodyPr>
          <a:lstStyle/>
          <a:p>
            <a:pPr>
              <a:lnSpc>
                <a:spcPct val="90000"/>
              </a:lnSpc>
            </a:pPr>
            <a:r>
              <a:rPr lang="en-US" sz="1400" dirty="0" err="1" smtClean="0"/>
              <a:t>Aslam</a:t>
            </a:r>
            <a:r>
              <a:rPr lang="en-US" sz="1400" dirty="0" smtClean="0"/>
              <a:t> 02</a:t>
            </a:r>
            <a:endParaRPr lang="en-US" sz="1400" dirty="0"/>
          </a:p>
        </p:txBody>
      </p:sp>
    </p:spTree>
    <p:extLst>
      <p:ext uri="{BB962C8B-B14F-4D97-AF65-F5344CB8AC3E}">
        <p14:creationId xmlns:p14="http://schemas.microsoft.com/office/powerpoint/2010/main" val="483532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ppt_w/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ppt_w</p:attrName>
                                        </p:attrNameLst>
                                      </p:cBhvr>
                                      <p:tavLst>
                                        <p:tav tm="0">
                                          <p:val>
                                            <p:fltVal val="0"/>
                                          </p:val>
                                        </p:tav>
                                        <p:tav tm="100000">
                                          <p:val>
                                            <p:strVal val="#ppt_w"/>
                                          </p:val>
                                        </p:tav>
                                      </p:tavLst>
                                    </p:anim>
                                    <p:anim calcmode="lin" valueType="num">
                                      <p:cBhvr>
                                        <p:cTn id="10" dur="500" fill="hold"/>
                                        <p:tgtEl>
                                          <p:spTgt spid="14"/>
                                        </p:tgtEl>
                                        <p:attrNameLst>
                                          <p:attrName>ppt_h</p:attrName>
                                        </p:attrNameLst>
                                      </p:cBhvr>
                                      <p:tavLst>
                                        <p:tav tm="0">
                                          <p:val>
                                            <p:strVal val="#ppt_h"/>
                                          </p:val>
                                        </p:tav>
                                        <p:tav tm="100000">
                                          <p:val>
                                            <p:strVal val="#ppt_h"/>
                                          </p:val>
                                        </p:tav>
                                      </p:tavLst>
                                    </p:anim>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ppt_h/2"/>
                                          </p:val>
                                        </p:tav>
                                        <p:tav tm="100000">
                                          <p:val>
                                            <p:strVal val="#ppt_y"/>
                                          </p:val>
                                        </p:tav>
                                      </p:tavLst>
                                    </p:anim>
                                    <p:anim calcmode="lin" valueType="num">
                                      <p:cBhvr>
                                        <p:cTn id="20" dur="500" fill="hold"/>
                                        <p:tgtEl>
                                          <p:spTgt spid="17"/>
                                        </p:tgtEl>
                                        <p:attrNameLst>
                                          <p:attrName>ppt_w</p:attrName>
                                        </p:attrNameLst>
                                      </p:cBhvr>
                                      <p:tavLst>
                                        <p:tav tm="0">
                                          <p:val>
                                            <p:strVal val="#ppt_w"/>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7" presetClass="entr" presetSubtype="1"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ppt_x</p:attrName>
                                        </p:attrNameLst>
                                      </p:cBhvr>
                                      <p:tavLst>
                                        <p:tav tm="0">
                                          <p:val>
                                            <p:strVal val="#ppt_x"/>
                                          </p:val>
                                        </p:tav>
                                        <p:tav tm="100000">
                                          <p:val>
                                            <p:strVal val="#ppt_x"/>
                                          </p:val>
                                        </p:tav>
                                      </p:tavLst>
                                    </p:anim>
                                    <p:anim calcmode="lin" valueType="num">
                                      <p:cBhvr>
                                        <p:cTn id="26" dur="500" fill="hold"/>
                                        <p:tgtEl>
                                          <p:spTgt spid="29"/>
                                        </p:tgtEl>
                                        <p:attrNameLst>
                                          <p:attrName>ppt_y</p:attrName>
                                        </p:attrNameLst>
                                      </p:cBhvr>
                                      <p:tavLst>
                                        <p:tav tm="0">
                                          <p:val>
                                            <p:strVal val="#ppt_y-#ppt_h/2"/>
                                          </p:val>
                                        </p:tav>
                                        <p:tav tm="100000">
                                          <p:val>
                                            <p:strVal val="#ppt_y"/>
                                          </p:val>
                                        </p:tav>
                                      </p:tavLst>
                                    </p:anim>
                                    <p:anim calcmode="lin" valueType="num">
                                      <p:cBhvr>
                                        <p:cTn id="27" dur="500" fill="hold"/>
                                        <p:tgtEl>
                                          <p:spTgt spid="29"/>
                                        </p:tgtEl>
                                        <p:attrNameLst>
                                          <p:attrName>ppt_w</p:attrName>
                                        </p:attrNameLst>
                                      </p:cBhvr>
                                      <p:tavLst>
                                        <p:tav tm="0">
                                          <p:val>
                                            <p:strVal val="#ppt_w"/>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ppt_x</p:attrName>
                                        </p:attrNameLst>
                                      </p:cBhvr>
                                      <p:tavLst>
                                        <p:tav tm="0">
                                          <p:val>
                                            <p:strVal val="#ppt_x"/>
                                          </p:val>
                                        </p:tav>
                                        <p:tav tm="100000">
                                          <p:val>
                                            <p:strVal val="#ppt_x"/>
                                          </p:val>
                                        </p:tav>
                                      </p:tavLst>
                                    </p:anim>
                                    <p:anim calcmode="lin" valueType="num">
                                      <p:cBhvr>
                                        <p:cTn id="34" dur="500" fill="hold"/>
                                        <p:tgtEl>
                                          <p:spTgt spid="18"/>
                                        </p:tgtEl>
                                        <p:attrNameLst>
                                          <p:attrName>ppt_y</p:attrName>
                                        </p:attrNameLst>
                                      </p:cBhvr>
                                      <p:tavLst>
                                        <p:tav tm="0">
                                          <p:val>
                                            <p:strVal val="#ppt_y+#ppt_h/2"/>
                                          </p:val>
                                        </p:tav>
                                        <p:tav tm="100000">
                                          <p:val>
                                            <p:strVal val="#ppt_y"/>
                                          </p:val>
                                        </p:tav>
                                      </p:tavLst>
                                    </p:anim>
                                    <p:anim calcmode="lin" valueType="num">
                                      <p:cBhvr>
                                        <p:cTn id="35" dur="500" fill="hold"/>
                                        <p:tgtEl>
                                          <p:spTgt spid="18"/>
                                        </p:tgtEl>
                                        <p:attrNameLst>
                                          <p:attrName>ppt_w</p:attrName>
                                        </p:attrNameLst>
                                      </p:cBhvr>
                                      <p:tavLst>
                                        <p:tav tm="0">
                                          <p:val>
                                            <p:strVal val="#ppt_w"/>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500"/>
                            </p:stCondLst>
                            <p:childTnLst>
                              <p:par>
                                <p:cTn id="41" presetID="17" presetClass="entr" presetSubtype="1"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ppt_x</p:attrName>
                                        </p:attrNameLst>
                                      </p:cBhvr>
                                      <p:tavLst>
                                        <p:tav tm="0">
                                          <p:val>
                                            <p:strVal val="#ppt_x"/>
                                          </p:val>
                                        </p:tav>
                                        <p:tav tm="100000">
                                          <p:val>
                                            <p:strVal val="#ppt_x"/>
                                          </p:val>
                                        </p:tav>
                                      </p:tavLst>
                                    </p:anim>
                                    <p:anim calcmode="lin" valueType="num">
                                      <p:cBhvr>
                                        <p:cTn id="44" dur="500" fill="hold"/>
                                        <p:tgtEl>
                                          <p:spTgt spid="30"/>
                                        </p:tgtEl>
                                        <p:attrNameLst>
                                          <p:attrName>ppt_y</p:attrName>
                                        </p:attrNameLst>
                                      </p:cBhvr>
                                      <p:tavLst>
                                        <p:tav tm="0">
                                          <p:val>
                                            <p:strVal val="#ppt_y-#ppt_h/2"/>
                                          </p:val>
                                        </p:tav>
                                        <p:tav tm="100000">
                                          <p:val>
                                            <p:strVal val="#ppt_y"/>
                                          </p:val>
                                        </p:tav>
                                      </p:tavLst>
                                    </p:anim>
                                    <p:anim calcmode="lin" valueType="num">
                                      <p:cBhvr>
                                        <p:cTn id="45" dur="500" fill="hold"/>
                                        <p:tgtEl>
                                          <p:spTgt spid="30"/>
                                        </p:tgtEl>
                                        <p:attrNameLst>
                                          <p:attrName>ppt_w</p:attrName>
                                        </p:attrNameLst>
                                      </p:cBhvr>
                                      <p:tavLst>
                                        <p:tav tm="0">
                                          <p:val>
                                            <p:strVal val="#ppt_w"/>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4"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ppt_x</p:attrName>
                                        </p:attrNameLst>
                                      </p:cBhvr>
                                      <p:tavLst>
                                        <p:tav tm="0">
                                          <p:val>
                                            <p:strVal val="#ppt_x"/>
                                          </p:val>
                                        </p:tav>
                                        <p:tav tm="100000">
                                          <p:val>
                                            <p:strVal val="#ppt_x"/>
                                          </p:val>
                                        </p:tav>
                                      </p:tavLst>
                                    </p:anim>
                                    <p:anim calcmode="lin" valueType="num">
                                      <p:cBhvr>
                                        <p:cTn id="55" dur="500" fill="hold"/>
                                        <p:tgtEl>
                                          <p:spTgt spid="19"/>
                                        </p:tgtEl>
                                        <p:attrNameLst>
                                          <p:attrName>ppt_y</p:attrName>
                                        </p:attrNameLst>
                                      </p:cBhvr>
                                      <p:tavLst>
                                        <p:tav tm="0">
                                          <p:val>
                                            <p:strVal val="#ppt_y+#ppt_h/2"/>
                                          </p:val>
                                        </p:tav>
                                        <p:tav tm="100000">
                                          <p:val>
                                            <p:strVal val="#ppt_y"/>
                                          </p:val>
                                        </p:tav>
                                      </p:tavLst>
                                    </p:anim>
                                    <p:anim calcmode="lin" valueType="num">
                                      <p:cBhvr>
                                        <p:cTn id="56" dur="500" fill="hold"/>
                                        <p:tgtEl>
                                          <p:spTgt spid="19"/>
                                        </p:tgtEl>
                                        <p:attrNameLst>
                                          <p:attrName>ppt_w</p:attrName>
                                        </p:attrNameLst>
                                      </p:cBhvr>
                                      <p:tavLst>
                                        <p:tav tm="0">
                                          <p:val>
                                            <p:strVal val="#ppt_w"/>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childTnLst>
                                </p:cTn>
                              </p:par>
                            </p:childTnLst>
                          </p:cTn>
                        </p:par>
                        <p:par>
                          <p:cTn id="58" fill="hold">
                            <p:stCondLst>
                              <p:cond delay="500"/>
                            </p:stCondLst>
                            <p:childTnLst>
                              <p:par>
                                <p:cTn id="59" presetID="17" presetClass="entr" presetSubtype="1"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ppt_x</p:attrName>
                                        </p:attrNameLst>
                                      </p:cBhvr>
                                      <p:tavLst>
                                        <p:tav tm="0">
                                          <p:val>
                                            <p:strVal val="#ppt_x"/>
                                          </p:val>
                                        </p:tav>
                                        <p:tav tm="100000">
                                          <p:val>
                                            <p:strVal val="#ppt_x"/>
                                          </p:val>
                                        </p:tav>
                                      </p:tavLst>
                                    </p:anim>
                                    <p:anim calcmode="lin" valueType="num">
                                      <p:cBhvr>
                                        <p:cTn id="62" dur="500" fill="hold"/>
                                        <p:tgtEl>
                                          <p:spTgt spid="32"/>
                                        </p:tgtEl>
                                        <p:attrNameLst>
                                          <p:attrName>ppt_y</p:attrName>
                                        </p:attrNameLst>
                                      </p:cBhvr>
                                      <p:tavLst>
                                        <p:tav tm="0">
                                          <p:val>
                                            <p:strVal val="#ppt_y-#ppt_h/2"/>
                                          </p:val>
                                        </p:tav>
                                        <p:tav tm="100000">
                                          <p:val>
                                            <p:strVal val="#ppt_y"/>
                                          </p:val>
                                        </p:tav>
                                      </p:tavLst>
                                    </p:anim>
                                    <p:anim calcmode="lin" valueType="num">
                                      <p:cBhvr>
                                        <p:cTn id="63" dur="500" fill="hold"/>
                                        <p:tgtEl>
                                          <p:spTgt spid="32"/>
                                        </p:tgtEl>
                                        <p:attrNameLst>
                                          <p:attrName>ppt_w</p:attrName>
                                        </p:attrNameLst>
                                      </p:cBhvr>
                                      <p:tavLst>
                                        <p:tav tm="0">
                                          <p:val>
                                            <p:strVal val="#ppt_w"/>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7" presetClass="entr" presetSubtype="4"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ppt_x</p:attrName>
                                        </p:attrNameLst>
                                      </p:cBhvr>
                                      <p:tavLst>
                                        <p:tav tm="0">
                                          <p:val>
                                            <p:strVal val="#ppt_x"/>
                                          </p:val>
                                        </p:tav>
                                        <p:tav tm="100000">
                                          <p:val>
                                            <p:strVal val="#ppt_x"/>
                                          </p:val>
                                        </p:tav>
                                      </p:tavLst>
                                    </p:anim>
                                    <p:anim calcmode="lin" valueType="num">
                                      <p:cBhvr>
                                        <p:cTn id="73" dur="500" fill="hold"/>
                                        <p:tgtEl>
                                          <p:spTgt spid="20"/>
                                        </p:tgtEl>
                                        <p:attrNameLst>
                                          <p:attrName>ppt_y</p:attrName>
                                        </p:attrNameLst>
                                      </p:cBhvr>
                                      <p:tavLst>
                                        <p:tav tm="0">
                                          <p:val>
                                            <p:strVal val="#ppt_y+#ppt_h/2"/>
                                          </p:val>
                                        </p:tav>
                                        <p:tav tm="100000">
                                          <p:val>
                                            <p:strVal val="#ppt_y"/>
                                          </p:val>
                                        </p:tav>
                                      </p:tavLst>
                                    </p:anim>
                                    <p:anim calcmode="lin" valueType="num">
                                      <p:cBhvr>
                                        <p:cTn id="74" dur="500" fill="hold"/>
                                        <p:tgtEl>
                                          <p:spTgt spid="20"/>
                                        </p:tgtEl>
                                        <p:attrNameLst>
                                          <p:attrName>ppt_w</p:attrName>
                                        </p:attrNameLst>
                                      </p:cBhvr>
                                      <p:tavLst>
                                        <p:tav tm="0">
                                          <p:val>
                                            <p:strVal val="#ppt_w"/>
                                          </p:val>
                                        </p:tav>
                                        <p:tav tm="100000">
                                          <p:val>
                                            <p:strVal val="#ppt_w"/>
                                          </p:val>
                                        </p:tav>
                                      </p:tavLst>
                                    </p:anim>
                                    <p:anim calcmode="lin" valueType="num">
                                      <p:cBhvr>
                                        <p:cTn id="75" dur="500" fill="hold"/>
                                        <p:tgtEl>
                                          <p:spTgt spid="20"/>
                                        </p:tgtEl>
                                        <p:attrNameLst>
                                          <p:attrName>ppt_h</p:attrName>
                                        </p:attrNameLst>
                                      </p:cBhvr>
                                      <p:tavLst>
                                        <p:tav tm="0">
                                          <p:val>
                                            <p:fltVal val="0"/>
                                          </p:val>
                                        </p:tav>
                                        <p:tav tm="100000">
                                          <p:val>
                                            <p:strVal val="#ppt_h"/>
                                          </p:val>
                                        </p:tav>
                                      </p:tavLst>
                                    </p:anim>
                                  </p:childTnLst>
                                </p:cTn>
                              </p:par>
                            </p:childTnLst>
                          </p:cTn>
                        </p:par>
                        <p:par>
                          <p:cTn id="76" fill="hold">
                            <p:stCondLst>
                              <p:cond delay="500"/>
                            </p:stCondLst>
                            <p:childTnLst>
                              <p:par>
                                <p:cTn id="77" presetID="17" presetClass="entr" presetSubtype="1"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500" fill="hold"/>
                                        <p:tgtEl>
                                          <p:spTgt spid="31"/>
                                        </p:tgtEl>
                                        <p:attrNameLst>
                                          <p:attrName>ppt_x</p:attrName>
                                        </p:attrNameLst>
                                      </p:cBhvr>
                                      <p:tavLst>
                                        <p:tav tm="0">
                                          <p:val>
                                            <p:strVal val="#ppt_x"/>
                                          </p:val>
                                        </p:tav>
                                        <p:tav tm="100000">
                                          <p:val>
                                            <p:strVal val="#ppt_x"/>
                                          </p:val>
                                        </p:tav>
                                      </p:tavLst>
                                    </p:anim>
                                    <p:anim calcmode="lin" valueType="num">
                                      <p:cBhvr>
                                        <p:cTn id="80" dur="500" fill="hold"/>
                                        <p:tgtEl>
                                          <p:spTgt spid="31"/>
                                        </p:tgtEl>
                                        <p:attrNameLst>
                                          <p:attrName>ppt_y</p:attrName>
                                        </p:attrNameLst>
                                      </p:cBhvr>
                                      <p:tavLst>
                                        <p:tav tm="0">
                                          <p:val>
                                            <p:strVal val="#ppt_y-#ppt_h/2"/>
                                          </p:val>
                                        </p:tav>
                                        <p:tav tm="100000">
                                          <p:val>
                                            <p:strVal val="#ppt_y"/>
                                          </p:val>
                                        </p:tav>
                                      </p:tavLst>
                                    </p:anim>
                                    <p:anim calcmode="lin" valueType="num">
                                      <p:cBhvr>
                                        <p:cTn id="81" dur="500" fill="hold"/>
                                        <p:tgtEl>
                                          <p:spTgt spid="31"/>
                                        </p:tgtEl>
                                        <p:attrNameLst>
                                          <p:attrName>ppt_w</p:attrName>
                                        </p:attrNameLst>
                                      </p:cBhvr>
                                      <p:tavLst>
                                        <p:tav tm="0">
                                          <p:val>
                                            <p:strVal val="#ppt_w"/>
                                          </p:val>
                                        </p:tav>
                                        <p:tav tm="100000">
                                          <p:val>
                                            <p:strVal val="#ppt_w"/>
                                          </p:val>
                                        </p:tav>
                                      </p:tavLst>
                                    </p:anim>
                                    <p:anim calcmode="lin" valueType="num">
                                      <p:cBhvr>
                                        <p:cTn id="82" dur="500" fill="hold"/>
                                        <p:tgtEl>
                                          <p:spTgt spid="31"/>
                                        </p:tgtEl>
                                        <p:attrNameLst>
                                          <p:attrName>ppt_h</p:attrName>
                                        </p:attrNameLst>
                                      </p:cBhvr>
                                      <p:tavLst>
                                        <p:tav tm="0">
                                          <p:val>
                                            <p:fltVal val="0"/>
                                          </p:val>
                                        </p:tav>
                                        <p:tav tm="100000">
                                          <p:val>
                                            <p:strVal val="#ppt_h"/>
                                          </p:val>
                                        </p:tav>
                                      </p:tavLst>
                                    </p:anim>
                                  </p:childTnLst>
                                </p:cTn>
                              </p:par>
                              <p:par>
                                <p:cTn id="83" presetID="10"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par>
                          <p:cTn id="86" fill="hold">
                            <p:stCondLst>
                              <p:cond delay="1000"/>
                            </p:stCondLst>
                            <p:childTnLst>
                              <p:par>
                                <p:cTn id="87" presetID="10" presetClass="entr" presetSubtype="0" fill="hold" nodeType="afterEffect">
                                  <p:stCondLst>
                                    <p:cond delay="0"/>
                                  </p:stCondLst>
                                  <p:childTnLst>
                                    <p:set>
                                      <p:cBhvr>
                                        <p:cTn id="88" dur="1" fill="hold">
                                          <p:stCondLst>
                                            <p:cond delay="0"/>
                                          </p:stCondLst>
                                        </p:cTn>
                                        <p:tgtEl>
                                          <p:spTgt spid="22">
                                            <p:txEl>
                                              <p:pRg st="0" end="0"/>
                                            </p:txEl>
                                          </p:spTgt>
                                        </p:tgtEl>
                                        <p:attrNameLst>
                                          <p:attrName>style.visibility</p:attrName>
                                        </p:attrNameLst>
                                      </p:cBhvr>
                                      <p:to>
                                        <p:strVal val="visible"/>
                                      </p:to>
                                    </p:set>
                                    <p:animEffect transition="in" filter="fade">
                                      <p:cBhvr>
                                        <p:cTn id="89"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P spid="29" grpId="0" animBg="1"/>
      <p:bldP spid="11" grpId="0" animBg="1"/>
      <p:bldP spid="25"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838200"/>
          </a:xfrm>
        </p:spPr>
        <p:txBody>
          <a:bodyPr/>
          <a:lstStyle/>
          <a:p>
            <a:r>
              <a:rPr lang="en-US" dirty="0" smtClean="0"/>
              <a:t>Importance of Youth</a:t>
            </a:r>
            <a:endParaRPr lang="en-US" dirty="0"/>
          </a:p>
        </p:txBody>
      </p:sp>
      <p:sp>
        <p:nvSpPr>
          <p:cNvPr id="3" name="Content Placeholder 2"/>
          <p:cNvSpPr>
            <a:spLocks noGrp="1"/>
          </p:cNvSpPr>
          <p:nvPr>
            <p:ph idx="1"/>
          </p:nvPr>
        </p:nvSpPr>
        <p:spPr>
          <a:xfrm>
            <a:off x="1293813" y="1447800"/>
            <a:ext cx="6400799" cy="4724400"/>
          </a:xfrm>
        </p:spPr>
        <p:txBody>
          <a:bodyPr/>
          <a:lstStyle/>
          <a:p>
            <a:pPr marL="342900" indent="-342900"/>
            <a:r>
              <a:rPr lang="en-US" dirty="0">
                <a:latin typeface="Arial" panose="020B0604020202020204" pitchFamily="34" charset="0"/>
                <a:cs typeface="Arial" panose="020B0604020202020204" pitchFamily="34" charset="0"/>
              </a:rPr>
              <a:t>Islam has given youth a high status. A verse from Quran says:</a:t>
            </a:r>
          </a:p>
          <a:p>
            <a:pPr marL="0" indent="0">
              <a:buNone/>
            </a:pPr>
            <a:r>
              <a:rPr lang="en-US" dirty="0">
                <a:latin typeface="Arial" panose="020B0604020202020204" pitchFamily="34" charset="0"/>
                <a:cs typeface="Arial" panose="020B0604020202020204" pitchFamily="34" charset="0"/>
              </a:rPr>
              <a:t>	“Indeed, they were youths who believed in their Lord, and We increased them in guidance”(</a:t>
            </a:r>
            <a:r>
              <a:rPr lang="en-US" dirty="0" err="1">
                <a:latin typeface="Arial" panose="020B0604020202020204" pitchFamily="34" charset="0"/>
                <a:cs typeface="Arial" panose="020B0604020202020204" pitchFamily="34" charset="0"/>
              </a:rPr>
              <a:t>qtd</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Dajani</a:t>
            </a:r>
            <a:r>
              <a:rPr lang="en-US" dirty="0">
                <a:latin typeface="Arial" panose="020B0604020202020204" pitchFamily="34" charset="0"/>
                <a:cs typeface="Arial" panose="020B0604020202020204" pitchFamily="34" charset="0"/>
              </a:rPr>
              <a:t> para 03).</a:t>
            </a:r>
          </a:p>
          <a:p>
            <a:pPr marL="342900" indent="-342900"/>
            <a:endParaRPr lang="en-US" dirty="0" smtClean="0">
              <a:latin typeface="Arial" panose="020B0604020202020204" pitchFamily="34" charset="0"/>
              <a:cs typeface="Arial" panose="020B0604020202020204" pitchFamily="34" charset="0"/>
            </a:endParaRPr>
          </a:p>
          <a:p>
            <a:pPr marL="342900" indent="-342900"/>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cannot always build the future for our youth, but we can build our youth for the future(</a:t>
            </a:r>
            <a:r>
              <a:rPr lang="en-US" dirty="0" err="1">
                <a:latin typeface="Arial" panose="020B0604020202020204" pitchFamily="34" charset="0"/>
                <a:cs typeface="Arial" panose="020B0604020202020204" pitchFamily="34" charset="0"/>
              </a:rPr>
              <a:t>qtd</a:t>
            </a:r>
            <a:r>
              <a:rPr lang="en-US" dirty="0">
                <a:latin typeface="Arial" panose="020B0604020202020204" pitchFamily="34" charset="0"/>
                <a:cs typeface="Arial" panose="020B0604020202020204" pitchFamily="34" charset="0"/>
              </a:rPr>
              <a:t>. in “Role of youth in development of Pakistan para 4</a:t>
            </a:r>
            <a:r>
              <a:rPr lang="en-US" dirty="0" smtClean="0">
                <a:latin typeface="Arial" panose="020B0604020202020204" pitchFamily="34" charset="0"/>
                <a:cs typeface="Arial" panose="020B0604020202020204" pitchFamily="34" charset="0"/>
              </a:rPr>
              <a:t>).</a:t>
            </a:r>
          </a:p>
          <a:p>
            <a:pPr marL="342900" indent="-342900"/>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012" y="3390900"/>
            <a:ext cx="3238500" cy="2743200"/>
          </a:xfrm>
          <a:prstGeom prst="rect">
            <a:avLst/>
          </a:prstGeom>
          <a:effectLst>
            <a:softEdge rad="635000"/>
          </a:effectLst>
        </p:spPr>
      </p:pic>
      <p:sp>
        <p:nvSpPr>
          <p:cNvPr id="5" name="Rectangle 4"/>
          <p:cNvSpPr/>
          <p:nvPr/>
        </p:nvSpPr>
        <p:spPr>
          <a:xfrm>
            <a:off x="10209212" y="210184"/>
            <a:ext cx="1146468" cy="341632"/>
          </a:xfrm>
          <a:prstGeom prst="rect">
            <a:avLst/>
          </a:prstGeom>
        </p:spPr>
        <p:txBody>
          <a:bodyPr wrap="none">
            <a:spAutoFit/>
          </a:bodyPr>
          <a:lstStyle/>
          <a:p>
            <a:pPr>
              <a:lnSpc>
                <a:spcPct val="90000"/>
              </a:lnSpc>
            </a:pPr>
            <a:r>
              <a:rPr lang="en-US" dirty="0" err="1"/>
              <a:t>Aslam</a:t>
            </a:r>
            <a:r>
              <a:rPr lang="en-US" dirty="0"/>
              <a:t> </a:t>
            </a:r>
            <a:r>
              <a:rPr lang="en-US" dirty="0" smtClean="0"/>
              <a:t>03</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607" y="1242291"/>
            <a:ext cx="2590800" cy="1905000"/>
          </a:xfrm>
          <a:prstGeom prst="rect">
            <a:avLst/>
          </a:prstGeom>
          <a:effectLst>
            <a:softEdge rad="635000"/>
          </a:effectLst>
        </p:spPr>
      </p:pic>
    </p:spTree>
    <p:extLst>
      <p:ext uri="{BB962C8B-B14F-4D97-AF65-F5344CB8AC3E}">
        <p14:creationId xmlns:p14="http://schemas.microsoft.com/office/powerpoint/2010/main" val="3105230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066800"/>
          </a:xfrm>
        </p:spPr>
        <p:txBody>
          <a:bodyPr/>
          <a:lstStyle/>
          <a:p>
            <a:r>
              <a:rPr lang="en-US" dirty="0" smtClean="0"/>
              <a:t>Importance of Youth</a:t>
            </a:r>
            <a:endParaRPr lang="en-US" dirty="0"/>
          </a:p>
        </p:txBody>
      </p:sp>
      <p:sp>
        <p:nvSpPr>
          <p:cNvPr id="3" name="Content Placeholder 2"/>
          <p:cNvSpPr>
            <a:spLocks noGrp="1"/>
          </p:cNvSpPr>
          <p:nvPr>
            <p:ph idx="1"/>
          </p:nvPr>
        </p:nvSpPr>
        <p:spPr>
          <a:xfrm>
            <a:off x="1293813" y="1600200"/>
            <a:ext cx="9448799" cy="4572000"/>
          </a:xfrm>
        </p:spPr>
        <p:txBody>
          <a:bodyPr/>
          <a:lstStyle/>
          <a:p>
            <a:r>
              <a:rPr lang="en-US" dirty="0" smtClean="0"/>
              <a:t>Young people not only represent future of a country, they are one of society’s main agent of change and progress development (Who </a:t>
            </a:r>
            <a:r>
              <a:rPr lang="en-US" dirty="0"/>
              <a:t>are the Youth of today? Para 04)</a:t>
            </a:r>
            <a:r>
              <a:rPr lang="en-US" dirty="0" smtClean="0"/>
              <a:t>.</a:t>
            </a:r>
          </a:p>
          <a:p>
            <a:r>
              <a:rPr lang="en-US" dirty="0" smtClean="0"/>
              <a:t>Youth have great effect on economic development(Who are the Youth of today? Para 04).</a:t>
            </a:r>
          </a:p>
          <a:p>
            <a:r>
              <a:rPr lang="en-US" dirty="0" smtClean="0"/>
              <a:t>Youth is our present as well as our future, the generation that will solve future crises, write policies and preserve or destroy democracies and system of justice(Our Youth, Our Future 01).</a:t>
            </a:r>
          </a:p>
          <a:p>
            <a:r>
              <a:rPr lang="en-US" dirty="0" smtClean="0"/>
              <a:t>Youth is strength of nation(Our </a:t>
            </a:r>
            <a:r>
              <a:rPr lang="en-US" dirty="0"/>
              <a:t>Youth, Our Future 01</a:t>
            </a:r>
            <a:r>
              <a:rPr lang="en-US" dirty="0" smtClean="0"/>
              <a:t>).</a:t>
            </a:r>
          </a:p>
          <a:p>
            <a:r>
              <a:rPr lang="en-US" dirty="0" smtClean="0"/>
              <a:t>Youth is the structural and functional framework of nation.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5813" y="4819650"/>
            <a:ext cx="2438400" cy="2038350"/>
          </a:xfrm>
          <a:prstGeom prst="rect">
            <a:avLst/>
          </a:prstGeom>
          <a:effectLst>
            <a:softEdge rad="127000"/>
          </a:effectLst>
        </p:spPr>
      </p:pic>
      <p:sp>
        <p:nvSpPr>
          <p:cNvPr id="5" name="Rectangle 4"/>
          <p:cNvSpPr/>
          <p:nvPr/>
        </p:nvSpPr>
        <p:spPr>
          <a:xfrm>
            <a:off x="9900945" y="255907"/>
            <a:ext cx="1146468" cy="341632"/>
          </a:xfrm>
          <a:prstGeom prst="rect">
            <a:avLst/>
          </a:prstGeom>
        </p:spPr>
        <p:txBody>
          <a:bodyPr wrap="none">
            <a:spAutoFit/>
          </a:bodyPr>
          <a:lstStyle/>
          <a:p>
            <a:pPr>
              <a:lnSpc>
                <a:spcPct val="90000"/>
              </a:lnSpc>
            </a:pPr>
            <a:r>
              <a:rPr lang="en-US" dirty="0" err="1"/>
              <a:t>Aslam</a:t>
            </a:r>
            <a:r>
              <a:rPr lang="en-US" dirty="0"/>
              <a:t> </a:t>
            </a:r>
            <a:r>
              <a:rPr lang="en-US" dirty="0" smtClean="0"/>
              <a:t>04</a:t>
            </a:r>
            <a:endParaRPr lang="en-US" dirty="0"/>
          </a:p>
        </p:txBody>
      </p:sp>
    </p:spTree>
    <p:extLst>
      <p:ext uri="{BB962C8B-B14F-4D97-AF65-F5344CB8AC3E}">
        <p14:creationId xmlns:p14="http://schemas.microsoft.com/office/powerpoint/2010/main" val="2851753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YOUTH</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anose="020B0604020202020204" pitchFamily="34" charset="0"/>
                <a:cs typeface="Arial" panose="020B0604020202020204" pitchFamily="34" charset="0"/>
              </a:rPr>
              <a:t>IN ISLAM:</a:t>
            </a:r>
          </a:p>
          <a:p>
            <a:r>
              <a:rPr lang="en-US" b="1" dirty="0" err="1" smtClean="0">
                <a:latin typeface="Arial" panose="020B0604020202020204" pitchFamily="34" charset="0"/>
                <a:cs typeface="Arial" panose="020B0604020202020204" pitchFamily="34" charset="0"/>
              </a:rPr>
              <a:t>Khulafa</a:t>
            </a:r>
            <a:r>
              <a:rPr lang="en-US" b="1" dirty="0" smtClean="0">
                <a:latin typeface="Arial" panose="020B0604020202020204" pitchFamily="34" charset="0"/>
                <a:cs typeface="Arial" panose="020B0604020202020204" pitchFamily="34" charset="0"/>
              </a:rPr>
              <a:t>-e-</a:t>
            </a:r>
            <a:r>
              <a:rPr lang="en-US" b="1" dirty="0" err="1" smtClean="0">
                <a:latin typeface="Arial" panose="020B0604020202020204" pitchFamily="34" charset="0"/>
                <a:cs typeface="Arial" panose="020B0604020202020204" pitchFamily="34" charset="0"/>
              </a:rPr>
              <a:t>Rashdeen</a:t>
            </a:r>
            <a:endParaRPr lang="en-US" b="1" dirty="0" smtClean="0">
              <a:latin typeface="Arial" panose="020B0604020202020204" pitchFamily="34" charset="0"/>
              <a:cs typeface="Arial" panose="020B0604020202020204" pitchFamily="34" charset="0"/>
            </a:endParaRPr>
          </a:p>
          <a:p>
            <a:pPr marL="457200" indent="-457200">
              <a:buFont typeface="+mj-lt"/>
              <a:buAutoNum type="arabicPeriod"/>
            </a:pPr>
            <a:r>
              <a:rPr lang="en-US" dirty="0" err="1" smtClean="0">
                <a:latin typeface="Arial" panose="020B0604020202020204" pitchFamily="34" charset="0"/>
                <a:cs typeface="Arial" panose="020B0604020202020204" pitchFamily="34" charset="0"/>
              </a:rPr>
              <a:t>Hazrat</a:t>
            </a:r>
            <a:r>
              <a:rPr lang="en-US" dirty="0" smtClean="0">
                <a:latin typeface="Arial" panose="020B0604020202020204" pitchFamily="34" charset="0"/>
                <a:cs typeface="Arial" panose="020B0604020202020204" pitchFamily="34" charset="0"/>
              </a:rPr>
              <a:t> Abu </a:t>
            </a:r>
            <a:r>
              <a:rPr lang="en-US" dirty="0" err="1" smtClean="0">
                <a:latin typeface="Arial" panose="020B0604020202020204" pitchFamily="34" charset="0"/>
                <a:cs typeface="Arial" panose="020B0604020202020204" pitchFamily="34" charset="0"/>
              </a:rPr>
              <a:t>Bakr</a:t>
            </a:r>
            <a:r>
              <a:rPr lang="en-US" dirty="0" smtClean="0">
                <a:latin typeface="Arial" panose="020B0604020202020204" pitchFamily="34" charset="0"/>
                <a:cs typeface="Arial" panose="020B0604020202020204" pitchFamily="34" charset="0"/>
              </a:rPr>
              <a:t> Siddique(R.A)</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dirty="0" err="1" smtClean="0">
                <a:latin typeface="Arial" panose="020B0604020202020204" pitchFamily="34" charset="0"/>
                <a:cs typeface="Arial" panose="020B0604020202020204" pitchFamily="34" charset="0"/>
              </a:rPr>
              <a:t>Hazrat</a:t>
            </a:r>
            <a:r>
              <a:rPr lang="en-US" dirty="0" smtClean="0">
                <a:latin typeface="Arial" panose="020B0604020202020204" pitchFamily="34" charset="0"/>
                <a:cs typeface="Arial" panose="020B0604020202020204" pitchFamily="34" charset="0"/>
              </a:rPr>
              <a:t> Umar Farooq(R.A)</a:t>
            </a:r>
          </a:p>
          <a:p>
            <a:pPr marL="457200" indent="-457200">
              <a:buFont typeface="+mj-lt"/>
              <a:buAutoNum type="arabicPeriod"/>
            </a:pPr>
            <a:r>
              <a:rPr lang="en-US" dirty="0" err="1" smtClean="0">
                <a:latin typeface="Arial" panose="020B0604020202020204" pitchFamily="34" charset="0"/>
                <a:cs typeface="Arial" panose="020B0604020202020204" pitchFamily="34" charset="0"/>
              </a:rPr>
              <a:t>Hazrat</a:t>
            </a:r>
            <a:r>
              <a:rPr lang="en-US" dirty="0" smtClean="0">
                <a:latin typeface="Arial" panose="020B0604020202020204" pitchFamily="34" charset="0"/>
                <a:cs typeface="Arial" panose="020B0604020202020204" pitchFamily="34" charset="0"/>
              </a:rPr>
              <a:t> Usman </a:t>
            </a:r>
            <a:r>
              <a:rPr lang="en-US" dirty="0" err="1" smtClean="0">
                <a:latin typeface="Arial" panose="020B0604020202020204" pitchFamily="34" charset="0"/>
                <a:cs typeface="Arial" panose="020B0604020202020204" pitchFamily="34" charset="0"/>
              </a:rPr>
              <a:t>Ghani</a:t>
            </a:r>
            <a:r>
              <a:rPr lang="en-US" dirty="0" smtClean="0">
                <a:latin typeface="Arial" panose="020B0604020202020204" pitchFamily="34" charset="0"/>
                <a:cs typeface="Arial" panose="020B0604020202020204" pitchFamily="34" charset="0"/>
              </a:rPr>
              <a:t>(R.A)</a:t>
            </a:r>
          </a:p>
          <a:p>
            <a:pPr marL="457200" indent="-457200">
              <a:buFont typeface="+mj-lt"/>
              <a:buAutoNum type="arabicPeriod"/>
            </a:pPr>
            <a:r>
              <a:rPr lang="en-US" dirty="0" err="1" smtClean="0">
                <a:latin typeface="Arial" panose="020B0604020202020204" pitchFamily="34" charset="0"/>
                <a:cs typeface="Arial" panose="020B0604020202020204" pitchFamily="34" charset="0"/>
              </a:rPr>
              <a:t>Hazrat</a:t>
            </a:r>
            <a:r>
              <a:rPr lang="en-US" dirty="0" smtClean="0">
                <a:latin typeface="Arial" panose="020B0604020202020204" pitchFamily="34" charset="0"/>
                <a:cs typeface="Arial" panose="020B0604020202020204" pitchFamily="34" charset="0"/>
              </a:rPr>
              <a:t> Ali(R.A)</a:t>
            </a:r>
          </a:p>
          <a:p>
            <a:pPr marL="342900" indent="-342900"/>
            <a:r>
              <a:rPr lang="en-US" b="1" dirty="0" err="1" smtClean="0">
                <a:latin typeface="Arial" panose="020B0604020202020204" pitchFamily="34" charset="0"/>
                <a:cs typeface="Arial" panose="020B0604020202020204" pitchFamily="34" charset="0"/>
              </a:rPr>
              <a:t>Hazrat</a:t>
            </a:r>
            <a:r>
              <a:rPr lang="en-US" b="1" dirty="0" smtClean="0">
                <a:latin typeface="Arial" panose="020B0604020202020204" pitchFamily="34" charset="0"/>
                <a:cs typeface="Arial" panose="020B0604020202020204" pitchFamily="34" charset="0"/>
              </a:rPr>
              <a:t> Ayesha </a:t>
            </a:r>
            <a:r>
              <a:rPr lang="en-US" b="1" dirty="0" err="1" smtClean="0">
                <a:latin typeface="Arial" panose="020B0604020202020204" pitchFamily="34" charset="0"/>
                <a:cs typeface="Arial" panose="020B0604020202020204" pitchFamily="34" charset="0"/>
              </a:rPr>
              <a:t>Siddiqa</a:t>
            </a:r>
            <a:r>
              <a:rPr lang="en-US" b="1" dirty="0" smtClean="0">
                <a:latin typeface="Arial" panose="020B0604020202020204" pitchFamily="34" charset="0"/>
                <a:cs typeface="Arial" panose="020B0604020202020204" pitchFamily="34" charset="0"/>
              </a:rPr>
              <a:t>(R.A)</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Hazrat</a:t>
            </a:r>
            <a:r>
              <a:rPr lang="en-US" dirty="0" smtClean="0">
                <a:latin typeface="Arial" panose="020B0604020202020204" pitchFamily="34" charset="0"/>
                <a:cs typeface="Arial" panose="020B0604020202020204" pitchFamily="34" charset="0"/>
              </a:rPr>
              <a:t> Ayesha </a:t>
            </a:r>
            <a:r>
              <a:rPr lang="en-US" dirty="0" err="1" smtClean="0">
                <a:latin typeface="Arial" panose="020B0604020202020204" pitchFamily="34" charset="0"/>
                <a:cs typeface="Arial" panose="020B0604020202020204" pitchFamily="34" charset="0"/>
              </a:rPr>
              <a:t>Saddiqa</a:t>
            </a:r>
            <a:r>
              <a:rPr lang="en-US" dirty="0" smtClean="0">
                <a:latin typeface="Arial" panose="020B0604020202020204" pitchFamily="34" charset="0"/>
                <a:cs typeface="Arial" panose="020B0604020202020204" pitchFamily="34" charset="0"/>
              </a:rPr>
              <a:t> R.A(the mother of </a:t>
            </a:r>
            <a:r>
              <a:rPr lang="en-US" dirty="0" err="1" smtClean="0">
                <a:latin typeface="Arial" panose="020B0604020202020204" pitchFamily="34" charset="0"/>
                <a:cs typeface="Arial" panose="020B0604020202020204" pitchFamily="34" charset="0"/>
              </a:rPr>
              <a:t>beleivers</a:t>
            </a:r>
            <a:r>
              <a:rPr lang="en-US" dirty="0" smtClean="0">
                <a:latin typeface="Arial" panose="020B0604020202020204" pitchFamily="34" charset="0"/>
                <a:cs typeface="Arial" panose="020B0604020202020204" pitchFamily="34" charset="0"/>
              </a:rPr>
              <a:t>) has been a teacher, political leader and a warrior.</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9980612" y="228600"/>
            <a:ext cx="2286000" cy="286232"/>
          </a:xfrm>
          <a:prstGeom prst="rect">
            <a:avLst/>
          </a:prstGeom>
          <a:noFill/>
        </p:spPr>
        <p:txBody>
          <a:bodyPr wrap="square" rtlCol="0">
            <a:spAutoFit/>
          </a:bodyPr>
          <a:lstStyle/>
          <a:p>
            <a:pPr>
              <a:lnSpc>
                <a:spcPct val="90000"/>
              </a:lnSpc>
            </a:pPr>
            <a:r>
              <a:rPr lang="en-US" sz="1400" dirty="0" err="1" smtClean="0"/>
              <a:t>Aslam</a:t>
            </a:r>
            <a:r>
              <a:rPr lang="en-US" sz="1400" dirty="0" smtClean="0"/>
              <a:t> 05</a:t>
            </a:r>
            <a:endParaRPr lang="en-US" sz="1400" dirty="0"/>
          </a:p>
        </p:txBody>
      </p:sp>
      <p:sp>
        <p:nvSpPr>
          <p:cNvPr id="5" name="TextBox 4"/>
          <p:cNvSpPr txBox="1"/>
          <p:nvPr/>
        </p:nvSpPr>
        <p:spPr>
          <a:xfrm>
            <a:off x="6932612" y="6151418"/>
            <a:ext cx="4724400" cy="341632"/>
          </a:xfrm>
          <a:prstGeom prst="rect">
            <a:avLst/>
          </a:prstGeom>
          <a:noFill/>
        </p:spPr>
        <p:txBody>
          <a:bodyPr wrap="square" rtlCol="0">
            <a:spAutoFit/>
          </a:bodyPr>
          <a:lstStyle/>
          <a:p>
            <a:pPr>
              <a:lnSpc>
                <a:spcPct val="90000"/>
              </a:lnSpc>
            </a:pPr>
            <a:r>
              <a:rPr lang="en-US" dirty="0" smtClean="0"/>
              <a:t>(</a:t>
            </a:r>
            <a:r>
              <a:rPr lang="en-US" dirty="0" err="1" smtClean="0"/>
              <a:t>Usama</a:t>
            </a:r>
            <a:r>
              <a:rPr lang="en-US" dirty="0" smtClean="0"/>
              <a:t> 06) </a:t>
            </a:r>
            <a:endParaRPr lang="en-US" dirty="0"/>
          </a:p>
        </p:txBody>
      </p:sp>
    </p:spTree>
    <p:extLst>
      <p:ext uri="{BB962C8B-B14F-4D97-AF65-F5344CB8AC3E}">
        <p14:creationId xmlns:p14="http://schemas.microsoft.com/office/powerpoint/2010/main" val="2392152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843" y="381000"/>
            <a:ext cx="9601200" cy="990600"/>
          </a:xfrm>
        </p:spPr>
        <p:txBody>
          <a:bodyPr/>
          <a:lstStyle/>
          <a:p>
            <a:r>
              <a:rPr lang="en-US" dirty="0" smtClean="0"/>
              <a:t>HISTORY OF YOUTH</a:t>
            </a:r>
            <a:endParaRPr lang="en-US" dirty="0"/>
          </a:p>
        </p:txBody>
      </p:sp>
      <p:sp>
        <p:nvSpPr>
          <p:cNvPr id="3" name="Content Placeholder 2"/>
          <p:cNvSpPr>
            <a:spLocks noGrp="1"/>
          </p:cNvSpPr>
          <p:nvPr>
            <p:ph idx="1"/>
          </p:nvPr>
        </p:nvSpPr>
        <p:spPr>
          <a:xfrm>
            <a:off x="1293813" y="1676400"/>
            <a:ext cx="9601200" cy="4419600"/>
          </a:xfrm>
        </p:spPr>
        <p:txBody>
          <a:bodyPr>
            <a:normAutofit/>
          </a:bodyPr>
          <a:lstStyle/>
          <a:p>
            <a:r>
              <a:rPr lang="en-US" b="1" dirty="0" err="1" smtClean="0"/>
              <a:t>Hazrat</a:t>
            </a:r>
            <a:r>
              <a:rPr lang="en-US" b="1" dirty="0" smtClean="0"/>
              <a:t> </a:t>
            </a:r>
            <a:r>
              <a:rPr lang="en-US" b="1" dirty="0" err="1" smtClean="0"/>
              <a:t>Asma</a:t>
            </a:r>
            <a:r>
              <a:rPr lang="en-US" b="1" dirty="0" smtClean="0"/>
              <a:t>(R.A)</a:t>
            </a:r>
          </a:p>
          <a:p>
            <a:pPr marL="0" indent="0">
              <a:buNone/>
            </a:pPr>
            <a:r>
              <a:rPr lang="en-US" b="1" dirty="0" smtClean="0"/>
              <a:t>	</a:t>
            </a:r>
            <a:r>
              <a:rPr lang="en-US" dirty="0" smtClean="0"/>
              <a:t>Young </a:t>
            </a:r>
            <a:r>
              <a:rPr lang="en-US" dirty="0" err="1" smtClean="0"/>
              <a:t>Sahabiya</a:t>
            </a:r>
            <a:r>
              <a:rPr lang="en-US" dirty="0" smtClean="0"/>
              <a:t> </a:t>
            </a:r>
            <a:r>
              <a:rPr lang="en-US" dirty="0" err="1" smtClean="0"/>
              <a:t>Hazrat</a:t>
            </a:r>
            <a:r>
              <a:rPr lang="en-US" dirty="0" smtClean="0"/>
              <a:t> </a:t>
            </a:r>
            <a:r>
              <a:rPr lang="en-US" dirty="0" err="1" smtClean="0"/>
              <a:t>Asma</a:t>
            </a:r>
            <a:r>
              <a:rPr lang="en-US" dirty="0" smtClean="0"/>
              <a:t>(R.A) </a:t>
            </a:r>
            <a:r>
              <a:rPr lang="en-US" dirty="0" err="1" smtClean="0"/>
              <a:t>bint</a:t>
            </a:r>
            <a:r>
              <a:rPr lang="en-US" dirty="0" smtClean="0"/>
              <a:t> </a:t>
            </a:r>
            <a:r>
              <a:rPr lang="en-US" dirty="0" err="1" smtClean="0"/>
              <a:t>Abi</a:t>
            </a:r>
            <a:r>
              <a:rPr lang="en-US" dirty="0" smtClean="0"/>
              <a:t> </a:t>
            </a:r>
            <a:r>
              <a:rPr lang="en-US" dirty="0" err="1" smtClean="0"/>
              <a:t>Bakr</a:t>
            </a:r>
            <a:r>
              <a:rPr lang="en-US" dirty="0" smtClean="0"/>
              <a:t> al Siddique support Islam and </a:t>
            </a:r>
            <a:r>
              <a:rPr lang="en-US" dirty="0"/>
              <a:t>Prophet(SAW) </a:t>
            </a:r>
            <a:r>
              <a:rPr lang="en-US" dirty="0" smtClean="0"/>
              <a:t>(</a:t>
            </a:r>
            <a:r>
              <a:rPr lang="en-US" dirty="0" err="1" smtClean="0"/>
              <a:t>Usama</a:t>
            </a:r>
            <a:r>
              <a:rPr lang="en-US" dirty="0" smtClean="0"/>
              <a:t> 08).</a:t>
            </a:r>
          </a:p>
          <a:p>
            <a:pPr marL="342900" indent="-342900"/>
            <a:r>
              <a:rPr lang="en-US" b="1" dirty="0" err="1" smtClean="0"/>
              <a:t>Hazrat</a:t>
            </a:r>
            <a:r>
              <a:rPr lang="en-US" b="1" dirty="0" smtClean="0"/>
              <a:t> </a:t>
            </a:r>
            <a:r>
              <a:rPr lang="en-US" b="1" dirty="0" err="1" smtClean="0"/>
              <a:t>Sumayyah</a:t>
            </a:r>
            <a:r>
              <a:rPr lang="en-US" b="1" dirty="0" smtClean="0"/>
              <a:t>(R.A)</a:t>
            </a:r>
          </a:p>
          <a:p>
            <a:pPr marL="0" indent="0">
              <a:buNone/>
            </a:pPr>
            <a:r>
              <a:rPr lang="en-US" b="1" dirty="0" smtClean="0"/>
              <a:t>	</a:t>
            </a:r>
            <a:r>
              <a:rPr lang="en-US" dirty="0" err="1" smtClean="0"/>
              <a:t>Sumayyah</a:t>
            </a:r>
            <a:r>
              <a:rPr lang="en-US" dirty="0" smtClean="0"/>
              <a:t> </a:t>
            </a:r>
            <a:r>
              <a:rPr lang="en-US" dirty="0" err="1" smtClean="0"/>
              <a:t>bint</a:t>
            </a:r>
            <a:r>
              <a:rPr lang="en-US" dirty="0" smtClean="0"/>
              <a:t> </a:t>
            </a:r>
            <a:r>
              <a:rPr lang="en-US" dirty="0" err="1" smtClean="0"/>
              <a:t>Khabbab</a:t>
            </a:r>
            <a:r>
              <a:rPr lang="en-US" dirty="0" smtClean="0"/>
              <a:t> was one of those who stood fast and embraced Islam when Muslims were few and their success was only through patience upon the truth(</a:t>
            </a:r>
            <a:r>
              <a:rPr lang="en-US" dirty="0" err="1" smtClean="0"/>
              <a:t>Usama</a:t>
            </a:r>
            <a:r>
              <a:rPr lang="en-US" dirty="0" smtClean="0"/>
              <a:t> 10).</a:t>
            </a:r>
          </a:p>
          <a:p>
            <a:pPr marL="342900" indent="-342900"/>
            <a:r>
              <a:rPr lang="en-US" b="1" dirty="0" smtClean="0"/>
              <a:t>Ali </a:t>
            </a:r>
            <a:r>
              <a:rPr lang="en-US" b="1" dirty="0" err="1" smtClean="0"/>
              <a:t>ibn</a:t>
            </a:r>
            <a:r>
              <a:rPr lang="en-US" b="1" dirty="0" smtClean="0"/>
              <a:t> </a:t>
            </a:r>
            <a:r>
              <a:rPr lang="en-US" b="1" dirty="0" err="1" smtClean="0"/>
              <a:t>Abi</a:t>
            </a:r>
            <a:r>
              <a:rPr lang="en-US" b="1" dirty="0" smtClean="0"/>
              <a:t> </a:t>
            </a:r>
            <a:r>
              <a:rPr lang="en-US" b="1" dirty="0" err="1" smtClean="0"/>
              <a:t>Talib</a:t>
            </a:r>
            <a:endParaRPr lang="en-US" dirty="0" smtClean="0"/>
          </a:p>
          <a:p>
            <a:pPr marL="0" indent="0">
              <a:buNone/>
            </a:pPr>
            <a:r>
              <a:rPr lang="en-US" dirty="0"/>
              <a:t>	</a:t>
            </a:r>
            <a:r>
              <a:rPr lang="en-US" dirty="0" smtClean="0"/>
              <a:t>He was first to accept Islam. His age at that time was ten(</a:t>
            </a:r>
            <a:r>
              <a:rPr lang="en-US" dirty="0" err="1" smtClean="0"/>
              <a:t>Usama</a:t>
            </a:r>
            <a:r>
              <a:rPr lang="en-US" dirty="0" smtClean="0"/>
              <a:t> 14). </a:t>
            </a:r>
            <a:endParaRPr lang="en-US" b="1" dirty="0"/>
          </a:p>
        </p:txBody>
      </p:sp>
      <p:sp>
        <p:nvSpPr>
          <p:cNvPr id="4" name="TextBox 3"/>
          <p:cNvSpPr txBox="1"/>
          <p:nvPr/>
        </p:nvSpPr>
        <p:spPr>
          <a:xfrm>
            <a:off x="10285412" y="210184"/>
            <a:ext cx="2362200" cy="286232"/>
          </a:xfrm>
          <a:prstGeom prst="rect">
            <a:avLst/>
          </a:prstGeom>
          <a:noFill/>
        </p:spPr>
        <p:txBody>
          <a:bodyPr wrap="square" rtlCol="0">
            <a:spAutoFit/>
          </a:bodyPr>
          <a:lstStyle/>
          <a:p>
            <a:pPr>
              <a:lnSpc>
                <a:spcPct val="90000"/>
              </a:lnSpc>
            </a:pPr>
            <a:r>
              <a:rPr lang="en-US" sz="1400" dirty="0" err="1" smtClean="0"/>
              <a:t>Aslam</a:t>
            </a:r>
            <a:r>
              <a:rPr lang="en-US" sz="1400" dirty="0" smtClean="0"/>
              <a:t> 06</a:t>
            </a:r>
            <a:endParaRPr lang="en-US" sz="1400" dirty="0"/>
          </a:p>
        </p:txBody>
      </p:sp>
    </p:spTree>
    <p:extLst>
      <p:ext uri="{BB962C8B-B14F-4D97-AF65-F5344CB8AC3E}">
        <p14:creationId xmlns:p14="http://schemas.microsoft.com/office/powerpoint/2010/main" val="36250194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607" y="685800"/>
            <a:ext cx="9601200" cy="762000"/>
          </a:xfrm>
        </p:spPr>
        <p:txBody>
          <a:bodyPr/>
          <a:lstStyle/>
          <a:p>
            <a:r>
              <a:rPr lang="en-US" dirty="0" smtClean="0"/>
              <a:t>HISTORY OF YOUTH</a:t>
            </a:r>
            <a:endParaRPr lang="en-US" dirty="0"/>
          </a:p>
        </p:txBody>
      </p:sp>
      <p:sp>
        <p:nvSpPr>
          <p:cNvPr id="3" name="Content Placeholder 2"/>
          <p:cNvSpPr>
            <a:spLocks noGrp="1"/>
          </p:cNvSpPr>
          <p:nvPr>
            <p:ph idx="1"/>
          </p:nvPr>
        </p:nvSpPr>
        <p:spPr/>
        <p:txBody>
          <a:bodyPr>
            <a:normAutofit/>
          </a:bodyPr>
          <a:lstStyle/>
          <a:p>
            <a:r>
              <a:rPr lang="en-US" b="1" dirty="0" smtClean="0"/>
              <a:t>Khalid bin al </a:t>
            </a:r>
            <a:r>
              <a:rPr lang="en-US" b="1" dirty="0" err="1" smtClean="0"/>
              <a:t>Walid</a:t>
            </a:r>
            <a:r>
              <a:rPr lang="en-US" b="1" dirty="0" smtClean="0"/>
              <a:t>(R.A)</a:t>
            </a:r>
          </a:p>
          <a:p>
            <a:pPr marL="0" indent="0">
              <a:buNone/>
            </a:pPr>
            <a:r>
              <a:rPr lang="en-US" b="1" dirty="0"/>
              <a:t>	</a:t>
            </a:r>
            <a:r>
              <a:rPr lang="en-US" dirty="0" smtClean="0"/>
              <a:t>He has the title of “</a:t>
            </a:r>
            <a:r>
              <a:rPr lang="en-US" dirty="0" err="1" smtClean="0"/>
              <a:t>Sayf</a:t>
            </a:r>
            <a:r>
              <a:rPr lang="en-US" dirty="0" smtClean="0"/>
              <a:t> Allah al </a:t>
            </a:r>
            <a:r>
              <a:rPr lang="en-US" dirty="0" err="1" smtClean="0"/>
              <a:t>maslul</a:t>
            </a:r>
            <a:r>
              <a:rPr lang="en-US" dirty="0" smtClean="0"/>
              <a:t>” (the Drawn sword of Allah</a:t>
            </a:r>
            <a:r>
              <a:rPr lang="en-US" dirty="0"/>
              <a:t>) </a:t>
            </a:r>
            <a:r>
              <a:rPr lang="en-US" dirty="0" smtClean="0"/>
              <a:t>(</a:t>
            </a:r>
            <a:r>
              <a:rPr lang="en-US" dirty="0" err="1" smtClean="0"/>
              <a:t>Usama</a:t>
            </a:r>
            <a:r>
              <a:rPr lang="en-US" dirty="0" smtClean="0"/>
              <a:t> 16).</a:t>
            </a:r>
          </a:p>
          <a:p>
            <a:pPr marL="342900" indent="-342900"/>
            <a:r>
              <a:rPr lang="en-US" b="1" dirty="0" err="1" smtClean="0"/>
              <a:t>Mus’ab</a:t>
            </a:r>
            <a:r>
              <a:rPr lang="en-US" b="1" dirty="0" smtClean="0"/>
              <a:t> Bin </a:t>
            </a:r>
            <a:r>
              <a:rPr lang="en-US" b="1" dirty="0" err="1" smtClean="0"/>
              <a:t>Umair</a:t>
            </a:r>
            <a:r>
              <a:rPr lang="en-US" b="1" dirty="0" smtClean="0"/>
              <a:t>(R.A)</a:t>
            </a:r>
          </a:p>
          <a:p>
            <a:pPr marL="0" indent="0">
              <a:buNone/>
            </a:pPr>
            <a:r>
              <a:rPr lang="en-US" b="1" dirty="0"/>
              <a:t>	</a:t>
            </a:r>
            <a:r>
              <a:rPr lang="en-US" dirty="0" smtClean="0"/>
              <a:t>He was a </a:t>
            </a:r>
            <a:r>
              <a:rPr lang="en-US" dirty="0" err="1" smtClean="0"/>
              <a:t>gallent</a:t>
            </a:r>
            <a:r>
              <a:rPr lang="en-US" dirty="0" smtClean="0"/>
              <a:t> soldier, a fearless </a:t>
            </a:r>
            <a:r>
              <a:rPr lang="en-US" dirty="0" err="1" smtClean="0"/>
              <a:t>warior</a:t>
            </a:r>
            <a:r>
              <a:rPr lang="en-US" dirty="0" smtClean="0"/>
              <a:t> and has the duty to instruct </a:t>
            </a:r>
            <a:r>
              <a:rPr lang="en-US" dirty="0" err="1" smtClean="0"/>
              <a:t>Ansar</a:t>
            </a:r>
            <a:r>
              <a:rPr lang="en-US" dirty="0" smtClean="0"/>
              <a:t> who believe in Prophet(SAW</a:t>
            </a:r>
            <a:r>
              <a:rPr lang="en-US" dirty="0"/>
              <a:t>) </a:t>
            </a:r>
            <a:r>
              <a:rPr lang="en-US" dirty="0" smtClean="0"/>
              <a:t>(</a:t>
            </a:r>
            <a:r>
              <a:rPr lang="en-US" dirty="0" err="1" smtClean="0"/>
              <a:t>Usama</a:t>
            </a:r>
            <a:r>
              <a:rPr lang="en-US" dirty="0" smtClean="0"/>
              <a:t> 15).</a:t>
            </a:r>
          </a:p>
          <a:p>
            <a:r>
              <a:rPr lang="en-US" b="1" dirty="0" smtClean="0"/>
              <a:t>Salman </a:t>
            </a:r>
            <a:r>
              <a:rPr lang="en-US" b="1" dirty="0"/>
              <a:t>Al Farsi(R.A)</a:t>
            </a:r>
          </a:p>
          <a:p>
            <a:pPr marL="0" indent="0">
              <a:buNone/>
            </a:pPr>
            <a:r>
              <a:rPr lang="en-US" b="1" dirty="0"/>
              <a:t>	</a:t>
            </a:r>
            <a:r>
              <a:rPr lang="en-US" dirty="0"/>
              <a:t>At the battle of </a:t>
            </a:r>
            <a:r>
              <a:rPr lang="en-US" dirty="0" err="1"/>
              <a:t>khandaq</a:t>
            </a:r>
            <a:r>
              <a:rPr lang="en-US" dirty="0"/>
              <a:t>, he proved to  be an innovator in military </a:t>
            </a:r>
            <a:r>
              <a:rPr lang="en-US" dirty="0" smtClean="0"/>
              <a:t>strategy(</a:t>
            </a:r>
            <a:r>
              <a:rPr lang="en-US" dirty="0" err="1" smtClean="0"/>
              <a:t>Usama</a:t>
            </a:r>
            <a:r>
              <a:rPr lang="en-US" dirty="0" smtClean="0"/>
              <a:t> 17).</a:t>
            </a:r>
            <a:endParaRPr lang="en-US" dirty="0"/>
          </a:p>
          <a:p>
            <a:pPr marL="0" indent="0">
              <a:buNone/>
            </a:pPr>
            <a:endParaRPr lang="en-US" b="1" dirty="0"/>
          </a:p>
        </p:txBody>
      </p:sp>
      <p:sp>
        <p:nvSpPr>
          <p:cNvPr id="4" name="TextBox 3"/>
          <p:cNvSpPr txBox="1"/>
          <p:nvPr/>
        </p:nvSpPr>
        <p:spPr>
          <a:xfrm>
            <a:off x="10285412" y="286384"/>
            <a:ext cx="2057400" cy="286232"/>
          </a:xfrm>
          <a:prstGeom prst="rect">
            <a:avLst/>
          </a:prstGeom>
          <a:noFill/>
        </p:spPr>
        <p:txBody>
          <a:bodyPr wrap="square" rtlCol="0">
            <a:spAutoFit/>
          </a:bodyPr>
          <a:lstStyle/>
          <a:p>
            <a:pPr>
              <a:lnSpc>
                <a:spcPct val="90000"/>
              </a:lnSpc>
            </a:pPr>
            <a:r>
              <a:rPr lang="en-US" sz="1400" dirty="0" err="1" smtClean="0"/>
              <a:t>Aslam</a:t>
            </a:r>
            <a:r>
              <a:rPr lang="en-US" sz="1400" dirty="0" smtClean="0"/>
              <a:t> </a:t>
            </a:r>
            <a:r>
              <a:rPr lang="en-US" sz="1400" dirty="0"/>
              <a:t>0</a:t>
            </a:r>
            <a:r>
              <a:rPr lang="en-US" sz="1400" dirty="0" smtClean="0"/>
              <a:t>7</a:t>
            </a:r>
            <a:endParaRPr lang="en-US" sz="1400" dirty="0"/>
          </a:p>
        </p:txBody>
      </p:sp>
    </p:spTree>
    <p:extLst>
      <p:ext uri="{BB962C8B-B14F-4D97-AF65-F5344CB8AC3E}">
        <p14:creationId xmlns:p14="http://schemas.microsoft.com/office/powerpoint/2010/main" val="9982004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1371</TotalTime>
  <Words>784</Words>
  <Application>Microsoft Office PowerPoint</Application>
  <PresentationFormat>Custom</PresentationFormat>
  <Paragraphs>233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Arial Black</vt:lpstr>
      <vt:lpstr>Euphemia</vt:lpstr>
      <vt:lpstr>Georgia</vt:lpstr>
      <vt:lpstr>Serenity 16x9</vt:lpstr>
      <vt:lpstr>YOUTH   OF PAKISTAN</vt:lpstr>
      <vt:lpstr>OUTLINE</vt:lpstr>
      <vt:lpstr>What is YOUTH?</vt:lpstr>
      <vt:lpstr>Types of Youth</vt:lpstr>
      <vt:lpstr>Importance of Youth</vt:lpstr>
      <vt:lpstr>Importance of Youth</vt:lpstr>
      <vt:lpstr>HISTORY OF YOUTH</vt:lpstr>
      <vt:lpstr>HISTORY OF YOUTH</vt:lpstr>
      <vt:lpstr>HISTORY OF YOUTH</vt:lpstr>
      <vt:lpstr>HISTORY OF YOUTH</vt:lpstr>
      <vt:lpstr>Role of Youth Today</vt:lpstr>
      <vt:lpstr>ROLE OF YOUTH TODAY</vt:lpstr>
      <vt:lpstr>Responsibilities of Youth</vt:lpstr>
      <vt:lpstr>PowerPoint Presentation</vt:lpstr>
      <vt:lpstr>Problems of Youth</vt:lpstr>
      <vt:lpstr>RIGHTS OF YOUTH</vt:lpstr>
      <vt:lpstr>What Youth can do?</vt:lpstr>
      <vt:lpstr>Works Cited</vt:lpstr>
      <vt:lpstr>Works Cited</vt:lpstr>
      <vt:lpstr>Works Cited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Dell</dc:creator>
  <cp:lastModifiedBy>Dell</cp:lastModifiedBy>
  <cp:revision>350</cp:revision>
  <dcterms:created xsi:type="dcterms:W3CDTF">2022-11-28T13:14:14Z</dcterms:created>
  <dcterms:modified xsi:type="dcterms:W3CDTF">2022-12-04T21:50:27Z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