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pPr>
            <a:r>
              <a:rPr lang="ja-JP" sz="2400"/>
              <a:t>観光見込客数の動向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教育旅行客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ＭＳ Ｐゴシック" panose="020B0600070205080204" pitchFamily="50" charset="-128"/>
                    <a:ea typeface="ＭＳ Ｐゴシック" panose="020B0600070205080204" pitchFamily="50" charset="-128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平成２１年</c:v>
                </c:pt>
                <c:pt idx="1">
                  <c:v>平成２２年</c:v>
                </c:pt>
                <c:pt idx="2">
                  <c:v>平成２３年</c:v>
                </c:pt>
                <c:pt idx="3">
                  <c:v>平成２４年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207042</c:v>
                </c:pt>
                <c:pt idx="1">
                  <c:v>191836</c:v>
                </c:pt>
                <c:pt idx="2">
                  <c:v>130985</c:v>
                </c:pt>
                <c:pt idx="3">
                  <c:v>201518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B1-4FFD-BA6D-02E80B6355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外国人観光客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ＭＳ Ｐゴシック" panose="020B0600070205080204" pitchFamily="50" charset="-128"/>
                    <a:ea typeface="ＭＳ Ｐゴシック" panose="020B0600070205080204" pitchFamily="50" charset="-128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平成２１年</c:v>
                </c:pt>
                <c:pt idx="1">
                  <c:v>平成２２年</c:v>
                </c:pt>
                <c:pt idx="2">
                  <c:v>平成２３年</c:v>
                </c:pt>
                <c:pt idx="3">
                  <c:v>平成２４年</c:v>
                </c:pt>
              </c:strCache>
            </c:strRef>
          </c:cat>
          <c:val>
            <c:numRef>
              <c:f>Sheet1!$C$2:$C$5</c:f>
              <c:numCache>
                <c:formatCode>#,##0</c:formatCode>
                <c:ptCount val="4"/>
                <c:pt idx="0">
                  <c:v>89464</c:v>
                </c:pt>
                <c:pt idx="1">
                  <c:v>100887</c:v>
                </c:pt>
                <c:pt idx="2">
                  <c:v>28737</c:v>
                </c:pt>
                <c:pt idx="3">
                  <c:v>46841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DB1-4FFD-BA6D-02E80B6355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スキー客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rgbClr val="FF000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ＭＳ Ｐゴシック" panose="020B0600070205080204" pitchFamily="50" charset="-128"/>
                    <a:ea typeface="ＭＳ Ｐゴシック" panose="020B0600070205080204" pitchFamily="50" charset="-128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平成２１年</c:v>
                </c:pt>
                <c:pt idx="1">
                  <c:v>平成２２年</c:v>
                </c:pt>
                <c:pt idx="2">
                  <c:v>平成２３年</c:v>
                </c:pt>
                <c:pt idx="3">
                  <c:v>平成２４年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 formatCode="#,##0">
                  <c:v>1019978</c:v>
                </c:pt>
                <c:pt idx="1">
                  <c:v>852718</c:v>
                </c:pt>
                <c:pt idx="2">
                  <c:v>973353</c:v>
                </c:pt>
                <c:pt idx="3">
                  <c:v>961824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DB1-4FFD-BA6D-02E80B6355E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86865935"/>
        <c:axId val="2086866767"/>
      </c:lineChart>
      <c:catAx>
        <c:axId val="208686593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pPr>
            <a:endParaRPr lang="ja-JP"/>
          </a:p>
        </c:txPr>
        <c:crossAx val="2086866767"/>
        <c:crosses val="autoZero"/>
        <c:auto val="1"/>
        <c:lblAlgn val="ctr"/>
        <c:lblOffset val="100"/>
        <c:noMultiLvlLbl val="0"/>
      </c:catAx>
      <c:valAx>
        <c:axId val="2086866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ＭＳ Ｐゴシック" panose="020B0600070205080204" pitchFamily="50" charset="-128"/>
                    <a:ea typeface="ＭＳ Ｐゴシック" panose="020B0600070205080204" pitchFamily="50" charset="-128"/>
                    <a:cs typeface="+mn-cs"/>
                  </a:defRPr>
                </a:pPr>
                <a:r>
                  <a:rPr lang="ja-JP" altLang="en-US" dirty="0" smtClean="0"/>
                  <a:t>人</a:t>
                </a:r>
                <a:endParaRPr lang="ja-JP" altLang="en-US" dirty="0"/>
              </a:p>
            </c:rich>
          </c:tx>
          <c:layout>
            <c:manualLayout>
              <c:xMode val="edge"/>
              <c:yMode val="edge"/>
              <c:x val="0.10088257691700728"/>
              <c:y val="2.4707183519489209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+mn-cs"/>
                </a:defRPr>
              </a:pPr>
              <a:endParaRPr lang="ja-JP"/>
            </a:p>
          </c:txPr>
        </c:title>
        <c:numFmt formatCode="#,##0" sourceLinked="1"/>
        <c:majorTickMark val="out"/>
        <c:minorTickMark val="none"/>
        <c:tickLblPos val="low"/>
        <c:spPr>
          <a:noFill/>
          <a:ln>
            <a:solidFill>
              <a:schemeClr val="bg1">
                <a:lumMod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pPr>
            <a:endParaRPr lang="ja-JP"/>
          </a:p>
        </c:txPr>
        <c:crossAx val="2086865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solidFill>
            <a:schemeClr val="bg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ＭＳ Ｐゴシック" panose="020B0600070205080204" pitchFamily="50" charset="-128"/>
          <a:ea typeface="ＭＳ Ｐゴシック" panose="020B0600070205080204" pitchFamily="50" charset="-128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C7398-1959-40C4-85BB-13CBD20CBA7D}" type="datetimeFigureOut">
              <a:rPr kumimoji="1" lang="ja-JP" altLang="en-US" smtClean="0"/>
              <a:t>2020/5/7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66269-E0BB-4EF2-8A28-34324A955B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141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6BC9-5123-4D38-B79B-3F772568E0DD}" type="datetime1">
              <a:rPr kumimoji="1" lang="ja-JP" altLang="en-US" smtClean="0"/>
              <a:t>2020/5/7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F76F0-6CE5-42C9-B1B1-9D3D931D06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97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2D38-3072-4D16-BBB9-4633ABFD5EFC}" type="datetime1">
              <a:rPr kumimoji="1" lang="ja-JP" altLang="en-US" smtClean="0"/>
              <a:t>2020/5/7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F76F0-6CE5-42C9-B1B1-9D3D931D06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37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D009-B693-4F26-A17B-F04407CB6144}" type="datetime1">
              <a:rPr kumimoji="1" lang="ja-JP" altLang="en-US" smtClean="0"/>
              <a:t>2020/5/7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F76F0-6CE5-42C9-B1B1-9D3D931D06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1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AC27-C9C5-4FFB-889C-F08E4AA1D717}" type="datetime1">
              <a:rPr kumimoji="1" lang="ja-JP" altLang="en-US" smtClean="0"/>
              <a:t>2020/5/7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F76F0-6CE5-42C9-B1B1-9D3D931D06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297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EB68-70D1-4118-B88E-57A9130F0B4A}" type="datetime1">
              <a:rPr kumimoji="1" lang="ja-JP" altLang="en-US" smtClean="0"/>
              <a:t>2020/5/7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F76F0-6CE5-42C9-B1B1-9D3D931D06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57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0A4-95E6-4AAF-98A5-01BD2313D9B6}" type="datetime1">
              <a:rPr kumimoji="1" lang="ja-JP" altLang="en-US" smtClean="0"/>
              <a:t>2020/5/7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F76F0-6CE5-42C9-B1B1-9D3D931D06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67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BD78-39FC-447C-89FA-E93CF13951E9}" type="datetime1">
              <a:rPr kumimoji="1" lang="ja-JP" altLang="en-US" smtClean="0"/>
              <a:t>2020/5/7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F76F0-6CE5-42C9-B1B1-9D3D931D06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42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0D2E-A065-49ED-85DE-84BD4DE7C6A7}" type="datetime1">
              <a:rPr kumimoji="1" lang="ja-JP" altLang="en-US" smtClean="0"/>
              <a:t>2020/5/7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F76F0-6CE5-42C9-B1B1-9D3D931D06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73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0F25-B234-4B45-A7BB-25F15E2477CD}" type="datetime1">
              <a:rPr kumimoji="1" lang="ja-JP" altLang="en-US" smtClean="0"/>
              <a:t>2020/5/7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F76F0-6CE5-42C9-B1B1-9D3D931D06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543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53D3-A65B-4743-ACA2-6A3636715154}" type="datetime1">
              <a:rPr kumimoji="1" lang="ja-JP" altLang="en-US" smtClean="0"/>
              <a:t>2020/5/7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F76F0-6CE5-42C9-B1B1-9D3D931D06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79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BAD3-B1E7-46F4-927B-5C6AF59574CA}" type="datetime1">
              <a:rPr kumimoji="1" lang="ja-JP" altLang="en-US" smtClean="0"/>
              <a:t>2020/5/7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F76F0-6CE5-42C9-B1B1-9D3D931D06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187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DD63B-52C8-49D6-987B-BC5608EF9B13}" type="datetime1">
              <a:rPr kumimoji="1" lang="ja-JP" altLang="en-US" smtClean="0"/>
              <a:t>2020/5/7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F76F0-6CE5-42C9-B1B1-9D3D931D06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85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74439" y="353283"/>
            <a:ext cx="7766936" cy="935432"/>
          </a:xfrm>
        </p:spPr>
        <p:txBody>
          <a:bodyPr/>
          <a:lstStyle/>
          <a:p>
            <a:pPr algn="l"/>
            <a:r>
              <a:rPr kumimoji="1" lang="ja-JP" altLang="en-US" b="1" dirty="0" smtClean="0">
                <a:solidFill>
                  <a:schemeClr val="accent4">
                    <a:lumMod val="50000"/>
                  </a:schemeClr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岩手県の観光</a:t>
            </a:r>
            <a:r>
              <a:rPr kumimoji="1" lang="ja-JP" altLang="en-US" sz="4800" b="1" dirty="0" smtClean="0">
                <a:solidFill>
                  <a:schemeClr val="accent4">
                    <a:lumMod val="50000"/>
                  </a:schemeClr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スポット</a:t>
            </a:r>
            <a:endParaRPr kumimoji="1" lang="ja-JP" altLang="en-US" sz="4800" b="1" dirty="0">
              <a:solidFill>
                <a:schemeClr val="accent4">
                  <a:lumMod val="50000"/>
                </a:schemeClr>
              </a:solidFill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33806" y="1415604"/>
            <a:ext cx="8970034" cy="704047"/>
          </a:xfrm>
        </p:spPr>
        <p:txBody>
          <a:bodyPr>
            <a:normAutofit fontScale="92500"/>
          </a:bodyPr>
          <a:lstStyle/>
          <a:p>
            <a:pPr algn="l"/>
            <a:r>
              <a:rPr kumimoji="1" lang="ja-JP" altLang="en-US" sz="3300" b="1" spc="600" dirty="0" smtClean="0">
                <a:solidFill>
                  <a:schemeClr val="tx1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るるぶ</a:t>
            </a:r>
            <a:r>
              <a:rPr kumimoji="1" lang="en-US" altLang="ja-JP" sz="2800" b="1" spc="600" dirty="0" smtClean="0">
                <a:solidFill>
                  <a:schemeClr val="tx1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.com</a:t>
            </a:r>
            <a:r>
              <a:rPr kumimoji="1" lang="ja-JP" altLang="en-US" sz="2800" b="1" spc="600" dirty="0" smtClean="0">
                <a:solidFill>
                  <a:schemeClr val="tx1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のアクセス数からみるスポット５</a:t>
            </a:r>
            <a:endParaRPr kumimoji="1" lang="ja-JP" altLang="en-US" sz="2800" b="1" spc="600" dirty="0">
              <a:solidFill>
                <a:schemeClr val="tx1"/>
              </a:solidFill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027529" y="1965762"/>
            <a:ext cx="3147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（るるぶ</a:t>
            </a:r>
            <a:r>
              <a:rPr kumimoji="1" lang="en-US" altLang="ja-JP" sz="1400" b="1" dirty="0" smtClean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.com</a:t>
            </a:r>
            <a:r>
              <a:rPr kumimoji="1" lang="ja-JP" altLang="en-US" sz="1400" b="1" dirty="0" smtClean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ホームページより）</a:t>
            </a:r>
            <a:endParaRPr kumimoji="1" lang="ja-JP" altLang="en-US" sz="1400" b="1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1605458" y="2646593"/>
            <a:ext cx="7766936" cy="7040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600" b="1" i="1" dirty="0" smtClean="0">
                <a:solidFill>
                  <a:schemeClr val="accent2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１位</a:t>
            </a:r>
            <a:r>
              <a:rPr lang="ja-JP" altLang="en-US" sz="2800" b="1" dirty="0" smtClean="0">
                <a:solidFill>
                  <a:schemeClr val="tx1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　デンデラ野　　　　　　　  花巻・遠野</a:t>
            </a:r>
            <a:endParaRPr lang="ja-JP" altLang="en-US" sz="2800" b="1" dirty="0">
              <a:solidFill>
                <a:schemeClr val="tx1"/>
              </a:solidFill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8" name="サブタイトル 2"/>
          <p:cNvSpPr txBox="1">
            <a:spLocks/>
          </p:cNvSpPr>
          <p:nvPr/>
        </p:nvSpPr>
        <p:spPr>
          <a:xfrm>
            <a:off x="1605458" y="4288115"/>
            <a:ext cx="9834702" cy="7822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600" b="1" i="1" dirty="0">
                <a:solidFill>
                  <a:schemeClr val="accent2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３</a:t>
            </a:r>
            <a:r>
              <a:rPr lang="ja-JP" altLang="en-US" sz="3600" b="1" i="1" dirty="0" smtClean="0">
                <a:solidFill>
                  <a:schemeClr val="accent2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位</a:t>
            </a:r>
            <a:r>
              <a:rPr lang="ja-JP" altLang="en-US" sz="2800" b="1" dirty="0" smtClean="0">
                <a:solidFill>
                  <a:schemeClr val="tx1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　とうほくニュージーランド村　北上・江刺・湯田</a:t>
            </a:r>
            <a:endParaRPr lang="ja-JP" altLang="en-US" sz="2800" b="1" dirty="0">
              <a:solidFill>
                <a:schemeClr val="tx1"/>
              </a:solidFill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9" name="サブタイトル 2"/>
          <p:cNvSpPr txBox="1">
            <a:spLocks/>
          </p:cNvSpPr>
          <p:nvPr/>
        </p:nvSpPr>
        <p:spPr>
          <a:xfrm>
            <a:off x="1605458" y="3467354"/>
            <a:ext cx="7766936" cy="70404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600" b="1" i="1" dirty="0">
                <a:solidFill>
                  <a:schemeClr val="accent2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２</a:t>
            </a:r>
            <a:r>
              <a:rPr lang="ja-JP" altLang="en-US" sz="3600" b="1" i="1" dirty="0" smtClean="0">
                <a:solidFill>
                  <a:schemeClr val="accent2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位</a:t>
            </a:r>
            <a:r>
              <a:rPr lang="ja-JP" altLang="en-US" sz="2800" b="1" dirty="0" smtClean="0">
                <a:solidFill>
                  <a:schemeClr val="tx1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　</a:t>
            </a:r>
            <a:r>
              <a:rPr lang="ja-JP" altLang="en-US" sz="2800" b="1" dirty="0" err="1" smtClean="0">
                <a:solidFill>
                  <a:schemeClr val="tx1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げい</a:t>
            </a:r>
            <a:r>
              <a:rPr lang="ja-JP" altLang="en-US" sz="2800" b="1" dirty="0" err="1">
                <a:solidFill>
                  <a:schemeClr val="tx1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び</a:t>
            </a:r>
            <a:r>
              <a:rPr lang="ja-JP" altLang="en-US" sz="2800" b="1" dirty="0" err="1" smtClean="0">
                <a:solidFill>
                  <a:schemeClr val="tx1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渓</a:t>
            </a:r>
            <a:r>
              <a:rPr lang="ja-JP" altLang="en-US" sz="2800" b="1" dirty="0" smtClean="0">
                <a:solidFill>
                  <a:schemeClr val="tx1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船下り　　　　　　　一関・平泉</a:t>
            </a:r>
            <a:endParaRPr lang="ja-JP" altLang="en-US" sz="2800" b="1" dirty="0">
              <a:solidFill>
                <a:schemeClr val="tx1"/>
              </a:solidFill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0" name="サブタイトル 2"/>
          <p:cNvSpPr txBox="1">
            <a:spLocks/>
          </p:cNvSpPr>
          <p:nvPr/>
        </p:nvSpPr>
        <p:spPr>
          <a:xfrm>
            <a:off x="1605458" y="5187052"/>
            <a:ext cx="7766936" cy="7040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600" b="1" i="1" dirty="0">
                <a:solidFill>
                  <a:schemeClr val="accent2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４</a:t>
            </a:r>
            <a:r>
              <a:rPr lang="ja-JP" altLang="en-US" sz="3600" b="1" i="1" dirty="0" smtClean="0">
                <a:solidFill>
                  <a:schemeClr val="accent2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位</a:t>
            </a:r>
            <a:r>
              <a:rPr lang="ja-JP" altLang="en-US" sz="2800" b="1" dirty="0" smtClean="0">
                <a:solidFill>
                  <a:schemeClr val="tx1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　金色堂　　　　　　　        一関・平泉</a:t>
            </a:r>
            <a:endParaRPr lang="ja-JP" altLang="en-US" sz="2800" b="1" dirty="0">
              <a:solidFill>
                <a:schemeClr val="tx1"/>
              </a:solidFill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1" name="サブタイトル 2"/>
          <p:cNvSpPr txBox="1">
            <a:spLocks/>
          </p:cNvSpPr>
          <p:nvPr/>
        </p:nvSpPr>
        <p:spPr>
          <a:xfrm>
            <a:off x="1605458" y="6007813"/>
            <a:ext cx="7766936" cy="7040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600" b="1" i="1" dirty="0">
                <a:solidFill>
                  <a:schemeClr val="accent2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５</a:t>
            </a:r>
            <a:r>
              <a:rPr lang="ja-JP" altLang="en-US" sz="3600" b="1" i="1" dirty="0" smtClean="0">
                <a:solidFill>
                  <a:schemeClr val="accent2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位</a:t>
            </a:r>
            <a:r>
              <a:rPr lang="ja-JP" altLang="en-US" sz="2800" b="1" dirty="0" smtClean="0">
                <a:solidFill>
                  <a:schemeClr val="tx1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　龍泉洞　　　　　　　         陸中海岸</a:t>
            </a:r>
            <a:endParaRPr lang="ja-JP" altLang="en-US" sz="2800" b="1" dirty="0">
              <a:solidFill>
                <a:schemeClr val="tx1"/>
              </a:solidFill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137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1138098" y="196071"/>
            <a:ext cx="8391136" cy="9354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4800" dirty="0">
                <a:solidFill>
                  <a:schemeClr val="accent4">
                    <a:lumMod val="50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岩手県</a:t>
            </a:r>
            <a:r>
              <a:rPr lang="ja-JP" altLang="en-US" sz="4800" dirty="0" smtClean="0">
                <a:solidFill>
                  <a:schemeClr val="accent4">
                    <a:lumMod val="50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観光客数</a:t>
            </a:r>
            <a:endParaRPr lang="ja-JP" altLang="en-US" sz="4800" dirty="0">
              <a:solidFill>
                <a:schemeClr val="accent4">
                  <a:lumMod val="50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graphicFrame>
        <p:nvGraphicFramePr>
          <p:cNvPr id="11" name="グラフ 10"/>
          <p:cNvGraphicFramePr/>
          <p:nvPr>
            <p:extLst>
              <p:ext uri="{D42A27DB-BD31-4B8C-83A1-F6EECF244321}">
                <p14:modId xmlns:p14="http://schemas.microsoft.com/office/powerpoint/2010/main" val="3063288219"/>
              </p:ext>
            </p:extLst>
          </p:nvPr>
        </p:nvGraphicFramePr>
        <p:xfrm>
          <a:off x="1138098" y="1283278"/>
          <a:ext cx="10200462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320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2022018" y="94471"/>
            <a:ext cx="7766936" cy="9354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4800" dirty="0" smtClean="0">
                <a:solidFill>
                  <a:schemeClr val="accent4">
                    <a:lumMod val="50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岩手の魅力</a:t>
            </a:r>
            <a:endParaRPr lang="ja-JP" altLang="en-US" sz="4800" dirty="0">
              <a:solidFill>
                <a:schemeClr val="accent4">
                  <a:lumMod val="50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22018" y="1029903"/>
            <a:ext cx="6554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大自然、観光地、食に岩手県の魅力が満載！！</a:t>
            </a:r>
            <a:endParaRPr kumimoji="1" lang="ja-JP" altLang="en-US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098" y="914400"/>
            <a:ext cx="4000901" cy="59436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9" y="1496664"/>
            <a:ext cx="2521011" cy="168587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9" y="4681727"/>
            <a:ext cx="2833806" cy="1990870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>
          <a:xfrm>
            <a:off x="428444" y="3431121"/>
            <a:ext cx="2635241" cy="1002025"/>
          </a:xfrm>
          <a:prstGeom prst="ellipse">
            <a:avLst/>
          </a:prstGeom>
          <a:solidFill>
            <a:srgbClr val="92D050"/>
          </a:solidFill>
          <a:ln w="38100"/>
          <a:scene3d>
            <a:camera prst="orthographicFront"/>
            <a:lightRig rig="threePt" dir="t"/>
          </a:scene3d>
          <a:sp3d contourW="12700">
            <a:bevelT w="152400" h="15240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三陸海岸</a:t>
            </a:r>
            <a:endParaRPr kumimoji="1" lang="ja-JP" altLang="en-US" sz="2400" dirty="0">
              <a:solidFill>
                <a:schemeClr val="tx1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0" name="楕円 9"/>
          <p:cNvSpPr/>
          <p:nvPr/>
        </p:nvSpPr>
        <p:spPr>
          <a:xfrm>
            <a:off x="8652518" y="3228261"/>
            <a:ext cx="2635241" cy="1002025"/>
          </a:xfrm>
          <a:prstGeom prst="ellipse">
            <a:avLst/>
          </a:prstGeom>
          <a:solidFill>
            <a:srgbClr val="92D050"/>
          </a:solidFill>
          <a:ln w="38100"/>
          <a:scene3d>
            <a:camera prst="orthographicFront"/>
            <a:lightRig rig="threePt" dir="t"/>
          </a:scene3d>
          <a:sp3d contourW="12700">
            <a:bevelT w="152400" h="15240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石割桜</a:t>
            </a:r>
            <a:endParaRPr kumimoji="1" lang="ja-JP" altLang="en-US" sz="2400" dirty="0">
              <a:solidFill>
                <a:schemeClr val="tx1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1" name="楕円 10"/>
          <p:cNvSpPr/>
          <p:nvPr/>
        </p:nvSpPr>
        <p:spPr>
          <a:xfrm>
            <a:off x="4690116" y="1673095"/>
            <a:ext cx="2635241" cy="1002025"/>
          </a:xfrm>
          <a:prstGeom prst="ellipse">
            <a:avLst/>
          </a:prstGeom>
          <a:solidFill>
            <a:srgbClr val="92D050"/>
          </a:solidFill>
          <a:ln w="38100"/>
          <a:scene3d>
            <a:camera prst="orthographicFront"/>
            <a:lightRig rig="threePt" dir="t"/>
          </a:scene3d>
          <a:sp3d contourW="12700">
            <a:bevelT w="152400" h="15240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自然</a:t>
            </a:r>
            <a:endParaRPr kumimoji="1" lang="ja-JP" altLang="en-US" sz="2400" dirty="0">
              <a:solidFill>
                <a:schemeClr val="tx1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2" name="楕円 11"/>
          <p:cNvSpPr/>
          <p:nvPr/>
        </p:nvSpPr>
        <p:spPr>
          <a:xfrm>
            <a:off x="7153713" y="5591112"/>
            <a:ext cx="2635241" cy="1002025"/>
          </a:xfrm>
          <a:prstGeom prst="ellipse">
            <a:avLst/>
          </a:prstGeom>
          <a:solidFill>
            <a:srgbClr val="92D050"/>
          </a:solidFill>
          <a:ln w="38100"/>
          <a:scene3d>
            <a:camera prst="orthographicFront"/>
            <a:lightRig rig="threePt" dir="t"/>
          </a:scene3d>
          <a:sp3d contourW="12700">
            <a:bevelT w="152400" h="15240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食三大麺</a:t>
            </a:r>
            <a:endParaRPr kumimoji="1" lang="ja-JP" altLang="en-US" sz="2400" dirty="0">
              <a:solidFill>
                <a:schemeClr val="tx1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3" name="楕円 12"/>
          <p:cNvSpPr/>
          <p:nvPr/>
        </p:nvSpPr>
        <p:spPr>
          <a:xfrm>
            <a:off x="2566678" y="5591112"/>
            <a:ext cx="2635241" cy="1002025"/>
          </a:xfrm>
          <a:prstGeom prst="ellipse">
            <a:avLst/>
          </a:prstGeom>
          <a:solidFill>
            <a:srgbClr val="92D050"/>
          </a:solidFill>
          <a:ln w="38100"/>
          <a:scene3d>
            <a:camera prst="orthographicFront"/>
            <a:lightRig rig="threePt" dir="t"/>
          </a:scene3d>
          <a:sp3d contourW="12700">
            <a:bevelT w="152400" h="15240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世界遺産</a:t>
            </a:r>
            <a:endParaRPr lang="en-US" altLang="ja-JP" sz="2400" dirty="0" smtClean="0">
              <a:solidFill>
                <a:schemeClr val="tx1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金色堂</a:t>
            </a:r>
          </a:p>
        </p:txBody>
      </p:sp>
      <p:sp>
        <p:nvSpPr>
          <p:cNvPr id="14" name="楕円 13"/>
          <p:cNvSpPr/>
          <p:nvPr/>
        </p:nvSpPr>
        <p:spPr>
          <a:xfrm>
            <a:off x="4560176" y="3665680"/>
            <a:ext cx="3009024" cy="1282240"/>
          </a:xfrm>
          <a:prstGeom prst="ellipse">
            <a:avLst/>
          </a:prstGeom>
          <a:effectLst>
            <a:glow rad="10922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254000" h="254000" prst="cross"/>
            <a:bevelB w="6985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観光客</a:t>
            </a:r>
          </a:p>
          <a:p>
            <a:pPr algn="ctr"/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倍増</a:t>
            </a:r>
          </a:p>
        </p:txBody>
      </p:sp>
      <p:sp>
        <p:nvSpPr>
          <p:cNvPr id="2" name="下矢印 1"/>
          <p:cNvSpPr/>
          <p:nvPr/>
        </p:nvSpPr>
        <p:spPr>
          <a:xfrm>
            <a:off x="5507209" y="2771434"/>
            <a:ext cx="1114957" cy="797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右矢印 2"/>
          <p:cNvSpPr/>
          <p:nvPr/>
        </p:nvSpPr>
        <p:spPr>
          <a:xfrm rot="633568">
            <a:off x="3233017" y="3695323"/>
            <a:ext cx="1157828" cy="863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 rot="18130820">
            <a:off x="4509629" y="4830852"/>
            <a:ext cx="855283" cy="808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 rot="14195760">
            <a:off x="7188266" y="4694022"/>
            <a:ext cx="968280" cy="863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 rot="9565418">
            <a:off x="7565820" y="3642121"/>
            <a:ext cx="1046079" cy="863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69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" grpId="0" animBg="1"/>
      <p:bldP spid="3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8692" y="278498"/>
            <a:ext cx="10515600" cy="1325563"/>
          </a:xfrm>
        </p:spPr>
        <p:txBody>
          <a:bodyPr>
            <a:noAutofit/>
          </a:bodyPr>
          <a:lstStyle/>
          <a:p>
            <a:r>
              <a:rPr kumimoji="1" lang="en-US" altLang="ja-JP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MCL</a:t>
            </a:r>
            <a:br>
              <a:rPr kumimoji="1" lang="en-US" altLang="ja-JP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ｺﾞｼｯｸE" panose="020B0900000000000000" pitchFamily="50" charset="-128"/>
                <a:ea typeface="HGPｺﾞｼｯｸE" panose="020B0900000000000000" pitchFamily="50" charset="-128"/>
              </a:rPr>
            </a:br>
            <a:r>
              <a:rPr lang="ja-JP" alt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盛岡情報ビジネス</a:t>
            </a:r>
            <a:r>
              <a:rPr lang="en-US" altLang="ja-JP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&amp;</a:t>
            </a:r>
            <a:r>
              <a:rPr lang="ja-JP" alt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デザイン専門学校</a:t>
            </a:r>
            <a:endParaRPr kumimoji="1" lang="ja-JP" altLang="en-US" sz="4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68692" y="2011681"/>
            <a:ext cx="3204411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システム系学科</a:t>
            </a:r>
            <a:endParaRPr kumimoji="1" lang="ja-JP" altLang="en-US" sz="3200" b="1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446069" y="2011680"/>
            <a:ext cx="3177139" cy="5847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ビジネス</a:t>
            </a:r>
            <a:r>
              <a:rPr kumimoji="1" lang="ja-JP" altLang="en-US" sz="3200" b="1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系学科</a:t>
            </a:r>
            <a:endParaRPr kumimoji="1" lang="ja-JP" altLang="en-US" sz="3200" b="1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296174" y="2011680"/>
            <a:ext cx="3177139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デザイン</a:t>
            </a:r>
            <a:r>
              <a:rPr kumimoji="1" lang="ja-JP" altLang="en-US" sz="3200" b="1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系学科</a:t>
            </a:r>
            <a:endParaRPr kumimoji="1" lang="ja-JP" altLang="en-US" sz="3200" b="1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828447" y="6457415"/>
            <a:ext cx="4412381" cy="400585"/>
          </a:xfrm>
        </p:spPr>
        <p:txBody>
          <a:bodyPr/>
          <a:lstStyle/>
          <a:p>
            <a:r>
              <a:rPr lang="zh-TW" altLang="en-US" dirty="0"/>
              <a:t>〒</a:t>
            </a:r>
            <a:r>
              <a:rPr lang="en-US" altLang="zh-TW" dirty="0"/>
              <a:t>020-0021 </a:t>
            </a:r>
            <a:r>
              <a:rPr lang="zh-TW" altLang="en-US" dirty="0"/>
              <a:t>岩手県盛岡市中央通</a:t>
            </a:r>
            <a:r>
              <a:rPr lang="en-US" altLang="zh-TW" dirty="0"/>
              <a:t>3-2-17</a:t>
            </a:r>
            <a:r>
              <a:rPr lang="zh-TW" altLang="en-US" dirty="0"/>
              <a:t>　</a:t>
            </a:r>
            <a:r>
              <a:rPr lang="en-US" altLang="zh-TW" dirty="0"/>
              <a:t>Tel:0120-490114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18396" y="2842043"/>
            <a:ext cx="3204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ja-JP" altLang="en-US" sz="2400" dirty="0" smtClean="0"/>
              <a:t>情報ビジネス科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240828" y="2558988"/>
            <a:ext cx="3204411" cy="1471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ja-JP" altLang="en-US" sz="2400" dirty="0" smtClean="0"/>
              <a:t>デザイン科</a:t>
            </a:r>
            <a:endParaRPr kumimoji="1" lang="en-US" altLang="ja-JP" sz="2400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ja-JP" altLang="en-US" sz="2400" dirty="0" smtClean="0"/>
              <a:t>総合デザイン科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68691" y="2704699"/>
            <a:ext cx="320441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ja-JP" altLang="en-US" sz="2400" dirty="0" smtClean="0"/>
              <a:t>情報システム科</a:t>
            </a:r>
            <a:endParaRPr kumimoji="1" lang="en-US" altLang="ja-JP" sz="2400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ja-JP" altLang="en-US" sz="2400" dirty="0" smtClean="0"/>
              <a:t>ネットワーク</a:t>
            </a:r>
            <a:endParaRPr lang="en-US" altLang="ja-JP" sz="2400" dirty="0" smtClean="0"/>
          </a:p>
          <a:p>
            <a:pPr>
              <a:lnSpc>
                <a:spcPct val="150000"/>
              </a:lnSpc>
            </a:pPr>
            <a:r>
              <a:rPr lang="ja-JP" altLang="en-US" sz="2400" dirty="0" smtClean="0"/>
              <a:t>　セキュリティ科</a:t>
            </a:r>
            <a:endParaRPr lang="en-US" altLang="ja-JP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ja-JP" altLang="en-US" sz="2400" dirty="0" smtClean="0"/>
              <a:t>総合システム</a:t>
            </a:r>
            <a:endParaRPr kumimoji="1" lang="en-US" altLang="ja-JP" sz="2400" dirty="0" smtClean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　</a:t>
            </a:r>
            <a:r>
              <a:rPr kumimoji="1" lang="ja-JP" altLang="en-US" sz="2400" dirty="0" smtClean="0"/>
              <a:t>工学科</a:t>
            </a:r>
            <a:endParaRPr kumimoji="1" lang="en-US" altLang="ja-JP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sz="2400" dirty="0" smtClean="0"/>
              <a:t>高度情報工学科</a:t>
            </a:r>
            <a:endParaRPr kumimoji="1" lang="ja-JP" altLang="en-US" sz="24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1267">
            <a:off x="6049699" y="3714685"/>
            <a:ext cx="2490270" cy="261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7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フレーム</Template>
  <TotalTime>157</TotalTime>
  <Words>78</Words>
  <Application>Microsoft Office PowerPoint</Application>
  <PresentationFormat>ワイド画面</PresentationFormat>
  <Paragraphs>35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6" baseType="lpstr">
      <vt:lpstr>HGPｺﾞｼｯｸE</vt:lpstr>
      <vt:lpstr>HGS創英ﾌﾟﾚｾﾞﾝｽEB</vt:lpstr>
      <vt:lpstr>HGｺﾞｼｯｸE</vt:lpstr>
      <vt:lpstr>HG正楷書体-PRO</vt:lpstr>
      <vt:lpstr>ＭＳ Ｐゴシック</vt:lpstr>
      <vt:lpstr>新細明體</vt:lpstr>
      <vt:lpstr>游ゴシック</vt:lpstr>
      <vt:lpstr>游ゴシック Light</vt:lpstr>
      <vt:lpstr>Arial</vt:lpstr>
      <vt:lpstr>Wingdings</vt:lpstr>
      <vt:lpstr>Wingdings 3</vt:lpstr>
      <vt:lpstr>Office テーマ</vt:lpstr>
      <vt:lpstr>岩手県の観光スポット</vt:lpstr>
      <vt:lpstr>PowerPoint プレゼンテーション</vt:lpstr>
      <vt:lpstr>PowerPoint プレゼンテーション</vt:lpstr>
      <vt:lpstr>MCL 盛岡情報ビジネス&amp;デザイン専門学校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Sasaki Haruki</dc:creator>
  <cp:lastModifiedBy>Sasaki Haruki</cp:lastModifiedBy>
  <cp:revision>20</cp:revision>
  <dcterms:created xsi:type="dcterms:W3CDTF">2020-04-28T00:47:24Z</dcterms:created>
  <dcterms:modified xsi:type="dcterms:W3CDTF">2020-05-07T07:50:36Z</dcterms:modified>
</cp:coreProperties>
</file>