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7/13/2020</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7/13/2020</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7/13/2020</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7/13/2020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7/13/2020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7/13/2020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7/13/2020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7/13/2020</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7/13/2020</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The Battle of Neighborhoods</a:t>
            </a:r>
          </a:p>
        </p:txBody>
      </p:sp>
      <p:sp>
        <p:nvSpPr>
          <p:cNvPr id="3" name="Subtitle 2"/>
          <p:cNvSpPr>
            <a:spLocks noGrp="1"/>
          </p:cNvSpPr>
          <p:nvPr>
            <p:ph type="subTitle" idx="1"/>
          </p:nvPr>
        </p:nvSpPr>
        <p:spPr/>
        <p:txBody>
          <a:bodyPr/>
          <a:lstStyle/>
          <a:p>
            <a:r>
              <a:rPr lang="en-US" dirty="0" smtClean="0"/>
              <a:t>Help you explore </a:t>
            </a:r>
            <a:r>
              <a:rPr lang="en-US" dirty="0"/>
              <a:t>better facilities around </a:t>
            </a:r>
            <a:r>
              <a:rPr lang="en-US" dirty="0" smtClean="0"/>
              <a:t>Your neighborhood</a:t>
            </a:r>
            <a:endParaRPr lang="en-US" dirty="0"/>
          </a:p>
        </p:txBody>
      </p:sp>
      <p:sp>
        <p:nvSpPr>
          <p:cNvPr id="4" name="Subtitle 2"/>
          <p:cNvSpPr txBox="1">
            <a:spLocks/>
          </p:cNvSpPr>
          <p:nvPr/>
        </p:nvSpPr>
        <p:spPr>
          <a:xfrm>
            <a:off x="720716" y="5906200"/>
            <a:ext cx="10854024" cy="590321"/>
          </a:xfrm>
          <a:prstGeom prst="rect">
            <a:avLst/>
          </a:prstGeom>
        </p:spPr>
        <p:txBody>
          <a:bodyPr vert="horz" lIns="91440" tIns="45720" rIns="91440" bIns="45720" rtlCol="0" anchor="t">
            <a:normAutofit/>
          </a:bodyPr>
          <a:lstStyle>
            <a:lvl1pPr marL="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kern="1200" cap="all">
                <a:solidFill>
                  <a:schemeClr val="accent2"/>
                </a:solidFill>
                <a:latin typeface="+mn-lt"/>
                <a:ea typeface="+mn-ea"/>
                <a:cs typeface="+mn-cs"/>
              </a:defRPr>
            </a:lvl1pPr>
            <a:lvl2pPr marL="4572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9pPr>
          </a:lstStyle>
          <a:p>
            <a:pPr algn="r"/>
            <a:r>
              <a:rPr lang="en-US" b="1" dirty="0" smtClean="0">
                <a:solidFill>
                  <a:schemeClr val="bg1"/>
                </a:solidFill>
              </a:rPr>
              <a:t>By Mishal Sathish</a:t>
            </a:r>
            <a:endParaRPr lang="en-US" b="1" dirty="0">
              <a:solidFill>
                <a:schemeClr val="bg1"/>
              </a:solidFill>
            </a:endParaRPr>
          </a:p>
        </p:txBody>
      </p:sp>
    </p:spTree>
    <p:extLst>
      <p:ext uri="{BB962C8B-B14F-4D97-AF65-F5344CB8AC3E}">
        <p14:creationId xmlns:p14="http://schemas.microsoft.com/office/powerpoint/2010/main" val="8374834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1192" y="2180496"/>
            <a:ext cx="11029615" cy="524067"/>
          </a:xfrm>
        </p:spPr>
        <p:txBody>
          <a:bodyPr/>
          <a:lstStyle/>
          <a:p>
            <a:r>
              <a:rPr lang="en-US" b="1" dirty="0"/>
              <a:t>Average Housing Price by Clusters in Scarborough</a:t>
            </a:r>
            <a:endParaRPr lang="en-US" dirty="0"/>
          </a:p>
        </p:txBody>
      </p:sp>
      <p:pic>
        <p:nvPicPr>
          <p:cNvPr id="4" name="Picture 3" descr="http://roshangrewal.com/wp-content/uploads/2019/10/Average-Housing-Price-1024x868.png"/>
          <p:cNvPicPr/>
          <p:nvPr/>
        </p:nvPicPr>
        <p:blipFill rotWithShape="1">
          <a:blip r:embed="rId2"/>
          <a:srcRect l="9169" t="5573" r="4240"/>
          <a:stretch/>
        </p:blipFill>
        <p:spPr bwMode="auto">
          <a:xfrm>
            <a:off x="581192" y="2723882"/>
            <a:ext cx="11610808" cy="4134118"/>
          </a:xfrm>
          <a:prstGeom prst="rect">
            <a:avLst/>
          </a:prstGeom>
          <a:noFill/>
          <a:ln w="9525">
            <a:noFill/>
            <a:miter lim="800000"/>
            <a:headEnd/>
            <a:tailEnd/>
          </a:ln>
        </p:spPr>
      </p:pic>
    </p:spTree>
    <p:extLst>
      <p:ext uri="{BB962C8B-B14F-4D97-AF65-F5344CB8AC3E}">
        <p14:creationId xmlns:p14="http://schemas.microsoft.com/office/powerpoint/2010/main" val="31867636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1192" y="2180497"/>
            <a:ext cx="11029615" cy="562704"/>
          </a:xfrm>
        </p:spPr>
        <p:txBody>
          <a:bodyPr/>
          <a:lstStyle/>
          <a:p>
            <a:r>
              <a:rPr lang="en-US" b="1" dirty="0"/>
              <a:t>School Ratings by Clusters in </a:t>
            </a:r>
            <a:r>
              <a:rPr lang="en-US" b="1" dirty="0" smtClean="0"/>
              <a:t>Scarborough</a:t>
            </a:r>
            <a:endParaRPr lang="en-US" dirty="0"/>
          </a:p>
        </p:txBody>
      </p:sp>
      <p:pic>
        <p:nvPicPr>
          <p:cNvPr id="4" name="Picture 3" descr="http://roshangrewal.com/wp-content/uploads/2019/10/School-Ratings-by-Clusters-1024x881.png"/>
          <p:cNvPicPr/>
          <p:nvPr/>
        </p:nvPicPr>
        <p:blipFill rotWithShape="1">
          <a:blip r:embed="rId2"/>
          <a:srcRect l="12238" t="8851" r="8930"/>
          <a:stretch/>
        </p:blipFill>
        <p:spPr bwMode="auto">
          <a:xfrm>
            <a:off x="581192" y="2743201"/>
            <a:ext cx="11254493" cy="4042258"/>
          </a:xfrm>
          <a:prstGeom prst="rect">
            <a:avLst/>
          </a:prstGeom>
          <a:noFill/>
          <a:ln w="9525">
            <a:noFill/>
            <a:miter lim="800000"/>
            <a:headEnd/>
            <a:tailEnd/>
          </a:ln>
        </p:spPr>
      </p:pic>
    </p:spTree>
    <p:extLst>
      <p:ext uri="{BB962C8B-B14F-4D97-AF65-F5344CB8AC3E}">
        <p14:creationId xmlns:p14="http://schemas.microsoft.com/office/powerpoint/2010/main" val="23375840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The Location:</a:t>
            </a:r>
          </a:p>
          <a:p>
            <a:pPr marL="0" indent="0">
              <a:buNone/>
            </a:pPr>
            <a:r>
              <a:rPr lang="en-US" dirty="0"/>
              <a:t>Scarborough is a popular destination for new immigrants in Canada to reside. As a result, it is one of the most diverse and multicultural areas in the Greater Toronto Area, being home to various religious groups and places of worship. Although immigration has become a hot topic over the past few years with more governments seeking more restrictions on immigrants and refugees, the general trend of immigration into Canada has been one of on the rise.</a:t>
            </a:r>
          </a:p>
          <a:p>
            <a:r>
              <a:rPr lang="en-US" dirty="0"/>
              <a:t>Foursquare API:</a:t>
            </a:r>
          </a:p>
          <a:p>
            <a:pPr marL="0" indent="0">
              <a:buNone/>
            </a:pPr>
            <a:r>
              <a:rPr lang="en-US" dirty="0"/>
              <a:t>This Capstone project have used Four-square API as its prime data gathering source as it has a database of millions of places, especially their places API which provides the ability to perform location search, location sharing and details about a business.</a:t>
            </a:r>
          </a:p>
        </p:txBody>
      </p:sp>
    </p:spTree>
    <p:extLst>
      <p:ext uri="{BB962C8B-B14F-4D97-AF65-F5344CB8AC3E}">
        <p14:creationId xmlns:p14="http://schemas.microsoft.com/office/powerpoint/2010/main" val="16536151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a:t>
            </a:r>
            <a:endParaRPr lang="en-US" dirty="0"/>
          </a:p>
        </p:txBody>
      </p:sp>
      <p:sp>
        <p:nvSpPr>
          <p:cNvPr id="3" name="Content Placeholder 2"/>
          <p:cNvSpPr>
            <a:spLocks noGrp="1"/>
          </p:cNvSpPr>
          <p:nvPr>
            <p:ph idx="1"/>
          </p:nvPr>
        </p:nvSpPr>
        <p:spPr/>
        <p:txBody>
          <a:bodyPr/>
          <a:lstStyle/>
          <a:p>
            <a:pPr marL="0" indent="0">
              <a:buNone/>
            </a:pPr>
            <a:r>
              <a:rPr lang="en-US" b="1" dirty="0"/>
              <a:t>Problem Which </a:t>
            </a:r>
            <a:r>
              <a:rPr lang="en-US" b="1" dirty="0" smtClean="0"/>
              <a:t>We Tried </a:t>
            </a:r>
            <a:r>
              <a:rPr lang="en-US" b="1" dirty="0"/>
              <a:t>to Solve:</a:t>
            </a:r>
          </a:p>
          <a:p>
            <a:pPr marL="0" indent="0">
              <a:buNone/>
            </a:pPr>
            <a:r>
              <a:rPr lang="en-US" dirty="0"/>
              <a:t>The major purpose of this project, is to suggest a better neighborhood in a new city for the person who are </a:t>
            </a:r>
            <a:r>
              <a:rPr lang="en-US" dirty="0" err="1"/>
              <a:t>shiffting</a:t>
            </a:r>
            <a:r>
              <a:rPr lang="en-US" dirty="0"/>
              <a:t> there. Social presence in society in terms of like minded people. Connectivity to the airport, bus stand, city center, markets and other daily needs things nearby.</a:t>
            </a:r>
          </a:p>
          <a:p>
            <a:pPr lvl="0"/>
            <a:r>
              <a:rPr lang="en-US" dirty="0"/>
              <a:t>Sorted list of house in terms of housing prices in a ascending or descending order</a:t>
            </a:r>
          </a:p>
          <a:p>
            <a:pPr lvl="0"/>
            <a:r>
              <a:rPr lang="en-US" dirty="0"/>
              <a:t>Sorted list of schools in terms of location, fees, rating and reviews</a:t>
            </a:r>
          </a:p>
        </p:txBody>
      </p:sp>
    </p:spTree>
    <p:extLst>
      <p:ext uri="{BB962C8B-B14F-4D97-AF65-F5344CB8AC3E}">
        <p14:creationId xmlns:p14="http://schemas.microsoft.com/office/powerpoint/2010/main" val="21923355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a:xfrm>
            <a:off x="581192" y="2180496"/>
            <a:ext cx="11029615" cy="4233183"/>
          </a:xfrm>
        </p:spPr>
        <p:txBody>
          <a:bodyPr>
            <a:normAutofit/>
          </a:bodyPr>
          <a:lstStyle/>
          <a:p>
            <a:pPr marL="0" indent="0">
              <a:buNone/>
            </a:pPr>
            <a:r>
              <a:rPr lang="en-US" dirty="0"/>
              <a:t>In this Capstone project, using k-means cluster algorithm I separated the neighborhood into 10(Ten) different clusters and for 103 different </a:t>
            </a:r>
            <a:r>
              <a:rPr lang="en-US" dirty="0" err="1"/>
              <a:t>lattitude</a:t>
            </a:r>
            <a:r>
              <a:rPr lang="en-US" dirty="0"/>
              <a:t> and </a:t>
            </a:r>
            <a:r>
              <a:rPr lang="en-US" dirty="0" err="1"/>
              <a:t>logitude</a:t>
            </a:r>
            <a:r>
              <a:rPr lang="en-US" dirty="0"/>
              <a:t> from dataset, which have very-similar neighborhoods around them. Using the charts above results presented to a particular neighborhood based on average house prices and school rating have been made.</a:t>
            </a:r>
          </a:p>
          <a:p>
            <a:pPr marL="0" indent="0">
              <a:buNone/>
            </a:pPr>
            <a:r>
              <a:rPr lang="en-US" dirty="0"/>
              <a:t>I feel rewarded with the efforts and believe this course with all the topics covered is well worthy of appreciation.</a:t>
            </a:r>
            <a:br>
              <a:rPr lang="en-US" dirty="0"/>
            </a:br>
            <a:r>
              <a:rPr lang="en-US" dirty="0"/>
              <a:t>This project has shown me a practical application to resolve a real situation that has impacting personal and financial impact using Data Science tools.</a:t>
            </a:r>
            <a:br>
              <a:rPr lang="en-US" dirty="0"/>
            </a:br>
            <a:r>
              <a:rPr lang="en-US" dirty="0"/>
              <a:t>The mapping with Folium is a very powerful technique to consolidate information and make the analysis and decision better with confidence.</a:t>
            </a:r>
          </a:p>
          <a:p>
            <a:pPr marL="0" indent="0">
              <a:buNone/>
            </a:pPr>
            <a:r>
              <a:rPr lang="en-US" dirty="0"/>
              <a:t>Future Works:</a:t>
            </a:r>
          </a:p>
          <a:p>
            <a:pPr marL="0" indent="0">
              <a:buNone/>
            </a:pPr>
            <a:r>
              <a:rPr lang="en-US" dirty="0"/>
              <a:t>This Capstone project can be continued for making it more precise in terms to find best house in Scarborough. Best means on the basis of all required things(daily needs or things we need to live a better life) around and also in terms of cost effective.</a:t>
            </a:r>
          </a:p>
        </p:txBody>
      </p:sp>
    </p:spTree>
    <p:extLst>
      <p:ext uri="{BB962C8B-B14F-4D97-AF65-F5344CB8AC3E}">
        <p14:creationId xmlns:p14="http://schemas.microsoft.com/office/powerpoint/2010/main" val="40493804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1192" y="2180496"/>
            <a:ext cx="11029615" cy="3988484"/>
          </a:xfrm>
        </p:spPr>
        <p:txBody>
          <a:bodyPr>
            <a:normAutofit fontScale="92500" lnSpcReduction="10000"/>
          </a:bodyPr>
          <a:lstStyle/>
          <a:p>
            <a:pPr marL="0" indent="0">
              <a:buNone/>
            </a:pPr>
            <a:r>
              <a:rPr lang="en-US" b="1" dirty="0"/>
              <a:t>Libraries </a:t>
            </a:r>
            <a:r>
              <a:rPr lang="en-US" b="1" dirty="0" smtClean="0"/>
              <a:t>Used </a:t>
            </a:r>
            <a:r>
              <a:rPr lang="en-US" b="1" dirty="0"/>
              <a:t>to </a:t>
            </a:r>
            <a:r>
              <a:rPr lang="en-US" b="1" dirty="0" smtClean="0"/>
              <a:t>Develop </a:t>
            </a:r>
            <a:r>
              <a:rPr lang="en-US" b="1" dirty="0"/>
              <a:t>the Project</a:t>
            </a:r>
            <a:r>
              <a:rPr lang="en-US" b="1" dirty="0" smtClean="0"/>
              <a:t>:</a:t>
            </a:r>
          </a:p>
          <a:p>
            <a:pPr marL="0" indent="0">
              <a:buNone/>
            </a:pPr>
            <a:endParaRPr lang="en-US" b="1" dirty="0"/>
          </a:p>
          <a:p>
            <a:r>
              <a:rPr lang="en-US" i="1" dirty="0"/>
              <a:t>Pandas: For creating and manipulating </a:t>
            </a:r>
            <a:r>
              <a:rPr lang="en-US" i="1" dirty="0" err="1"/>
              <a:t>dataframes</a:t>
            </a:r>
            <a:r>
              <a:rPr lang="en-US" i="1" dirty="0"/>
              <a:t>.</a:t>
            </a:r>
            <a:endParaRPr lang="en-US" dirty="0"/>
          </a:p>
          <a:p>
            <a:r>
              <a:rPr lang="en-US" i="1" dirty="0"/>
              <a:t>Folium: Python visualization library would be used to visualize the neighborhoods cluster distribution of using interactive leaflet map.</a:t>
            </a:r>
            <a:endParaRPr lang="en-US" dirty="0"/>
          </a:p>
          <a:p>
            <a:r>
              <a:rPr lang="en-US" i="1" dirty="0" err="1"/>
              <a:t>Scikit</a:t>
            </a:r>
            <a:r>
              <a:rPr lang="en-US" i="1" dirty="0"/>
              <a:t> Learn: For importing k-means clustering.</a:t>
            </a:r>
            <a:endParaRPr lang="en-US" dirty="0"/>
          </a:p>
          <a:p>
            <a:r>
              <a:rPr lang="en-US" i="1" dirty="0"/>
              <a:t>JSON: Library to handle JSON files.</a:t>
            </a:r>
            <a:endParaRPr lang="en-US" dirty="0"/>
          </a:p>
          <a:p>
            <a:r>
              <a:rPr lang="en-US" i="1" dirty="0"/>
              <a:t>XML: To separate data from presentation and XML stores data in plain text format.</a:t>
            </a:r>
            <a:endParaRPr lang="en-US" dirty="0"/>
          </a:p>
          <a:p>
            <a:r>
              <a:rPr lang="en-US" i="1" dirty="0"/>
              <a:t>Geocoder: To retrieve Location Data.</a:t>
            </a:r>
            <a:endParaRPr lang="en-US" dirty="0"/>
          </a:p>
          <a:p>
            <a:r>
              <a:rPr lang="en-US" i="1" dirty="0"/>
              <a:t>Beautiful Soup and Requests: To scrap and library to handle http requests.</a:t>
            </a:r>
            <a:endParaRPr lang="en-US" dirty="0"/>
          </a:p>
          <a:p>
            <a:r>
              <a:rPr lang="en-US" i="1" dirty="0" err="1"/>
              <a:t>Matplotlib</a:t>
            </a:r>
            <a:r>
              <a:rPr lang="en-US" i="1" dirty="0"/>
              <a:t>: Python Plotting Module.</a:t>
            </a:r>
            <a:endParaRPr lang="en-US" dirty="0"/>
          </a:p>
        </p:txBody>
      </p:sp>
    </p:spTree>
    <p:extLst>
      <p:ext uri="{BB962C8B-B14F-4D97-AF65-F5344CB8AC3E}">
        <p14:creationId xmlns:p14="http://schemas.microsoft.com/office/powerpoint/2010/main" val="22356816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endParaRPr lang="en-US" dirty="0"/>
          </a:p>
        </p:txBody>
      </p:sp>
      <p:sp>
        <p:nvSpPr>
          <p:cNvPr id="3" name="Content Placeholder 2"/>
          <p:cNvSpPr>
            <a:spLocks noGrp="1"/>
          </p:cNvSpPr>
          <p:nvPr>
            <p:ph idx="1"/>
          </p:nvPr>
        </p:nvSpPr>
        <p:spPr>
          <a:xfrm>
            <a:off x="581192" y="2541105"/>
            <a:ext cx="11029615" cy="3678303"/>
          </a:xfrm>
        </p:spPr>
        <p:txBody>
          <a:bodyPr>
            <a:normAutofit fontScale="92500"/>
          </a:bodyPr>
          <a:lstStyle/>
          <a:p>
            <a:pPr marL="0" indent="0">
              <a:buNone/>
            </a:pPr>
            <a:r>
              <a:rPr lang="en-US" dirty="0"/>
              <a:t>The purpose of this Capstone Project is to help people in exploring better facilities around their neighborhood. It will help people making smart and efficient decision on selecting great neighborhood out of numbers of other neighborhoods in Scarborough, Toronto.</a:t>
            </a:r>
          </a:p>
          <a:p>
            <a:pPr marL="0" indent="0">
              <a:buNone/>
            </a:pPr>
            <a:r>
              <a:rPr lang="en-US" dirty="0"/>
              <a:t>Lots of people are migrating to various states of Canada and needed lots of research for good housing prices and reputed schools for their children. This project is for those people who are looking for better neighborhoods. For ease of accessing to Cafe, School, Super market, medical shops, and grocery shops, mall, theatre, hospital, like-minded people, etc.</a:t>
            </a:r>
          </a:p>
          <a:p>
            <a:pPr marL="0" indent="0">
              <a:buNone/>
            </a:pPr>
            <a:r>
              <a:rPr lang="en-US" dirty="0"/>
              <a:t>This Capstone Project aim to create an analysis of features for a people migrating to Scarborough to search a best neighborhood as a comparative analysis between neighborhoods. The features include median housing price and better school according to ratings, crime rates of that particular area, road connectivity, weather conditions, good management for emergency, water resources both fresh and waste water and excrement conveyed in sewers and recreational facilities.</a:t>
            </a:r>
          </a:p>
          <a:p>
            <a:pPr marL="0" indent="0">
              <a:buNone/>
            </a:pPr>
            <a:r>
              <a:rPr lang="en-US" dirty="0"/>
              <a:t>It will help people to get awareness of the area and neighborhood before moving to a new city, state, country or place for their work or to start a new fresh life.</a:t>
            </a:r>
          </a:p>
          <a:p>
            <a:pPr marL="0" indent="0">
              <a:buNone/>
            </a:pPr>
            <a:endParaRPr lang="en-US" dirty="0"/>
          </a:p>
        </p:txBody>
      </p:sp>
    </p:spTree>
    <p:extLst>
      <p:ext uri="{BB962C8B-B14F-4D97-AF65-F5344CB8AC3E}">
        <p14:creationId xmlns:p14="http://schemas.microsoft.com/office/powerpoint/2010/main" val="14580976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a:t>
            </a:r>
            <a:endParaRPr lang="en-US" dirty="0"/>
          </a:p>
        </p:txBody>
      </p:sp>
      <p:sp>
        <p:nvSpPr>
          <p:cNvPr id="3" name="Content Placeholder 2"/>
          <p:cNvSpPr>
            <a:spLocks noGrp="1"/>
          </p:cNvSpPr>
          <p:nvPr>
            <p:ph idx="1"/>
          </p:nvPr>
        </p:nvSpPr>
        <p:spPr>
          <a:xfrm>
            <a:off x="581192" y="1983346"/>
            <a:ext cx="11029615" cy="4636395"/>
          </a:xfrm>
        </p:spPr>
        <p:txBody>
          <a:bodyPr>
            <a:normAutofit fontScale="70000" lnSpcReduction="20000"/>
          </a:bodyPr>
          <a:lstStyle/>
          <a:p>
            <a:pPr marL="0" indent="0">
              <a:buNone/>
            </a:pPr>
            <a:r>
              <a:rPr lang="en-US" dirty="0"/>
              <a:t>Data Link: https://en.wikipedia.org/wiki/List_of_postal_codes_of_Canada:_M</a:t>
            </a:r>
          </a:p>
          <a:p>
            <a:pPr marL="0" indent="0">
              <a:buNone/>
            </a:pPr>
            <a:r>
              <a:rPr lang="en-US" dirty="0"/>
              <a:t>Will use Scarborough dataset which we scrapped from Wikipedia on Week 3. Dataset consisting of latitude and longitude, zip codes.</a:t>
            </a:r>
          </a:p>
          <a:p>
            <a:pPr marL="0" indent="0">
              <a:buNone/>
            </a:pPr>
            <a:r>
              <a:rPr lang="en-US" dirty="0"/>
              <a:t>Foursquare API Data:</a:t>
            </a:r>
          </a:p>
          <a:p>
            <a:pPr marL="0" indent="0">
              <a:buNone/>
            </a:pPr>
            <a:r>
              <a:rPr lang="en-US" dirty="0"/>
              <a:t>We will need data about different venues in different neighborhoods of that specific borough.</a:t>
            </a:r>
            <a:br>
              <a:rPr lang="en-US" dirty="0"/>
            </a:br>
            <a:r>
              <a:rPr lang="en-US" dirty="0"/>
              <a:t>In order to gain that information we will use “Foursquare” locational information. Foursquare is a location data provider with information about all manner of venues and events within an area of interest. Such information includes venue names, locations, menus and even photos. As such, the foursquare location platform will be used as the sole data source since all the stated required information can be obtained through the API.</a:t>
            </a:r>
          </a:p>
          <a:p>
            <a:pPr marL="0" indent="0">
              <a:buNone/>
            </a:pPr>
            <a:r>
              <a:rPr lang="en-US" dirty="0"/>
              <a:t>After finding the list of neighborhoods, we then connect to the Foursquare API to gather information about venues inside each and every neighborhood. For each neighborhood, we have chosen the radius to be 100 meter.</a:t>
            </a:r>
          </a:p>
          <a:p>
            <a:pPr marL="0" indent="0">
              <a:buNone/>
            </a:pPr>
            <a:r>
              <a:rPr lang="en-US" dirty="0"/>
              <a:t>The data retrieved from Foursquare contained information of venues within a specified distance of the longitude and latitude of the postcodes. The information obtained per venue as follows:</a:t>
            </a:r>
          </a:p>
          <a:p>
            <a:pPr latinLnBrk="1"/>
            <a:r>
              <a:rPr lang="en-US" dirty="0"/>
              <a:t>1. Neighborhood</a:t>
            </a:r>
          </a:p>
          <a:p>
            <a:pPr latinLnBrk="1"/>
            <a:r>
              <a:rPr lang="en-US" dirty="0"/>
              <a:t>2. Neighborhood Latitude</a:t>
            </a:r>
          </a:p>
          <a:p>
            <a:pPr latinLnBrk="1"/>
            <a:r>
              <a:rPr lang="en-US" dirty="0"/>
              <a:t>3. Neighborhood Longitude</a:t>
            </a:r>
          </a:p>
          <a:p>
            <a:pPr latinLnBrk="1"/>
            <a:r>
              <a:rPr lang="en-US" dirty="0"/>
              <a:t>4. Venue</a:t>
            </a:r>
          </a:p>
          <a:p>
            <a:pPr latinLnBrk="1"/>
            <a:r>
              <a:rPr lang="en-US" dirty="0"/>
              <a:t>5. Name of the venue e.g. the name of a store or restaurant</a:t>
            </a:r>
          </a:p>
          <a:p>
            <a:pPr latinLnBrk="1"/>
            <a:r>
              <a:rPr lang="en-US" dirty="0"/>
              <a:t>6. Venue Latitude</a:t>
            </a:r>
          </a:p>
          <a:p>
            <a:pPr latinLnBrk="1"/>
            <a:r>
              <a:rPr lang="en-US" dirty="0"/>
              <a:t>7. Venue Longitude</a:t>
            </a:r>
          </a:p>
          <a:p>
            <a:pPr latinLnBrk="1"/>
            <a:r>
              <a:rPr lang="en-US" dirty="0"/>
              <a:t>8. Venue Category</a:t>
            </a:r>
          </a:p>
        </p:txBody>
      </p:sp>
    </p:spTree>
    <p:extLst>
      <p:ext uri="{BB962C8B-B14F-4D97-AF65-F5344CB8AC3E}">
        <p14:creationId xmlns:p14="http://schemas.microsoft.com/office/powerpoint/2010/main" val="37302324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Map of Scarborough</a:t>
            </a:r>
            <a:endParaRPr lang="en-US" dirty="0"/>
          </a:p>
        </p:txBody>
      </p:sp>
      <p:sp>
        <p:nvSpPr>
          <p:cNvPr id="3" name="Content Placeholder 2"/>
          <p:cNvSpPr>
            <a:spLocks noGrp="1"/>
          </p:cNvSpPr>
          <p:nvPr>
            <p:ph idx="1"/>
          </p:nvPr>
        </p:nvSpPr>
        <p:spPr/>
        <p:txBody>
          <a:bodyPr/>
          <a:lstStyle/>
          <a:p>
            <a:endParaRPr lang="en-US" dirty="0"/>
          </a:p>
        </p:txBody>
      </p:sp>
      <p:pic>
        <p:nvPicPr>
          <p:cNvPr id="4" name="Picture 3" descr="http://roshangrewal.com/wp-content/uploads/2019/10/Map-of-Scarborough-1024x576.png"/>
          <p:cNvPicPr/>
          <p:nvPr/>
        </p:nvPicPr>
        <p:blipFill rotWithShape="1">
          <a:blip r:embed="rId2"/>
          <a:srcRect l="14976" t="14965" r="4768"/>
          <a:stretch/>
        </p:blipFill>
        <p:spPr bwMode="auto">
          <a:xfrm>
            <a:off x="581192" y="2180496"/>
            <a:ext cx="11029615" cy="3678303"/>
          </a:xfrm>
          <a:prstGeom prst="rect">
            <a:avLst/>
          </a:prstGeom>
          <a:noFill/>
          <a:ln w="9525">
            <a:noFill/>
            <a:miter lim="800000"/>
            <a:headEnd/>
            <a:tailEnd/>
          </a:ln>
        </p:spPr>
      </p:pic>
    </p:spTree>
    <p:extLst>
      <p:ext uri="{BB962C8B-B14F-4D97-AF65-F5344CB8AC3E}">
        <p14:creationId xmlns:p14="http://schemas.microsoft.com/office/powerpoint/2010/main" val="19555277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a:t>
            </a:r>
            <a:endParaRPr lang="en-US" dirty="0"/>
          </a:p>
        </p:txBody>
      </p:sp>
      <p:sp>
        <p:nvSpPr>
          <p:cNvPr id="3" name="Content Placeholder 2"/>
          <p:cNvSpPr>
            <a:spLocks noGrp="1"/>
          </p:cNvSpPr>
          <p:nvPr>
            <p:ph idx="1"/>
          </p:nvPr>
        </p:nvSpPr>
        <p:spPr/>
        <p:txBody>
          <a:bodyPr/>
          <a:lstStyle/>
          <a:p>
            <a:pPr marL="0" indent="0">
              <a:buNone/>
            </a:pPr>
            <a:r>
              <a:rPr lang="en-US" b="1" dirty="0"/>
              <a:t>Clustering Approach:</a:t>
            </a:r>
          </a:p>
          <a:p>
            <a:pPr marL="0" indent="0">
              <a:buNone/>
            </a:pPr>
            <a:r>
              <a:rPr lang="en-US" dirty="0"/>
              <a:t>To compare the similarities of two cities, we decided to explore neighborhoods, segment them, and group them into clusters to find similar neighborhoods in a big city like New York and Toronto. To be able to do that, we need to cluster data which is a form of unsupervised machine learning: k-means clustering algorithm.</a:t>
            </a:r>
          </a:p>
        </p:txBody>
      </p:sp>
    </p:spTree>
    <p:extLst>
      <p:ext uri="{BB962C8B-B14F-4D97-AF65-F5344CB8AC3E}">
        <p14:creationId xmlns:p14="http://schemas.microsoft.com/office/powerpoint/2010/main" val="21925748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1192" y="2180496"/>
            <a:ext cx="11029615" cy="601341"/>
          </a:xfrm>
        </p:spPr>
        <p:txBody>
          <a:bodyPr/>
          <a:lstStyle/>
          <a:p>
            <a:pPr marL="0" indent="0">
              <a:buNone/>
            </a:pPr>
            <a:r>
              <a:rPr lang="en-US" b="1" dirty="0"/>
              <a:t>Using K-Means Clustering Approach</a:t>
            </a:r>
            <a:r>
              <a:rPr lang="en-US" dirty="0"/>
              <a:t> | Most Common Venue</a:t>
            </a:r>
          </a:p>
        </p:txBody>
      </p:sp>
      <p:pic>
        <p:nvPicPr>
          <p:cNvPr id="4" name="Picture 3" descr="http://roshangrewal.com/wp-content/uploads/2019/10/Using-K-Means-Clustering-Approach-10th-Most-Common-Venue-1024x582.png"/>
          <p:cNvPicPr/>
          <p:nvPr/>
        </p:nvPicPr>
        <p:blipFill rotWithShape="1">
          <a:blip r:embed="rId2"/>
          <a:srcRect l="11148" t="33921" r="2393" b="14765"/>
          <a:stretch/>
        </p:blipFill>
        <p:spPr bwMode="auto">
          <a:xfrm>
            <a:off x="581191" y="2781837"/>
            <a:ext cx="11029615" cy="3580326"/>
          </a:xfrm>
          <a:prstGeom prst="rect">
            <a:avLst/>
          </a:prstGeom>
          <a:noFill/>
          <a:ln w="9525">
            <a:noFill/>
            <a:miter lim="800000"/>
            <a:headEnd/>
            <a:tailEnd/>
          </a:ln>
        </p:spPr>
      </p:pic>
    </p:spTree>
    <p:extLst>
      <p:ext uri="{BB962C8B-B14F-4D97-AF65-F5344CB8AC3E}">
        <p14:creationId xmlns:p14="http://schemas.microsoft.com/office/powerpoint/2010/main" val="34371701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1192" y="2180496"/>
            <a:ext cx="11029615" cy="511189"/>
          </a:xfrm>
        </p:spPr>
        <p:txBody>
          <a:bodyPr/>
          <a:lstStyle/>
          <a:p>
            <a:pPr marL="0" indent="0">
              <a:buNone/>
            </a:pPr>
            <a:r>
              <a:rPr lang="en-US" b="1" dirty="0"/>
              <a:t>Most Common Venues near Neighborhood</a:t>
            </a:r>
            <a:r>
              <a:rPr lang="en-US" dirty="0"/>
              <a:t> | Using Clustering</a:t>
            </a:r>
          </a:p>
        </p:txBody>
      </p:sp>
      <p:pic>
        <p:nvPicPr>
          <p:cNvPr id="4" name="Picture 3" descr="http://roshangrewal.com/wp-content/uploads/2019/10/Most-Common-venues-near-neighborhood-1024x578.png"/>
          <p:cNvPicPr/>
          <p:nvPr/>
        </p:nvPicPr>
        <p:blipFill rotWithShape="1">
          <a:blip r:embed="rId2"/>
          <a:srcRect l="11280" t="12266" r="3184"/>
          <a:stretch/>
        </p:blipFill>
        <p:spPr bwMode="auto">
          <a:xfrm>
            <a:off x="581191" y="2691685"/>
            <a:ext cx="9129479" cy="3786388"/>
          </a:xfrm>
          <a:prstGeom prst="rect">
            <a:avLst/>
          </a:prstGeom>
          <a:noFill/>
          <a:ln w="9525">
            <a:noFill/>
            <a:miter lim="800000"/>
            <a:headEnd/>
            <a:tailEnd/>
          </a:ln>
        </p:spPr>
      </p:pic>
    </p:spTree>
    <p:extLst>
      <p:ext uri="{BB962C8B-B14F-4D97-AF65-F5344CB8AC3E}">
        <p14:creationId xmlns:p14="http://schemas.microsoft.com/office/powerpoint/2010/main" val="19570869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b="1" dirty="0"/>
              <a:t>Work Flow:</a:t>
            </a:r>
          </a:p>
          <a:p>
            <a:pPr marL="0" indent="0">
              <a:buNone/>
            </a:pPr>
            <a:r>
              <a:rPr lang="en-US" dirty="0"/>
              <a:t>Using credentials of Foursquare API features of near-by places of the neighborhoods would be mined. Due to http request limitations the number of places per neighborhood parameter would reasonably be set to 100 and the radius parameter would be set to 500</a:t>
            </a:r>
            <a:r>
              <a:rPr lang="en-US" dirty="0" smtClean="0"/>
              <a:t>.</a:t>
            </a:r>
            <a:endParaRPr lang="en-US" dirty="0"/>
          </a:p>
        </p:txBody>
      </p:sp>
    </p:spTree>
    <p:extLst>
      <p:ext uri="{BB962C8B-B14F-4D97-AF65-F5344CB8AC3E}">
        <p14:creationId xmlns:p14="http://schemas.microsoft.com/office/powerpoint/2010/main" val="37013337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sp>
        <p:nvSpPr>
          <p:cNvPr id="3" name="Content Placeholder 2"/>
          <p:cNvSpPr>
            <a:spLocks noGrp="1"/>
          </p:cNvSpPr>
          <p:nvPr>
            <p:ph idx="1"/>
          </p:nvPr>
        </p:nvSpPr>
        <p:spPr>
          <a:xfrm>
            <a:off x="581192" y="2180496"/>
            <a:ext cx="11029615" cy="575583"/>
          </a:xfrm>
        </p:spPr>
        <p:txBody>
          <a:bodyPr/>
          <a:lstStyle/>
          <a:p>
            <a:r>
              <a:rPr lang="en-US" b="1" dirty="0"/>
              <a:t>Map of Clusters in Scarborough</a:t>
            </a:r>
            <a:endParaRPr lang="en-US" dirty="0"/>
          </a:p>
        </p:txBody>
      </p:sp>
      <p:pic>
        <p:nvPicPr>
          <p:cNvPr id="4" name="Picture 3" descr="http://roshangrewal.com/wp-content/uploads/2019/10/Map-of-Clusters-Scarborough-1024x579.png"/>
          <p:cNvPicPr/>
          <p:nvPr/>
        </p:nvPicPr>
        <p:blipFill rotWithShape="1">
          <a:blip r:embed="rId2"/>
          <a:srcRect l="14316" t="12327" r="3977" b="1463"/>
          <a:stretch/>
        </p:blipFill>
        <p:spPr bwMode="auto">
          <a:xfrm>
            <a:off x="581192" y="2756079"/>
            <a:ext cx="11029615" cy="3193960"/>
          </a:xfrm>
          <a:prstGeom prst="rect">
            <a:avLst/>
          </a:prstGeom>
          <a:noFill/>
          <a:ln w="9525">
            <a:noFill/>
            <a:miter lim="800000"/>
            <a:headEnd/>
            <a:tailEnd/>
          </a:ln>
        </p:spPr>
      </p:pic>
    </p:spTree>
    <p:extLst>
      <p:ext uri="{BB962C8B-B14F-4D97-AF65-F5344CB8AC3E}">
        <p14:creationId xmlns:p14="http://schemas.microsoft.com/office/powerpoint/2010/main" val="3578029995"/>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65359"/>
      </a:accent1>
      <a:accent2>
        <a:srgbClr val="ED8428"/>
      </a:accent2>
      <a:accent3>
        <a:srgbClr val="E6C46D"/>
      </a:accent3>
      <a:accent4>
        <a:srgbClr val="969FA7"/>
      </a:accent4>
      <a:accent5>
        <a:srgbClr val="A9C37C"/>
      </a:accent5>
      <a:accent6>
        <a:srgbClr val="5A8071"/>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5D8C9649-FBE1-4B5B-8258-8A170F9843AD}"/>
    </a:ext>
  </a:extLst>
</a:theme>
</file>

<file path=docProps/app.xml><?xml version="1.0" encoding="utf-8"?>
<Properties xmlns="http://schemas.openxmlformats.org/officeDocument/2006/extended-properties" xmlns:vt="http://schemas.openxmlformats.org/officeDocument/2006/docPropsVTypes">
  <Template>TM03457464[[fn=Dividend]]</Template>
  <TotalTime>23</TotalTime>
  <Words>829</Words>
  <Application>Microsoft Office PowerPoint</Application>
  <PresentationFormat>Widescreen</PresentationFormat>
  <Paragraphs>59</Paragraphs>
  <Slides>15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Gill Sans MT</vt:lpstr>
      <vt:lpstr>Wingdings 2</vt:lpstr>
      <vt:lpstr>Dividend</vt:lpstr>
      <vt:lpstr>The Battle of Neighborhoods</vt:lpstr>
      <vt:lpstr>Introduction:</vt:lpstr>
      <vt:lpstr>Data</vt:lpstr>
      <vt:lpstr>Map of Scarborough</vt:lpstr>
      <vt:lpstr>Methodology</vt:lpstr>
      <vt:lpstr>PowerPoint Presentation</vt:lpstr>
      <vt:lpstr>PowerPoint Presentation</vt:lpstr>
      <vt:lpstr>PowerPoint Presentation</vt:lpstr>
      <vt:lpstr>Results</vt:lpstr>
      <vt:lpstr>PowerPoint Presentation</vt:lpstr>
      <vt:lpstr>PowerPoint Presentation</vt:lpstr>
      <vt:lpstr>PowerPoint Presentation</vt:lpstr>
      <vt:lpstr>Discussion</vt:lpstr>
      <vt:lpstr>Conclusion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Battle of Neighborhoods</dc:title>
  <dc:creator>armtrine@outlook.com</dc:creator>
  <cp:lastModifiedBy>armtrine@outlook.com</cp:lastModifiedBy>
  <cp:revision>4</cp:revision>
  <dcterms:created xsi:type="dcterms:W3CDTF">2020-07-13T14:47:15Z</dcterms:created>
  <dcterms:modified xsi:type="dcterms:W3CDTF">2020-07-13T15:10:41Z</dcterms:modified>
</cp:coreProperties>
</file>