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401" r:id="rId3"/>
    <p:sldId id="382" r:id="rId4"/>
    <p:sldId id="377" r:id="rId5"/>
    <p:sldId id="405" r:id="rId6"/>
    <p:sldId id="379" r:id="rId7"/>
    <p:sldId id="380" r:id="rId8"/>
    <p:sldId id="383" r:id="rId9"/>
    <p:sldId id="384" r:id="rId10"/>
    <p:sldId id="390" r:id="rId11"/>
    <p:sldId id="391" r:id="rId12"/>
    <p:sldId id="392" r:id="rId13"/>
    <p:sldId id="406" r:id="rId14"/>
    <p:sldId id="385" r:id="rId15"/>
    <p:sldId id="398" r:id="rId16"/>
    <p:sldId id="399" r:id="rId17"/>
    <p:sldId id="407" r:id="rId18"/>
    <p:sldId id="408" r:id="rId1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AE78D6"/>
    <a:srgbClr val="008000"/>
    <a:srgbClr val="0000FF"/>
    <a:srgbClr val="A1D5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9" autoAdjust="0"/>
    <p:restoredTop sz="89302" autoAdjust="0"/>
  </p:normalViewPr>
  <p:slideViewPr>
    <p:cSldViewPr>
      <p:cViewPr varScale="1">
        <p:scale>
          <a:sx n="114" d="100"/>
          <a:sy n="114" d="100"/>
        </p:scale>
        <p:origin x="12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Brooks (RIB) | VIA" userId="d218e636-6c12-4060-8e5d-4173eee525b6" providerId="ADAL" clId="{DB0B3540-1002-4A5B-938E-D1531477EC1E}"/>
    <pc:docChg chg="delSld">
      <pc:chgData name="Richard Brooks (RIB) | VIA" userId="d218e636-6c12-4060-8e5d-4173eee525b6" providerId="ADAL" clId="{DB0B3540-1002-4A5B-938E-D1531477EC1E}" dt="2023-06-15T06:45:49.355" v="0" actId="2696"/>
      <pc:docMkLst>
        <pc:docMk/>
      </pc:docMkLst>
      <pc:sldChg chg="del">
        <pc:chgData name="Richard Brooks (RIB) | VIA" userId="d218e636-6c12-4060-8e5d-4173eee525b6" providerId="ADAL" clId="{DB0B3540-1002-4A5B-938E-D1531477EC1E}" dt="2023-06-15T06:45:49.355" v="0" actId="2696"/>
        <pc:sldMkLst>
          <pc:docMk/>
          <pc:sldMk cId="1208711586" sldId="378"/>
        </pc:sldMkLst>
      </pc:sldChg>
    </pc:docChg>
  </pc:docChgLst>
  <pc:docChgLst>
    <pc:chgData name="Richard Brooks (RIB) | VIA" userId="d218e636-6c12-4060-8e5d-4173eee525b6" providerId="ADAL" clId="{F4BC0B41-94CC-4CA2-8250-46B74A42C484}"/>
    <pc:docChg chg="modSld">
      <pc:chgData name="Richard Brooks (RIB) | VIA" userId="d218e636-6c12-4060-8e5d-4173eee525b6" providerId="ADAL" clId="{F4BC0B41-94CC-4CA2-8250-46B74A42C484}" dt="2020-08-30T13:59:47.736" v="338" actId="14100"/>
      <pc:docMkLst>
        <pc:docMk/>
      </pc:docMkLst>
      <pc:sldChg chg="modSp">
        <pc:chgData name="Richard Brooks (RIB) | VIA" userId="d218e636-6c12-4060-8e5d-4173eee525b6" providerId="ADAL" clId="{F4BC0B41-94CC-4CA2-8250-46B74A42C484}" dt="2020-08-30T13:50:09.446" v="95" actId="20577"/>
        <pc:sldMkLst>
          <pc:docMk/>
          <pc:sldMk cId="2197279905" sldId="300"/>
        </pc:sldMkLst>
        <pc:spChg chg="mod">
          <ac:chgData name="Richard Brooks (RIB) | VIA" userId="d218e636-6c12-4060-8e5d-4173eee525b6" providerId="ADAL" clId="{F4BC0B41-94CC-4CA2-8250-46B74A42C484}" dt="2020-08-30T13:50:09.446" v="95" actId="20577"/>
          <ac:spMkLst>
            <pc:docMk/>
            <pc:sldMk cId="2197279905" sldId="300"/>
            <ac:spMk id="6" creationId="{00000000-0000-0000-0000-000000000000}"/>
          </ac:spMkLst>
        </pc:spChg>
      </pc:sldChg>
      <pc:sldChg chg="addSp modSp">
        <pc:chgData name="Richard Brooks (RIB) | VIA" userId="d218e636-6c12-4060-8e5d-4173eee525b6" providerId="ADAL" clId="{F4BC0B41-94CC-4CA2-8250-46B74A42C484}" dt="2020-08-30T13:59:47.736" v="338" actId="14100"/>
        <pc:sldMkLst>
          <pc:docMk/>
          <pc:sldMk cId="2066916472" sldId="302"/>
        </pc:sldMkLst>
        <pc:spChg chg="add mod">
          <ac:chgData name="Richard Brooks (RIB) | VIA" userId="d218e636-6c12-4060-8e5d-4173eee525b6" providerId="ADAL" clId="{F4BC0B41-94CC-4CA2-8250-46B74A42C484}" dt="2020-08-30T13:59:47.736" v="338" actId="14100"/>
          <ac:spMkLst>
            <pc:docMk/>
            <pc:sldMk cId="2066916472" sldId="302"/>
            <ac:spMk id="3" creationId="{49D3ECC2-00EF-44D0-9683-88AF9B9CB710}"/>
          </ac:spMkLst>
        </pc:spChg>
        <pc:graphicFrameChg chg="mod modGraphic">
          <ac:chgData name="Richard Brooks (RIB) | VIA" userId="d218e636-6c12-4060-8e5d-4173eee525b6" providerId="ADAL" clId="{F4BC0B41-94CC-4CA2-8250-46B74A42C484}" dt="2020-08-30T13:58:35.085" v="309" actId="20577"/>
          <ac:graphicFrameMkLst>
            <pc:docMk/>
            <pc:sldMk cId="2066916472" sldId="302"/>
            <ac:graphicFrameMk id="4" creationId="{00000000-0000-0000-0000-000000000000}"/>
          </ac:graphicFrameMkLst>
        </pc:graphicFrameChg>
      </pc:sldChg>
      <pc:sldChg chg="modSp">
        <pc:chgData name="Richard Brooks (RIB) | VIA" userId="d218e636-6c12-4060-8e5d-4173eee525b6" providerId="ADAL" clId="{F4BC0B41-94CC-4CA2-8250-46B74A42C484}" dt="2020-08-30T13:50:51.325" v="110" actId="20577"/>
        <pc:sldMkLst>
          <pc:docMk/>
          <pc:sldMk cId="3401306423" sldId="328"/>
        </pc:sldMkLst>
        <pc:spChg chg="mod">
          <ac:chgData name="Richard Brooks (RIB) | VIA" userId="d218e636-6c12-4060-8e5d-4173eee525b6" providerId="ADAL" clId="{F4BC0B41-94CC-4CA2-8250-46B74A42C484}" dt="2020-08-30T13:50:51.325" v="110" actId="20577"/>
          <ac:spMkLst>
            <pc:docMk/>
            <pc:sldMk cId="3401306423" sldId="32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8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8BC4-EF82-2646-A9AD-F24C037D0D8D}" type="slidenum">
              <a:rPr lang="en-AU">
                <a:latin typeface="Arial" pitchFamily="-1" charset="0"/>
              </a:rPr>
              <a:pPr/>
              <a:t>1</a:t>
            </a:fld>
            <a:endParaRPr lang="en-AU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59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670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C1555-26C8-AF4D-8BC4-49491481B44A}" type="datetime1">
              <a:rPr lang="en-US" smtClean="0"/>
              <a:pPr>
                <a:defRPr/>
              </a:pPr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D21B-CFB1-4651-950B-29676492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8D78D-8E35-2A45-8837-327CDB22A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0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B7C6-041E-C042-A637-ECCC52C36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0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DC713-B3EC-6345-85E6-2CD81F7EB6F7}" type="datetime1">
              <a:rPr lang="en-US" smtClean="0"/>
              <a:pPr>
                <a:defRPr/>
              </a:pPr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552C5-3519-B34A-84A2-115DD8FB9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4C6C-B126-C243-AF3A-473490ECF0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1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7B03-88FE-5943-BA04-D063075F77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F2D8-10AB-A049-8099-BCC130F93D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8EE8C-42B6-834F-987D-E6D173EC01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9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8ADFC-8892-9A47-BDCA-AE50B6D38D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2D5B02-4D85-9F4F-AC9E-87D0222410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9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1" r:id="rId1"/>
    <p:sldLayoutId id="2147485052" r:id="rId2"/>
    <p:sldLayoutId id="2147485053" r:id="rId3"/>
    <p:sldLayoutId id="2147485054" r:id="rId4"/>
    <p:sldLayoutId id="2147485055" r:id="rId5"/>
    <p:sldLayoutId id="2147485056" r:id="rId6"/>
    <p:sldLayoutId id="2147485057" r:id="rId7"/>
    <p:sldLayoutId id="2147485058" r:id="rId8"/>
    <p:sldLayoutId id="2147485059" r:id="rId9"/>
    <p:sldLayoutId id="2147485060" r:id="rId10"/>
    <p:sldLayoutId id="2147485061" r:id="rId11"/>
    <p:sldLayoutId id="21474850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3212976"/>
            <a:ext cx="8856984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/>
              <a:t>Validation methodologies &amp;</a:t>
            </a:r>
            <a:br>
              <a:rPr lang="da-DK"/>
            </a:br>
            <a:r>
              <a:rPr lang="da-DK"/>
              <a:t>performance metrics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7544" y="3140968"/>
            <a:ext cx="7992888" cy="3528392"/>
            <a:chOff x="467544" y="3140968"/>
            <a:chExt cx="7992888" cy="3528392"/>
          </a:xfrm>
        </p:grpSpPr>
        <p:sp>
          <p:nvSpPr>
            <p:cNvPr id="58" name="Rectangle 57"/>
            <p:cNvSpPr/>
            <p:nvPr/>
          </p:nvSpPr>
          <p:spPr>
            <a:xfrm>
              <a:off x="467544" y="5589240"/>
              <a:ext cx="1008112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7544" y="566124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Testing data</a:t>
              </a:r>
              <a:endParaRPr lang="da-DK"/>
            </a:p>
          </p:txBody>
        </p:sp>
        <p:sp>
          <p:nvSpPr>
            <p:cNvPr id="60" name="Bent Arrow 59"/>
            <p:cNvSpPr/>
            <p:nvPr/>
          </p:nvSpPr>
          <p:spPr>
            <a:xfrm rot="16200000" flipV="1">
              <a:off x="3095836" y="1736812"/>
              <a:ext cx="2952328" cy="5760640"/>
            </a:xfrm>
            <a:prstGeom prst="bentArrow">
              <a:avLst>
                <a:gd name="adj1" fmla="val 7363"/>
                <a:gd name="adj2" fmla="val 6659"/>
                <a:gd name="adj3" fmla="val 15624"/>
                <a:gd name="adj4" fmla="val 4268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36296" y="5877272"/>
              <a:ext cx="1224136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36296" y="5949280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 accuracy</a:t>
              </a:r>
              <a:endParaRPr lang="da-DK"/>
            </a:p>
          </p:txBody>
        </p:sp>
        <p:sp>
          <p:nvSpPr>
            <p:cNvPr id="3" name="Right Arrow 2"/>
            <p:cNvSpPr/>
            <p:nvPr/>
          </p:nvSpPr>
          <p:spPr>
            <a:xfrm rot="5400000">
              <a:off x="-252536" y="4149080"/>
              <a:ext cx="2160240" cy="432048"/>
            </a:xfrm>
            <a:prstGeom prst="rightArrow">
              <a:avLst>
                <a:gd name="adj1" fmla="val 50000"/>
                <a:gd name="adj2" fmla="val 9350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Arrow 5"/>
            <p:cNvSpPr/>
            <p:nvPr/>
          </p:nvSpPr>
          <p:spPr>
            <a:xfrm rot="5400000">
              <a:off x="6444208" y="4293096"/>
              <a:ext cx="2520280" cy="360040"/>
            </a:xfrm>
            <a:prstGeom prst="rightArrow">
              <a:avLst>
                <a:gd name="adj1" fmla="val 23545"/>
                <a:gd name="adj2" fmla="val 9629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123728" y="3789040"/>
            <a:ext cx="1224136" cy="792088"/>
          </a:xfrm>
          <a:prstGeom prst="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/>
          <p:cNvSpPr/>
          <p:nvPr/>
        </p:nvSpPr>
        <p:spPr>
          <a:xfrm>
            <a:off x="6804248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6948264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Trained </a:t>
            </a:r>
          </a:p>
          <a:p>
            <a:pPr algn="ctr"/>
            <a:r>
              <a:rPr lang="en-US"/>
              <a:t>model</a:t>
            </a:r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1331640" y="256490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23" name="Rectangle 22"/>
          <p:cNvSpPr/>
          <p:nvPr/>
        </p:nvSpPr>
        <p:spPr>
          <a:xfrm>
            <a:off x="3059832" y="2060848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3059832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Training data</a:t>
            </a:r>
            <a:endParaRPr lang="da-DK"/>
          </a:p>
        </p:txBody>
      </p:sp>
      <p:sp>
        <p:nvSpPr>
          <p:cNvPr id="27" name="Rectangle 26"/>
          <p:cNvSpPr/>
          <p:nvPr/>
        </p:nvSpPr>
        <p:spPr>
          <a:xfrm>
            <a:off x="4716016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xtBox 27"/>
          <p:cNvSpPr txBox="1"/>
          <p:nvPr/>
        </p:nvSpPr>
        <p:spPr>
          <a:xfrm>
            <a:off x="4716016" y="198884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learning algorithm</a:t>
            </a:r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467544" y="1772816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TextBox 29"/>
          <p:cNvSpPr txBox="1"/>
          <p:nvPr/>
        </p:nvSpPr>
        <p:spPr>
          <a:xfrm>
            <a:off x="933500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  <a:endParaRPr lang="da-DK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27584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31640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1640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34" name="TextBox 33"/>
          <p:cNvSpPr txBox="1"/>
          <p:nvPr/>
        </p:nvSpPr>
        <p:spPr>
          <a:xfrm>
            <a:off x="467544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Features</a:t>
            </a:r>
            <a:endParaRPr lang="da-DK" sz="1600"/>
          </a:p>
        </p:txBody>
      </p:sp>
      <p:sp>
        <p:nvSpPr>
          <p:cNvPr id="51" name="Right Arrow 50"/>
          <p:cNvSpPr/>
          <p:nvPr/>
        </p:nvSpPr>
        <p:spPr>
          <a:xfrm>
            <a:off x="4211960" y="234888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ight Arrow 51"/>
          <p:cNvSpPr/>
          <p:nvPr/>
        </p:nvSpPr>
        <p:spPr>
          <a:xfrm>
            <a:off x="6118076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ight Arrow 52"/>
          <p:cNvSpPr/>
          <p:nvPr/>
        </p:nvSpPr>
        <p:spPr>
          <a:xfrm>
            <a:off x="2339752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ight Arrow 61"/>
          <p:cNvSpPr/>
          <p:nvPr/>
        </p:nvSpPr>
        <p:spPr>
          <a:xfrm rot="16200000">
            <a:off x="7128284" y="1304764"/>
            <a:ext cx="648072" cy="288032"/>
          </a:xfrm>
          <a:prstGeom prst="rightArrow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Bent Arrow 64"/>
          <p:cNvSpPr/>
          <p:nvPr/>
        </p:nvSpPr>
        <p:spPr>
          <a:xfrm rot="5400000" flipV="1">
            <a:off x="5400092" y="440668"/>
            <a:ext cx="1224136" cy="1440160"/>
          </a:xfrm>
          <a:prstGeom prst="bentArrow">
            <a:avLst>
              <a:gd name="adj1" fmla="val 8118"/>
              <a:gd name="adj2" fmla="val 15663"/>
              <a:gd name="adj3" fmla="val 25000"/>
              <a:gd name="adj4" fmla="val 43750"/>
            </a:avLst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83968" y="1886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AE78D6"/>
                </a:solidFill>
              </a:rPr>
              <a:t>Tune hyperparameters</a:t>
            </a:r>
            <a:endParaRPr lang="da-DK">
              <a:solidFill>
                <a:srgbClr val="AE78D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76256" y="260648"/>
            <a:ext cx="1224136" cy="792088"/>
          </a:xfrm>
          <a:prstGeom prst="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TextBox 36"/>
          <p:cNvSpPr txBox="1"/>
          <p:nvPr/>
        </p:nvSpPr>
        <p:spPr>
          <a:xfrm>
            <a:off x="6876256" y="33265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Validation accuracy</a:t>
            </a:r>
            <a:endParaRPr lang="da-DK"/>
          </a:p>
        </p:txBody>
      </p:sp>
      <p:sp>
        <p:nvSpPr>
          <p:cNvPr id="39" name="Bent Arrow 38"/>
          <p:cNvSpPr/>
          <p:nvPr/>
        </p:nvSpPr>
        <p:spPr>
          <a:xfrm rot="5400000">
            <a:off x="2184872" y="2863800"/>
            <a:ext cx="946968" cy="637208"/>
          </a:xfrm>
          <a:prstGeom prst="bentArrow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386104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Validation data</a:t>
            </a:r>
            <a:endParaRPr lang="da-DK"/>
          </a:p>
        </p:txBody>
      </p:sp>
      <p:sp>
        <p:nvSpPr>
          <p:cNvPr id="42" name="Bent Arrow 41"/>
          <p:cNvSpPr/>
          <p:nvPr/>
        </p:nvSpPr>
        <p:spPr>
          <a:xfrm rot="16200000" flipV="1">
            <a:off x="4680012" y="1880828"/>
            <a:ext cx="1224136" cy="3600400"/>
          </a:xfrm>
          <a:prstGeom prst="bentArrow">
            <a:avLst>
              <a:gd name="adj1" fmla="val 7363"/>
              <a:gd name="adj2" fmla="val 11176"/>
              <a:gd name="adj3" fmla="val 15624"/>
              <a:gd name="adj4" fmla="val 42688"/>
            </a:avLst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19672" y="1656792"/>
            <a:ext cx="5760640" cy="5196138"/>
            <a:chOff x="1619672" y="1656792"/>
            <a:chExt cx="5760640" cy="5196138"/>
          </a:xfrm>
        </p:grpSpPr>
        <p:grpSp>
          <p:nvGrpSpPr>
            <p:cNvPr id="14" name="Group 13"/>
            <p:cNvGrpSpPr/>
            <p:nvPr/>
          </p:nvGrpSpPr>
          <p:grpSpPr>
            <a:xfrm>
              <a:off x="1835696" y="5617232"/>
              <a:ext cx="5544616" cy="1235698"/>
              <a:chOff x="1475656" y="4581128"/>
              <a:chExt cx="5544616" cy="1235698"/>
            </a:xfrm>
          </p:grpSpPr>
          <p:sp>
            <p:nvSpPr>
              <p:cNvPr id="13" name="Rounded Rectangular Callout 12"/>
              <p:cNvSpPr/>
              <p:nvPr/>
            </p:nvSpPr>
            <p:spPr>
              <a:xfrm>
                <a:off x="1475656" y="4581128"/>
                <a:ext cx="5472608" cy="1152128"/>
              </a:xfrm>
              <a:prstGeom prst="wedgeRoundRectCallout">
                <a:avLst>
                  <a:gd name="adj1" fmla="val -21861"/>
                  <a:gd name="adj2" fmla="val -108068"/>
                  <a:gd name="adj3" fmla="val 1666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47664" y="4616497"/>
                <a:ext cx="54726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Ideally you should isolate you testing data </a:t>
                </a:r>
                <a:r>
                  <a:rPr lang="en-US" b="1"/>
                  <a:t>before you do anything else! </a:t>
                </a:r>
                <a:r>
                  <a:rPr lang="en-US"/>
                  <a:t>That means only doing data cleaning and feature engineering on training and validation data.</a:t>
                </a:r>
                <a:endParaRPr lang="da-DK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1619672" y="1656792"/>
              <a:ext cx="2952328" cy="3312368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17429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7544" y="3140968"/>
            <a:ext cx="7992888" cy="3528392"/>
            <a:chOff x="467544" y="3140968"/>
            <a:chExt cx="7992888" cy="3528392"/>
          </a:xfrm>
        </p:grpSpPr>
        <p:sp>
          <p:nvSpPr>
            <p:cNvPr id="58" name="Rectangle 57"/>
            <p:cNvSpPr/>
            <p:nvPr/>
          </p:nvSpPr>
          <p:spPr>
            <a:xfrm>
              <a:off x="467544" y="5589240"/>
              <a:ext cx="1008112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7544" y="566124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Testing data</a:t>
              </a:r>
              <a:endParaRPr lang="da-DK"/>
            </a:p>
          </p:txBody>
        </p:sp>
        <p:sp>
          <p:nvSpPr>
            <p:cNvPr id="60" name="Bent Arrow 59"/>
            <p:cNvSpPr/>
            <p:nvPr/>
          </p:nvSpPr>
          <p:spPr>
            <a:xfrm rot="16200000" flipV="1">
              <a:off x="3095836" y="1736812"/>
              <a:ext cx="2952328" cy="5760640"/>
            </a:xfrm>
            <a:prstGeom prst="bentArrow">
              <a:avLst>
                <a:gd name="adj1" fmla="val 7363"/>
                <a:gd name="adj2" fmla="val 6659"/>
                <a:gd name="adj3" fmla="val 15624"/>
                <a:gd name="adj4" fmla="val 4268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36296" y="5877272"/>
              <a:ext cx="1224136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36296" y="5949280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 accuracy</a:t>
              </a:r>
              <a:endParaRPr lang="da-DK"/>
            </a:p>
          </p:txBody>
        </p:sp>
        <p:sp>
          <p:nvSpPr>
            <p:cNvPr id="3" name="Right Arrow 2"/>
            <p:cNvSpPr/>
            <p:nvPr/>
          </p:nvSpPr>
          <p:spPr>
            <a:xfrm rot="5400000">
              <a:off x="-252536" y="4149080"/>
              <a:ext cx="2160240" cy="432048"/>
            </a:xfrm>
            <a:prstGeom prst="rightArrow">
              <a:avLst>
                <a:gd name="adj1" fmla="val 50000"/>
                <a:gd name="adj2" fmla="val 9350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Arrow 5"/>
            <p:cNvSpPr/>
            <p:nvPr/>
          </p:nvSpPr>
          <p:spPr>
            <a:xfrm rot="5400000">
              <a:off x="6444208" y="4293096"/>
              <a:ext cx="2520280" cy="360040"/>
            </a:xfrm>
            <a:prstGeom prst="rightArrow">
              <a:avLst>
                <a:gd name="adj1" fmla="val 23545"/>
                <a:gd name="adj2" fmla="val 9629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123728" y="3789040"/>
            <a:ext cx="1224136" cy="792088"/>
          </a:xfrm>
          <a:prstGeom prst="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/>
          <p:cNvSpPr/>
          <p:nvPr/>
        </p:nvSpPr>
        <p:spPr>
          <a:xfrm>
            <a:off x="6804248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6948264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Trained </a:t>
            </a:r>
          </a:p>
          <a:p>
            <a:pPr algn="ctr"/>
            <a:r>
              <a:rPr lang="en-US"/>
              <a:t>model</a:t>
            </a:r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1331640" y="256490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23" name="Rectangle 22"/>
          <p:cNvSpPr/>
          <p:nvPr/>
        </p:nvSpPr>
        <p:spPr>
          <a:xfrm>
            <a:off x="3059832" y="2060848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3059832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Training data</a:t>
            </a:r>
            <a:endParaRPr lang="da-DK"/>
          </a:p>
        </p:txBody>
      </p:sp>
      <p:sp>
        <p:nvSpPr>
          <p:cNvPr id="27" name="Rectangle 26"/>
          <p:cNvSpPr/>
          <p:nvPr/>
        </p:nvSpPr>
        <p:spPr>
          <a:xfrm>
            <a:off x="4716016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xtBox 27"/>
          <p:cNvSpPr txBox="1"/>
          <p:nvPr/>
        </p:nvSpPr>
        <p:spPr>
          <a:xfrm>
            <a:off x="4716016" y="198884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learning algorithm</a:t>
            </a:r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467544" y="1772816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TextBox 29"/>
          <p:cNvSpPr txBox="1"/>
          <p:nvPr/>
        </p:nvSpPr>
        <p:spPr>
          <a:xfrm>
            <a:off x="933500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  <a:endParaRPr lang="da-DK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27584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31640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1640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34" name="TextBox 33"/>
          <p:cNvSpPr txBox="1"/>
          <p:nvPr/>
        </p:nvSpPr>
        <p:spPr>
          <a:xfrm>
            <a:off x="467544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Features</a:t>
            </a:r>
            <a:endParaRPr lang="da-DK" sz="1600"/>
          </a:p>
        </p:txBody>
      </p:sp>
      <p:sp>
        <p:nvSpPr>
          <p:cNvPr id="51" name="Right Arrow 50"/>
          <p:cNvSpPr/>
          <p:nvPr/>
        </p:nvSpPr>
        <p:spPr>
          <a:xfrm>
            <a:off x="4211960" y="234888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ight Arrow 51"/>
          <p:cNvSpPr/>
          <p:nvPr/>
        </p:nvSpPr>
        <p:spPr>
          <a:xfrm>
            <a:off x="6118076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ight Arrow 52"/>
          <p:cNvSpPr/>
          <p:nvPr/>
        </p:nvSpPr>
        <p:spPr>
          <a:xfrm>
            <a:off x="2339752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ight Arrow 61"/>
          <p:cNvSpPr/>
          <p:nvPr/>
        </p:nvSpPr>
        <p:spPr>
          <a:xfrm rot="16200000">
            <a:off x="7128284" y="1304764"/>
            <a:ext cx="648072" cy="288032"/>
          </a:xfrm>
          <a:prstGeom prst="rightArrow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Bent Arrow 64"/>
          <p:cNvSpPr/>
          <p:nvPr/>
        </p:nvSpPr>
        <p:spPr>
          <a:xfrm rot="5400000" flipV="1">
            <a:off x="5400092" y="440668"/>
            <a:ext cx="1224136" cy="1440160"/>
          </a:xfrm>
          <a:prstGeom prst="bentArrow">
            <a:avLst>
              <a:gd name="adj1" fmla="val 8118"/>
              <a:gd name="adj2" fmla="val 15663"/>
              <a:gd name="adj3" fmla="val 25000"/>
              <a:gd name="adj4" fmla="val 43750"/>
            </a:avLst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83968" y="1886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AE78D6"/>
                </a:solidFill>
              </a:rPr>
              <a:t>Tune hyperparameters</a:t>
            </a:r>
            <a:endParaRPr lang="da-DK">
              <a:solidFill>
                <a:srgbClr val="AE78D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76256" y="260648"/>
            <a:ext cx="1224136" cy="792088"/>
          </a:xfrm>
          <a:prstGeom prst="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TextBox 36"/>
          <p:cNvSpPr txBox="1"/>
          <p:nvPr/>
        </p:nvSpPr>
        <p:spPr>
          <a:xfrm>
            <a:off x="6876256" y="33265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Validation accuracy</a:t>
            </a:r>
            <a:endParaRPr lang="da-DK"/>
          </a:p>
        </p:txBody>
      </p:sp>
      <p:sp>
        <p:nvSpPr>
          <p:cNvPr id="39" name="Bent Arrow 38"/>
          <p:cNvSpPr/>
          <p:nvPr/>
        </p:nvSpPr>
        <p:spPr>
          <a:xfrm rot="5400000">
            <a:off x="2184872" y="2863800"/>
            <a:ext cx="946968" cy="637208"/>
          </a:xfrm>
          <a:prstGeom prst="bentArrow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386104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Validation data</a:t>
            </a:r>
            <a:endParaRPr lang="da-DK"/>
          </a:p>
        </p:txBody>
      </p:sp>
      <p:sp>
        <p:nvSpPr>
          <p:cNvPr id="42" name="Bent Arrow 41"/>
          <p:cNvSpPr/>
          <p:nvPr/>
        </p:nvSpPr>
        <p:spPr>
          <a:xfrm rot="16200000" flipV="1">
            <a:off x="4680012" y="1880828"/>
            <a:ext cx="1224136" cy="3600400"/>
          </a:xfrm>
          <a:prstGeom prst="bentArrow">
            <a:avLst>
              <a:gd name="adj1" fmla="val 7363"/>
              <a:gd name="adj2" fmla="val 11176"/>
              <a:gd name="adj3" fmla="val 15624"/>
              <a:gd name="adj4" fmla="val 42688"/>
            </a:avLst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7504" y="0"/>
            <a:ext cx="5328592" cy="3573016"/>
            <a:chOff x="107504" y="0"/>
            <a:chExt cx="5328592" cy="3573016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107504" y="0"/>
              <a:ext cx="5328592" cy="1152128"/>
            </a:xfrm>
            <a:prstGeom prst="wedgeRoundRectCallout">
              <a:avLst>
                <a:gd name="adj1" fmla="val -30958"/>
                <a:gd name="adj2" fmla="val 69291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u="sn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0"/>
              <a:ext cx="51125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But sometimes that is quite impractical. So for simplicity, we will in some cases do data preparation on </a:t>
              </a:r>
              <a:r>
                <a:rPr lang="en-US" b="1"/>
                <a:t>all</a:t>
              </a:r>
              <a:r>
                <a:rPr lang="en-US"/>
                <a:t> data, and separate the testing data after that!</a:t>
              </a:r>
              <a:endParaRPr lang="da-DK"/>
            </a:p>
          </p:txBody>
        </p:sp>
        <p:sp>
          <p:nvSpPr>
            <p:cNvPr id="2" name="Oval 1"/>
            <p:cNvSpPr/>
            <p:nvPr/>
          </p:nvSpPr>
          <p:spPr>
            <a:xfrm>
              <a:off x="107504" y="1412776"/>
              <a:ext cx="2232248" cy="216024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2908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2348880"/>
            <a:ext cx="6382817" cy="1470025"/>
          </a:xfrm>
        </p:spPr>
        <p:txBody>
          <a:bodyPr>
            <a:normAutofit fontScale="90000"/>
          </a:bodyPr>
          <a:lstStyle/>
          <a:p>
            <a:r>
              <a:rPr lang="en-US"/>
              <a:t>Perfomance metrics </a:t>
            </a:r>
            <a:br>
              <a:rPr lang="en-US"/>
            </a:br>
            <a:r>
              <a:rPr lang="en-US" sz="4000"/>
              <a:t>(for supervised classification)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766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 and false positives and negatives</a:t>
            </a: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8294117" cy="1656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60" y="50851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False positive (FP)</a:t>
            </a:r>
            <a:endParaRPr lang="da-DK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843808" y="3789040"/>
            <a:ext cx="648072" cy="129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568" y="45091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True positive (TP)</a:t>
            </a:r>
            <a:endParaRPr lang="da-DK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1763688" y="3861048"/>
            <a:ext cx="144016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4208" y="58052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False Negative (FN)</a:t>
            </a:r>
            <a:endParaRPr lang="da-DK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6876256" y="3789040"/>
            <a:ext cx="828092" cy="201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0032" y="51571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True negative (TN)</a:t>
            </a:r>
            <a:endParaRPr lang="da-DK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580112" y="3717032"/>
            <a:ext cx="216024" cy="1368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0" y="6545355"/>
            <a:ext cx="5436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/>
              <a:t>Picture source: https://www.youtube.com/watch?v=2osIZ-dSPGE</a:t>
            </a:r>
          </a:p>
        </p:txBody>
      </p:sp>
    </p:spTree>
    <p:extLst>
      <p:ext uri="{BB962C8B-B14F-4D97-AF65-F5344CB8AC3E}">
        <p14:creationId xmlns:p14="http://schemas.microsoft.com/office/powerpoint/2010/main" val="316439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861048"/>
            <a:ext cx="7886700" cy="1325563"/>
          </a:xfrm>
        </p:spPr>
        <p:txBody>
          <a:bodyPr/>
          <a:lstStyle/>
          <a:p>
            <a:r>
              <a:rPr lang="en-US"/>
              <a:t>Confusion matrix:</a:t>
            </a:r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8294117" cy="1656184"/>
          </a:xfrm>
          <a:prstGeom prst="rect">
            <a:avLst/>
          </a:prstGeom>
        </p:spPr>
      </p:pic>
      <p:pic>
        <p:nvPicPr>
          <p:cNvPr id="1028" name="Picture 4" descr="Confusion Matrix for Your Multi-Class Machine Learning Model | by Joydwip  Mohajon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936"/>
            <a:ext cx="4320851" cy="30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2320" y="41490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5940152" y="51479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7452320" y="51479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da-DK"/>
          </a:p>
        </p:txBody>
      </p:sp>
      <p:sp>
        <p:nvSpPr>
          <p:cNvPr id="10" name="TextBox 9"/>
          <p:cNvSpPr txBox="1"/>
          <p:nvPr/>
        </p:nvSpPr>
        <p:spPr>
          <a:xfrm>
            <a:off x="5940152" y="41490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6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0"/>
            <a:ext cx="7886700" cy="1325563"/>
          </a:xfrm>
        </p:spPr>
        <p:txBody>
          <a:bodyPr/>
          <a:lstStyle/>
          <a:p>
            <a:r>
              <a:rPr lang="en-US"/>
              <a:t>Multi-class confussion matrix</a:t>
            </a:r>
            <a:endParaRPr lang="da-DK"/>
          </a:p>
        </p:txBody>
      </p:sp>
      <p:pic>
        <p:nvPicPr>
          <p:cNvPr id="2052" name="Picture 4" descr="CIFAR-10 Dataset | Papers With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4279392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reate confusion matrix chart for classification problem - MATLAB  confusionchart - MathWorks América Lat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6552728" cy="4914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3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3074" name="Picture 2" descr="What is the best metric (precision, recall, f1, and accuracy) to evaluate  the machine learning model for imbalanced data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4835944" cy="40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14" y="260648"/>
            <a:ext cx="9015346" cy="18002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067944" y="2924944"/>
            <a:ext cx="5059626" cy="3312368"/>
            <a:chOff x="4067944" y="2924944"/>
            <a:chExt cx="5059626" cy="3312368"/>
          </a:xfrm>
        </p:grpSpPr>
        <p:grpSp>
          <p:nvGrpSpPr>
            <p:cNvPr id="9" name="Group 8"/>
            <p:cNvGrpSpPr/>
            <p:nvPr/>
          </p:nvGrpSpPr>
          <p:grpSpPr>
            <a:xfrm>
              <a:off x="4211960" y="2924944"/>
              <a:ext cx="4680520" cy="1582435"/>
              <a:chOff x="4211960" y="2924944"/>
              <a:chExt cx="4680520" cy="1582435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4211960" y="2924944"/>
                <a:ext cx="1296144" cy="288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4499992" y="3212976"/>
                <a:ext cx="4320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Also called “Positive Predictive Value”</a:t>
                </a:r>
                <a:endParaRPr lang="da-DK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4211960" y="3789040"/>
                <a:ext cx="2016224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300192" y="3861048"/>
                <a:ext cx="2592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Also called </a:t>
                </a:r>
                <a:r>
                  <a:rPr lang="en-US" b="1" i="1"/>
                  <a:t>sensitivity</a:t>
                </a:r>
              </a:p>
              <a:p>
                <a:r>
                  <a:rPr lang="en-US"/>
                  <a:t>or “True Positive Rate”</a:t>
                </a:r>
                <a:endParaRPr lang="da-DK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4067944" y="6021288"/>
              <a:ext cx="1728192" cy="2160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599178" y="5661248"/>
              <a:ext cx="3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Also called “True Negative Rate”</a:t>
              </a:r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5724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05"/>
            <a:ext cx="9036496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ROC curve</a:t>
            </a:r>
            <a:br>
              <a:rPr lang="en-US"/>
            </a:br>
            <a:r>
              <a:rPr lang="en-US" sz="2400" b="1"/>
              <a:t>Displays the trade-off between high True positive rate and low false positive rate </a:t>
            </a:r>
            <a:endParaRPr lang="da-DK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661248"/>
            <a:ext cx="8784976" cy="1099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For the NB classifier you can control where you are on the curve by changing “priors”:  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da-DK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8104584" cy="548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340768"/>
            <a:ext cx="5334000" cy="4057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00192" y="1340768"/>
            <a:ext cx="93610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0" y="6525344"/>
            <a:ext cx="9036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Picture source: https://glassboxmedicine.com/2019/02/23/measuring-performance-auc-auroc/</a:t>
            </a:r>
            <a:endParaRPr lang="da-DK" sz="1100"/>
          </a:p>
        </p:txBody>
      </p:sp>
    </p:spTree>
    <p:extLst>
      <p:ext uri="{BB962C8B-B14F-4D97-AF65-F5344CB8AC3E}">
        <p14:creationId xmlns:p14="http://schemas.microsoft.com/office/powerpoint/2010/main" val="120939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556792"/>
            <a:ext cx="8190526" cy="388843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5205"/>
            <a:ext cx="9036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/>
              <a:t>Precision-recall-curve</a:t>
            </a:r>
            <a:br>
              <a:rPr lang="en-US"/>
            </a:br>
            <a:r>
              <a:rPr lang="en-US" sz="2400" b="1"/>
              <a:t>Displays the trade-off between high precision and high recall </a:t>
            </a:r>
            <a:endParaRPr lang="da-DK" sz="2400" b="1"/>
          </a:p>
        </p:txBody>
      </p:sp>
      <p:sp>
        <p:nvSpPr>
          <p:cNvPr id="7" name="TextBox 6"/>
          <p:cNvSpPr txBox="1"/>
          <p:nvPr/>
        </p:nvSpPr>
        <p:spPr>
          <a:xfrm>
            <a:off x="0" y="6525344"/>
            <a:ext cx="9036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Picture source: https://classeval.wordpress.com/introduction/introduction-to-the-precision-recall-plot/</a:t>
            </a:r>
            <a:endParaRPr lang="da-DK" sz="1100"/>
          </a:p>
        </p:txBody>
      </p:sp>
    </p:spTree>
    <p:extLst>
      <p:ext uri="{BB962C8B-B14F-4D97-AF65-F5344CB8AC3E}">
        <p14:creationId xmlns:p14="http://schemas.microsoft.com/office/powerpoint/2010/main" val="39799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708920"/>
            <a:ext cx="688467" cy="4032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Train-test-methodology:</a:t>
            </a:r>
            <a:br>
              <a:rPr lang="en-US"/>
            </a:br>
            <a:br>
              <a:rPr lang="en-US"/>
            </a:br>
            <a:r>
              <a:rPr lang="en-US"/>
              <a:t>Split the data in train and test sets</a:t>
            </a: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888" b="444"/>
          <a:stretch/>
        </p:blipFill>
        <p:spPr>
          <a:xfrm>
            <a:off x="1187624" y="2492897"/>
            <a:ext cx="5465103" cy="41454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6256" y="4011756"/>
            <a:ext cx="720080" cy="648072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6876256" y="2715612"/>
            <a:ext cx="720080" cy="936104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6876256" y="5667940"/>
            <a:ext cx="720080" cy="964097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7092280" y="79309"/>
            <a:ext cx="1584176" cy="648072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/>
          <p:cNvSpPr txBox="1"/>
          <p:nvPr/>
        </p:nvSpPr>
        <p:spPr>
          <a:xfrm>
            <a:off x="7164288" y="18600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 (75%)</a:t>
            </a:r>
            <a:endParaRPr lang="da-DK"/>
          </a:p>
        </p:txBody>
      </p:sp>
      <p:sp>
        <p:nvSpPr>
          <p:cNvPr id="11" name="Rectangle 10"/>
          <p:cNvSpPr/>
          <p:nvPr/>
        </p:nvSpPr>
        <p:spPr>
          <a:xfrm>
            <a:off x="6876256" y="5019868"/>
            <a:ext cx="720080" cy="288032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6876256" y="5389237"/>
            <a:ext cx="72008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/>
          <p:cNvSpPr/>
          <p:nvPr/>
        </p:nvSpPr>
        <p:spPr>
          <a:xfrm>
            <a:off x="6876256" y="3691676"/>
            <a:ext cx="72008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6876256" y="4753137"/>
            <a:ext cx="72008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/>
          <p:cNvSpPr/>
          <p:nvPr/>
        </p:nvSpPr>
        <p:spPr>
          <a:xfrm>
            <a:off x="7092280" y="836712"/>
            <a:ext cx="1584176" cy="720080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/>
          <p:cNvSpPr txBox="1"/>
          <p:nvPr/>
        </p:nvSpPr>
        <p:spPr>
          <a:xfrm>
            <a:off x="7164288" y="9714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Test (25%)</a:t>
            </a:r>
            <a:endParaRPr lang="da-DK"/>
          </a:p>
        </p:txBody>
      </p:sp>
      <p:sp>
        <p:nvSpPr>
          <p:cNvPr id="19" name="Rectangle 18"/>
          <p:cNvSpPr/>
          <p:nvPr/>
        </p:nvSpPr>
        <p:spPr>
          <a:xfrm>
            <a:off x="1187624" y="2706282"/>
            <a:ext cx="5400600" cy="936104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ctangle 19"/>
          <p:cNvSpPr/>
          <p:nvPr/>
        </p:nvSpPr>
        <p:spPr>
          <a:xfrm>
            <a:off x="1187624" y="3682348"/>
            <a:ext cx="540060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ctangle 20"/>
          <p:cNvSpPr/>
          <p:nvPr/>
        </p:nvSpPr>
        <p:spPr>
          <a:xfrm>
            <a:off x="1187624" y="4002426"/>
            <a:ext cx="5400600" cy="648072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ctangle 21"/>
          <p:cNvSpPr/>
          <p:nvPr/>
        </p:nvSpPr>
        <p:spPr>
          <a:xfrm>
            <a:off x="1187624" y="4734473"/>
            <a:ext cx="540060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/>
          <p:cNvSpPr/>
          <p:nvPr/>
        </p:nvSpPr>
        <p:spPr>
          <a:xfrm>
            <a:off x="1187624" y="5658610"/>
            <a:ext cx="5400600" cy="892089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/>
          <p:cNvSpPr/>
          <p:nvPr/>
        </p:nvSpPr>
        <p:spPr>
          <a:xfrm>
            <a:off x="1187624" y="5379907"/>
            <a:ext cx="540060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/>
          <p:cNvSpPr/>
          <p:nvPr/>
        </p:nvSpPr>
        <p:spPr>
          <a:xfrm>
            <a:off x="1187624" y="5010538"/>
            <a:ext cx="5400600" cy="288032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xtBox 25"/>
          <p:cNvSpPr txBox="1"/>
          <p:nvPr/>
        </p:nvSpPr>
        <p:spPr>
          <a:xfrm>
            <a:off x="6804248" y="19795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Labels</a:t>
            </a:r>
            <a:endParaRPr lang="da-DK" b="1" u="sng"/>
          </a:p>
        </p:txBody>
      </p:sp>
      <p:sp>
        <p:nvSpPr>
          <p:cNvPr id="27" name="TextBox 26"/>
          <p:cNvSpPr txBox="1"/>
          <p:nvPr/>
        </p:nvSpPr>
        <p:spPr>
          <a:xfrm>
            <a:off x="3131840" y="19795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Features</a:t>
            </a:r>
            <a:endParaRPr lang="da-DK" b="1" u="sng"/>
          </a:p>
        </p:txBody>
      </p:sp>
    </p:spTree>
    <p:extLst>
      <p:ext uri="{BB962C8B-B14F-4D97-AF65-F5344CB8AC3E}">
        <p14:creationId xmlns:p14="http://schemas.microsoft.com/office/powerpoint/2010/main" val="14570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6" grpId="0" animBg="1"/>
      <p:bldP spid="12" grpId="0" animBg="1"/>
      <p:bldP spid="13" grpId="0" animBg="1"/>
      <p:bldP spid="14" grpId="0" animBg="1"/>
      <p:bldP spid="15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04248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6948264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Trained </a:t>
            </a:r>
          </a:p>
          <a:p>
            <a:pPr algn="ctr"/>
            <a:r>
              <a:rPr lang="en-US"/>
              <a:t>model</a:t>
            </a:r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1331640" y="256490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17" name="Rectangle 16"/>
          <p:cNvSpPr/>
          <p:nvPr/>
        </p:nvSpPr>
        <p:spPr>
          <a:xfrm>
            <a:off x="467544" y="5229200"/>
            <a:ext cx="1656184" cy="13681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/>
          <p:cNvSpPr txBox="1"/>
          <p:nvPr/>
        </p:nvSpPr>
        <p:spPr>
          <a:xfrm>
            <a:off x="933500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  <a:endParaRPr lang="da-DK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59632" y="56612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552" y="609329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Only features!</a:t>
            </a:r>
            <a:endParaRPr lang="da-DK" sz="1600"/>
          </a:p>
        </p:txBody>
      </p:sp>
      <p:sp>
        <p:nvSpPr>
          <p:cNvPr id="23" name="Rectangle 22"/>
          <p:cNvSpPr/>
          <p:nvPr/>
        </p:nvSpPr>
        <p:spPr>
          <a:xfrm>
            <a:off x="3059832" y="2060848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3059832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Training data</a:t>
            </a:r>
            <a:endParaRPr lang="da-DK"/>
          </a:p>
        </p:txBody>
      </p:sp>
      <p:sp>
        <p:nvSpPr>
          <p:cNvPr id="27" name="Rectangle 26"/>
          <p:cNvSpPr/>
          <p:nvPr/>
        </p:nvSpPr>
        <p:spPr>
          <a:xfrm>
            <a:off x="4716016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xtBox 27"/>
          <p:cNvSpPr txBox="1"/>
          <p:nvPr/>
        </p:nvSpPr>
        <p:spPr>
          <a:xfrm>
            <a:off x="4716016" y="198884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learning algorithm</a:t>
            </a:r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467544" y="1772816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TextBox 29"/>
          <p:cNvSpPr txBox="1"/>
          <p:nvPr/>
        </p:nvSpPr>
        <p:spPr>
          <a:xfrm>
            <a:off x="933500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  <a:endParaRPr lang="da-DK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27584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31640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1640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34" name="TextBox 33"/>
          <p:cNvSpPr txBox="1"/>
          <p:nvPr/>
        </p:nvSpPr>
        <p:spPr>
          <a:xfrm>
            <a:off x="467544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Features</a:t>
            </a:r>
            <a:endParaRPr lang="da-DK" sz="1600"/>
          </a:p>
        </p:txBody>
      </p:sp>
      <p:sp>
        <p:nvSpPr>
          <p:cNvPr id="50" name="Bent Arrow 49"/>
          <p:cNvSpPr/>
          <p:nvPr/>
        </p:nvSpPr>
        <p:spPr>
          <a:xfrm rot="16200000" flipV="1">
            <a:off x="3599892" y="1808820"/>
            <a:ext cx="2808312" cy="5328592"/>
          </a:xfrm>
          <a:prstGeom prst="bentArrow">
            <a:avLst>
              <a:gd name="adj1" fmla="val 7363"/>
              <a:gd name="adj2" fmla="val 7332"/>
              <a:gd name="adj3" fmla="val 9745"/>
              <a:gd name="adj4" fmla="val 426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211960" y="234888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ight Arrow 51"/>
          <p:cNvSpPr/>
          <p:nvPr/>
        </p:nvSpPr>
        <p:spPr>
          <a:xfrm>
            <a:off x="6118076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ight Arrow 52"/>
          <p:cNvSpPr/>
          <p:nvPr/>
        </p:nvSpPr>
        <p:spPr>
          <a:xfrm>
            <a:off x="2339752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Down Arrow 53"/>
          <p:cNvSpPr/>
          <p:nvPr/>
        </p:nvSpPr>
        <p:spPr>
          <a:xfrm>
            <a:off x="7740352" y="3068960"/>
            <a:ext cx="360040" cy="2592288"/>
          </a:xfrm>
          <a:prstGeom prst="downArrow">
            <a:avLst>
              <a:gd name="adj1" fmla="val 50000"/>
              <a:gd name="adj2" fmla="val 9938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TextBox 55"/>
          <p:cNvSpPr txBox="1"/>
          <p:nvPr/>
        </p:nvSpPr>
        <p:spPr>
          <a:xfrm>
            <a:off x="7236296" y="5885780"/>
            <a:ext cx="12961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Predicted</a:t>
            </a:r>
          </a:p>
          <a:p>
            <a:pPr algn="ctr"/>
            <a:r>
              <a:rPr lang="en-US"/>
              <a:t>label</a:t>
            </a:r>
            <a:endParaRPr lang="da-DK"/>
          </a:p>
        </p:txBody>
      </p:sp>
      <p:sp>
        <p:nvSpPr>
          <p:cNvPr id="57" name="Bent Arrow 56"/>
          <p:cNvSpPr/>
          <p:nvPr/>
        </p:nvSpPr>
        <p:spPr>
          <a:xfrm rot="5400000">
            <a:off x="2184872" y="2863800"/>
            <a:ext cx="946968" cy="637208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9752" y="3789040"/>
            <a:ext cx="1008112" cy="792088"/>
            <a:chOff x="2339752" y="3789040"/>
            <a:chExt cx="1008112" cy="792088"/>
          </a:xfrm>
        </p:grpSpPr>
        <p:sp>
          <p:nvSpPr>
            <p:cNvPr id="58" name="Rectangle 57"/>
            <p:cNvSpPr/>
            <p:nvPr/>
          </p:nvSpPr>
          <p:spPr>
            <a:xfrm>
              <a:off x="2339752" y="3789040"/>
              <a:ext cx="1008112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86104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Testing data</a:t>
              </a:r>
              <a:endParaRPr lang="da-DK"/>
            </a:p>
          </p:txBody>
        </p:sp>
      </p:grpSp>
      <p:sp>
        <p:nvSpPr>
          <p:cNvPr id="60" name="Bent Arrow 59"/>
          <p:cNvSpPr/>
          <p:nvPr/>
        </p:nvSpPr>
        <p:spPr>
          <a:xfrm rot="16200000" flipV="1">
            <a:off x="4680012" y="1880828"/>
            <a:ext cx="1224136" cy="3600400"/>
          </a:xfrm>
          <a:prstGeom prst="bentArrow">
            <a:avLst>
              <a:gd name="adj1" fmla="val 7363"/>
              <a:gd name="adj2" fmla="val 11176"/>
              <a:gd name="adj3" fmla="val 15624"/>
              <a:gd name="adj4" fmla="val 4268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16200000">
            <a:off x="7128284" y="1304764"/>
            <a:ext cx="648072" cy="288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" name="Group 5"/>
          <p:cNvGrpSpPr/>
          <p:nvPr/>
        </p:nvGrpSpPr>
        <p:grpSpPr>
          <a:xfrm>
            <a:off x="6876256" y="260648"/>
            <a:ext cx="1224136" cy="792088"/>
            <a:chOff x="6876256" y="260648"/>
            <a:chExt cx="1224136" cy="792088"/>
          </a:xfrm>
        </p:grpSpPr>
        <p:sp>
          <p:nvSpPr>
            <p:cNvPr id="63" name="Rectangle 62"/>
            <p:cNvSpPr/>
            <p:nvPr/>
          </p:nvSpPr>
          <p:spPr>
            <a:xfrm>
              <a:off x="6876256" y="260648"/>
              <a:ext cx="1224136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76256" y="332656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 accuracy</a:t>
              </a:r>
              <a:endParaRPr lang="da-DK"/>
            </a:p>
          </p:txBody>
        </p:sp>
      </p:grpSp>
      <p:sp>
        <p:nvSpPr>
          <p:cNvPr id="65" name="Bent Arrow 64"/>
          <p:cNvSpPr/>
          <p:nvPr/>
        </p:nvSpPr>
        <p:spPr>
          <a:xfrm rot="5400000" flipV="1">
            <a:off x="5400092" y="440668"/>
            <a:ext cx="1224136" cy="1440160"/>
          </a:xfrm>
          <a:prstGeom prst="bentArrow">
            <a:avLst>
              <a:gd name="adj1" fmla="val 8118"/>
              <a:gd name="adj2" fmla="val 15663"/>
              <a:gd name="adj3" fmla="val 25000"/>
              <a:gd name="adj4" fmla="val 4375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83968" y="1886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Tune hyperparameters</a:t>
            </a:r>
            <a:endParaRPr lang="da-DK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 animBg="1"/>
      <p:bldP spid="62" grpId="0" animBg="1"/>
      <p:bldP spid="65" grpId="0" animBg="1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methodologies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The methodology on the previous slide is actually the </a:t>
            </a:r>
            <a:r>
              <a:rPr lang="en-US" i="1"/>
              <a:t>simplest </a:t>
            </a:r>
            <a:r>
              <a:rPr lang="en-US"/>
              <a:t>of all the methodologies used! Here I list all the methodologies I am familiar with (diagrams are shown on the following slides):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arenR"/>
            </a:pPr>
            <a:r>
              <a:rPr lang="en-US"/>
              <a:t>“Train-Test” (the one from the previous slide)</a:t>
            </a:r>
          </a:p>
          <a:p>
            <a:pPr marL="457200" indent="-457200">
              <a:buAutoNum type="arabicParenR"/>
            </a:pPr>
            <a:r>
              <a:rPr lang="en-US"/>
              <a:t>“Validation”</a:t>
            </a:r>
          </a:p>
          <a:p>
            <a:pPr marL="457200" indent="-457200">
              <a:buAutoNum type="arabicParenR"/>
            </a:pPr>
            <a:r>
              <a:rPr lang="en-US"/>
              <a:t>“Cross validation”</a:t>
            </a:r>
          </a:p>
          <a:p>
            <a:pPr marL="457200" indent="-457200">
              <a:buAutoNum type="arabicParenR"/>
            </a:pPr>
            <a:r>
              <a:rPr lang="en-US"/>
              <a:t>“Leave-one-out Cross Validation”</a:t>
            </a:r>
          </a:p>
          <a:p>
            <a:pPr marL="457200" indent="-457200">
              <a:buAutoNum type="arabicParenR"/>
            </a:pPr>
            <a:endParaRPr lang="en-US"/>
          </a:p>
          <a:p>
            <a:pPr marL="457200" indent="-457200">
              <a:buAutoNum type="arabicParenR"/>
            </a:pPr>
            <a:endParaRPr lang="en-US"/>
          </a:p>
          <a:p>
            <a:pPr marL="457200" indent="-457200">
              <a:buAutoNum type="arabicParenR"/>
            </a:pPr>
            <a:endParaRPr lang="en-US"/>
          </a:p>
          <a:p>
            <a:pPr marL="0" indent="0">
              <a:buNone/>
            </a:pPr>
            <a:r>
              <a:rPr lang="en-US"/>
              <a:t>Note: We are still only talking about supervised classification!</a:t>
            </a:r>
          </a:p>
          <a:p>
            <a:pPr marL="457200" indent="-457200">
              <a:buAutoNum type="arabicParenR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606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708920"/>
            <a:ext cx="688467" cy="4032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886700" cy="1325563"/>
          </a:xfrm>
        </p:spPr>
        <p:txBody>
          <a:bodyPr/>
          <a:lstStyle/>
          <a:p>
            <a:r>
              <a:rPr lang="en-US"/>
              <a:t>Split the data in train, validation </a:t>
            </a:r>
            <a:br>
              <a:rPr lang="en-US"/>
            </a:br>
            <a:r>
              <a:rPr lang="en-US"/>
              <a:t>and test sets:</a:t>
            </a: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888" b="444"/>
          <a:stretch/>
        </p:blipFill>
        <p:spPr>
          <a:xfrm>
            <a:off x="1187624" y="2492897"/>
            <a:ext cx="5465103" cy="41454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6256" y="4293096"/>
            <a:ext cx="720080" cy="432048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6876256" y="2715612"/>
            <a:ext cx="720080" cy="936104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6876256" y="5667940"/>
            <a:ext cx="720080" cy="964097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7092280" y="44624"/>
            <a:ext cx="1584176" cy="648072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/>
          <p:cNvSpPr txBox="1"/>
          <p:nvPr/>
        </p:nvSpPr>
        <p:spPr>
          <a:xfrm>
            <a:off x="7452320" y="1886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</a:t>
            </a:r>
            <a:endParaRPr lang="da-DK"/>
          </a:p>
        </p:txBody>
      </p:sp>
      <p:sp>
        <p:nvSpPr>
          <p:cNvPr id="11" name="Rectangle 10"/>
          <p:cNvSpPr/>
          <p:nvPr/>
        </p:nvSpPr>
        <p:spPr>
          <a:xfrm>
            <a:off x="6876256" y="5019868"/>
            <a:ext cx="720080" cy="288032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6876256" y="5389237"/>
            <a:ext cx="72008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/>
          <p:cNvSpPr/>
          <p:nvPr/>
        </p:nvSpPr>
        <p:spPr>
          <a:xfrm>
            <a:off x="6876256" y="4005064"/>
            <a:ext cx="720080" cy="288032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6876256" y="4753137"/>
            <a:ext cx="72008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/>
          <p:cNvSpPr/>
          <p:nvPr/>
        </p:nvSpPr>
        <p:spPr>
          <a:xfrm>
            <a:off x="7092280" y="1378091"/>
            <a:ext cx="1584176" cy="610749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6296" y="14847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Validation</a:t>
            </a:r>
            <a:endParaRPr lang="da-DK"/>
          </a:p>
        </p:txBody>
      </p:sp>
      <p:sp>
        <p:nvSpPr>
          <p:cNvPr id="19" name="Rectangle 18"/>
          <p:cNvSpPr/>
          <p:nvPr/>
        </p:nvSpPr>
        <p:spPr>
          <a:xfrm>
            <a:off x="1187624" y="2706282"/>
            <a:ext cx="5400600" cy="936104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ctangle 19"/>
          <p:cNvSpPr/>
          <p:nvPr/>
        </p:nvSpPr>
        <p:spPr>
          <a:xfrm>
            <a:off x="1187624" y="4005064"/>
            <a:ext cx="5400600" cy="288032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ctangle 20"/>
          <p:cNvSpPr/>
          <p:nvPr/>
        </p:nvSpPr>
        <p:spPr>
          <a:xfrm>
            <a:off x="1187624" y="4293096"/>
            <a:ext cx="5400600" cy="357402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ctangle 21"/>
          <p:cNvSpPr/>
          <p:nvPr/>
        </p:nvSpPr>
        <p:spPr>
          <a:xfrm>
            <a:off x="1187624" y="4734473"/>
            <a:ext cx="540060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/>
          <p:cNvSpPr/>
          <p:nvPr/>
        </p:nvSpPr>
        <p:spPr>
          <a:xfrm>
            <a:off x="1187624" y="5658610"/>
            <a:ext cx="5400600" cy="892089"/>
          </a:xfrm>
          <a:prstGeom prst="rect">
            <a:avLst/>
          </a:prstGeom>
          <a:solidFill>
            <a:srgbClr val="5B9BD5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/>
          <p:cNvSpPr/>
          <p:nvPr/>
        </p:nvSpPr>
        <p:spPr>
          <a:xfrm>
            <a:off x="1187624" y="5379907"/>
            <a:ext cx="540060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xtBox 25"/>
          <p:cNvSpPr txBox="1"/>
          <p:nvPr/>
        </p:nvSpPr>
        <p:spPr>
          <a:xfrm>
            <a:off x="6804248" y="19795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Labels</a:t>
            </a:r>
            <a:endParaRPr lang="da-DK" b="1" u="sng"/>
          </a:p>
        </p:txBody>
      </p:sp>
      <p:sp>
        <p:nvSpPr>
          <p:cNvPr id="27" name="TextBox 26"/>
          <p:cNvSpPr txBox="1"/>
          <p:nvPr/>
        </p:nvSpPr>
        <p:spPr>
          <a:xfrm>
            <a:off x="3131840" y="19795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Features</a:t>
            </a:r>
            <a:endParaRPr lang="da-DK" b="1" u="sng"/>
          </a:p>
        </p:txBody>
      </p:sp>
      <p:sp>
        <p:nvSpPr>
          <p:cNvPr id="28" name="Rectangle 27"/>
          <p:cNvSpPr/>
          <p:nvPr/>
        </p:nvSpPr>
        <p:spPr>
          <a:xfrm>
            <a:off x="1187624" y="5066522"/>
            <a:ext cx="5400600" cy="288032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1187624" y="3682348"/>
            <a:ext cx="540060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/>
          <p:cNvSpPr/>
          <p:nvPr/>
        </p:nvSpPr>
        <p:spPr>
          <a:xfrm>
            <a:off x="6876256" y="3691676"/>
            <a:ext cx="720080" cy="288032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/>
          <p:cNvSpPr/>
          <p:nvPr/>
        </p:nvSpPr>
        <p:spPr>
          <a:xfrm>
            <a:off x="7092280" y="730019"/>
            <a:ext cx="1584176" cy="610749"/>
          </a:xfrm>
          <a:prstGeom prst="rect">
            <a:avLst/>
          </a:prstGeom>
          <a:solidFill>
            <a:srgbClr val="7030A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TextBox 32"/>
          <p:cNvSpPr txBox="1"/>
          <p:nvPr/>
        </p:nvSpPr>
        <p:spPr>
          <a:xfrm>
            <a:off x="7452320" y="8367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Test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163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“Validation” methodology</a:t>
            </a:r>
            <a:endParaRPr lang="da-DK"/>
          </a:p>
        </p:txBody>
      </p:sp>
      <p:sp>
        <p:nvSpPr>
          <p:cNvPr id="4" name="Rectangle 3"/>
          <p:cNvSpPr/>
          <p:nvPr/>
        </p:nvSpPr>
        <p:spPr>
          <a:xfrm>
            <a:off x="6804248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6948264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Trained </a:t>
            </a:r>
          </a:p>
          <a:p>
            <a:pPr algn="ctr"/>
            <a:r>
              <a:rPr lang="en-US"/>
              <a:t>model</a:t>
            </a:r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1331640" y="256490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23" name="Rectangle 22"/>
          <p:cNvSpPr/>
          <p:nvPr/>
        </p:nvSpPr>
        <p:spPr>
          <a:xfrm>
            <a:off x="3059832" y="2060848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3059832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Training data</a:t>
            </a:r>
            <a:endParaRPr lang="da-DK"/>
          </a:p>
        </p:txBody>
      </p:sp>
      <p:sp>
        <p:nvSpPr>
          <p:cNvPr id="27" name="Rectangle 26"/>
          <p:cNvSpPr/>
          <p:nvPr/>
        </p:nvSpPr>
        <p:spPr>
          <a:xfrm>
            <a:off x="4716016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xtBox 27"/>
          <p:cNvSpPr txBox="1"/>
          <p:nvPr/>
        </p:nvSpPr>
        <p:spPr>
          <a:xfrm>
            <a:off x="4716016" y="198884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learning algorithm</a:t>
            </a:r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467544" y="1772816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TextBox 29"/>
          <p:cNvSpPr txBox="1"/>
          <p:nvPr/>
        </p:nvSpPr>
        <p:spPr>
          <a:xfrm>
            <a:off x="933500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  <a:endParaRPr lang="da-DK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27584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31640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1640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34" name="TextBox 33"/>
          <p:cNvSpPr txBox="1"/>
          <p:nvPr/>
        </p:nvSpPr>
        <p:spPr>
          <a:xfrm>
            <a:off x="467544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Features</a:t>
            </a:r>
            <a:endParaRPr lang="da-DK" sz="1600"/>
          </a:p>
        </p:txBody>
      </p:sp>
      <p:sp>
        <p:nvSpPr>
          <p:cNvPr id="51" name="Right Arrow 50"/>
          <p:cNvSpPr/>
          <p:nvPr/>
        </p:nvSpPr>
        <p:spPr>
          <a:xfrm>
            <a:off x="4211960" y="234888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ight Arrow 51"/>
          <p:cNvSpPr/>
          <p:nvPr/>
        </p:nvSpPr>
        <p:spPr>
          <a:xfrm>
            <a:off x="6118076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ight Arrow 52"/>
          <p:cNvSpPr/>
          <p:nvPr/>
        </p:nvSpPr>
        <p:spPr>
          <a:xfrm>
            <a:off x="2339752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ight Arrow 61"/>
          <p:cNvSpPr/>
          <p:nvPr/>
        </p:nvSpPr>
        <p:spPr>
          <a:xfrm rot="16200000">
            <a:off x="7128284" y="1304764"/>
            <a:ext cx="648072" cy="288032"/>
          </a:xfrm>
          <a:prstGeom prst="rightArrow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Bent Arrow 64"/>
          <p:cNvSpPr/>
          <p:nvPr/>
        </p:nvSpPr>
        <p:spPr>
          <a:xfrm rot="5400000" flipV="1">
            <a:off x="5400092" y="440668"/>
            <a:ext cx="1224136" cy="1440160"/>
          </a:xfrm>
          <a:prstGeom prst="bentArrow">
            <a:avLst>
              <a:gd name="adj1" fmla="val 8118"/>
              <a:gd name="adj2" fmla="val 15663"/>
              <a:gd name="adj3" fmla="val 25000"/>
              <a:gd name="adj4" fmla="val 43750"/>
            </a:avLst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83968" y="1886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AE78D6"/>
                </a:solidFill>
              </a:rPr>
              <a:t>Tune hyperparameters</a:t>
            </a:r>
            <a:endParaRPr lang="da-DK">
              <a:solidFill>
                <a:srgbClr val="AE78D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76256" y="260648"/>
            <a:ext cx="1224136" cy="792088"/>
          </a:xfrm>
          <a:prstGeom prst="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TextBox 36"/>
          <p:cNvSpPr txBox="1"/>
          <p:nvPr/>
        </p:nvSpPr>
        <p:spPr>
          <a:xfrm>
            <a:off x="6876256" y="33265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Validation accuracy</a:t>
            </a:r>
            <a:endParaRPr lang="da-DK"/>
          </a:p>
        </p:txBody>
      </p:sp>
      <p:grpSp>
        <p:nvGrpSpPr>
          <p:cNvPr id="7" name="Group 6"/>
          <p:cNvGrpSpPr/>
          <p:nvPr/>
        </p:nvGrpSpPr>
        <p:grpSpPr>
          <a:xfrm>
            <a:off x="467544" y="3140968"/>
            <a:ext cx="7992888" cy="3528392"/>
            <a:chOff x="467544" y="3140968"/>
            <a:chExt cx="7992888" cy="3528392"/>
          </a:xfrm>
        </p:grpSpPr>
        <p:sp>
          <p:nvSpPr>
            <p:cNvPr id="58" name="Rectangle 57"/>
            <p:cNvSpPr/>
            <p:nvPr/>
          </p:nvSpPr>
          <p:spPr>
            <a:xfrm>
              <a:off x="467544" y="5589240"/>
              <a:ext cx="1008112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7544" y="566124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Testing data</a:t>
              </a:r>
              <a:endParaRPr lang="da-DK"/>
            </a:p>
          </p:txBody>
        </p:sp>
        <p:sp>
          <p:nvSpPr>
            <p:cNvPr id="60" name="Bent Arrow 59"/>
            <p:cNvSpPr/>
            <p:nvPr/>
          </p:nvSpPr>
          <p:spPr>
            <a:xfrm rot="16200000" flipV="1">
              <a:off x="3095836" y="1736812"/>
              <a:ext cx="2952328" cy="5760640"/>
            </a:xfrm>
            <a:prstGeom prst="bentArrow">
              <a:avLst>
                <a:gd name="adj1" fmla="val 7363"/>
                <a:gd name="adj2" fmla="val 6659"/>
                <a:gd name="adj3" fmla="val 15624"/>
                <a:gd name="adj4" fmla="val 4268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36296" y="5877272"/>
              <a:ext cx="1224136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36296" y="5949280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 accuracy</a:t>
              </a:r>
              <a:endParaRPr lang="da-DK"/>
            </a:p>
          </p:txBody>
        </p:sp>
        <p:sp>
          <p:nvSpPr>
            <p:cNvPr id="3" name="Right Arrow 2"/>
            <p:cNvSpPr/>
            <p:nvPr/>
          </p:nvSpPr>
          <p:spPr>
            <a:xfrm rot="5400000">
              <a:off x="-252536" y="4149080"/>
              <a:ext cx="2160240" cy="432048"/>
            </a:xfrm>
            <a:prstGeom prst="rightArrow">
              <a:avLst>
                <a:gd name="adj1" fmla="val 50000"/>
                <a:gd name="adj2" fmla="val 9350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Arrow 5"/>
            <p:cNvSpPr/>
            <p:nvPr/>
          </p:nvSpPr>
          <p:spPr>
            <a:xfrm rot="5400000">
              <a:off x="6444208" y="4293096"/>
              <a:ext cx="2520280" cy="360040"/>
            </a:xfrm>
            <a:prstGeom prst="rightArrow">
              <a:avLst>
                <a:gd name="adj1" fmla="val 23545"/>
                <a:gd name="adj2" fmla="val 9629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39" name="Bent Arrow 38"/>
          <p:cNvSpPr/>
          <p:nvPr/>
        </p:nvSpPr>
        <p:spPr>
          <a:xfrm rot="5400000">
            <a:off x="2184872" y="2863800"/>
            <a:ext cx="946968" cy="637208"/>
          </a:xfrm>
          <a:prstGeom prst="bentArrow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23728" y="3789040"/>
            <a:ext cx="1224136" cy="792088"/>
          </a:xfrm>
          <a:prstGeom prst="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TextBox 40"/>
          <p:cNvSpPr txBox="1"/>
          <p:nvPr/>
        </p:nvSpPr>
        <p:spPr>
          <a:xfrm>
            <a:off x="2123728" y="386104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Validation data</a:t>
            </a:r>
            <a:endParaRPr lang="da-DK"/>
          </a:p>
        </p:txBody>
      </p:sp>
      <p:sp>
        <p:nvSpPr>
          <p:cNvPr id="42" name="Bent Arrow 41"/>
          <p:cNvSpPr/>
          <p:nvPr/>
        </p:nvSpPr>
        <p:spPr>
          <a:xfrm rot="16200000" flipV="1">
            <a:off x="4680012" y="1880828"/>
            <a:ext cx="1224136" cy="3600400"/>
          </a:xfrm>
          <a:prstGeom prst="bentArrow">
            <a:avLst>
              <a:gd name="adj1" fmla="val 7363"/>
              <a:gd name="adj2" fmla="val 11176"/>
              <a:gd name="adj3" fmla="val 15624"/>
              <a:gd name="adj4" fmla="val 42688"/>
            </a:avLst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39752" y="1844824"/>
            <a:ext cx="3960440" cy="4966811"/>
            <a:chOff x="2339752" y="1844824"/>
            <a:chExt cx="3960440" cy="4966811"/>
          </a:xfrm>
        </p:grpSpPr>
        <p:sp>
          <p:nvSpPr>
            <p:cNvPr id="9" name="TextBox 8"/>
            <p:cNvSpPr txBox="1"/>
            <p:nvPr/>
          </p:nvSpPr>
          <p:spPr>
            <a:xfrm>
              <a:off x="2339752" y="1844824"/>
              <a:ext cx="4844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/>
                <a:t>*</a:t>
              </a:r>
              <a:endParaRPr lang="da-DK" sz="60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55776" y="6093296"/>
              <a:ext cx="3744416" cy="718339"/>
              <a:chOff x="2555776" y="6093296"/>
              <a:chExt cx="3744416" cy="71833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699792" y="6165304"/>
                <a:ext cx="360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the final model you train on </a:t>
                </a:r>
                <a:r>
                  <a:rPr lang="en-US" i="1"/>
                  <a:t>both </a:t>
                </a:r>
                <a:r>
                  <a:rPr lang="en-US"/>
                  <a:t>training and validation data!</a:t>
                </a:r>
                <a:endParaRPr lang="da-DK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55776" y="609329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*</a:t>
                </a:r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47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12576" y="188640"/>
            <a:ext cx="5724128" cy="1325563"/>
          </a:xfrm>
        </p:spPr>
        <p:txBody>
          <a:bodyPr/>
          <a:lstStyle/>
          <a:p>
            <a:pPr algn="ctr"/>
            <a:r>
              <a:rPr lang="en-US"/>
              <a:t>“Cross Validation” </a:t>
            </a:r>
            <a:br>
              <a:rPr lang="en-US"/>
            </a:br>
            <a:r>
              <a:rPr lang="en-US"/>
              <a:t>methodology</a:t>
            </a:r>
            <a:endParaRPr lang="da-DK"/>
          </a:p>
        </p:txBody>
      </p:sp>
      <p:sp>
        <p:nvSpPr>
          <p:cNvPr id="4" name="Rectangle 3"/>
          <p:cNvSpPr/>
          <p:nvPr/>
        </p:nvSpPr>
        <p:spPr>
          <a:xfrm>
            <a:off x="6804248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6948264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Trained </a:t>
            </a:r>
          </a:p>
          <a:p>
            <a:pPr algn="ctr"/>
            <a:r>
              <a:rPr lang="en-US"/>
              <a:t>model</a:t>
            </a:r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1331640" y="256490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23" name="Rectangle 22"/>
          <p:cNvSpPr/>
          <p:nvPr/>
        </p:nvSpPr>
        <p:spPr>
          <a:xfrm>
            <a:off x="3059832" y="1556792"/>
            <a:ext cx="100811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/>
          <p:cNvSpPr/>
          <p:nvPr/>
        </p:nvSpPr>
        <p:spPr>
          <a:xfrm>
            <a:off x="4716016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xtBox 27"/>
          <p:cNvSpPr txBox="1"/>
          <p:nvPr/>
        </p:nvSpPr>
        <p:spPr>
          <a:xfrm>
            <a:off x="4716016" y="198884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learning algorithm</a:t>
            </a:r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467544" y="1772816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TextBox 29"/>
          <p:cNvSpPr txBox="1"/>
          <p:nvPr/>
        </p:nvSpPr>
        <p:spPr>
          <a:xfrm>
            <a:off x="933500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  <a:endParaRPr lang="da-DK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27584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31640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1640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34" name="TextBox 33"/>
          <p:cNvSpPr txBox="1"/>
          <p:nvPr/>
        </p:nvSpPr>
        <p:spPr>
          <a:xfrm>
            <a:off x="467544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Features</a:t>
            </a:r>
            <a:endParaRPr lang="da-DK" sz="1600"/>
          </a:p>
        </p:txBody>
      </p:sp>
      <p:sp>
        <p:nvSpPr>
          <p:cNvPr id="52" name="Right Arrow 51"/>
          <p:cNvSpPr/>
          <p:nvPr/>
        </p:nvSpPr>
        <p:spPr>
          <a:xfrm>
            <a:off x="4139952" y="234888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ight Arrow 52"/>
          <p:cNvSpPr/>
          <p:nvPr/>
        </p:nvSpPr>
        <p:spPr>
          <a:xfrm>
            <a:off x="2339752" y="2348880"/>
            <a:ext cx="576064" cy="288032"/>
          </a:xfrm>
          <a:prstGeom prst="rightArrow">
            <a:avLst/>
          </a:prstGeom>
          <a:gradFill>
            <a:gsLst>
              <a:gs pos="0">
                <a:srgbClr val="AE78D6"/>
              </a:gs>
              <a:gs pos="6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5" name="Group 74"/>
          <p:cNvGrpSpPr/>
          <p:nvPr/>
        </p:nvGrpSpPr>
        <p:grpSpPr>
          <a:xfrm>
            <a:off x="4283968" y="44624"/>
            <a:ext cx="3960440" cy="1728192"/>
            <a:chOff x="4283968" y="44624"/>
            <a:chExt cx="3960440" cy="1728192"/>
          </a:xfrm>
        </p:grpSpPr>
        <p:sp>
          <p:nvSpPr>
            <p:cNvPr id="62" name="Right Arrow 61"/>
            <p:cNvSpPr/>
            <p:nvPr/>
          </p:nvSpPr>
          <p:spPr>
            <a:xfrm rot="16200000">
              <a:off x="7128284" y="1304764"/>
              <a:ext cx="648072" cy="288032"/>
            </a:xfrm>
            <a:prstGeom prst="rightArrow">
              <a:avLst/>
            </a:prstGeom>
            <a:solidFill>
              <a:srgbClr val="AE7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5" name="Bent Arrow 64"/>
            <p:cNvSpPr/>
            <p:nvPr/>
          </p:nvSpPr>
          <p:spPr>
            <a:xfrm rot="5400000" flipV="1">
              <a:off x="5400092" y="440668"/>
              <a:ext cx="1224136" cy="1440160"/>
            </a:xfrm>
            <a:prstGeom prst="bentArrow">
              <a:avLst>
                <a:gd name="adj1" fmla="val 8118"/>
                <a:gd name="adj2" fmla="val 15663"/>
                <a:gd name="adj3" fmla="val 25000"/>
                <a:gd name="adj4" fmla="val 43750"/>
              </a:avLst>
            </a:prstGeom>
            <a:solidFill>
              <a:srgbClr val="AE7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83968" y="18864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AE78D6"/>
                  </a:solidFill>
                </a:rPr>
                <a:t>Tune hyperparameters</a:t>
              </a:r>
              <a:endParaRPr lang="da-DK">
                <a:solidFill>
                  <a:srgbClr val="AE78D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76256" y="44624"/>
              <a:ext cx="1224136" cy="1008112"/>
            </a:xfrm>
            <a:prstGeom prst="rect">
              <a:avLst/>
            </a:prstGeom>
            <a:solidFill>
              <a:srgbClr val="AE7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32240" y="116632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Mean of all validation accuracies</a:t>
              </a:r>
              <a:endParaRPr lang="da-DK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22768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</a:t>
            </a:r>
            <a:endParaRPr lang="da-DK"/>
          </a:p>
        </p:txBody>
      </p:sp>
      <p:grpSp>
        <p:nvGrpSpPr>
          <p:cNvPr id="20" name="Group 19"/>
          <p:cNvGrpSpPr/>
          <p:nvPr/>
        </p:nvGrpSpPr>
        <p:grpSpPr>
          <a:xfrm>
            <a:off x="3059832" y="2420888"/>
            <a:ext cx="4320480" cy="3672408"/>
            <a:chOff x="3059832" y="2420888"/>
            <a:chExt cx="4320480" cy="3672408"/>
          </a:xfrm>
        </p:grpSpPr>
        <p:grpSp>
          <p:nvGrpSpPr>
            <p:cNvPr id="10" name="Group 9"/>
            <p:cNvGrpSpPr/>
            <p:nvPr/>
          </p:nvGrpSpPr>
          <p:grpSpPr>
            <a:xfrm>
              <a:off x="3059832" y="2420888"/>
              <a:ext cx="1008112" cy="432048"/>
              <a:chOff x="3059832" y="2420888"/>
              <a:chExt cx="1008112" cy="43204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059832" y="2420888"/>
                <a:ext cx="1008112" cy="432048"/>
              </a:xfrm>
              <a:prstGeom prst="rect">
                <a:avLst/>
              </a:prstGeom>
              <a:solidFill>
                <a:srgbClr val="AE78D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75856" y="244550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Val.</a:t>
                </a:r>
                <a:endParaRPr lang="da-DK"/>
              </a:p>
            </p:txBody>
          </p:sp>
        </p:grpSp>
        <p:sp>
          <p:nvSpPr>
            <p:cNvPr id="16" name="U-Turn Arrow 15"/>
            <p:cNvSpPr/>
            <p:nvPr/>
          </p:nvSpPr>
          <p:spPr>
            <a:xfrm flipV="1">
              <a:off x="3419872" y="2924944"/>
              <a:ext cx="3960440" cy="3168352"/>
            </a:xfrm>
            <a:prstGeom prst="uturnArrow">
              <a:avLst>
                <a:gd name="adj1" fmla="val 5887"/>
                <a:gd name="adj2" fmla="val 6948"/>
                <a:gd name="adj3" fmla="val 11776"/>
                <a:gd name="adj4" fmla="val 43750"/>
                <a:gd name="adj5" fmla="val 92344"/>
              </a:avLst>
            </a:prstGeom>
            <a:solidFill>
              <a:srgbClr val="AE7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59832" y="1556792"/>
            <a:ext cx="4320480" cy="3744416"/>
            <a:chOff x="3059832" y="1556792"/>
            <a:chExt cx="4320480" cy="3744416"/>
          </a:xfrm>
        </p:grpSpPr>
        <p:grpSp>
          <p:nvGrpSpPr>
            <p:cNvPr id="13" name="Group 12"/>
            <p:cNvGrpSpPr/>
            <p:nvPr/>
          </p:nvGrpSpPr>
          <p:grpSpPr>
            <a:xfrm>
              <a:off x="3059832" y="1556792"/>
              <a:ext cx="1008112" cy="432048"/>
              <a:chOff x="3059832" y="1556792"/>
              <a:chExt cx="1008112" cy="43204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59832" y="1556792"/>
                <a:ext cx="1008112" cy="432048"/>
              </a:xfrm>
              <a:prstGeom prst="rect">
                <a:avLst/>
              </a:prstGeom>
              <a:solidFill>
                <a:srgbClr val="AE78D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275856" y="1606808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Val.</a:t>
                </a:r>
                <a:endParaRPr lang="da-DK"/>
              </a:p>
            </p:txBody>
          </p:sp>
        </p:grpSp>
        <p:sp>
          <p:nvSpPr>
            <p:cNvPr id="61" name="U-Turn Arrow 60"/>
            <p:cNvSpPr/>
            <p:nvPr/>
          </p:nvSpPr>
          <p:spPr>
            <a:xfrm flipV="1">
              <a:off x="3419872" y="2132856"/>
              <a:ext cx="3960440" cy="3168352"/>
            </a:xfrm>
            <a:prstGeom prst="uturnArrow">
              <a:avLst>
                <a:gd name="adj1" fmla="val 5887"/>
                <a:gd name="adj2" fmla="val 6948"/>
                <a:gd name="adj3" fmla="val 10599"/>
                <a:gd name="adj4" fmla="val 43750"/>
                <a:gd name="adj5" fmla="val 67606"/>
              </a:avLst>
            </a:prstGeom>
            <a:solidFill>
              <a:srgbClr val="AE7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59832" y="1988840"/>
            <a:ext cx="4320480" cy="3672408"/>
            <a:chOff x="3059832" y="1988840"/>
            <a:chExt cx="4320480" cy="3672408"/>
          </a:xfrm>
        </p:grpSpPr>
        <p:grpSp>
          <p:nvGrpSpPr>
            <p:cNvPr id="12" name="Group 11"/>
            <p:cNvGrpSpPr/>
            <p:nvPr/>
          </p:nvGrpSpPr>
          <p:grpSpPr>
            <a:xfrm>
              <a:off x="3059832" y="1988840"/>
              <a:ext cx="1008112" cy="432048"/>
              <a:chOff x="3059832" y="1988840"/>
              <a:chExt cx="1008112" cy="43204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059832" y="1988840"/>
                <a:ext cx="1008112" cy="432048"/>
              </a:xfrm>
              <a:prstGeom prst="rect">
                <a:avLst/>
              </a:prstGeom>
              <a:solidFill>
                <a:srgbClr val="AE78D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75856" y="203964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Val.</a:t>
                </a:r>
                <a:endParaRPr lang="da-DK"/>
              </a:p>
            </p:txBody>
          </p:sp>
        </p:grpSp>
        <p:sp>
          <p:nvSpPr>
            <p:cNvPr id="67" name="U-Turn Arrow 66"/>
            <p:cNvSpPr/>
            <p:nvPr/>
          </p:nvSpPr>
          <p:spPr>
            <a:xfrm flipV="1">
              <a:off x="3419872" y="2492896"/>
              <a:ext cx="3960440" cy="3168352"/>
            </a:xfrm>
            <a:prstGeom prst="uturnArrow">
              <a:avLst>
                <a:gd name="adj1" fmla="val 5887"/>
                <a:gd name="adj2" fmla="val 6948"/>
                <a:gd name="adj3" fmla="val 12071"/>
                <a:gd name="adj4" fmla="val 43750"/>
                <a:gd name="adj5" fmla="val 79386"/>
              </a:avLst>
            </a:prstGeom>
            <a:solidFill>
              <a:srgbClr val="AE7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59832" y="2852936"/>
            <a:ext cx="4320480" cy="3672408"/>
            <a:chOff x="3059832" y="2899589"/>
            <a:chExt cx="4320480" cy="3672408"/>
          </a:xfrm>
        </p:grpSpPr>
        <p:grpSp>
          <p:nvGrpSpPr>
            <p:cNvPr id="9" name="Group 8"/>
            <p:cNvGrpSpPr/>
            <p:nvPr/>
          </p:nvGrpSpPr>
          <p:grpSpPr>
            <a:xfrm>
              <a:off x="3059832" y="2899589"/>
              <a:ext cx="1008112" cy="432048"/>
              <a:chOff x="3059832" y="2852936"/>
              <a:chExt cx="1008112" cy="43204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059832" y="2852936"/>
                <a:ext cx="1008112" cy="432048"/>
              </a:xfrm>
              <a:prstGeom prst="rect">
                <a:avLst/>
              </a:prstGeom>
              <a:solidFill>
                <a:srgbClr val="AE78D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75856" y="289103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Val.</a:t>
                </a:r>
                <a:endParaRPr lang="da-DK"/>
              </a:p>
            </p:txBody>
          </p:sp>
        </p:grpSp>
        <p:sp>
          <p:nvSpPr>
            <p:cNvPr id="68" name="U-Turn Arrow 67"/>
            <p:cNvSpPr/>
            <p:nvPr/>
          </p:nvSpPr>
          <p:spPr>
            <a:xfrm flipV="1">
              <a:off x="3419872" y="3403645"/>
              <a:ext cx="3960440" cy="3168352"/>
            </a:xfrm>
            <a:prstGeom prst="uturnArrow">
              <a:avLst>
                <a:gd name="adj1" fmla="val 6237"/>
                <a:gd name="adj2" fmla="val 6801"/>
                <a:gd name="adj3" fmla="val 10304"/>
                <a:gd name="adj4" fmla="val 43750"/>
                <a:gd name="adj5" fmla="val 100000"/>
              </a:avLst>
            </a:prstGeom>
            <a:solidFill>
              <a:srgbClr val="AE7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59832" y="3284984"/>
            <a:ext cx="4320480" cy="3456384"/>
            <a:chOff x="3059832" y="3331637"/>
            <a:chExt cx="4320480" cy="3456384"/>
          </a:xfrm>
        </p:grpSpPr>
        <p:grpSp>
          <p:nvGrpSpPr>
            <p:cNvPr id="8" name="Group 7"/>
            <p:cNvGrpSpPr/>
            <p:nvPr/>
          </p:nvGrpSpPr>
          <p:grpSpPr>
            <a:xfrm>
              <a:off x="3059832" y="3331637"/>
              <a:ext cx="1008112" cy="432048"/>
              <a:chOff x="3059832" y="3284984"/>
              <a:chExt cx="1008112" cy="43204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59832" y="3284984"/>
                <a:ext cx="1008112" cy="432048"/>
              </a:xfrm>
              <a:prstGeom prst="rect">
                <a:avLst/>
              </a:prstGeom>
              <a:solidFill>
                <a:srgbClr val="AE78D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75856" y="3326492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Val.</a:t>
                </a:r>
                <a:endParaRPr lang="da-DK"/>
              </a:p>
            </p:txBody>
          </p:sp>
        </p:grpSp>
        <p:sp>
          <p:nvSpPr>
            <p:cNvPr id="69" name="U-Turn Arrow 68"/>
            <p:cNvSpPr/>
            <p:nvPr/>
          </p:nvSpPr>
          <p:spPr>
            <a:xfrm flipV="1">
              <a:off x="3419872" y="3835693"/>
              <a:ext cx="3960440" cy="2952328"/>
            </a:xfrm>
            <a:prstGeom prst="uturnArrow">
              <a:avLst>
                <a:gd name="adj1" fmla="val 5887"/>
                <a:gd name="adj2" fmla="val 6948"/>
                <a:gd name="adj3" fmla="val 12071"/>
                <a:gd name="adj4" fmla="val 43750"/>
                <a:gd name="adj5" fmla="val 100000"/>
              </a:avLst>
            </a:prstGeom>
            <a:solidFill>
              <a:srgbClr val="AE7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74" name="Right Arrow 73"/>
          <p:cNvSpPr/>
          <p:nvPr/>
        </p:nvSpPr>
        <p:spPr>
          <a:xfrm>
            <a:off x="6118076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57" name="Group 56"/>
          <p:cNvGrpSpPr/>
          <p:nvPr/>
        </p:nvGrpSpPr>
        <p:grpSpPr>
          <a:xfrm>
            <a:off x="467544" y="3140968"/>
            <a:ext cx="8136904" cy="3528392"/>
            <a:chOff x="467544" y="3140968"/>
            <a:chExt cx="8136904" cy="3528392"/>
          </a:xfrm>
        </p:grpSpPr>
        <p:sp>
          <p:nvSpPr>
            <p:cNvPr id="58" name="Rectangle 57"/>
            <p:cNvSpPr/>
            <p:nvPr/>
          </p:nvSpPr>
          <p:spPr>
            <a:xfrm>
              <a:off x="467544" y="5589240"/>
              <a:ext cx="1008112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7544" y="566124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Testing data</a:t>
              </a:r>
              <a:endParaRPr lang="da-DK"/>
            </a:p>
          </p:txBody>
        </p:sp>
        <p:sp>
          <p:nvSpPr>
            <p:cNvPr id="60" name="Bent Arrow 59"/>
            <p:cNvSpPr/>
            <p:nvPr/>
          </p:nvSpPr>
          <p:spPr>
            <a:xfrm rot="16200000" flipV="1">
              <a:off x="3275856" y="1556792"/>
              <a:ext cx="2952328" cy="6120680"/>
            </a:xfrm>
            <a:prstGeom prst="bentArrow">
              <a:avLst>
                <a:gd name="adj1" fmla="val 7363"/>
                <a:gd name="adj2" fmla="val 6659"/>
                <a:gd name="adj3" fmla="val 14992"/>
                <a:gd name="adj4" fmla="val 4268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80312" y="5877272"/>
              <a:ext cx="1224136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80312" y="5949280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 accuracy</a:t>
              </a:r>
              <a:endParaRPr lang="da-DK"/>
            </a:p>
          </p:txBody>
        </p:sp>
        <p:sp>
          <p:nvSpPr>
            <p:cNvPr id="3" name="Right Arrow 2"/>
            <p:cNvSpPr/>
            <p:nvPr/>
          </p:nvSpPr>
          <p:spPr>
            <a:xfrm rot="5400000">
              <a:off x="-252536" y="4149080"/>
              <a:ext cx="2160240" cy="432048"/>
            </a:xfrm>
            <a:prstGeom prst="rightArrow">
              <a:avLst>
                <a:gd name="adj1" fmla="val 50000"/>
                <a:gd name="adj2" fmla="val 9350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Arrow 5"/>
            <p:cNvSpPr/>
            <p:nvPr/>
          </p:nvSpPr>
          <p:spPr>
            <a:xfrm rot="5400000">
              <a:off x="6660231" y="4293096"/>
              <a:ext cx="2520280" cy="360040"/>
            </a:xfrm>
            <a:prstGeom prst="rightArrow">
              <a:avLst>
                <a:gd name="adj1" fmla="val 23545"/>
                <a:gd name="adj2" fmla="val 9629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10193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60648"/>
            <a:ext cx="5724128" cy="1325563"/>
          </a:xfrm>
        </p:spPr>
        <p:txBody>
          <a:bodyPr/>
          <a:lstStyle/>
          <a:p>
            <a:pPr algn="ctr"/>
            <a:r>
              <a:rPr lang="en-US"/>
              <a:t>“Leave-1-out Cross Validation” </a:t>
            </a:r>
            <a:br>
              <a:rPr lang="en-US"/>
            </a:br>
            <a:r>
              <a:rPr lang="en-US"/>
              <a:t>methodology</a:t>
            </a:r>
            <a:endParaRPr lang="da-DK"/>
          </a:p>
        </p:txBody>
      </p:sp>
      <p:sp>
        <p:nvSpPr>
          <p:cNvPr id="4" name="Rectangle 3"/>
          <p:cNvSpPr/>
          <p:nvPr/>
        </p:nvSpPr>
        <p:spPr>
          <a:xfrm>
            <a:off x="6804248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6948264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Trained </a:t>
            </a:r>
          </a:p>
          <a:p>
            <a:pPr algn="ctr"/>
            <a:r>
              <a:rPr lang="en-US"/>
              <a:t>model</a:t>
            </a:r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1331640" y="256490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23" name="Rectangle 22"/>
          <p:cNvSpPr/>
          <p:nvPr/>
        </p:nvSpPr>
        <p:spPr>
          <a:xfrm>
            <a:off x="3059832" y="1556792"/>
            <a:ext cx="100811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/>
          <p:cNvSpPr/>
          <p:nvPr/>
        </p:nvSpPr>
        <p:spPr>
          <a:xfrm>
            <a:off x="4716016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xtBox 27"/>
          <p:cNvSpPr txBox="1"/>
          <p:nvPr/>
        </p:nvSpPr>
        <p:spPr>
          <a:xfrm>
            <a:off x="4716016" y="198884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learning algorithm</a:t>
            </a:r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467544" y="1772816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TextBox 29"/>
          <p:cNvSpPr txBox="1"/>
          <p:nvPr/>
        </p:nvSpPr>
        <p:spPr>
          <a:xfrm>
            <a:off x="933500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  <a:endParaRPr lang="da-DK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27584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31640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1640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34" name="TextBox 33"/>
          <p:cNvSpPr txBox="1"/>
          <p:nvPr/>
        </p:nvSpPr>
        <p:spPr>
          <a:xfrm>
            <a:off x="467544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Features</a:t>
            </a:r>
            <a:endParaRPr lang="da-DK" sz="1600"/>
          </a:p>
        </p:txBody>
      </p:sp>
      <p:sp>
        <p:nvSpPr>
          <p:cNvPr id="52" name="Right Arrow 51"/>
          <p:cNvSpPr/>
          <p:nvPr/>
        </p:nvSpPr>
        <p:spPr>
          <a:xfrm>
            <a:off x="4139952" y="234888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ight Arrow 52"/>
          <p:cNvSpPr/>
          <p:nvPr/>
        </p:nvSpPr>
        <p:spPr>
          <a:xfrm>
            <a:off x="2339752" y="2348880"/>
            <a:ext cx="576064" cy="288032"/>
          </a:xfrm>
          <a:prstGeom prst="rightArrow">
            <a:avLst/>
          </a:prstGeom>
          <a:gradFill>
            <a:gsLst>
              <a:gs pos="0">
                <a:srgbClr val="AE78D6"/>
              </a:gs>
              <a:gs pos="6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ight Arrow 61"/>
          <p:cNvSpPr/>
          <p:nvPr/>
        </p:nvSpPr>
        <p:spPr>
          <a:xfrm rot="16200000">
            <a:off x="7128284" y="1304764"/>
            <a:ext cx="648072" cy="288032"/>
          </a:xfrm>
          <a:prstGeom prst="rightArrow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Bent Arrow 64"/>
          <p:cNvSpPr/>
          <p:nvPr/>
        </p:nvSpPr>
        <p:spPr>
          <a:xfrm rot="5400000" flipV="1">
            <a:off x="5400092" y="440668"/>
            <a:ext cx="1224136" cy="1440160"/>
          </a:xfrm>
          <a:prstGeom prst="bentArrow">
            <a:avLst>
              <a:gd name="adj1" fmla="val 8118"/>
              <a:gd name="adj2" fmla="val 15663"/>
              <a:gd name="adj3" fmla="val 25000"/>
              <a:gd name="adj4" fmla="val 43750"/>
            </a:avLst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83968" y="1886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AE78D6"/>
                </a:solidFill>
              </a:rPr>
              <a:t>Tune hyperparameters</a:t>
            </a:r>
            <a:endParaRPr lang="da-DK">
              <a:solidFill>
                <a:srgbClr val="AE78D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76256" y="44624"/>
            <a:ext cx="1224136" cy="1008112"/>
          </a:xfrm>
          <a:prstGeom prst="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TextBox 36"/>
          <p:cNvSpPr txBox="1"/>
          <p:nvPr/>
        </p:nvSpPr>
        <p:spPr>
          <a:xfrm>
            <a:off x="6732240" y="116632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Mean of all validation accuracies</a:t>
            </a:r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3203848" y="22768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</a:t>
            </a:r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>
            <a:off x="3059832" y="2852936"/>
            <a:ext cx="4320480" cy="3672408"/>
            <a:chOff x="3059832" y="2899589"/>
            <a:chExt cx="4320480" cy="3672408"/>
          </a:xfrm>
        </p:grpSpPr>
        <p:grpSp>
          <p:nvGrpSpPr>
            <p:cNvPr id="9" name="Group 8"/>
            <p:cNvGrpSpPr/>
            <p:nvPr/>
          </p:nvGrpSpPr>
          <p:grpSpPr>
            <a:xfrm>
              <a:off x="3059832" y="2899589"/>
              <a:ext cx="1008112" cy="432048"/>
              <a:chOff x="3059832" y="2852936"/>
              <a:chExt cx="1008112" cy="43204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059832" y="2852936"/>
                <a:ext cx="1008112" cy="432048"/>
              </a:xfrm>
              <a:prstGeom prst="rect">
                <a:avLst/>
              </a:prstGeom>
              <a:solidFill>
                <a:srgbClr val="AE78D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75856" y="289103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Val.</a:t>
                </a:r>
                <a:endParaRPr lang="da-DK"/>
              </a:p>
            </p:txBody>
          </p:sp>
        </p:grpSp>
        <p:sp>
          <p:nvSpPr>
            <p:cNvPr id="68" name="U-Turn Arrow 67"/>
            <p:cNvSpPr/>
            <p:nvPr/>
          </p:nvSpPr>
          <p:spPr>
            <a:xfrm flipV="1">
              <a:off x="3419872" y="3403645"/>
              <a:ext cx="3960440" cy="3168352"/>
            </a:xfrm>
            <a:prstGeom prst="uturnArrow">
              <a:avLst>
                <a:gd name="adj1" fmla="val 6237"/>
                <a:gd name="adj2" fmla="val 6801"/>
                <a:gd name="adj3" fmla="val 10304"/>
                <a:gd name="adj4" fmla="val 43750"/>
                <a:gd name="adj5" fmla="val 100000"/>
              </a:avLst>
            </a:prstGeom>
            <a:solidFill>
              <a:srgbClr val="AE7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74" name="Right Arrow 73"/>
          <p:cNvSpPr/>
          <p:nvPr/>
        </p:nvSpPr>
        <p:spPr>
          <a:xfrm>
            <a:off x="6118076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57" name="Group 56"/>
          <p:cNvGrpSpPr/>
          <p:nvPr/>
        </p:nvGrpSpPr>
        <p:grpSpPr>
          <a:xfrm>
            <a:off x="467544" y="3140968"/>
            <a:ext cx="8136904" cy="3528392"/>
            <a:chOff x="467544" y="3140968"/>
            <a:chExt cx="8136904" cy="3528392"/>
          </a:xfrm>
        </p:grpSpPr>
        <p:sp>
          <p:nvSpPr>
            <p:cNvPr id="58" name="Rectangle 57"/>
            <p:cNvSpPr/>
            <p:nvPr/>
          </p:nvSpPr>
          <p:spPr>
            <a:xfrm>
              <a:off x="467544" y="5589240"/>
              <a:ext cx="1008112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7544" y="566124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Testing data</a:t>
              </a:r>
              <a:endParaRPr lang="da-DK"/>
            </a:p>
          </p:txBody>
        </p:sp>
        <p:sp>
          <p:nvSpPr>
            <p:cNvPr id="60" name="Bent Arrow 59"/>
            <p:cNvSpPr/>
            <p:nvPr/>
          </p:nvSpPr>
          <p:spPr>
            <a:xfrm rot="16200000" flipV="1">
              <a:off x="3275856" y="1556792"/>
              <a:ext cx="2952328" cy="6120680"/>
            </a:xfrm>
            <a:prstGeom prst="bentArrow">
              <a:avLst>
                <a:gd name="adj1" fmla="val 7363"/>
                <a:gd name="adj2" fmla="val 6659"/>
                <a:gd name="adj3" fmla="val 14992"/>
                <a:gd name="adj4" fmla="val 4268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80312" y="5877272"/>
              <a:ext cx="1224136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80312" y="5949280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 accuracy</a:t>
              </a:r>
              <a:endParaRPr lang="da-DK"/>
            </a:p>
          </p:txBody>
        </p:sp>
        <p:sp>
          <p:nvSpPr>
            <p:cNvPr id="3" name="Right Arrow 2"/>
            <p:cNvSpPr/>
            <p:nvPr/>
          </p:nvSpPr>
          <p:spPr>
            <a:xfrm rot="5400000">
              <a:off x="-252536" y="4149080"/>
              <a:ext cx="2160240" cy="432048"/>
            </a:xfrm>
            <a:prstGeom prst="rightArrow">
              <a:avLst>
                <a:gd name="adj1" fmla="val 50000"/>
                <a:gd name="adj2" fmla="val 9350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Arrow 5"/>
            <p:cNvSpPr/>
            <p:nvPr/>
          </p:nvSpPr>
          <p:spPr>
            <a:xfrm rot="5400000">
              <a:off x="6660231" y="4293096"/>
              <a:ext cx="2520280" cy="360040"/>
            </a:xfrm>
            <a:prstGeom prst="rightArrow">
              <a:avLst>
                <a:gd name="adj1" fmla="val 23545"/>
                <a:gd name="adj2" fmla="val 9629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3645024"/>
            <a:ext cx="7488832" cy="1872208"/>
            <a:chOff x="827584" y="3645024"/>
            <a:chExt cx="7488832" cy="1872208"/>
          </a:xfrm>
        </p:grpSpPr>
        <p:sp>
          <p:nvSpPr>
            <p:cNvPr id="22" name="Rectangular Callout 21"/>
            <p:cNvSpPr/>
            <p:nvPr/>
          </p:nvSpPr>
          <p:spPr>
            <a:xfrm>
              <a:off x="827584" y="3645024"/>
              <a:ext cx="7488832" cy="1872208"/>
            </a:xfrm>
            <a:prstGeom prst="wedgeRectCallout">
              <a:avLst>
                <a:gd name="adj1" fmla="val -46624"/>
                <a:gd name="adj2" fmla="val -195658"/>
              </a:avLst>
            </a:prstGeom>
            <a:solidFill>
              <a:schemeClr val="accent4">
                <a:alpha val="7294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9592" y="3645024"/>
              <a:ext cx="7412761" cy="17543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Special case of cross validation</a:t>
              </a:r>
            </a:p>
            <a:p>
              <a:pPr algn="ctr"/>
              <a:r>
                <a:rPr lang="en-US" sz="3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where each validation-set only</a:t>
              </a:r>
            </a:p>
            <a:p>
              <a:pPr algn="ctr"/>
              <a:r>
                <a:rPr lang="en-US" sz="3600" b="1" cap="none" spc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contains one data-point!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5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65126"/>
            <a:ext cx="8263830" cy="1325563"/>
          </a:xfrm>
        </p:spPr>
        <p:txBody>
          <a:bodyPr/>
          <a:lstStyle/>
          <a:p>
            <a:r>
              <a:rPr lang="en-US"/>
              <a:t>About data preparation and feature engineering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968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Last time we talked about how to prepare your data for machine learning, i.e. stuff like: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u="sng"/>
              <a:t>Cleaning up data:</a:t>
            </a:r>
          </a:p>
          <a:p>
            <a:pPr marL="0" indent="0">
              <a:buNone/>
            </a:pPr>
            <a:r>
              <a:rPr lang="en-US"/>
              <a:t>		- Identify (and remove?) outliers</a:t>
            </a:r>
          </a:p>
          <a:p>
            <a:pPr marL="0" indent="0">
              <a:buNone/>
            </a:pPr>
            <a:r>
              <a:rPr lang="en-US"/>
              <a:t>		- Handle rows/columns with NaN-values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u="sng"/>
              <a:t>Feature engineering:</a:t>
            </a:r>
          </a:p>
          <a:p>
            <a:pPr marL="0" indent="0">
              <a:buNone/>
            </a:pPr>
            <a:r>
              <a:rPr lang="en-US"/>
              <a:t>		- Create dummies</a:t>
            </a:r>
          </a:p>
          <a:p>
            <a:pPr marL="0" indent="0">
              <a:buNone/>
            </a:pPr>
            <a:r>
              <a:rPr lang="en-US"/>
              <a:t>		- Normalize or scale data</a:t>
            </a:r>
          </a:p>
          <a:p>
            <a:pPr marL="0" indent="0">
              <a:buNone/>
            </a:pPr>
            <a:r>
              <a:rPr lang="en-US"/>
              <a:t>		- Representation of text-data (e.g. “Back-of-words”)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But </a:t>
            </a:r>
            <a:r>
              <a:rPr lang="en-US" b="1" i="1"/>
              <a:t>when </a:t>
            </a:r>
            <a:r>
              <a:rPr lang="en-US"/>
              <a:t>should you do this?</a:t>
            </a:r>
            <a:endParaRPr lang="en-US" b="1"/>
          </a:p>
          <a:p>
            <a:pPr>
              <a:buFontTx/>
              <a:buChar char="-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395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11908</TotalTime>
  <Words>606</Words>
  <Application>Microsoft Office PowerPoint</Application>
  <PresentationFormat>On-screen Show (4:3)</PresentationFormat>
  <Paragraphs>155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Office Theme</vt:lpstr>
      <vt:lpstr>Validation methodologies &amp; performance metrics</vt:lpstr>
      <vt:lpstr>Train-test-methodology:  Split the data in train and test sets</vt:lpstr>
      <vt:lpstr>PowerPoint Presentation</vt:lpstr>
      <vt:lpstr>Machine learning methodologies</vt:lpstr>
      <vt:lpstr>Split the data in train, validation  and test sets:</vt:lpstr>
      <vt:lpstr>“Validation” methodology</vt:lpstr>
      <vt:lpstr>“Cross Validation”  methodology</vt:lpstr>
      <vt:lpstr>“Leave-1-out Cross Validation”  methodology</vt:lpstr>
      <vt:lpstr>About data preparation and feature engineering</vt:lpstr>
      <vt:lpstr>PowerPoint Presentation</vt:lpstr>
      <vt:lpstr>PowerPoint Presentation</vt:lpstr>
      <vt:lpstr>Perfomance metrics  (for supervised classification)</vt:lpstr>
      <vt:lpstr>True and false positives and negatives</vt:lpstr>
      <vt:lpstr>Confusion matrix:</vt:lpstr>
      <vt:lpstr>Multi-class confussion matrix</vt:lpstr>
      <vt:lpstr>PowerPoint Presentation</vt:lpstr>
      <vt:lpstr>ROC curve Displays the trade-off between high True positive rate and low false positive rate </vt:lpstr>
      <vt:lpstr>PowerPoint Presentation</vt:lpstr>
    </vt:vector>
  </TitlesOfParts>
  <Manager/>
  <Company>VIA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Lect. 1</dc:title>
  <dc:subject>Introduction</dc:subject>
  <dc:creator>Richard Brooks</dc:creator>
  <cp:keywords/>
  <dc:description/>
  <cp:lastModifiedBy>Richard Brooks (RIB) | VIA</cp:lastModifiedBy>
  <cp:revision>155</cp:revision>
  <cp:lastPrinted>2005-09-02T04:15:44Z</cp:lastPrinted>
  <dcterms:created xsi:type="dcterms:W3CDTF">2013-02-03T22:09:25Z</dcterms:created>
  <dcterms:modified xsi:type="dcterms:W3CDTF">2023-06-15T06:45:58Z</dcterms:modified>
  <cp:category/>
</cp:coreProperties>
</file>