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826" r:id="rId1"/>
  </p:sldMasterIdLst>
  <p:notesMasterIdLst>
    <p:notesMasterId r:id="rId32"/>
  </p:notesMasterIdLst>
  <p:sldIdLst>
    <p:sldId id="337" r:id="rId2"/>
    <p:sldId id="338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52" r:id="rId12"/>
    <p:sldId id="349" r:id="rId13"/>
    <p:sldId id="350" r:id="rId14"/>
    <p:sldId id="351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>
      <p:cViewPr varScale="1">
        <p:scale>
          <a:sx n="65" d="100"/>
          <a:sy n="65" d="100"/>
        </p:scale>
        <p:origin x="85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AFD0F-CE28-4AB9-B8FE-F48551565AE3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55E2-B74A-453B-87F3-C7530214B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83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5 - MOBILE TRANSPORT LAYER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D6E91-CED3-4180-AFE8-82C0BD22144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8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29464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400" b="0" smtClean="0">
                <a:latin typeface="McGrawHill-Italic" pitchFamily="2" charset="0"/>
              </a:rPr>
              <a:t>McGraw-Hill</a:t>
            </a:r>
            <a:endParaRPr lang="en-US" altLang="en-US" sz="2400" b="0" smtClean="0"/>
          </a:p>
        </p:txBody>
      </p:sp>
      <p:sp>
        <p:nvSpPr>
          <p:cNvPr id="20" name="Text Box 18"/>
          <p:cNvSpPr txBox="1">
            <a:spLocks noChangeArrowheads="1"/>
          </p:cNvSpPr>
          <p:nvPr userDrawn="1"/>
        </p:nvSpPr>
        <p:spPr bwMode="auto">
          <a:xfrm>
            <a:off x="6096000" y="6553200"/>
            <a:ext cx="60960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Char char="©"/>
              <a:defRPr/>
            </a:pPr>
            <a:r>
              <a:rPr lang="en-US" altLang="en-US" sz="1400" b="0" smtClean="0">
                <a:latin typeface="McGrawHill-Italic" pitchFamily="2" charset="0"/>
              </a:rPr>
              <a:t>The McGraw-Hill Companies, Inc., 2000</a:t>
            </a:r>
            <a:endParaRPr lang="en-US" altLang="en-US" sz="2400" b="0" smtClean="0"/>
          </a:p>
        </p:txBody>
      </p:sp>
    </p:spTree>
    <p:extLst>
      <p:ext uri="{BB962C8B-B14F-4D97-AF65-F5344CB8AC3E}">
        <p14:creationId xmlns:p14="http://schemas.microsoft.com/office/powerpoint/2010/main" val="230987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5 - MOBILE TRANSPORT LAYER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C67205-64EE-4AED-A6AE-8A5B15979EB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763065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5 - MOBILE TRANSPORT LAYER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C67205-64EE-4AED-A6AE-8A5B15979EB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528670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5 - MOBILE TRANSPORT LAYER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C67205-64EE-4AED-A6AE-8A5B15979EB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58383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5 - MOBILE TRANSPORT LAYER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C67205-64EE-4AED-A6AE-8A5B15979EB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617102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5 - MOBILE TRANSPORT LAYER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C67205-64EE-4AED-A6AE-8A5B15979EB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785634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5 - MOBILE TRANSPORT LAYER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91BB5-15F7-44AC-A866-BBB03202131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8691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5 - MOBILE TRANSPORT LAYER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9B156-C320-418E-8915-A6FE6C3A01E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41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5 - MOBILE TRANSPORT LAYER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3928A-93D9-4BAA-B1CB-157DFE6229B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042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5 - MOBILE TRANSPORT LAYER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E0BC63-DD05-4DED-9D21-1E11888E07E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19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5 - MOBILE TRANSPORT LAYER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253AAB-718B-43EE-AEDD-871B79AFCDA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112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5 - MOBILE TRANSPORT LAYER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8056C-AFC9-43A3-AD35-37D0F317D94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285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5 - MOBILE TRANSPORT LAYER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E7E562-5327-42E5-A7A3-DEC9CB2F94B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736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5 - MOBILE TRANSPORT LAYER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6ECD70-3539-4FBB-9FF2-D2C2DEAC53E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558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5 - MOBILE TRANSPORT LAYER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C28FF1-6B21-4AB7-A70E-6D5EC072C91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437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5 - MOBILE TRANSPORT LAYER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D4AD56-C507-4325-8EB2-71B225DBF4B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664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CHAPTER 5 - MOBILE TRANSPORT LAYER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DC67205-64EE-4AED-A6AE-8A5B15979EB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8" name="Text Box 15"/>
          <p:cNvSpPr txBox="1">
            <a:spLocks noChangeArrowheads="1"/>
          </p:cNvSpPr>
          <p:nvPr userDrawn="1"/>
        </p:nvSpPr>
        <p:spPr bwMode="auto">
          <a:xfrm>
            <a:off x="6096000" y="6553200"/>
            <a:ext cx="6096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Char char="©"/>
              <a:defRPr/>
            </a:pPr>
            <a:endParaRPr lang="en-US" altLang="en-US" sz="2400" b="0" smtClean="0"/>
          </a:p>
        </p:txBody>
      </p:sp>
    </p:spTree>
    <p:extLst>
      <p:ext uri="{BB962C8B-B14F-4D97-AF65-F5344CB8AC3E}">
        <p14:creationId xmlns:p14="http://schemas.microsoft.com/office/powerpoint/2010/main" val="325239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48000">
              <a:srgbClr val="FFEC99"/>
            </a:gs>
            <a:gs pos="100000">
              <a:srgbClr val="8EFFE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CD70-3539-4FBB-9FF2-D2C2DEAC53E6}" type="slidenum">
              <a:rPr lang="en-US" altLang="en-US" smtClean="0"/>
              <a:pPr/>
              <a:t>1</a:t>
            </a:fld>
            <a:endParaRPr lang="en-US" altLang="en-US"/>
          </a:p>
        </p:txBody>
      </p:sp>
      <p:pic>
        <p:nvPicPr>
          <p:cNvPr id="409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5329786"/>
            <a:ext cx="1295400" cy="1274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89" y="171450"/>
            <a:ext cx="43529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2212976" y="1498600"/>
            <a:ext cx="782796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IT349: WIRELESS COMMUNICATION AND MOBILE COMPUTING</a:t>
            </a:r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ambria" panose="02040503050406030204" pitchFamily="18" charset="0"/>
              </a:rPr>
              <a:t>December 2019 – April 2020</a:t>
            </a:r>
          </a:p>
        </p:txBody>
      </p:sp>
      <p:sp>
        <p:nvSpPr>
          <p:cNvPr id="4102" name="TextBox 6"/>
          <p:cNvSpPr txBox="1">
            <a:spLocks noChangeArrowheads="1"/>
          </p:cNvSpPr>
          <p:nvPr/>
        </p:nvSpPr>
        <p:spPr bwMode="auto">
          <a:xfrm>
            <a:off x="1524000" y="3200400"/>
            <a:ext cx="9129101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C00000"/>
                </a:solidFill>
                <a:latin typeface="Cambria" panose="02040503050406030204" pitchFamily="18" charset="0"/>
              </a:rPr>
              <a:t>Chapter – </a:t>
            </a:r>
            <a:r>
              <a:rPr lang="en-US" altLang="en-US" dirty="0" smtClean="0">
                <a:solidFill>
                  <a:srgbClr val="C00000"/>
                </a:solidFill>
                <a:latin typeface="Cambria" panose="02040503050406030204" pitchFamily="18" charset="0"/>
              </a:rPr>
              <a:t>5</a:t>
            </a:r>
            <a:endParaRPr lang="en-US" altLang="en-US" dirty="0">
              <a:solidFill>
                <a:srgbClr val="C00000"/>
              </a:solidFill>
              <a:latin typeface="Cambria" panose="020405030504060302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0" dirty="0">
              <a:solidFill>
                <a:srgbClr val="0000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C00000"/>
                </a:solidFill>
              </a:rPr>
              <a:t>TRANSPORT AND APPLICATION LAYER</a:t>
            </a:r>
          </a:p>
        </p:txBody>
      </p:sp>
    </p:spTree>
    <p:extLst>
      <p:ext uri="{BB962C8B-B14F-4D97-AF65-F5344CB8AC3E}">
        <p14:creationId xmlns:p14="http://schemas.microsoft.com/office/powerpoint/2010/main" val="65701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143000" y="6304223"/>
            <a:ext cx="6908800" cy="53556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ambria" panose="02040503050406030204" pitchFamily="18" charset="0"/>
              </a:rPr>
              <a:t>CHAPTER 5 - </a:t>
            </a:r>
            <a:r>
              <a:rPr lang="en-US" sz="2200" b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TRANSPORT AND APPLICATION LAYER</a:t>
            </a:r>
            <a:endParaRPr lang="en-US" sz="2200" b="1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6ECD70-3539-4FBB-9FF2-D2C2DEAC53E6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4431"/>
            <a:ext cx="914400" cy="89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5549" y="0"/>
            <a:ext cx="44108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INDIRECT TCP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1138053"/>
            <a:ext cx="922020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61" y="1383583"/>
            <a:ext cx="9059539" cy="27245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121898" y="4168977"/>
            <a:ext cx="801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: Prof. Dr.-</a:t>
            </a:r>
            <a:r>
              <a:rPr lang="en-US" dirty="0" err="1"/>
              <a:t>Ing</a:t>
            </a:r>
            <a:r>
              <a:rPr lang="en-US" dirty="0"/>
              <a:t>. </a:t>
            </a:r>
            <a:r>
              <a:rPr lang="en-US" dirty="0" err="1"/>
              <a:t>Jochen</a:t>
            </a:r>
            <a:r>
              <a:rPr lang="en-US" dirty="0"/>
              <a:t> Schiller, http://www.jochenschiller.de/</a:t>
            </a:r>
          </a:p>
        </p:txBody>
      </p:sp>
    </p:spTree>
    <p:extLst>
      <p:ext uri="{BB962C8B-B14F-4D97-AF65-F5344CB8AC3E}">
        <p14:creationId xmlns:p14="http://schemas.microsoft.com/office/powerpoint/2010/main" val="428238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143000" y="6304223"/>
            <a:ext cx="6908800" cy="53556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ambria" panose="02040503050406030204" pitchFamily="18" charset="0"/>
              </a:rPr>
              <a:t>CHAPTER 5 - </a:t>
            </a:r>
            <a:r>
              <a:rPr lang="en-US" sz="2200" b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TRANSPORT AND APPLICATION LAYER</a:t>
            </a:r>
            <a:endParaRPr lang="en-US" sz="2200" b="1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6ECD70-3539-4FBB-9FF2-D2C2DEAC53E6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4431"/>
            <a:ext cx="914400" cy="89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5549" y="0"/>
            <a:ext cx="44108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INDIRECT TCP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1138053"/>
            <a:ext cx="922020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8434" y="5104433"/>
            <a:ext cx="801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: Prof. Dr.-</a:t>
            </a:r>
            <a:r>
              <a:rPr lang="en-US" dirty="0" err="1"/>
              <a:t>Ing</a:t>
            </a:r>
            <a:r>
              <a:rPr lang="en-US" dirty="0"/>
              <a:t>. </a:t>
            </a:r>
            <a:r>
              <a:rPr lang="en-US" dirty="0" err="1"/>
              <a:t>Jochen</a:t>
            </a:r>
            <a:r>
              <a:rPr lang="en-US" dirty="0"/>
              <a:t> Schiller, http://www.jochenschiller.de/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776" y="1138053"/>
            <a:ext cx="6953250" cy="3819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864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143000" y="6304223"/>
            <a:ext cx="6908800" cy="53556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ambria" panose="02040503050406030204" pitchFamily="18" charset="0"/>
              </a:rPr>
              <a:t>CHAPTER 5 - </a:t>
            </a:r>
            <a:r>
              <a:rPr lang="en-US" sz="2200" b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TRANSPORT AND APPLICATION LAYER</a:t>
            </a:r>
            <a:endParaRPr lang="en-US" sz="2200" b="1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6ECD70-3539-4FBB-9FF2-D2C2DEAC53E6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4431"/>
            <a:ext cx="914400" cy="89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5549" y="0"/>
            <a:ext cx="44108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INDIRECT TCP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1138053"/>
            <a:ext cx="922020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1219200"/>
            <a:ext cx="85344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in the fixed network necessary, no changes for the hosts (TCP protocol) necessary, all current optimizations to TCP still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transmission errors isolated from those in fixed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control, mobile TCP is used only for one hop between, e.g., a foreign agent and mobile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very fast retransmission of packets is possible, the short delay on the mobile hop is known </a:t>
            </a:r>
          </a:p>
        </p:txBody>
      </p:sp>
    </p:spTree>
    <p:extLst>
      <p:ext uri="{BB962C8B-B14F-4D97-AF65-F5344CB8AC3E}">
        <p14:creationId xmlns:p14="http://schemas.microsoft.com/office/powerpoint/2010/main" val="346613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143000" y="6304223"/>
            <a:ext cx="6908800" cy="53556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ambria" panose="02040503050406030204" pitchFamily="18" charset="0"/>
              </a:rPr>
              <a:t>CHAPTER 5 - </a:t>
            </a:r>
            <a:r>
              <a:rPr lang="en-US" sz="2200" b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TRANSPORT AND APPLICATION LAYER</a:t>
            </a:r>
            <a:endParaRPr lang="en-US" sz="2200" b="1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6ECD70-3539-4FBB-9FF2-D2C2DEAC53E6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4431"/>
            <a:ext cx="914400" cy="89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5549" y="0"/>
            <a:ext cx="44108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INDIRECT TCP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1138053"/>
            <a:ext cx="922020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1219200"/>
            <a:ext cx="8458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of end-to-end semantics, an acknowledgement to a sender does now not any longer mean that a receiver really got a packet, foreign agents might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crash.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latency possible due to buffering of data within the foreign agent and forwarding to a new foreign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143000" y="6304223"/>
            <a:ext cx="6908800" cy="53556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ambria" panose="02040503050406030204" pitchFamily="18" charset="0"/>
              </a:rPr>
              <a:t>CHAPTER 5 - </a:t>
            </a:r>
            <a:r>
              <a:rPr lang="en-US" sz="2200" b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TRANSPORT AND APPLICATION LAYER</a:t>
            </a:r>
            <a:endParaRPr lang="en-US" sz="2200" b="1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6ECD70-3539-4FBB-9FF2-D2C2DEAC53E6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4431"/>
            <a:ext cx="914400" cy="89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78545" y="-153352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Early 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approach: Snooping TCP 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1138053"/>
            <a:ext cx="922020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7254" y="1752600"/>
            <a:ext cx="945114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Transparent“ extension of TCP within the foreign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buffering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packets sent to the mobile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packets on the wireless link (both directions!) will be retransmitted immediately by the mobile host or foreign agent, respectively (so called “local”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retransmission)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agent therefore “snoops” the packet flow and recognizes acknowledgements in both directions, it also filters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hanges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TCP only within the foreign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35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143000" y="6304223"/>
            <a:ext cx="6908800" cy="53556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ambria" panose="02040503050406030204" pitchFamily="18" charset="0"/>
              </a:rPr>
              <a:t>CHAPTER 5 - </a:t>
            </a:r>
            <a:r>
              <a:rPr lang="en-US" sz="2200" b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TRANSPORT AND APPLICATION LAYER</a:t>
            </a:r>
            <a:endParaRPr lang="en-US" sz="2200" b="1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6ECD70-3539-4FBB-9FF2-D2C2DEAC53E6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4431"/>
            <a:ext cx="914400" cy="89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78545" y="-153352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Early 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approach: Snooping TCP 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1138053"/>
            <a:ext cx="922020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92" y="1491349"/>
            <a:ext cx="9354856" cy="25625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890954" y="4304300"/>
            <a:ext cx="801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: Prof. Dr.-</a:t>
            </a:r>
            <a:r>
              <a:rPr lang="en-US" dirty="0" err="1"/>
              <a:t>Ing</a:t>
            </a:r>
            <a:r>
              <a:rPr lang="en-US" dirty="0"/>
              <a:t>. </a:t>
            </a:r>
            <a:r>
              <a:rPr lang="en-US" dirty="0" err="1"/>
              <a:t>Jochen</a:t>
            </a:r>
            <a:r>
              <a:rPr lang="en-US" dirty="0"/>
              <a:t> Schiller, http://www.jochenschiller.de/</a:t>
            </a:r>
          </a:p>
        </p:txBody>
      </p:sp>
    </p:spTree>
    <p:extLst>
      <p:ext uri="{BB962C8B-B14F-4D97-AF65-F5344CB8AC3E}">
        <p14:creationId xmlns:p14="http://schemas.microsoft.com/office/powerpoint/2010/main" val="66460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143000" y="6304223"/>
            <a:ext cx="6908800" cy="53556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ambria" panose="02040503050406030204" pitchFamily="18" charset="0"/>
              </a:rPr>
              <a:t>CHAPTER 5 - </a:t>
            </a:r>
            <a:r>
              <a:rPr lang="en-US" sz="2200" b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TRANSPORT AND APPLICATION LAYER</a:t>
            </a:r>
            <a:endParaRPr lang="en-US" sz="2200" b="1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6ECD70-3539-4FBB-9FF2-D2C2DEAC53E6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4431"/>
            <a:ext cx="914400" cy="89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78545" y="-153352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Early 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approach: Snooping TCP 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1138053"/>
            <a:ext cx="922020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374489"/>
            <a:ext cx="9372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to the mobile host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Agent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buffers data until it receives ACK of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Host,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Agent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loss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 duplicated ACKs 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time-out.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retransmission possible, transparent for the fixed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network.</a:t>
            </a:r>
          </a:p>
          <a:p>
            <a:pPr lvl="1"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from the Mobile Host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Foreign Agent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packet loss on the wireless link via sequence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Agent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answers directly with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acknowledgement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Host.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Host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now retransmit data with only a very short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47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143000" y="6304223"/>
            <a:ext cx="6908800" cy="53556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ambria" panose="02040503050406030204" pitchFamily="18" charset="0"/>
              </a:rPr>
              <a:t>CHAPTER 5 - </a:t>
            </a:r>
            <a:r>
              <a:rPr lang="en-US" sz="2200" b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TRANSPORT AND APPLICATION LAYER</a:t>
            </a:r>
            <a:endParaRPr lang="en-US" sz="2200" b="1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6ECD70-3539-4FBB-9FF2-D2C2DEAC53E6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4431"/>
            <a:ext cx="914400" cy="89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78545" y="-153352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Early 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approach: Snooping TCP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" y="1138053"/>
            <a:ext cx="922020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3658440"/>
            <a:ext cx="937260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endParaRPr lang="en-US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Snooping TCP does not isolate the wireless link as good as I-TCP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Snooping might be tough if packets are encrypted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423692"/>
            <a:ext cx="881680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MAC layer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layer often has similar mechanisms to those of TCP. Thus, the MAC layer can already detect duplicated packets due to retransmissions and discard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7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143000" y="6304223"/>
            <a:ext cx="6908800" cy="53556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ambria" panose="02040503050406030204" pitchFamily="18" charset="0"/>
              </a:rPr>
              <a:t>CHAPTER 5 - </a:t>
            </a:r>
            <a:r>
              <a:rPr lang="en-US" sz="2200" b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TRANSPORT AND APPLICATION LAYER</a:t>
            </a:r>
            <a:endParaRPr lang="en-US" sz="2200" b="1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6ECD70-3539-4FBB-9FF2-D2C2DEAC53E6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4431"/>
            <a:ext cx="914400" cy="89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78545" y="-153352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Early 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approach: 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M-TCP 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1138053"/>
            <a:ext cx="922020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1138054"/>
            <a:ext cx="84582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handling of lengthy and/or frequent disconnections M-TCP splits as I-TCP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unmodified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fixed network to supervisory host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SH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Host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Supervisory host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caching,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retransmission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packets, if disconnection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detected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 window size to 0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goes into persistent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or new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Supervisory Host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reopen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62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143000" y="6304223"/>
            <a:ext cx="6908800" cy="53556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ambria" panose="02040503050406030204" pitchFamily="18" charset="0"/>
              </a:rPr>
              <a:t>CHAPTER 5 - </a:t>
            </a:r>
            <a:r>
              <a:rPr lang="en-US" sz="2200" b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TRANSPORT AND APPLICATION LAYER</a:t>
            </a:r>
            <a:endParaRPr lang="en-US" sz="2200" b="1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6ECD70-3539-4FBB-9FF2-D2C2DEAC53E6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4431"/>
            <a:ext cx="914400" cy="89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78545" y="-153352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Early 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approach: 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M-TCP 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1138053"/>
            <a:ext cx="922020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1138054"/>
            <a:ext cx="8458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M-TCP are the following: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the TCP end-to-end semantics.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Supervisory Host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send any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 itself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forwards the ACKs from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Host.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Mobile Host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disconnected, it avoids useless retransmissions, slow starts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breaking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 by simply shrinking the sender’s window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 not buffer data in the Supervisory Host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I-TCP does, it is not necessary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forward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buffers to a new Supervisory Host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Lost packets will be automatically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retransmitted 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 Supervisory Host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6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286000" y="6273441"/>
            <a:ext cx="6908800" cy="53556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ambria" panose="02040503050406030204" pitchFamily="18" charset="0"/>
              </a:rPr>
              <a:t>CHAPTER 5 - </a:t>
            </a:r>
            <a:r>
              <a:rPr lang="en-US" sz="2200" b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TRANSPORT AND APPLICATION LAYER</a:t>
            </a:r>
            <a:endParaRPr lang="en-US" sz="2200" b="1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6ECD70-3539-4FBB-9FF2-D2C2DEAC53E6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4" y="5865629"/>
            <a:ext cx="914400" cy="89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" y="7619"/>
            <a:ext cx="29149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CONTENT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699447"/>
            <a:ext cx="11201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TCP-mechanisms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Indirect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Snooping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retransmit/recovery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freezing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retransmission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94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143000" y="6304223"/>
            <a:ext cx="6908800" cy="53556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ambria" panose="02040503050406030204" pitchFamily="18" charset="0"/>
              </a:rPr>
              <a:t>CHAPTER 5 - </a:t>
            </a:r>
            <a:r>
              <a:rPr lang="en-US" sz="2200" b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TRANSPORT AND APPLICATION LAYER</a:t>
            </a:r>
            <a:endParaRPr lang="en-US" sz="2200" b="1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6ECD70-3539-4FBB-9FF2-D2C2DEAC53E6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4431"/>
            <a:ext cx="914400" cy="89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78545" y="-153352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Early 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approach: 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M-TCP 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1138053"/>
            <a:ext cx="922020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1138054"/>
            <a:ext cx="8458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buffers and changing TCP on the wireless part also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some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Supervisory Host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act as proxy as in I-TCP, packet loss on the wireless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due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bit errors is propagated to the sender. M-TCP assumes low bit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rates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not always a valid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TCP on the wireless link not only requires modifications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the Mobile Host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software but also new network elements like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bandwidth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manager.</a:t>
            </a:r>
          </a:p>
        </p:txBody>
      </p:sp>
    </p:spTree>
    <p:extLst>
      <p:ext uri="{BB962C8B-B14F-4D97-AF65-F5344CB8AC3E}">
        <p14:creationId xmlns:p14="http://schemas.microsoft.com/office/powerpoint/2010/main" val="239914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143000" y="6304223"/>
            <a:ext cx="6908800" cy="53556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ambria" panose="02040503050406030204" pitchFamily="18" charset="0"/>
              </a:rPr>
              <a:t>CHAPTER 5 - </a:t>
            </a:r>
            <a:r>
              <a:rPr lang="en-US" sz="2200" b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TRANSPORT AND APPLICATION LAYER</a:t>
            </a:r>
            <a:endParaRPr lang="en-US" sz="2200" b="1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6ECD70-3539-4FBB-9FF2-D2C2DEAC53E6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4431"/>
            <a:ext cx="914400" cy="89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78545" y="20397"/>
            <a:ext cx="9679745" cy="9153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Fast retransmit/fast recovery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" y="1138053"/>
            <a:ext cx="922020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938176"/>
            <a:ext cx="9601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of foreign agent often results in packet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reacts with slow-start although there is no congestion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Forced fast retransmit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soon as the mobile host has registered with a new foreign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agent,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MH sends duplicated acknowledgements on purpose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forces the fast retransmit mode at the communication partners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TCP on the MH is forced to continue sending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window size and not to go into slow-start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registration.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8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143000" y="6304223"/>
            <a:ext cx="6908800" cy="53556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ambria" panose="02040503050406030204" pitchFamily="18" charset="0"/>
              </a:rPr>
              <a:t>CHAPTER 5 - </a:t>
            </a:r>
            <a:r>
              <a:rPr lang="en-US" sz="2200" b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TRANSPORT AND APPLICATION LAYER</a:t>
            </a:r>
            <a:endParaRPr lang="en-US" sz="2200" b="1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6ECD70-3539-4FBB-9FF2-D2C2DEAC53E6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4431"/>
            <a:ext cx="914400" cy="89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78545" y="20397"/>
            <a:ext cx="9679745" cy="9153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Fast retransmit/fast recovery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" y="1138053"/>
            <a:ext cx="922020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938176"/>
            <a:ext cx="9677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result in significant higher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Cooperation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between IP and TCP, no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transparent approach.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94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143000" y="6304223"/>
            <a:ext cx="6908800" cy="53556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ambria" panose="02040503050406030204" pitchFamily="18" charset="0"/>
              </a:rPr>
              <a:t>CHAPTER 5 - </a:t>
            </a:r>
            <a:r>
              <a:rPr lang="en-US" sz="2200" b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TRANSPORT AND APPLICATION LAYER</a:t>
            </a:r>
            <a:endParaRPr lang="en-US" sz="2200" b="1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6ECD70-3539-4FBB-9FF2-D2C2DEAC53E6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4431"/>
            <a:ext cx="914400" cy="89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304800" y="38622"/>
            <a:ext cx="100607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Transmission/time-out freezing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" y="1138053"/>
            <a:ext cx="922020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938176"/>
            <a:ext cx="914634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hosts can be disconnected for a longer time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exchange possible, e.g., in a tunnel, disconnection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due 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overloaded cells or mux. with higher priority traffic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disconnects after time-out completely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freezing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is often able to detect interruption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inform TCP layer of upcoming loss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stops sending, but does now not assume a congested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signals again if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reconnected.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3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143000" y="6304223"/>
            <a:ext cx="6908800" cy="53556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ambria" panose="02040503050406030204" pitchFamily="18" charset="0"/>
              </a:rPr>
              <a:t>CHAPTER 5 - </a:t>
            </a:r>
            <a:r>
              <a:rPr lang="en-US" sz="2200" b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TRANSPORT AND APPLICATION LAYER</a:t>
            </a:r>
            <a:endParaRPr lang="en-US" sz="2200" b="1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6ECD70-3539-4FBB-9FF2-D2C2DEAC53E6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4431"/>
            <a:ext cx="914400" cy="89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304800" y="23874"/>
            <a:ext cx="100607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Transmission/time-out freezing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" y="1138053"/>
            <a:ext cx="922020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938176"/>
            <a:ext cx="91463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independent of data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mobile host has to be changed, mechanism depends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MAC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5542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143000" y="6304223"/>
            <a:ext cx="6908800" cy="53556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ambria" panose="02040503050406030204" pitchFamily="18" charset="0"/>
              </a:rPr>
              <a:t>CHAPTER 5 - </a:t>
            </a:r>
            <a:r>
              <a:rPr lang="en-US" sz="2200" b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TRANSPORT AND APPLICATION LAYER</a:t>
            </a:r>
            <a:endParaRPr lang="en-US" sz="2200" b="1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6ECD70-3539-4FBB-9FF2-D2C2DEAC53E6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4431"/>
            <a:ext cx="914400" cy="89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304800" y="23874"/>
            <a:ext cx="100607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Selective retransmission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" y="1138053"/>
            <a:ext cx="922020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938176"/>
            <a:ext cx="914634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acknowledgements are often cumulative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acknowledges correct and in-sequence receipt of packets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packets are missing quite often a whole packet sequence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beginning at the gap has to be retransmitted (go-back-n),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 wasting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Selective retransmission as one solution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RFC2018 allows for acknowledgements of single packets, not only acknowledgements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in-sequence packet streams without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gaps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now retransmit only the missing packets</a:t>
            </a:r>
          </a:p>
        </p:txBody>
      </p:sp>
    </p:spTree>
    <p:extLst>
      <p:ext uri="{BB962C8B-B14F-4D97-AF65-F5344CB8AC3E}">
        <p14:creationId xmlns:p14="http://schemas.microsoft.com/office/powerpoint/2010/main" val="388540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143000" y="6304223"/>
            <a:ext cx="6908800" cy="53556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ambria" panose="02040503050406030204" pitchFamily="18" charset="0"/>
              </a:rPr>
              <a:t>CHAPTER 5 - </a:t>
            </a:r>
            <a:r>
              <a:rPr lang="en-US" sz="2200" b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TRANSPORT AND APPLICATION LAYER</a:t>
            </a:r>
            <a:endParaRPr lang="en-US" sz="2200" b="1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6ECD70-3539-4FBB-9FF2-D2C2DEAC53E6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4431"/>
            <a:ext cx="914400" cy="89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304800" y="23874"/>
            <a:ext cx="100607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Selective retransmission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" y="1138053"/>
            <a:ext cx="922020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938176"/>
            <a:ext cx="91463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efficiency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software in a receiver, more buffer needed at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receiver.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86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143000" y="6304223"/>
            <a:ext cx="6908800" cy="53556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ambria" panose="02040503050406030204" pitchFamily="18" charset="0"/>
              </a:rPr>
              <a:t>CHAPTER 5 - </a:t>
            </a:r>
            <a:r>
              <a:rPr lang="en-US" sz="2200" b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TRANSPORT AND APPLICATION LAYER</a:t>
            </a:r>
            <a:endParaRPr lang="en-US" sz="2200" b="1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6ECD70-3539-4FBB-9FF2-D2C2DEAC53E6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4431"/>
            <a:ext cx="914400" cy="89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304800" y="23874"/>
            <a:ext cx="100607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Transaction oriented TCP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" y="1138053"/>
            <a:ext cx="922020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938176"/>
            <a:ext cx="914634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 phases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setup, data transmission, connection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3-way-handshake needs 3 packets for setup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release, respectively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even short messages need a minimum of 7 packets!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oriented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RFC1644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T-TCP, describes a TCP version to avoid this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overhead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setup, data transfer and connection release can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combined.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only 2 or 3 packets are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needed.</a:t>
            </a:r>
          </a:p>
        </p:txBody>
      </p:sp>
    </p:spTree>
    <p:extLst>
      <p:ext uri="{BB962C8B-B14F-4D97-AF65-F5344CB8AC3E}">
        <p14:creationId xmlns:p14="http://schemas.microsoft.com/office/powerpoint/2010/main" val="223394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143000" y="6304223"/>
            <a:ext cx="6908800" cy="53556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ambria" panose="02040503050406030204" pitchFamily="18" charset="0"/>
              </a:rPr>
              <a:t>CHAPTER 5 - </a:t>
            </a:r>
            <a:r>
              <a:rPr lang="en-US" sz="2200" b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TRANSPORT AND APPLICATION LAYER</a:t>
            </a:r>
            <a:endParaRPr lang="en-US" sz="2200" b="1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6ECD70-3539-4FBB-9FF2-D2C2DEAC53E6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4431"/>
            <a:ext cx="914400" cy="89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304800" y="23874"/>
            <a:ext cx="100607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Transaction oriented TCP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1138053"/>
            <a:ext cx="922020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938176"/>
            <a:ext cx="914634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fficiency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mobility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longer transparent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70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143000" y="6304223"/>
            <a:ext cx="6908800" cy="53556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ambria" panose="02040503050406030204" pitchFamily="18" charset="0"/>
              </a:rPr>
              <a:t>CHAPTER 5 - </a:t>
            </a:r>
            <a:r>
              <a:rPr lang="en-US" sz="2200" b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TRANSPORT AND APPLICATION LAYER</a:t>
            </a:r>
            <a:endParaRPr lang="en-US" sz="2200" b="1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6ECD70-3539-4FBB-9FF2-D2C2DEAC53E6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4431"/>
            <a:ext cx="914400" cy="89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304800" y="23874"/>
            <a:ext cx="1006074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Comparison of different approaches for 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“mobile” TCP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" y="1138053"/>
            <a:ext cx="922020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650819"/>
            <a:ext cx="7924800" cy="47807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595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143000" y="6304223"/>
            <a:ext cx="6908800" cy="53556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ambria" panose="02040503050406030204" pitchFamily="18" charset="0"/>
              </a:rPr>
              <a:t>CHAPTER 5 - </a:t>
            </a:r>
            <a:r>
              <a:rPr lang="en-US" sz="2200" b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TRANSPORT AND APPLICATION LAYER</a:t>
            </a:r>
            <a:endParaRPr lang="en-US" sz="2200" b="1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6ECD70-3539-4FBB-9FF2-D2C2DEAC53E6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4431"/>
            <a:ext cx="914400" cy="89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5102" y="140340"/>
            <a:ext cx="56511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TRADITIONAL TCP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1138053"/>
            <a:ext cx="92202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oriented, not transaction oriented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friendly: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time-out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slow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 transmission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known – TCP wrongly assumes congestion in wireless and mobile networks when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losses due to transmission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due to change of network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Severe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degradation</a:t>
            </a:r>
          </a:p>
        </p:txBody>
      </p:sp>
    </p:spTree>
    <p:extLst>
      <p:ext uri="{BB962C8B-B14F-4D97-AF65-F5344CB8AC3E}">
        <p14:creationId xmlns:p14="http://schemas.microsoft.com/office/powerpoint/2010/main" val="147022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143000" y="6304223"/>
            <a:ext cx="6908800" cy="53556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ambria" panose="02040503050406030204" pitchFamily="18" charset="0"/>
              </a:rPr>
              <a:t>CHAPTER 5 - </a:t>
            </a:r>
            <a:r>
              <a:rPr lang="en-US" sz="2200" b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TRANSPORT AND APPLICATION LAYER</a:t>
            </a:r>
            <a:endParaRPr lang="en-US" sz="2200" b="1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6ECD70-3539-4FBB-9FF2-D2C2DEAC53E6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4431"/>
            <a:ext cx="914400" cy="89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81000" y="1138053"/>
            <a:ext cx="922020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17" y="27039"/>
            <a:ext cx="8946883" cy="595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6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143000" y="6304223"/>
            <a:ext cx="6908800" cy="53556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ambria" panose="02040503050406030204" pitchFamily="18" charset="0"/>
              </a:rPr>
              <a:t>CHAPTER 5 - </a:t>
            </a:r>
            <a:r>
              <a:rPr lang="en-US" sz="2200" b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TRANSPORT AND APPLICATION LAYER</a:t>
            </a:r>
            <a:endParaRPr lang="en-US" sz="2200" b="1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6ECD70-3539-4FBB-9FF2-D2C2DEAC53E6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4431"/>
            <a:ext cx="914400" cy="89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5102" y="140340"/>
            <a:ext cx="56511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TRADITIONAL TCP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325517"/>
            <a:ext cx="5410200" cy="494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9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143000" y="6304223"/>
            <a:ext cx="6908800" cy="53556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ambria" panose="02040503050406030204" pitchFamily="18" charset="0"/>
              </a:rPr>
              <a:t>CHAPTER 5 - </a:t>
            </a:r>
            <a:r>
              <a:rPr lang="en-US" sz="2200" b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TRANSPORT AND APPLICATION LAYER</a:t>
            </a:r>
            <a:endParaRPr lang="en-US" sz="2200" b="1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6ECD70-3539-4FBB-9FF2-D2C2DEAC53E6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9350"/>
            <a:ext cx="914400" cy="89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0"/>
            <a:ext cx="56511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TRADITIONAL TCP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1138053"/>
            <a:ext cx="922020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3769" y="729326"/>
            <a:ext cx="947737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protocols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typically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Fixed end-systems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wired networks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to be carried out is to find: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TCP performance in wireless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control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retransmissions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congestion control in fixed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Timeouts/Packet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typically due to (temporary)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overload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discard packets when buffers are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recognizes congestion only indirectly via missing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ACKs.</a:t>
            </a:r>
          </a:p>
        </p:txBody>
      </p:sp>
    </p:spTree>
    <p:extLst>
      <p:ext uri="{BB962C8B-B14F-4D97-AF65-F5344CB8AC3E}">
        <p14:creationId xmlns:p14="http://schemas.microsoft.com/office/powerpoint/2010/main" val="309932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143000" y="6304223"/>
            <a:ext cx="6908800" cy="53556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ambria" panose="02040503050406030204" pitchFamily="18" charset="0"/>
              </a:rPr>
              <a:t>CHAPTER 5 - </a:t>
            </a:r>
            <a:r>
              <a:rPr lang="en-US" sz="2200" b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TRANSPORT AND APPLICATION LAYER</a:t>
            </a:r>
            <a:endParaRPr lang="en-US" sz="2200" b="1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6ECD70-3539-4FBB-9FF2-D2C2DEAC53E6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84" y="5854431"/>
            <a:ext cx="914400" cy="89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0"/>
            <a:ext cx="56511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TRADITIONAL TCP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1138053"/>
            <a:ext cx="922020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6311" y="1251187"/>
            <a:ext cx="86868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slow-start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calculates a congestion window for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congestion window size equal to one segment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congestion window till congestion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threshold, then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Timeout/missing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 causes reduction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threshold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half of the current congestion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 starts again with one segment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923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143000" y="6304223"/>
            <a:ext cx="6908800" cy="53556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ambria" panose="02040503050406030204" pitchFamily="18" charset="0"/>
              </a:rPr>
              <a:t>CHAPTER 5 - </a:t>
            </a:r>
            <a:r>
              <a:rPr lang="en-US" sz="2200" b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TRANSPORT AND APPLICATION LAYER</a:t>
            </a:r>
            <a:endParaRPr lang="en-US" sz="2200" b="1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6ECD70-3539-4FBB-9FF2-D2C2DEAC53E6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4431"/>
            <a:ext cx="914400" cy="89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0"/>
            <a:ext cx="56511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TRADITIONAL TCP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1138053"/>
            <a:ext cx="922020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272535"/>
            <a:ext cx="99822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fast retransmit/fast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recovery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sends an ACK only after receiving a packet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sender receives duplicate ACKs, this is due to gap in received packets at the receiver.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got all packets up to the gap and is actually receiving packets.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packet loss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not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so, retransmit the packet and continue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current congestion window (do not use slow-start)</a:t>
            </a:r>
          </a:p>
        </p:txBody>
      </p:sp>
    </p:spTree>
    <p:extLst>
      <p:ext uri="{BB962C8B-B14F-4D97-AF65-F5344CB8AC3E}">
        <p14:creationId xmlns:p14="http://schemas.microsoft.com/office/powerpoint/2010/main" val="88435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143000" y="6304223"/>
            <a:ext cx="6908800" cy="53556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ambria" panose="02040503050406030204" pitchFamily="18" charset="0"/>
              </a:rPr>
              <a:t>CHAPTER 5 - </a:t>
            </a:r>
            <a:r>
              <a:rPr lang="en-US" sz="2200" b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TRANSPORT AND APPLICATION LAYER</a:t>
            </a:r>
            <a:endParaRPr lang="en-US" sz="2200" b="1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6ECD70-3539-4FBB-9FF2-D2C2DEAC53E6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4431"/>
            <a:ext cx="914400" cy="89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0"/>
            <a:ext cx="56511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TRADITIONAL TCP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1138053"/>
            <a:ext cx="922020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387383"/>
            <a:ext cx="9525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assumes congestion if packets are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dropped.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networks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concept is false because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often have packet loss due to transmission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mobility can cause packet loss, if e.g. a mobile node roams from one access point (e.g. foreign agent in Mobile IP) to another while packets in transit to the old access point and forwarding is not possible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37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143000" y="6304223"/>
            <a:ext cx="6908800" cy="53556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00"/>
                </a:solidFill>
                <a:latin typeface="Cambria" panose="02040503050406030204" pitchFamily="18" charset="0"/>
              </a:rPr>
              <a:t>CHAPTER 5 - </a:t>
            </a:r>
            <a:r>
              <a:rPr lang="en-US" sz="2200" b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TRANSPORT AND APPLICATION LAYER</a:t>
            </a:r>
            <a:endParaRPr lang="en-US" sz="2200" b="1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6ECD70-3539-4FBB-9FF2-D2C2DEAC53E6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4431"/>
            <a:ext cx="914400" cy="89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5549" y="0"/>
            <a:ext cx="4410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INDIRECT TCP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1138053"/>
            <a:ext cx="922020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387383"/>
            <a:ext cx="9525000" cy="3360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Indirect TCP or I-TCP segments the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to the TCP protocol for hosts connected to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wired Internet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variants of the systems use this protocol.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protocol for mobile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TCP connection at, e.g., the foreign agent into 2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 connections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 real end-to-end connection any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longer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fixed part of the net do not notice the characteristics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part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74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504</TotalTime>
  <Words>1750</Words>
  <Application>Microsoft Office PowerPoint</Application>
  <PresentationFormat>Widescreen</PresentationFormat>
  <Paragraphs>236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Cambria</vt:lpstr>
      <vt:lpstr>McGrawHill-Italic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Radhika Patel</dc:creator>
  <cp:lastModifiedBy>Radhika Patel</cp:lastModifiedBy>
  <cp:revision>26</cp:revision>
  <dcterms:created xsi:type="dcterms:W3CDTF">2019-12-09T23:39:44Z</dcterms:created>
  <dcterms:modified xsi:type="dcterms:W3CDTF">2020-03-28T08:49:55Z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2019-12-09T00:00:00Z</vt:filetime>
  </property>
</Properties>
</file>