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Montserrat Light"/>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lice Guimara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MontserratMedium-italic.fntdata"/><Relationship Id="rId10" Type="http://schemas.openxmlformats.org/officeDocument/2006/relationships/slide" Target="slides/slide4.xml"/><Relationship Id="rId32" Type="http://schemas.openxmlformats.org/officeDocument/2006/relationships/font" Target="fonts/MontserratMedium-bold.fntdata"/><Relationship Id="rId13" Type="http://schemas.openxmlformats.org/officeDocument/2006/relationships/slide" Target="slides/slide7.xml"/><Relationship Id="rId35" Type="http://schemas.openxmlformats.org/officeDocument/2006/relationships/font" Target="fonts/MontserratLight-regular.fntdata"/><Relationship Id="rId12" Type="http://schemas.openxmlformats.org/officeDocument/2006/relationships/slide" Target="slides/slide6.xml"/><Relationship Id="rId34" Type="http://schemas.openxmlformats.org/officeDocument/2006/relationships/font" Target="fonts/MontserratMedium-boldItalic.fntdata"/><Relationship Id="rId15" Type="http://schemas.openxmlformats.org/officeDocument/2006/relationships/slide" Target="slides/slide9.xml"/><Relationship Id="rId37" Type="http://schemas.openxmlformats.org/officeDocument/2006/relationships/font" Target="fonts/MontserratLight-italic.fntdata"/><Relationship Id="rId14" Type="http://schemas.openxmlformats.org/officeDocument/2006/relationships/slide" Target="slides/slide8.xml"/><Relationship Id="rId36" Type="http://schemas.openxmlformats.org/officeDocument/2006/relationships/font" Target="fonts/MontserratLight-bold.fntdata"/><Relationship Id="rId17" Type="http://schemas.openxmlformats.org/officeDocument/2006/relationships/slide" Target="slides/slide11.xml"/><Relationship Id="rId39" Type="http://schemas.openxmlformats.org/officeDocument/2006/relationships/font" Target="fonts/MontserratExtraBold-bold.fntdata"/><Relationship Id="rId16" Type="http://schemas.openxmlformats.org/officeDocument/2006/relationships/slide" Target="slides/slide10.xml"/><Relationship Id="rId38" Type="http://schemas.openxmlformats.org/officeDocument/2006/relationships/font" Target="fonts/MontserratLight-boldItalic.fntdata"/><Relationship Id="rId19" Type="http://schemas.openxmlformats.org/officeDocument/2006/relationships/font" Target="fonts/MontserratSemiBold-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31T02:55:46.032">
    <p:pos x="6000" y="0"/>
    <p:text>Suicide is a serious global public health issue that affects individuals, families, and communities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18T18:34:55.434">
    <p:pos x="6000" y="0"/>
    <p:text>the questions we want to answer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1-22T21:09:26.780">
    <p:pos x="6000" y="0"/>
    <p:text>reference links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31ff1ca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31ff1ca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92be67f7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d92be67f7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92be67f7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92be67f7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d92be67f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d92be67f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92be67f7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92be67f7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92be67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92be67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92be67f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92be67f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31ff1ca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31ff1ca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92be67f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92be67f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31ff1ca75_0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31ff1ca75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d92be67f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d92be67f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4.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7700" y="2835250"/>
            <a:ext cx="6128700" cy="93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Suicide Rate </a:t>
            </a:r>
            <a:endParaRPr>
              <a:latin typeface="Montserrat Medium"/>
              <a:ea typeface="Montserrat Medium"/>
              <a:cs typeface="Montserrat Medium"/>
              <a:sym typeface="Montserrat Medium"/>
            </a:endParaRPr>
          </a:p>
        </p:txBody>
      </p:sp>
      <p:pic>
        <p:nvPicPr>
          <p:cNvPr id="55" name="Google Shape;55;p13"/>
          <p:cNvPicPr preferRelativeResize="0"/>
          <p:nvPr/>
        </p:nvPicPr>
        <p:blipFill rotWithShape="1">
          <a:blip r:embed="rId3">
            <a:alphaModFix/>
          </a:blip>
          <a:srcRect b="29439" l="0" r="0" t="29439"/>
          <a:stretch/>
        </p:blipFill>
        <p:spPr>
          <a:xfrm>
            <a:off x="217700" y="331325"/>
            <a:ext cx="8708577" cy="2503924"/>
          </a:xfrm>
          <a:prstGeom prst="rect">
            <a:avLst/>
          </a:prstGeom>
          <a:noFill/>
          <a:ln>
            <a:noFill/>
          </a:ln>
        </p:spPr>
      </p:pic>
      <p:pic>
        <p:nvPicPr>
          <p:cNvPr id="56" name="Google Shape;56;p13"/>
          <p:cNvPicPr preferRelativeResize="0"/>
          <p:nvPr/>
        </p:nvPicPr>
        <p:blipFill>
          <a:blip r:embed="rId4">
            <a:alphaModFix/>
          </a:blip>
          <a:stretch>
            <a:fillRect/>
          </a:stretch>
        </p:blipFill>
        <p:spPr>
          <a:xfrm>
            <a:off x="7599100" y="4437275"/>
            <a:ext cx="1815600" cy="567375"/>
          </a:xfrm>
          <a:prstGeom prst="rect">
            <a:avLst/>
          </a:prstGeom>
          <a:noFill/>
          <a:ln>
            <a:noFill/>
          </a:ln>
        </p:spPr>
      </p:pic>
      <p:sp>
        <p:nvSpPr>
          <p:cNvPr id="57" name="Google Shape;57;p13"/>
          <p:cNvSpPr txBox="1"/>
          <p:nvPr/>
        </p:nvSpPr>
        <p:spPr>
          <a:xfrm>
            <a:off x="8035150" y="3024700"/>
            <a:ext cx="94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Light"/>
                <a:ea typeface="Montserrat Light"/>
                <a:cs typeface="Montserrat Light"/>
                <a:sym typeface="Montserrat Light"/>
              </a:rPr>
              <a:t>Feb 2022</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Group 8 </a:t>
            </a:r>
            <a:endParaRPr>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chemeClr val="dk1"/>
              </a:buClr>
              <a:buSzPts val="1350"/>
              <a:buFont typeface="Montserrat"/>
              <a:buChar char="-"/>
            </a:pPr>
            <a:r>
              <a:rPr b="1" lang="en" sz="1350">
                <a:solidFill>
                  <a:schemeClr val="dk1"/>
                </a:solidFill>
                <a:highlight>
                  <a:srgbClr val="FFFFFF"/>
                </a:highlight>
                <a:latin typeface="Montserrat"/>
                <a:ea typeface="Montserrat"/>
                <a:cs typeface="Montserrat"/>
                <a:sym typeface="Montserrat"/>
              </a:rPr>
              <a:t>Jupyter Notebook</a:t>
            </a:r>
            <a:endParaRPr b="1" sz="1350">
              <a:solidFill>
                <a:schemeClr val="dk1"/>
              </a:solidFill>
              <a:highlight>
                <a:srgbClr val="FFFFFF"/>
              </a:highlight>
              <a:latin typeface="Montserrat"/>
              <a:ea typeface="Montserrat"/>
              <a:cs typeface="Montserrat"/>
              <a:sym typeface="Montserrat"/>
            </a:endParaRPr>
          </a:p>
          <a:p>
            <a:pPr indent="-314325" lvl="0" marL="457200" rtl="0" algn="l">
              <a:lnSpc>
                <a:spcPct val="100000"/>
              </a:lnSpc>
              <a:spcBef>
                <a:spcPts val="0"/>
              </a:spcBef>
              <a:spcAft>
                <a:spcPts val="0"/>
              </a:spcAft>
              <a:buClr>
                <a:schemeClr val="dk1"/>
              </a:buClr>
              <a:buSzPts val="1350"/>
              <a:buFont typeface="Montserrat"/>
              <a:buChar char="-"/>
            </a:pPr>
            <a:r>
              <a:rPr b="1" lang="en" sz="1350">
                <a:solidFill>
                  <a:schemeClr val="dk1"/>
                </a:solidFill>
                <a:highlight>
                  <a:srgbClr val="FFFFFF"/>
                </a:highlight>
                <a:latin typeface="Montserrat"/>
                <a:ea typeface="Montserrat"/>
                <a:cs typeface="Montserrat"/>
                <a:sym typeface="Montserrat"/>
              </a:rPr>
              <a:t>Pandas</a:t>
            </a:r>
            <a:endParaRPr b="1" sz="1350">
              <a:solidFill>
                <a:schemeClr val="dk1"/>
              </a:solidFill>
              <a:highlight>
                <a:srgbClr val="FFFFFF"/>
              </a:highlight>
              <a:latin typeface="Montserrat"/>
              <a:ea typeface="Montserrat"/>
              <a:cs typeface="Montserrat"/>
              <a:sym typeface="Montserrat"/>
            </a:endParaRPr>
          </a:p>
          <a:p>
            <a:pPr indent="-314325" lvl="0" marL="457200" rtl="0" algn="l">
              <a:lnSpc>
                <a:spcPct val="100000"/>
              </a:lnSpc>
              <a:spcBef>
                <a:spcPts val="0"/>
              </a:spcBef>
              <a:spcAft>
                <a:spcPts val="0"/>
              </a:spcAft>
              <a:buClr>
                <a:schemeClr val="dk1"/>
              </a:buClr>
              <a:buSzPts val="1350"/>
              <a:buFont typeface="Montserrat"/>
              <a:buChar char="-"/>
            </a:pPr>
            <a:r>
              <a:rPr b="1" lang="en" sz="1350">
                <a:solidFill>
                  <a:schemeClr val="dk1"/>
                </a:solidFill>
                <a:highlight>
                  <a:srgbClr val="FFFFFF"/>
                </a:highlight>
                <a:latin typeface="Montserrat"/>
                <a:ea typeface="Montserrat"/>
                <a:cs typeface="Montserrat"/>
                <a:sym typeface="Montserrat"/>
              </a:rPr>
              <a:t>DBD</a:t>
            </a:r>
            <a:endParaRPr b="1" sz="1350">
              <a:solidFill>
                <a:schemeClr val="dk1"/>
              </a:solidFill>
              <a:highlight>
                <a:srgbClr val="FFFFFF"/>
              </a:highlight>
              <a:latin typeface="Montserrat"/>
              <a:ea typeface="Montserrat"/>
              <a:cs typeface="Montserrat"/>
              <a:sym typeface="Montserrat"/>
            </a:endParaRPr>
          </a:p>
          <a:p>
            <a:pPr indent="-314325" lvl="0" marL="457200" rtl="0" algn="l">
              <a:lnSpc>
                <a:spcPct val="100000"/>
              </a:lnSpc>
              <a:spcBef>
                <a:spcPts val="0"/>
              </a:spcBef>
              <a:spcAft>
                <a:spcPts val="0"/>
              </a:spcAft>
              <a:buClr>
                <a:schemeClr val="dk1"/>
              </a:buClr>
              <a:buSzPts val="1350"/>
              <a:buFont typeface="Montserrat"/>
              <a:buChar char="-"/>
            </a:pPr>
            <a:r>
              <a:rPr b="1" lang="en" sz="1350">
                <a:solidFill>
                  <a:schemeClr val="dk1"/>
                </a:solidFill>
                <a:highlight>
                  <a:srgbClr val="FFFFFF"/>
                </a:highlight>
                <a:latin typeface="Montserrat"/>
                <a:ea typeface="Montserrat"/>
                <a:cs typeface="Montserrat"/>
                <a:sym typeface="Montserrat"/>
              </a:rPr>
              <a:t>PostgreSQL</a:t>
            </a:r>
            <a:endParaRPr b="1" sz="1350">
              <a:solidFill>
                <a:schemeClr val="dk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35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1200"/>
              </a:spcAft>
              <a:buNone/>
            </a:pPr>
            <a:r>
              <a:t/>
            </a:r>
            <a:endParaRPr/>
          </a:p>
        </p:txBody>
      </p:sp>
      <p:sp>
        <p:nvSpPr>
          <p:cNvPr id="189" name="Google Shape;189;p23"/>
          <p:cNvSpPr txBox="1"/>
          <p:nvPr>
            <p:ph type="title"/>
          </p:nvPr>
        </p:nvSpPr>
        <p:spPr>
          <a:xfrm>
            <a:off x="379050" y="423000"/>
            <a:ext cx="341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Technologies </a:t>
            </a:r>
            <a:endParaRPr>
              <a:latin typeface="Montserrat"/>
              <a:ea typeface="Montserrat"/>
              <a:cs typeface="Montserrat"/>
              <a:sym typeface="Montserrat"/>
            </a:endParaRPr>
          </a:p>
        </p:txBody>
      </p:sp>
      <p:pic>
        <p:nvPicPr>
          <p:cNvPr id="190" name="Google Shape;190;p23"/>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191" name="Google Shape;191;p23"/>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192" name="Google Shape;192;p23"/>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 </a:t>
            </a:r>
            <a:endParaRPr/>
          </a:p>
        </p:txBody>
      </p:sp>
      <p:sp>
        <p:nvSpPr>
          <p:cNvPr id="198" name="Google Shape;19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887875"/>
            <a:ext cx="8520600" cy="290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Montserrat"/>
                <a:ea typeface="Montserrat"/>
                <a:cs typeface="Montserrat"/>
                <a:sym typeface="Montserrat"/>
              </a:rPr>
              <a:t>01 Chapter/ Introduction</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02 Chapter/ Reasons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03 Chapter/ Questions</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04 Chapter/ </a:t>
            </a:r>
            <a:r>
              <a:rPr lang="en">
                <a:latin typeface="Montserrat"/>
                <a:ea typeface="Montserrat"/>
                <a:cs typeface="Montserrat"/>
                <a:sym typeface="Montserrat"/>
              </a:rPr>
              <a:t>Data description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05 Chapter/ </a:t>
            </a:r>
            <a:r>
              <a:rPr lang="en">
                <a:latin typeface="Montserrat"/>
                <a:ea typeface="Montserrat"/>
                <a:cs typeface="Montserrat"/>
                <a:sym typeface="Montserrat"/>
              </a:rPr>
              <a:t>Data Exploratory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06 Chapter/ </a:t>
            </a:r>
            <a:r>
              <a:rPr lang="en">
                <a:latin typeface="Montserrat"/>
                <a:ea typeface="Montserrat"/>
                <a:cs typeface="Montserrat"/>
                <a:sym typeface="Montserrat"/>
              </a:rPr>
              <a:t>Machine Learning Model </a:t>
            </a:r>
            <a:endParaRPr>
              <a:latin typeface="Montserrat"/>
              <a:ea typeface="Montserrat"/>
              <a:cs typeface="Montserrat"/>
              <a:sym typeface="Montserrat"/>
            </a:endParaRPr>
          </a:p>
          <a:p>
            <a:pPr indent="0" lvl="0" marL="0" rtl="0" algn="l">
              <a:spcBef>
                <a:spcPts val="1200"/>
              </a:spcBef>
              <a:spcAft>
                <a:spcPts val="1200"/>
              </a:spcAft>
              <a:buNone/>
            </a:pPr>
            <a:r>
              <a:rPr lang="en">
                <a:latin typeface="Montserrat"/>
                <a:ea typeface="Montserrat"/>
                <a:cs typeface="Montserrat"/>
                <a:sym typeface="Montserrat"/>
              </a:rPr>
              <a:t>07 Chapter/ </a:t>
            </a:r>
            <a:r>
              <a:rPr lang="en">
                <a:latin typeface="Montserrat"/>
                <a:ea typeface="Montserrat"/>
                <a:cs typeface="Montserrat"/>
                <a:sym typeface="Montserrat"/>
              </a:rPr>
              <a:t>Results </a:t>
            </a:r>
            <a:endParaRPr>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64" name="Google Shape;64;p14"/>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65" name="Google Shape;65;p14"/>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Light"/>
                <a:ea typeface="Montserrat Light"/>
                <a:cs typeface="Montserrat Light"/>
                <a:sym typeface="Montserrat Light"/>
              </a:rPr>
              <a:t>Group 8</a:t>
            </a:r>
            <a:endParaRPr/>
          </a:p>
        </p:txBody>
      </p:sp>
      <p:pic>
        <p:nvPicPr>
          <p:cNvPr id="66" name="Google Shape;66;p14"/>
          <p:cNvPicPr preferRelativeResize="0"/>
          <p:nvPr/>
        </p:nvPicPr>
        <p:blipFill>
          <a:blip r:embed="rId4">
            <a:alphaModFix amt="43000"/>
          </a:blip>
          <a:stretch>
            <a:fillRect/>
          </a:stretch>
        </p:blipFill>
        <p:spPr>
          <a:xfrm>
            <a:off x="3839475" y="497725"/>
            <a:ext cx="4792600" cy="4792600"/>
          </a:xfrm>
          <a:prstGeom prst="rect">
            <a:avLst/>
          </a:prstGeom>
          <a:noFill/>
          <a:ln>
            <a:noFill/>
          </a:ln>
        </p:spPr>
      </p:pic>
      <p:pic>
        <p:nvPicPr>
          <p:cNvPr id="67" name="Google Shape;67;p14"/>
          <p:cNvPicPr preferRelativeResize="0"/>
          <p:nvPr/>
        </p:nvPicPr>
        <p:blipFill>
          <a:blip r:embed="rId4">
            <a:alphaModFix amt="43000"/>
          </a:blip>
          <a:stretch>
            <a:fillRect/>
          </a:stretch>
        </p:blipFill>
        <p:spPr>
          <a:xfrm>
            <a:off x="5551650" y="2151625"/>
            <a:ext cx="4792600" cy="4792600"/>
          </a:xfrm>
          <a:prstGeom prst="rect">
            <a:avLst/>
          </a:prstGeom>
          <a:noFill/>
          <a:ln>
            <a:noFill/>
          </a:ln>
        </p:spPr>
      </p:pic>
      <p:pic>
        <p:nvPicPr>
          <p:cNvPr id="68" name="Google Shape;68;p14"/>
          <p:cNvPicPr preferRelativeResize="0"/>
          <p:nvPr/>
        </p:nvPicPr>
        <p:blipFill>
          <a:blip r:embed="rId4">
            <a:alphaModFix amt="43000"/>
          </a:blip>
          <a:stretch>
            <a:fillRect/>
          </a:stretch>
        </p:blipFill>
        <p:spPr>
          <a:xfrm>
            <a:off x="5551650" y="-1174700"/>
            <a:ext cx="4792600" cy="4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89500" y="431825"/>
            <a:ext cx="2813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ontserrat"/>
                <a:ea typeface="Montserrat"/>
                <a:cs typeface="Montserrat"/>
                <a:sym typeface="Montserrat"/>
              </a:rPr>
              <a:t>Introduction</a:t>
            </a:r>
            <a:endParaRPr sz="1920">
              <a:latin typeface="Montserrat"/>
              <a:ea typeface="Montserrat"/>
              <a:cs typeface="Montserrat"/>
              <a:sym typeface="Montserrat"/>
            </a:endParaRPr>
          </a:p>
        </p:txBody>
      </p:sp>
      <p:sp>
        <p:nvSpPr>
          <p:cNvPr id="74" name="Google Shape;74;p15"/>
          <p:cNvSpPr txBox="1"/>
          <p:nvPr>
            <p:ph idx="1" type="body"/>
          </p:nvPr>
        </p:nvSpPr>
        <p:spPr>
          <a:xfrm>
            <a:off x="870500" y="3469990"/>
            <a:ext cx="4260300" cy="876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 sz="1388">
                <a:solidFill>
                  <a:schemeClr val="dk1"/>
                </a:solidFill>
                <a:highlight>
                  <a:srgbClr val="FFFFFF"/>
                </a:highlight>
                <a:latin typeface="Montserrat"/>
                <a:ea typeface="Montserrat"/>
                <a:cs typeface="Montserrat"/>
                <a:sym typeface="Montserrat"/>
              </a:rPr>
              <a:t>people die by suicide every year (WHO)</a:t>
            </a:r>
            <a:endParaRPr sz="2082">
              <a:latin typeface="Montserrat"/>
              <a:ea typeface="Montserrat"/>
              <a:cs typeface="Montserrat"/>
              <a:sym typeface="Montserrat"/>
            </a:endParaRPr>
          </a:p>
        </p:txBody>
      </p:sp>
      <p:sp>
        <p:nvSpPr>
          <p:cNvPr id="75" name="Google Shape;75;p15"/>
          <p:cNvSpPr txBox="1"/>
          <p:nvPr/>
        </p:nvSpPr>
        <p:spPr>
          <a:xfrm>
            <a:off x="489500" y="1224425"/>
            <a:ext cx="8405100" cy="4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650">
                <a:solidFill>
                  <a:schemeClr val="dk1"/>
                </a:solidFill>
                <a:highlight>
                  <a:schemeClr val="lt1"/>
                </a:highlight>
                <a:latin typeface="Montserrat"/>
                <a:ea typeface="Montserrat"/>
                <a:cs typeface="Montserrat"/>
                <a:sym typeface="Montserrat"/>
              </a:rPr>
              <a:t>Suicide is a serious global public health issue not limited to any single factor</a:t>
            </a:r>
            <a:endParaRPr sz="900">
              <a:latin typeface="Montserrat"/>
              <a:ea typeface="Montserrat"/>
              <a:cs typeface="Montserrat"/>
              <a:sym typeface="Montserrat"/>
            </a:endParaRPr>
          </a:p>
        </p:txBody>
      </p:sp>
      <p:sp>
        <p:nvSpPr>
          <p:cNvPr id="76" name="Google Shape;76;p15"/>
          <p:cNvSpPr txBox="1"/>
          <p:nvPr/>
        </p:nvSpPr>
        <p:spPr>
          <a:xfrm>
            <a:off x="870500" y="2472740"/>
            <a:ext cx="3805500" cy="1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6050">
                <a:solidFill>
                  <a:schemeClr val="dk1"/>
                </a:solidFill>
                <a:highlight>
                  <a:schemeClr val="lt1"/>
                </a:highlight>
                <a:latin typeface="Montserrat ExtraBold"/>
                <a:ea typeface="Montserrat ExtraBold"/>
                <a:cs typeface="Montserrat ExtraBold"/>
                <a:sym typeface="Montserrat ExtraBold"/>
              </a:rPr>
              <a:t>700 000</a:t>
            </a:r>
            <a:endParaRPr sz="5300">
              <a:latin typeface="Montserrat ExtraBold"/>
              <a:ea typeface="Montserrat ExtraBold"/>
              <a:cs typeface="Montserrat ExtraBold"/>
              <a:sym typeface="Montserrat ExtraBold"/>
            </a:endParaRPr>
          </a:p>
        </p:txBody>
      </p:sp>
      <p:sp>
        <p:nvSpPr>
          <p:cNvPr id="77" name="Google Shape;77;p15"/>
          <p:cNvSpPr txBox="1"/>
          <p:nvPr/>
        </p:nvSpPr>
        <p:spPr>
          <a:xfrm>
            <a:off x="870500" y="2259215"/>
            <a:ext cx="6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more</a:t>
            </a:r>
            <a:endParaRPr>
              <a:latin typeface="Montserrat"/>
              <a:ea typeface="Montserrat"/>
              <a:cs typeface="Montserrat"/>
              <a:sym typeface="Montserrat"/>
            </a:endParaRPr>
          </a:p>
        </p:txBody>
      </p:sp>
      <p:sp>
        <p:nvSpPr>
          <p:cNvPr id="78" name="Google Shape;78;p15"/>
          <p:cNvSpPr txBox="1"/>
          <p:nvPr/>
        </p:nvSpPr>
        <p:spPr>
          <a:xfrm>
            <a:off x="5900650" y="3470000"/>
            <a:ext cx="2072400" cy="7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chemeClr val="lt1"/>
                </a:highlight>
                <a:latin typeface="Montserrat"/>
                <a:ea typeface="Montserrat"/>
                <a:cs typeface="Montserrat"/>
                <a:sym typeface="Montserrat"/>
              </a:rPr>
              <a:t>of death worldwide</a:t>
            </a:r>
            <a:endParaRPr sz="1350">
              <a:solidFill>
                <a:schemeClr val="dk2"/>
              </a:solidFill>
              <a:latin typeface="Montserrat"/>
              <a:ea typeface="Montserrat"/>
              <a:cs typeface="Montserrat"/>
              <a:sym typeface="Montserrat"/>
            </a:endParaRPr>
          </a:p>
          <a:p>
            <a:pPr indent="0" lvl="0" marL="0" rtl="0" algn="l">
              <a:spcBef>
                <a:spcPts val="1200"/>
              </a:spcBef>
              <a:spcAft>
                <a:spcPts val="0"/>
              </a:spcAft>
              <a:buNone/>
            </a:pPr>
            <a:r>
              <a:t/>
            </a:r>
            <a:endParaRPr/>
          </a:p>
        </p:txBody>
      </p:sp>
      <p:sp>
        <p:nvSpPr>
          <p:cNvPr id="79" name="Google Shape;79;p15"/>
          <p:cNvSpPr txBox="1"/>
          <p:nvPr/>
        </p:nvSpPr>
        <p:spPr>
          <a:xfrm>
            <a:off x="5808275" y="2472750"/>
            <a:ext cx="1969200" cy="1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6050">
                <a:solidFill>
                  <a:schemeClr val="dk1"/>
                </a:solidFill>
                <a:highlight>
                  <a:schemeClr val="lt1"/>
                </a:highlight>
                <a:latin typeface="Montserrat ExtraBold"/>
                <a:ea typeface="Montserrat ExtraBold"/>
                <a:cs typeface="Montserrat ExtraBold"/>
                <a:sym typeface="Montserrat ExtraBold"/>
              </a:rPr>
              <a:t>1.3%</a:t>
            </a:r>
            <a:endParaRPr sz="5300">
              <a:latin typeface="Montserrat ExtraBold"/>
              <a:ea typeface="Montserrat ExtraBold"/>
              <a:cs typeface="Montserrat ExtraBold"/>
              <a:sym typeface="Montserrat ExtraBold"/>
            </a:endParaRPr>
          </a:p>
        </p:txBody>
      </p:sp>
      <p:sp>
        <p:nvSpPr>
          <p:cNvPr id="80" name="Google Shape;80;p15"/>
          <p:cNvSpPr txBox="1"/>
          <p:nvPr/>
        </p:nvSpPr>
        <p:spPr>
          <a:xfrm>
            <a:off x="5843250" y="2247750"/>
            <a:ext cx="17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it accounts</a:t>
            </a:r>
            <a:endParaRPr>
              <a:latin typeface="Montserrat"/>
              <a:ea typeface="Montserrat"/>
              <a:cs typeface="Montserrat"/>
              <a:sym typeface="Montserrat"/>
            </a:endParaRPr>
          </a:p>
        </p:txBody>
      </p:sp>
      <p:pic>
        <p:nvPicPr>
          <p:cNvPr id="81" name="Google Shape;81;p15"/>
          <p:cNvPicPr preferRelativeResize="0"/>
          <p:nvPr/>
        </p:nvPicPr>
        <p:blipFill>
          <a:blip r:embed="rId4">
            <a:alphaModFix/>
          </a:blip>
          <a:stretch>
            <a:fillRect/>
          </a:stretch>
        </p:blipFill>
        <p:spPr>
          <a:xfrm>
            <a:off x="311698" y="4550288"/>
            <a:ext cx="1141352" cy="356675"/>
          </a:xfrm>
          <a:prstGeom prst="rect">
            <a:avLst/>
          </a:prstGeom>
          <a:noFill/>
          <a:ln>
            <a:noFill/>
          </a:ln>
        </p:spPr>
      </p:pic>
      <p:sp>
        <p:nvSpPr>
          <p:cNvPr id="82" name="Google Shape;82;p15"/>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83" name="Google Shape;83;p15"/>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ontserrat"/>
                <a:ea typeface="Montserrat"/>
                <a:cs typeface="Montserrat"/>
                <a:sym typeface="Montserrat"/>
              </a:rPr>
              <a:t>Reasons</a:t>
            </a:r>
            <a:endParaRPr sz="1920">
              <a:latin typeface="Montserrat"/>
              <a:ea typeface="Montserrat"/>
              <a:cs typeface="Montserrat"/>
              <a:sym typeface="Montserrat"/>
            </a:endParaRPr>
          </a:p>
        </p:txBody>
      </p:sp>
      <p:sp>
        <p:nvSpPr>
          <p:cNvPr id="89" name="Google Shape;89;p16"/>
          <p:cNvSpPr txBox="1"/>
          <p:nvPr/>
        </p:nvSpPr>
        <p:spPr>
          <a:xfrm>
            <a:off x="1109575" y="1286600"/>
            <a:ext cx="18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Montserrat"/>
                <a:ea typeface="Montserrat"/>
                <a:cs typeface="Montserrat"/>
                <a:sym typeface="Montserrat"/>
              </a:rPr>
              <a:t>Suicide Factors</a:t>
            </a:r>
            <a:endParaRPr b="1">
              <a:solidFill>
                <a:srgbClr val="0B5394"/>
              </a:solidFill>
              <a:latin typeface="Montserrat"/>
              <a:ea typeface="Montserrat"/>
              <a:cs typeface="Montserrat"/>
              <a:sym typeface="Montserrat"/>
            </a:endParaRPr>
          </a:p>
        </p:txBody>
      </p:sp>
      <p:sp>
        <p:nvSpPr>
          <p:cNvPr id="90" name="Google Shape;90;p16"/>
          <p:cNvSpPr txBox="1"/>
          <p:nvPr/>
        </p:nvSpPr>
        <p:spPr>
          <a:xfrm>
            <a:off x="3663438" y="1286600"/>
            <a:ext cx="16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 </a:t>
            </a:r>
            <a:r>
              <a:rPr b="1" lang="en">
                <a:solidFill>
                  <a:schemeClr val="dk1"/>
                </a:solidFill>
                <a:latin typeface="Montserrat"/>
                <a:ea typeface="Montserrat"/>
                <a:cs typeface="Montserrat"/>
                <a:sym typeface="Montserrat"/>
              </a:rPr>
              <a:t>Prevention</a:t>
            </a:r>
            <a:endParaRPr b="1">
              <a:latin typeface="Montserrat"/>
              <a:ea typeface="Montserrat"/>
              <a:cs typeface="Montserrat"/>
              <a:sym typeface="Montserrat"/>
            </a:endParaRPr>
          </a:p>
        </p:txBody>
      </p:sp>
      <p:sp>
        <p:nvSpPr>
          <p:cNvPr id="91" name="Google Shape;91;p16"/>
          <p:cNvSpPr txBox="1"/>
          <p:nvPr/>
        </p:nvSpPr>
        <p:spPr>
          <a:xfrm>
            <a:off x="6217300" y="1286600"/>
            <a:ext cx="20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Impacts of Time</a:t>
            </a:r>
            <a:endParaRPr b="1">
              <a:latin typeface="Montserrat"/>
              <a:ea typeface="Montserrat"/>
              <a:cs typeface="Montserrat"/>
              <a:sym typeface="Montserrat"/>
            </a:endParaRPr>
          </a:p>
        </p:txBody>
      </p:sp>
      <p:sp>
        <p:nvSpPr>
          <p:cNvPr id="92" name="Google Shape;92;p16"/>
          <p:cNvSpPr txBox="1"/>
          <p:nvPr/>
        </p:nvSpPr>
        <p:spPr>
          <a:xfrm>
            <a:off x="1098500" y="1686800"/>
            <a:ext cx="19902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74151"/>
                </a:solidFill>
                <a:highlight>
                  <a:schemeClr val="lt1"/>
                </a:highlight>
                <a:latin typeface="Montserrat"/>
                <a:ea typeface="Montserrat"/>
                <a:cs typeface="Montserrat"/>
                <a:sym typeface="Montserrat"/>
              </a:rPr>
              <a:t>Understanding the relationship between suicide rates and different demographic, socio-economics and health factors can help identify potential individuals at and increased suicide.</a:t>
            </a:r>
            <a:endParaRPr>
              <a:latin typeface="Montserrat"/>
              <a:ea typeface="Montserrat"/>
              <a:cs typeface="Montserrat"/>
              <a:sym typeface="Montserrat"/>
            </a:endParaRPr>
          </a:p>
        </p:txBody>
      </p:sp>
      <p:sp>
        <p:nvSpPr>
          <p:cNvPr id="93" name="Google Shape;93;p16"/>
          <p:cNvSpPr txBox="1"/>
          <p:nvPr/>
        </p:nvSpPr>
        <p:spPr>
          <a:xfrm>
            <a:off x="3657900" y="1826000"/>
            <a:ext cx="16758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74151"/>
                </a:solidFill>
                <a:highlight>
                  <a:schemeClr val="lt1"/>
                </a:highlight>
                <a:latin typeface="Montserrat"/>
                <a:ea typeface="Montserrat"/>
                <a:cs typeface="Montserrat"/>
                <a:sym typeface="Montserrat"/>
              </a:rPr>
              <a:t>-</a:t>
            </a:r>
            <a:endParaRPr sz="1200">
              <a:solidFill>
                <a:srgbClr val="374151"/>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374151"/>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374151"/>
              </a:solidFill>
              <a:highlight>
                <a:schemeClr val="lt1"/>
              </a:highlight>
              <a:latin typeface="Montserrat"/>
              <a:ea typeface="Montserrat"/>
              <a:cs typeface="Montserrat"/>
              <a:sym typeface="Montserrat"/>
            </a:endParaRPr>
          </a:p>
        </p:txBody>
      </p:sp>
      <p:sp>
        <p:nvSpPr>
          <p:cNvPr id="94" name="Google Shape;94;p16"/>
          <p:cNvSpPr txBox="1"/>
          <p:nvPr/>
        </p:nvSpPr>
        <p:spPr>
          <a:xfrm>
            <a:off x="6228400" y="1686800"/>
            <a:ext cx="1675800" cy="164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74151"/>
                </a:solidFill>
                <a:highlight>
                  <a:schemeClr val="lt1"/>
                </a:highlight>
                <a:latin typeface="Montserrat"/>
                <a:ea typeface="Montserrat"/>
                <a:cs typeface="Montserrat"/>
                <a:sym typeface="Montserrat"/>
              </a:rPr>
              <a:t>Understanding how the factors that impact suicide rates change over time and across countries. </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374151"/>
              </a:solidFill>
              <a:highlight>
                <a:schemeClr val="lt1"/>
              </a:highlight>
              <a:latin typeface="Montserrat"/>
              <a:ea typeface="Montserrat"/>
              <a:cs typeface="Montserrat"/>
              <a:sym typeface="Montserrat"/>
            </a:endParaRPr>
          </a:p>
        </p:txBody>
      </p:sp>
      <p:pic>
        <p:nvPicPr>
          <p:cNvPr id="95" name="Google Shape;95;p16"/>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96" name="Google Shape;96;p16"/>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97" name="Google Shape;97;p16"/>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
        <p:nvSpPr>
          <p:cNvPr id="98" name="Google Shape;98;p16"/>
          <p:cNvSpPr txBox="1"/>
          <p:nvPr/>
        </p:nvSpPr>
        <p:spPr>
          <a:xfrm>
            <a:off x="3736050" y="1686800"/>
            <a:ext cx="19902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374151"/>
                </a:solidFill>
                <a:highlight>
                  <a:schemeClr val="lt1"/>
                </a:highlight>
                <a:latin typeface="Montserrat"/>
                <a:ea typeface="Montserrat"/>
                <a:cs typeface="Montserrat"/>
                <a:sym typeface="Montserrat"/>
              </a:rPr>
              <a:t>With the increasing suicide rates in recent years, the need for increased awareness, education, and resources to address this issue is getting highlighted.</a:t>
            </a:r>
            <a:endParaRPr>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374151"/>
              </a:solidFill>
              <a:highlight>
                <a:schemeClr val="lt1"/>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7"/>
          <p:cNvPicPr preferRelativeResize="0"/>
          <p:nvPr/>
        </p:nvPicPr>
        <p:blipFill rotWithShape="1">
          <a:blip r:embed="rId4">
            <a:alphaModFix amt="49000"/>
          </a:blip>
          <a:srcRect b="35786" l="1114" r="1153" t="22870"/>
          <a:stretch/>
        </p:blipFill>
        <p:spPr>
          <a:xfrm>
            <a:off x="0" y="0"/>
            <a:ext cx="9144001" cy="5143501"/>
          </a:xfrm>
          <a:prstGeom prst="rect">
            <a:avLst/>
          </a:prstGeom>
          <a:noFill/>
          <a:ln>
            <a:noFill/>
          </a:ln>
        </p:spPr>
      </p:pic>
      <p:sp>
        <p:nvSpPr>
          <p:cNvPr id="104" name="Google Shape;104;p17"/>
          <p:cNvSpPr txBox="1"/>
          <p:nvPr>
            <p:ph type="title"/>
          </p:nvPr>
        </p:nvSpPr>
        <p:spPr>
          <a:xfrm>
            <a:off x="311700" y="1301350"/>
            <a:ext cx="8520600" cy="27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20">
                <a:solidFill>
                  <a:schemeClr val="lt1"/>
                </a:solidFill>
                <a:latin typeface="Montserrat"/>
                <a:ea typeface="Montserrat"/>
                <a:cs typeface="Montserrat"/>
                <a:sym typeface="Montserrat"/>
              </a:rPr>
              <a:t>Is there a correlation between suicide risk and socio-economic status and/or health data?</a:t>
            </a:r>
            <a:endParaRPr b="1" sz="1820">
              <a:solidFill>
                <a:schemeClr val="lt1"/>
              </a:solidFill>
              <a:latin typeface="Montserrat"/>
              <a:ea typeface="Montserrat"/>
              <a:cs typeface="Montserrat"/>
              <a:sym typeface="Montserrat"/>
            </a:endParaRPr>
          </a:p>
          <a:p>
            <a:pPr indent="0" lvl="0" marL="0" rtl="0" algn="ctr">
              <a:spcBef>
                <a:spcPts val="0"/>
              </a:spcBef>
              <a:spcAft>
                <a:spcPts val="0"/>
              </a:spcAft>
              <a:buSzPts val="990"/>
              <a:buNone/>
            </a:pPr>
            <a:r>
              <a:t/>
            </a:r>
            <a:endParaRPr b="1" sz="1820">
              <a:solidFill>
                <a:schemeClr val="lt1"/>
              </a:solidFill>
              <a:latin typeface="Montserrat"/>
              <a:ea typeface="Montserrat"/>
              <a:cs typeface="Montserrat"/>
              <a:sym typeface="Montserrat"/>
            </a:endParaRPr>
          </a:p>
          <a:p>
            <a:pPr indent="0" lvl="0" marL="0" rtl="0" algn="ctr">
              <a:spcBef>
                <a:spcPts val="0"/>
              </a:spcBef>
              <a:spcAft>
                <a:spcPts val="0"/>
              </a:spcAft>
              <a:buSzPts val="990"/>
              <a:buNone/>
            </a:pPr>
            <a:r>
              <a:rPr b="1" lang="en" sz="1820">
                <a:solidFill>
                  <a:schemeClr val="lt1"/>
                </a:solidFill>
                <a:latin typeface="Montserrat"/>
                <a:ea typeface="Montserrat"/>
                <a:cs typeface="Montserrat"/>
                <a:sym typeface="Montserrat"/>
              </a:rPr>
              <a:t>What is the most significant factors impacts suicide rate?</a:t>
            </a:r>
            <a:endParaRPr b="1" sz="1820">
              <a:solidFill>
                <a:schemeClr val="lt1"/>
              </a:solidFill>
              <a:latin typeface="Montserrat"/>
              <a:ea typeface="Montserrat"/>
              <a:cs typeface="Montserrat"/>
              <a:sym typeface="Montserrat"/>
            </a:endParaRPr>
          </a:p>
          <a:p>
            <a:pPr indent="0" lvl="0" marL="0" rtl="0" algn="l">
              <a:spcBef>
                <a:spcPts val="0"/>
              </a:spcBef>
              <a:spcAft>
                <a:spcPts val="0"/>
              </a:spcAft>
              <a:buSzPts val="990"/>
              <a:buNone/>
            </a:pPr>
            <a:r>
              <a:t/>
            </a:r>
            <a:endParaRPr b="1" sz="1820">
              <a:solidFill>
                <a:schemeClr val="lt1"/>
              </a:solidFill>
              <a:latin typeface="Montserrat"/>
              <a:ea typeface="Montserrat"/>
              <a:cs typeface="Montserrat"/>
              <a:sym typeface="Montserrat"/>
            </a:endParaRPr>
          </a:p>
          <a:p>
            <a:pPr indent="0" lvl="0" marL="0" rtl="0" algn="ctr">
              <a:spcBef>
                <a:spcPts val="0"/>
              </a:spcBef>
              <a:spcAft>
                <a:spcPts val="0"/>
              </a:spcAft>
              <a:buSzPts val="990"/>
              <a:buNone/>
            </a:pPr>
            <a:r>
              <a:t/>
            </a:r>
            <a:endParaRPr b="1" sz="1820">
              <a:solidFill>
                <a:schemeClr val="lt1"/>
              </a:solidFill>
              <a:latin typeface="Montserrat"/>
              <a:ea typeface="Montserrat"/>
              <a:cs typeface="Montserrat"/>
              <a:sym typeface="Montserrat"/>
            </a:endParaRPr>
          </a:p>
          <a:p>
            <a:pPr indent="0" lvl="0" marL="0" rtl="0" algn="ctr">
              <a:spcBef>
                <a:spcPts val="0"/>
              </a:spcBef>
              <a:spcAft>
                <a:spcPts val="0"/>
              </a:spcAft>
              <a:buSzPts val="990"/>
              <a:buNone/>
            </a:pPr>
            <a:r>
              <a:rPr b="1" lang="en" sz="1820">
                <a:solidFill>
                  <a:schemeClr val="lt1"/>
                </a:solidFill>
                <a:latin typeface="Montserrat"/>
                <a:ea typeface="Montserrat"/>
                <a:cs typeface="Montserrat"/>
                <a:sym typeface="Montserrat"/>
              </a:rPr>
              <a:t>What country has highest and lowest risk of suicide in the next year?</a:t>
            </a:r>
            <a:endParaRPr b="1" sz="1820">
              <a:solidFill>
                <a:schemeClr val="lt1"/>
              </a:solidFill>
              <a:latin typeface="Montserrat"/>
              <a:ea typeface="Montserrat"/>
              <a:cs typeface="Montserrat"/>
              <a:sym typeface="Montserrat"/>
            </a:endParaRPr>
          </a:p>
          <a:p>
            <a:pPr indent="0" lvl="0" marL="0" rtl="0" algn="ctr">
              <a:spcBef>
                <a:spcPts val="0"/>
              </a:spcBef>
              <a:spcAft>
                <a:spcPts val="0"/>
              </a:spcAft>
              <a:buSzPts val="990"/>
              <a:buNone/>
            </a:pPr>
            <a:r>
              <a:t/>
            </a:r>
            <a:endParaRPr sz="1820">
              <a:solidFill>
                <a:schemeClr val="lt1"/>
              </a:solidFill>
              <a:latin typeface="Montserrat Medium"/>
              <a:ea typeface="Montserrat Medium"/>
              <a:cs typeface="Montserrat Medium"/>
              <a:sym typeface="Montserrat Medium"/>
            </a:endParaRPr>
          </a:p>
          <a:p>
            <a:pPr indent="0" lvl="0" marL="0" rtl="0" algn="ctr">
              <a:spcBef>
                <a:spcPts val="0"/>
              </a:spcBef>
              <a:spcAft>
                <a:spcPts val="0"/>
              </a:spcAft>
              <a:buSzPts val="990"/>
              <a:buNone/>
            </a:pPr>
            <a:r>
              <a:t/>
            </a:r>
            <a:endParaRPr sz="3220">
              <a:solidFill>
                <a:schemeClr val="lt1"/>
              </a:solidFill>
              <a:latin typeface="Montserrat Medium"/>
              <a:ea typeface="Montserrat Medium"/>
              <a:cs typeface="Montserrat Medium"/>
              <a:sym typeface="Montserrat Medium"/>
            </a:endParaRPr>
          </a:p>
        </p:txBody>
      </p:sp>
      <p:pic>
        <p:nvPicPr>
          <p:cNvPr id="105" name="Google Shape;105;p17"/>
          <p:cNvPicPr preferRelativeResize="0"/>
          <p:nvPr/>
        </p:nvPicPr>
        <p:blipFill>
          <a:blip r:embed="rId5">
            <a:alphaModFix/>
          </a:blip>
          <a:stretch>
            <a:fillRect/>
          </a:stretch>
        </p:blipFill>
        <p:spPr>
          <a:xfrm>
            <a:off x="311698" y="4550288"/>
            <a:ext cx="1141352" cy="356675"/>
          </a:xfrm>
          <a:prstGeom prst="rect">
            <a:avLst/>
          </a:prstGeom>
          <a:noFill/>
          <a:ln>
            <a:noFill/>
          </a:ln>
        </p:spPr>
      </p:pic>
      <p:sp>
        <p:nvSpPr>
          <p:cNvPr id="106" name="Google Shape;106;p17"/>
          <p:cNvSpPr txBox="1"/>
          <p:nvPr/>
        </p:nvSpPr>
        <p:spPr>
          <a:xfrm>
            <a:off x="1109575" y="4398475"/>
            <a:ext cx="1728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Montserrat Light"/>
                <a:ea typeface="Montserrat Light"/>
                <a:cs typeface="Montserrat Light"/>
                <a:sym typeface="Montserrat Light"/>
              </a:rPr>
              <a:t>| </a:t>
            </a:r>
            <a:r>
              <a:rPr lang="en">
                <a:solidFill>
                  <a:schemeClr val="lt1"/>
                </a:solidFill>
                <a:latin typeface="Montserrat Light"/>
                <a:ea typeface="Montserrat Light"/>
                <a:cs typeface="Montserrat Light"/>
                <a:sym typeface="Montserrat Light"/>
              </a:rPr>
              <a:t>Group 8</a:t>
            </a:r>
            <a:endParaRPr sz="2700">
              <a:solidFill>
                <a:schemeClr val="lt1"/>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588775" y="363425"/>
            <a:ext cx="341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latin typeface="Montserrat"/>
                <a:ea typeface="Montserrat"/>
                <a:cs typeface="Montserrat"/>
                <a:sym typeface="Montserrat"/>
              </a:rPr>
              <a:t>Data </a:t>
            </a:r>
            <a:endParaRPr sz="1920">
              <a:latin typeface="Montserrat"/>
              <a:ea typeface="Montserrat"/>
              <a:cs typeface="Montserrat"/>
              <a:sym typeface="Montserrat"/>
            </a:endParaRPr>
          </a:p>
          <a:p>
            <a:pPr indent="0" lvl="0" marL="0" rtl="0" algn="l">
              <a:spcBef>
                <a:spcPts val="0"/>
              </a:spcBef>
              <a:spcAft>
                <a:spcPts val="0"/>
              </a:spcAft>
              <a:buSzPct val="51562"/>
              <a:buNone/>
            </a:pPr>
            <a:r>
              <a:rPr lang="en" sz="1920">
                <a:latin typeface="Montserrat"/>
                <a:ea typeface="Montserrat"/>
                <a:cs typeface="Montserrat"/>
                <a:sym typeface="Montserrat"/>
              </a:rPr>
              <a:t>Description </a:t>
            </a:r>
            <a:endParaRPr sz="1920">
              <a:latin typeface="Montserrat"/>
              <a:ea typeface="Montserrat"/>
              <a:cs typeface="Montserrat"/>
              <a:sym typeface="Montserrat"/>
            </a:endParaRPr>
          </a:p>
        </p:txBody>
      </p:sp>
      <p:sp>
        <p:nvSpPr>
          <p:cNvPr id="112" name="Google Shape;112;p18"/>
          <p:cNvSpPr txBox="1"/>
          <p:nvPr>
            <p:ph idx="1" type="body"/>
          </p:nvPr>
        </p:nvSpPr>
        <p:spPr>
          <a:xfrm>
            <a:off x="588775" y="1283400"/>
            <a:ext cx="1535400" cy="276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941">
                <a:solidFill>
                  <a:schemeClr val="dk1"/>
                </a:solidFill>
                <a:highlight>
                  <a:srgbClr val="FFFFFF"/>
                </a:highlight>
                <a:latin typeface="Montserrat"/>
                <a:ea typeface="Montserrat"/>
                <a:cs typeface="Montserrat"/>
                <a:sym typeface="Montserrat"/>
              </a:rPr>
              <a:t>Countries </a:t>
            </a:r>
            <a:endParaRPr b="1" sz="941">
              <a:solidFill>
                <a:schemeClr val="dk1"/>
              </a:solidFill>
              <a:highlight>
                <a:srgbClr val="FFFFFF"/>
              </a:highlight>
              <a:latin typeface="Montserrat"/>
              <a:ea typeface="Montserrat"/>
              <a:cs typeface="Montserrat"/>
              <a:sym typeface="Montserrat"/>
            </a:endParaRPr>
          </a:p>
          <a:p>
            <a:pPr indent="0" lvl="0" marL="0" rtl="0" algn="l">
              <a:lnSpc>
                <a:spcPct val="95000"/>
              </a:lnSpc>
              <a:spcBef>
                <a:spcPts val="1200"/>
              </a:spcBef>
              <a:spcAft>
                <a:spcPts val="1200"/>
              </a:spcAft>
              <a:buSzPts val="523"/>
              <a:buNone/>
            </a:pPr>
            <a:r>
              <a:rPr lang="en" sz="841">
                <a:solidFill>
                  <a:schemeClr val="dk1"/>
                </a:solidFill>
                <a:highlight>
                  <a:srgbClr val="FFFFFF"/>
                </a:highlight>
                <a:latin typeface="Montserrat Medium"/>
                <a:ea typeface="Montserrat Medium"/>
                <a:cs typeface="Montserrat Medium"/>
                <a:sym typeface="Montserrat Medium"/>
              </a:rPr>
              <a:t>Argentina, Australia, Austria, Belgium, Brazil, Canada, Chile, China, Colombia, Costa Risa, Czech Republic, Denmark, Estonia, Finland, France, Germany, Greece, Hungary, Iceland, India, Indonesia, Ireland, Israel, Italy, South Korea, Latvia, Lithuania, Luxembourg, Mexico, Netherlands, New Zealand, Norway, Poland, Portugal, Russia, Slovak Republic, Slovenia, South Africa, Spain, Sweden, Switzerland, Türkiye, United Kingdom, United States</a:t>
            </a:r>
            <a:endParaRPr sz="841">
              <a:solidFill>
                <a:schemeClr val="dk1"/>
              </a:solidFill>
              <a:highlight>
                <a:srgbClr val="FFFFFF"/>
              </a:highlight>
              <a:latin typeface="Montserrat Medium"/>
              <a:ea typeface="Montserrat Medium"/>
              <a:cs typeface="Montserrat Medium"/>
              <a:sym typeface="Montserrat Medium"/>
            </a:endParaRPr>
          </a:p>
        </p:txBody>
      </p:sp>
      <p:pic>
        <p:nvPicPr>
          <p:cNvPr id="113" name="Google Shape;113;p18"/>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114" name="Google Shape;114;p18"/>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115" name="Google Shape;115;p18"/>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pic>
        <p:nvPicPr>
          <p:cNvPr id="116" name="Google Shape;116;p18"/>
          <p:cNvPicPr preferRelativeResize="0"/>
          <p:nvPr/>
        </p:nvPicPr>
        <p:blipFill>
          <a:blip r:embed="rId4">
            <a:alphaModFix/>
          </a:blip>
          <a:stretch>
            <a:fillRect/>
          </a:stretch>
        </p:blipFill>
        <p:spPr>
          <a:xfrm>
            <a:off x="2438500" y="878975"/>
            <a:ext cx="6240067" cy="3287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50675" y="201500"/>
            <a:ext cx="3410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ontserrat"/>
                <a:ea typeface="Montserrat"/>
                <a:cs typeface="Montserrat"/>
                <a:sym typeface="Montserrat"/>
              </a:rPr>
              <a:t>Data Description </a:t>
            </a:r>
            <a:endParaRPr sz="1920">
              <a:latin typeface="Montserrat"/>
              <a:ea typeface="Montserrat"/>
              <a:cs typeface="Montserrat"/>
              <a:sym typeface="Montserrat"/>
            </a:endParaRPr>
          </a:p>
        </p:txBody>
      </p:sp>
      <p:sp>
        <p:nvSpPr>
          <p:cNvPr id="122" name="Google Shape;122;p19"/>
          <p:cNvSpPr txBox="1"/>
          <p:nvPr>
            <p:ph idx="1" type="body"/>
          </p:nvPr>
        </p:nvSpPr>
        <p:spPr>
          <a:xfrm>
            <a:off x="304800" y="1110600"/>
            <a:ext cx="8534400" cy="2922300"/>
          </a:xfrm>
          <a:prstGeom prst="rect">
            <a:avLst/>
          </a:prstGeom>
        </p:spPr>
        <p:txBody>
          <a:bodyPr anchorCtr="0" anchor="t" bIns="91425" lIns="91425" spcFirstLastPara="1" rIns="91425" wrap="square" tIns="91425">
            <a:noAutofit/>
          </a:bodyPr>
          <a:lstStyle/>
          <a:p>
            <a:pPr indent="-294957" lvl="0" marL="457200" rtl="0" algn="l">
              <a:lnSpc>
                <a:spcPct val="100000"/>
              </a:lnSpc>
              <a:spcBef>
                <a:spcPts val="0"/>
              </a:spcBef>
              <a:spcAft>
                <a:spcPts val="0"/>
              </a:spcAft>
              <a:buClr>
                <a:schemeClr val="dk1"/>
              </a:buClr>
              <a:buSzPts val="1045"/>
              <a:buChar char="●"/>
            </a:pPr>
            <a:r>
              <a:rPr b="1" lang="en" sz="1045">
                <a:solidFill>
                  <a:srgbClr val="0B5394"/>
                </a:solidFill>
                <a:highlight>
                  <a:srgbClr val="FFFFFF"/>
                </a:highlight>
                <a:latin typeface="Montserrat"/>
                <a:ea typeface="Montserrat"/>
                <a:cs typeface="Montserrat"/>
                <a:sym typeface="Montserrat"/>
              </a:rPr>
              <a:t>Education Data</a:t>
            </a:r>
            <a:r>
              <a:rPr b="1" lang="en" sz="1045">
                <a:solidFill>
                  <a:schemeClr val="dk1"/>
                </a:solidFill>
                <a:highlight>
                  <a:srgbClr val="FFFFFF"/>
                </a:highlight>
                <a:latin typeface="Montserrat"/>
                <a:ea typeface="Montserrat"/>
                <a:cs typeface="Montserrat"/>
                <a:sym typeface="Montserrat"/>
              </a:rPr>
              <a:t> </a:t>
            </a:r>
            <a:r>
              <a:rPr lang="en" sz="1045">
                <a:solidFill>
                  <a:schemeClr val="dk1"/>
                </a:solidFill>
                <a:highlight>
                  <a:srgbClr val="FFFFFF"/>
                </a:highlight>
                <a:latin typeface="Montserrat Medium"/>
                <a:ea typeface="Montserrat Medium"/>
                <a:cs typeface="Montserrat Medium"/>
                <a:sym typeface="Montserrat Medium"/>
              </a:rPr>
              <a:t>separates the population into two categories: below upper-secondary and  tertiary education.</a:t>
            </a:r>
            <a:endParaRPr sz="1045">
              <a:solidFill>
                <a:schemeClr val="dk1"/>
              </a:solidFill>
              <a:highlight>
                <a:srgbClr val="FFFFFF"/>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1045">
              <a:solidFill>
                <a:schemeClr val="dk1"/>
              </a:solidFill>
              <a:highlight>
                <a:srgbClr val="FFFFFF"/>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a:buChar char="●"/>
            </a:pPr>
            <a:r>
              <a:rPr b="1" lang="en" sz="1045">
                <a:solidFill>
                  <a:srgbClr val="0B5394"/>
                </a:solidFill>
                <a:highlight>
                  <a:schemeClr val="lt1"/>
                </a:highlight>
                <a:latin typeface="Montserrat"/>
                <a:ea typeface="Montserrat"/>
                <a:cs typeface="Montserrat"/>
                <a:sym typeface="Montserrat"/>
              </a:rPr>
              <a:t>Employment Data</a:t>
            </a:r>
            <a:r>
              <a:rPr b="1" lang="en" sz="1045">
                <a:solidFill>
                  <a:schemeClr val="dk1"/>
                </a:solidFill>
                <a:highlight>
                  <a:schemeClr val="lt1"/>
                </a:highlight>
                <a:latin typeface="Montserrat"/>
                <a:ea typeface="Montserrat"/>
                <a:cs typeface="Montserrat"/>
                <a:sym typeface="Montserrat"/>
              </a:rPr>
              <a:t> </a:t>
            </a:r>
            <a:r>
              <a:rPr lang="en" sz="1045">
                <a:solidFill>
                  <a:schemeClr val="dk1"/>
                </a:solidFill>
                <a:highlight>
                  <a:schemeClr val="lt1"/>
                </a:highlight>
                <a:latin typeface="Montserrat Medium"/>
                <a:ea typeface="Montserrat Medium"/>
                <a:cs typeface="Montserrat Medium"/>
                <a:sym typeface="Montserrat Medium"/>
              </a:rPr>
              <a:t>percentage of the total population on age of 15 to 64 that is working</a:t>
            </a:r>
            <a:endParaRPr sz="1045">
              <a:solidFill>
                <a:schemeClr val="dk1"/>
              </a:solidFill>
              <a:highlight>
                <a:schemeClr val="lt1"/>
              </a:highlight>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1045">
              <a:solidFill>
                <a:schemeClr val="dk1"/>
              </a:solidFill>
              <a:highlight>
                <a:schemeClr val="lt1"/>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a:buChar char="●"/>
            </a:pPr>
            <a:r>
              <a:rPr b="1" lang="en" sz="1045">
                <a:solidFill>
                  <a:srgbClr val="0B5394"/>
                </a:solidFill>
                <a:highlight>
                  <a:schemeClr val="lt1"/>
                </a:highlight>
                <a:latin typeface="Montserrat"/>
                <a:ea typeface="Montserrat"/>
                <a:cs typeface="Montserrat"/>
                <a:sym typeface="Montserrat"/>
              </a:rPr>
              <a:t>Suicide Data</a:t>
            </a:r>
            <a:r>
              <a:rPr b="1" lang="en" sz="1045">
                <a:solidFill>
                  <a:schemeClr val="dk1"/>
                </a:solidFill>
                <a:highlight>
                  <a:schemeClr val="lt1"/>
                </a:highlight>
                <a:latin typeface="Montserrat"/>
                <a:ea typeface="Montserrat"/>
                <a:cs typeface="Montserrat"/>
                <a:sym typeface="Montserrat"/>
              </a:rPr>
              <a:t> </a:t>
            </a:r>
            <a:r>
              <a:rPr lang="en" sz="1045">
                <a:solidFill>
                  <a:schemeClr val="dk1"/>
                </a:solidFill>
                <a:highlight>
                  <a:schemeClr val="lt1"/>
                </a:highlight>
                <a:latin typeface="Montserrat Medium"/>
                <a:ea typeface="Montserrat Medium"/>
                <a:cs typeface="Montserrat Medium"/>
                <a:sym typeface="Montserrat Medium"/>
              </a:rPr>
              <a:t>represents the total numbers in terms of deaths per 100 000 inhabitants (total)</a:t>
            </a:r>
            <a:endParaRPr sz="1045">
              <a:solidFill>
                <a:schemeClr val="dk1"/>
              </a:solidFill>
              <a:highlight>
                <a:schemeClr val="lt1"/>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b="1" sz="1045">
              <a:solidFill>
                <a:schemeClr val="dk1"/>
              </a:solidFill>
              <a:highlight>
                <a:schemeClr val="lt1"/>
              </a:highlight>
              <a:latin typeface="Montserrat"/>
              <a:ea typeface="Montserrat"/>
              <a:cs typeface="Montserrat"/>
              <a:sym typeface="Montserrat"/>
            </a:endParaRPr>
          </a:p>
          <a:p>
            <a:pPr indent="-294957" lvl="0" marL="457200" rtl="0" algn="l">
              <a:lnSpc>
                <a:spcPct val="100000"/>
              </a:lnSpc>
              <a:spcBef>
                <a:spcPts val="0"/>
              </a:spcBef>
              <a:spcAft>
                <a:spcPts val="0"/>
              </a:spcAft>
              <a:buClr>
                <a:schemeClr val="dk1"/>
              </a:buClr>
              <a:buSzPts val="1045"/>
              <a:buFont typeface="Montserrat"/>
              <a:buChar char="●"/>
            </a:pPr>
            <a:r>
              <a:rPr b="1" lang="en" sz="1045">
                <a:solidFill>
                  <a:srgbClr val="0B5394"/>
                </a:solidFill>
                <a:highlight>
                  <a:schemeClr val="lt1"/>
                </a:highlight>
                <a:latin typeface="Montserrat"/>
                <a:ea typeface="Montserrat"/>
                <a:cs typeface="Montserrat"/>
                <a:sym typeface="Montserrat"/>
              </a:rPr>
              <a:t>Smoking Data</a:t>
            </a:r>
            <a:r>
              <a:rPr b="1" lang="en" sz="1045">
                <a:solidFill>
                  <a:schemeClr val="dk1"/>
                </a:solidFill>
                <a:highlight>
                  <a:schemeClr val="lt1"/>
                </a:highlight>
                <a:latin typeface="Montserrat"/>
                <a:ea typeface="Montserrat"/>
                <a:cs typeface="Montserrat"/>
                <a:sym typeface="Montserrat"/>
              </a:rPr>
              <a:t> </a:t>
            </a:r>
            <a:r>
              <a:rPr lang="en" sz="1045">
                <a:solidFill>
                  <a:schemeClr val="dk1"/>
                </a:solidFill>
                <a:highlight>
                  <a:schemeClr val="lt1"/>
                </a:highlight>
                <a:latin typeface="Montserrat Medium"/>
                <a:ea typeface="Montserrat Medium"/>
                <a:cs typeface="Montserrat Medium"/>
                <a:sym typeface="Montserrat Medium"/>
              </a:rPr>
              <a:t>as a percentage of the population considered (total, men or women) aged 15 years and over</a:t>
            </a:r>
            <a:endParaRPr sz="1045">
              <a:solidFill>
                <a:schemeClr val="dk1"/>
              </a:solidFill>
              <a:highlight>
                <a:schemeClr val="lt1"/>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1045">
              <a:solidFill>
                <a:schemeClr val="dk1"/>
              </a:solidFill>
              <a:highlight>
                <a:schemeClr val="lt1"/>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Medium"/>
              <a:buChar char="●"/>
            </a:pPr>
            <a:r>
              <a:rPr b="1" lang="en" sz="1045">
                <a:solidFill>
                  <a:srgbClr val="0B5394"/>
                </a:solidFill>
                <a:highlight>
                  <a:schemeClr val="lt1"/>
                </a:highlight>
                <a:latin typeface="Montserrat"/>
                <a:ea typeface="Montserrat"/>
                <a:cs typeface="Montserrat"/>
                <a:sym typeface="Montserrat"/>
              </a:rPr>
              <a:t>Obesity Data</a:t>
            </a:r>
            <a:r>
              <a:rPr b="1" lang="en" sz="1045">
                <a:solidFill>
                  <a:schemeClr val="dk1"/>
                </a:solidFill>
                <a:highlight>
                  <a:schemeClr val="lt1"/>
                </a:highlight>
                <a:latin typeface="Montserrat"/>
                <a:ea typeface="Montserrat"/>
                <a:cs typeface="Montserrat"/>
                <a:sym typeface="Montserrat"/>
              </a:rPr>
              <a:t> </a:t>
            </a:r>
            <a:r>
              <a:rPr lang="en" sz="1045">
                <a:solidFill>
                  <a:schemeClr val="dk1"/>
                </a:solidFill>
                <a:highlight>
                  <a:schemeClr val="lt1"/>
                </a:highlight>
                <a:latin typeface="Montserrat Medium"/>
                <a:ea typeface="Montserrat Medium"/>
                <a:cs typeface="Montserrat Medium"/>
                <a:sym typeface="Montserrat Medium"/>
              </a:rPr>
              <a:t>is based on the body mass index (BMI), measured as a percentage of the population aged 15 years and older. </a:t>
            </a:r>
            <a:endParaRPr sz="1045">
              <a:solidFill>
                <a:schemeClr val="dk1"/>
              </a:solidFill>
              <a:highlight>
                <a:schemeClr val="lt1"/>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1045">
              <a:solidFill>
                <a:schemeClr val="dk1"/>
              </a:solidFill>
              <a:highlight>
                <a:schemeClr val="lt1"/>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Medium"/>
              <a:buChar char="●"/>
            </a:pPr>
            <a:r>
              <a:rPr b="1" lang="en" sz="1045">
                <a:solidFill>
                  <a:srgbClr val="0B5394"/>
                </a:solidFill>
                <a:highlight>
                  <a:schemeClr val="lt1"/>
                </a:highlight>
                <a:latin typeface="Montserrat"/>
                <a:ea typeface="Montserrat"/>
                <a:cs typeface="Montserrat"/>
                <a:sym typeface="Montserrat"/>
              </a:rPr>
              <a:t>Social Spending Data </a:t>
            </a:r>
            <a:r>
              <a:rPr lang="en" sz="1045">
                <a:solidFill>
                  <a:schemeClr val="dk1"/>
                </a:solidFill>
                <a:highlight>
                  <a:schemeClr val="lt1"/>
                </a:highlight>
                <a:latin typeface="Montserrat Medium"/>
                <a:ea typeface="Montserrat Medium"/>
                <a:cs typeface="Montserrat Medium"/>
                <a:sym typeface="Montserrat Medium"/>
              </a:rPr>
              <a:t>contains indicator is measured as a percentage of GDP or USD per capita</a:t>
            </a:r>
            <a:endParaRPr sz="1045">
              <a:solidFill>
                <a:schemeClr val="dk1"/>
              </a:solidFill>
              <a:highlight>
                <a:schemeClr val="lt1"/>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1045">
              <a:solidFill>
                <a:schemeClr val="dk1"/>
              </a:solidFill>
              <a:highlight>
                <a:schemeClr val="lt1"/>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a:buChar char="●"/>
            </a:pPr>
            <a:r>
              <a:rPr b="1" lang="en" sz="1045">
                <a:solidFill>
                  <a:srgbClr val="0B5394"/>
                </a:solidFill>
                <a:highlight>
                  <a:schemeClr val="lt1"/>
                </a:highlight>
                <a:latin typeface="Montserrat"/>
                <a:ea typeface="Montserrat"/>
                <a:cs typeface="Montserrat"/>
                <a:sym typeface="Montserrat"/>
              </a:rPr>
              <a:t>Health Spending Data </a:t>
            </a:r>
            <a:r>
              <a:rPr lang="en" sz="1045">
                <a:solidFill>
                  <a:schemeClr val="dk1"/>
                </a:solidFill>
                <a:highlight>
                  <a:schemeClr val="lt1"/>
                </a:highlight>
                <a:latin typeface="Montserrat Medium"/>
                <a:ea typeface="Montserrat Medium"/>
                <a:cs typeface="Montserrat Medium"/>
                <a:sym typeface="Montserrat Medium"/>
              </a:rPr>
              <a:t>indicates as a share of GDP, as a share of total health spending and in USD per capita</a:t>
            </a:r>
            <a:endParaRPr sz="1045">
              <a:solidFill>
                <a:schemeClr val="dk1"/>
              </a:solidFill>
              <a:highlight>
                <a:schemeClr val="lt1"/>
              </a:highlight>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1045">
              <a:solidFill>
                <a:schemeClr val="dk1"/>
              </a:solidFill>
              <a:highlight>
                <a:schemeClr val="lt1"/>
              </a:highlight>
              <a:latin typeface="Montserrat Medium"/>
              <a:ea typeface="Montserrat Medium"/>
              <a:cs typeface="Montserrat Medium"/>
              <a:sym typeface="Montserrat Medium"/>
            </a:endParaRPr>
          </a:p>
          <a:p>
            <a:pPr indent="-294957" lvl="0" marL="457200" rtl="0" algn="l">
              <a:lnSpc>
                <a:spcPct val="100000"/>
              </a:lnSpc>
              <a:spcBef>
                <a:spcPts val="0"/>
              </a:spcBef>
              <a:spcAft>
                <a:spcPts val="0"/>
              </a:spcAft>
              <a:buClr>
                <a:schemeClr val="dk1"/>
              </a:buClr>
              <a:buSzPts val="1045"/>
              <a:buFont typeface="Montserrat Medium"/>
              <a:buChar char="●"/>
            </a:pPr>
            <a:r>
              <a:rPr b="1" lang="en" sz="1045">
                <a:solidFill>
                  <a:srgbClr val="0B5394"/>
                </a:solidFill>
                <a:highlight>
                  <a:schemeClr val="lt1"/>
                </a:highlight>
                <a:latin typeface="Montserrat"/>
                <a:ea typeface="Montserrat"/>
                <a:cs typeface="Montserrat"/>
                <a:sym typeface="Montserrat"/>
              </a:rPr>
              <a:t>Alcohol Data</a:t>
            </a:r>
            <a:r>
              <a:rPr b="1" lang="en" sz="1045">
                <a:solidFill>
                  <a:schemeClr val="dk1"/>
                </a:solidFill>
                <a:highlight>
                  <a:schemeClr val="lt1"/>
                </a:highlight>
                <a:latin typeface="Montserrat"/>
                <a:ea typeface="Montserrat"/>
                <a:cs typeface="Montserrat"/>
                <a:sym typeface="Montserrat"/>
              </a:rPr>
              <a:t> </a:t>
            </a:r>
            <a:r>
              <a:rPr lang="en" sz="1045">
                <a:solidFill>
                  <a:schemeClr val="dk1"/>
                </a:solidFill>
                <a:highlight>
                  <a:schemeClr val="lt1"/>
                </a:highlight>
                <a:latin typeface="Montserrat Medium"/>
                <a:ea typeface="Montserrat Medium"/>
                <a:cs typeface="Montserrat Medium"/>
                <a:sym typeface="Montserrat Medium"/>
              </a:rPr>
              <a:t>is defined as annual sales of pure alcohol in litres per person aged 15 years and older</a:t>
            </a:r>
            <a:endParaRPr sz="1045">
              <a:solidFill>
                <a:schemeClr val="dk1"/>
              </a:solidFill>
              <a:highlight>
                <a:schemeClr val="lt1"/>
              </a:highlight>
              <a:latin typeface="Montserrat Medium"/>
              <a:ea typeface="Montserrat Medium"/>
              <a:cs typeface="Montserrat Medium"/>
              <a:sym typeface="Montserrat Medium"/>
            </a:endParaRPr>
          </a:p>
        </p:txBody>
      </p:sp>
      <p:pic>
        <p:nvPicPr>
          <p:cNvPr id="123" name="Google Shape;123;p19"/>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124" name="Google Shape;124;p19"/>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125" name="Google Shape;125;p19"/>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p:nvPr/>
        </p:nvSpPr>
        <p:spPr>
          <a:xfrm>
            <a:off x="1671888" y="1775183"/>
            <a:ext cx="356100" cy="384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D85C6"/>
              </a:solidFill>
            </a:endParaRPr>
          </a:p>
        </p:txBody>
      </p:sp>
      <p:grpSp>
        <p:nvGrpSpPr>
          <p:cNvPr id="131" name="Google Shape;131;p20"/>
          <p:cNvGrpSpPr/>
          <p:nvPr/>
        </p:nvGrpSpPr>
        <p:grpSpPr>
          <a:xfrm>
            <a:off x="519851" y="1459240"/>
            <a:ext cx="1320624" cy="1977690"/>
            <a:chOff x="519875" y="1948510"/>
            <a:chExt cx="1310403" cy="1897975"/>
          </a:xfrm>
        </p:grpSpPr>
        <p:sp>
          <p:nvSpPr>
            <p:cNvPr id="132" name="Google Shape;132;p20"/>
            <p:cNvSpPr/>
            <p:nvPr/>
          </p:nvSpPr>
          <p:spPr>
            <a:xfrm>
              <a:off x="877947" y="1948510"/>
              <a:ext cx="594300" cy="594300"/>
            </a:xfrm>
            <a:prstGeom prst="ellipse">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956684" y="2045697"/>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3D85C6"/>
                  </a:solidFill>
                  <a:latin typeface="Montserrat"/>
                  <a:ea typeface="Montserrat"/>
                  <a:cs typeface="Montserrat"/>
                  <a:sym typeface="Montserrat"/>
                </a:rPr>
                <a:t>1</a:t>
              </a:r>
              <a:endParaRPr sz="1500">
                <a:solidFill>
                  <a:srgbClr val="3D85C6"/>
                </a:solidFill>
                <a:latin typeface="Montserrat"/>
                <a:ea typeface="Montserrat"/>
                <a:cs typeface="Montserrat"/>
                <a:sym typeface="Montserrat"/>
              </a:endParaRPr>
            </a:p>
            <a:p>
              <a:pPr indent="0" lvl="0" marL="0" rtl="0" algn="ctr">
                <a:lnSpc>
                  <a:spcPct val="115000"/>
                </a:lnSpc>
                <a:spcBef>
                  <a:spcPts val="1600"/>
                </a:spcBef>
                <a:spcAft>
                  <a:spcPts val="1600"/>
                </a:spcAft>
                <a:buNone/>
              </a:pPr>
              <a:r>
                <a:t/>
              </a:r>
              <a:endParaRPr b="1" sz="800">
                <a:solidFill>
                  <a:srgbClr val="0C58D3"/>
                </a:solidFill>
                <a:latin typeface="Roboto"/>
                <a:ea typeface="Roboto"/>
                <a:cs typeface="Roboto"/>
                <a:sym typeface="Roboto"/>
              </a:endParaRPr>
            </a:p>
          </p:txBody>
        </p:sp>
        <p:sp>
          <p:nvSpPr>
            <p:cNvPr id="134" name="Google Shape;134;p20"/>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3D85C6"/>
                  </a:solidFill>
                  <a:latin typeface="Montserrat SemiBold"/>
                  <a:ea typeface="Montserrat SemiBold"/>
                  <a:cs typeface="Montserrat SemiBold"/>
                  <a:sym typeface="Montserrat SemiBold"/>
                </a:rPr>
                <a:t>Data Type</a:t>
              </a:r>
              <a:endParaRPr sz="1200">
                <a:solidFill>
                  <a:srgbClr val="3D85C6"/>
                </a:solidFill>
                <a:latin typeface="Montserrat SemiBold"/>
                <a:ea typeface="Montserrat SemiBold"/>
                <a:cs typeface="Montserrat SemiBold"/>
                <a:sym typeface="Montserrat SemiBold"/>
              </a:endParaRPr>
            </a:p>
          </p:txBody>
        </p:sp>
        <p:sp>
          <p:nvSpPr>
            <p:cNvPr id="135" name="Google Shape;135;p20"/>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3D85C6"/>
                  </a:solidFill>
                  <a:latin typeface="Montserrat"/>
                  <a:ea typeface="Montserrat"/>
                  <a:cs typeface="Montserrat"/>
                  <a:sym typeface="Montserrat"/>
                </a:rPr>
                <a:t>convert the 'Time' column to string to create an unique identifier column 'LocationTime'</a:t>
              </a:r>
              <a:endParaRPr sz="900">
                <a:solidFill>
                  <a:srgbClr val="3D85C6"/>
                </a:solidFill>
                <a:latin typeface="Montserrat"/>
                <a:ea typeface="Montserrat"/>
                <a:cs typeface="Montserrat"/>
                <a:sym typeface="Montserrat"/>
              </a:endParaRPr>
            </a:p>
          </p:txBody>
        </p:sp>
      </p:grpSp>
      <p:grpSp>
        <p:nvGrpSpPr>
          <p:cNvPr id="136" name="Google Shape;136;p20"/>
          <p:cNvGrpSpPr/>
          <p:nvPr/>
        </p:nvGrpSpPr>
        <p:grpSpPr>
          <a:xfrm>
            <a:off x="1858258" y="1459240"/>
            <a:ext cx="1321646" cy="1977690"/>
            <a:chOff x="1847923" y="1948510"/>
            <a:chExt cx="1311417" cy="1897975"/>
          </a:xfrm>
        </p:grpSpPr>
        <p:sp>
          <p:nvSpPr>
            <p:cNvPr id="137" name="Google Shape;137;p20"/>
            <p:cNvSpPr/>
            <p:nvPr/>
          </p:nvSpPr>
          <p:spPr>
            <a:xfrm>
              <a:off x="2206990" y="1948510"/>
              <a:ext cx="594300" cy="594300"/>
            </a:xfrm>
            <a:prstGeom prst="ellipse">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1847923" y="2752837"/>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3D85C6"/>
                  </a:solidFill>
                  <a:latin typeface="Montserrat SemiBold"/>
                  <a:ea typeface="Montserrat SemiBold"/>
                  <a:cs typeface="Montserrat SemiBold"/>
                  <a:sym typeface="Montserrat SemiBold"/>
                </a:rPr>
                <a:t>Remove  Columns</a:t>
              </a:r>
              <a:endParaRPr sz="1200">
                <a:solidFill>
                  <a:srgbClr val="3D85C6"/>
                </a:solidFill>
                <a:latin typeface="Montserrat SemiBold"/>
                <a:ea typeface="Montserrat SemiBold"/>
                <a:cs typeface="Montserrat SemiBold"/>
                <a:sym typeface="Montserrat SemiBold"/>
              </a:endParaRPr>
            </a:p>
          </p:txBody>
        </p:sp>
        <p:sp>
          <p:nvSpPr>
            <p:cNvPr id="139" name="Google Shape;139;p20"/>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0C58D3"/>
                  </a:solidFill>
                  <a:latin typeface="Montserrat"/>
                  <a:ea typeface="Montserrat"/>
                  <a:cs typeface="Montserrat"/>
                  <a:sym typeface="Montserrat"/>
                </a:rPr>
                <a:t>'Flag Codes', 'Measure', 'Indicator' and 'Frequency' because it did not have any relevant data for the prediction </a:t>
              </a:r>
              <a:endParaRPr sz="900">
                <a:solidFill>
                  <a:srgbClr val="0C58D3"/>
                </a:solidFill>
                <a:latin typeface="Montserrat"/>
                <a:ea typeface="Montserrat"/>
                <a:cs typeface="Montserrat"/>
                <a:sym typeface="Montserrat"/>
              </a:endParaRPr>
            </a:p>
          </p:txBody>
        </p:sp>
        <p:sp>
          <p:nvSpPr>
            <p:cNvPr id="140" name="Google Shape;140;p20"/>
            <p:cNvSpPr txBox="1"/>
            <p:nvPr/>
          </p:nvSpPr>
          <p:spPr>
            <a:xfrm>
              <a:off x="2292026" y="2048448"/>
              <a:ext cx="436800" cy="3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3D85C6"/>
                  </a:solidFill>
                  <a:latin typeface="Montserrat"/>
                  <a:ea typeface="Montserrat"/>
                  <a:cs typeface="Montserrat"/>
                  <a:sym typeface="Montserrat"/>
                </a:rPr>
                <a:t>2</a:t>
              </a:r>
              <a:endParaRPr sz="1500">
                <a:solidFill>
                  <a:srgbClr val="3D85C6"/>
                </a:solidFill>
                <a:latin typeface="Montserrat"/>
                <a:ea typeface="Montserrat"/>
                <a:cs typeface="Montserrat"/>
                <a:sym typeface="Montserrat"/>
              </a:endParaRPr>
            </a:p>
          </p:txBody>
        </p:sp>
      </p:grpSp>
      <p:grpSp>
        <p:nvGrpSpPr>
          <p:cNvPr id="141" name="Google Shape;141;p20"/>
          <p:cNvGrpSpPr/>
          <p:nvPr/>
        </p:nvGrpSpPr>
        <p:grpSpPr>
          <a:xfrm>
            <a:off x="3198744" y="1459240"/>
            <a:ext cx="1370509" cy="1977689"/>
            <a:chOff x="3178034" y="1948510"/>
            <a:chExt cx="1359902" cy="1897974"/>
          </a:xfrm>
        </p:grpSpPr>
        <p:sp>
          <p:nvSpPr>
            <p:cNvPr id="142" name="Google Shape;142;p20"/>
            <p:cNvSpPr/>
            <p:nvPr/>
          </p:nvSpPr>
          <p:spPr>
            <a:xfrm>
              <a:off x="3560827"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B5394"/>
                  </a:solidFill>
                  <a:latin typeface="Montserrat SemiBold"/>
                  <a:ea typeface="Montserrat SemiBold"/>
                  <a:cs typeface="Montserrat SemiBold"/>
                  <a:sym typeface="Montserrat SemiBold"/>
                </a:rPr>
                <a:t>Filter columns</a:t>
              </a:r>
              <a:endParaRPr sz="1200">
                <a:solidFill>
                  <a:srgbClr val="0B5394"/>
                </a:solidFill>
                <a:latin typeface="Montserrat SemiBold"/>
                <a:ea typeface="Montserrat SemiBold"/>
                <a:cs typeface="Montserrat SemiBold"/>
                <a:sym typeface="Montserrat SemiBold"/>
              </a:endParaRPr>
            </a:p>
          </p:txBody>
        </p:sp>
        <p:sp>
          <p:nvSpPr>
            <p:cNvPr id="144" name="Google Shape;144;p20"/>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0B5394"/>
                  </a:solidFill>
                  <a:latin typeface="Montserrat"/>
                  <a:ea typeface="Montserrat"/>
                  <a:cs typeface="Montserrat"/>
                  <a:sym typeface="Montserrat"/>
                </a:rPr>
                <a:t> filter by the 'Time' column to include values between 1990 and 2020</a:t>
              </a:r>
              <a:endParaRPr sz="900">
                <a:solidFill>
                  <a:srgbClr val="0B5394"/>
                </a:solidFill>
                <a:latin typeface="Montserrat"/>
                <a:ea typeface="Montserrat"/>
                <a:cs typeface="Montserrat"/>
                <a:sym typeface="Montserrat"/>
              </a:endParaRPr>
            </a:p>
          </p:txBody>
        </p:sp>
        <p:sp>
          <p:nvSpPr>
            <p:cNvPr id="145" name="Google Shape;145;p20"/>
            <p:cNvSpPr txBox="1"/>
            <p:nvPr/>
          </p:nvSpPr>
          <p:spPr>
            <a:xfrm>
              <a:off x="3639577" y="2036556"/>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0B5394"/>
                  </a:solidFill>
                  <a:latin typeface="Montserrat"/>
                  <a:ea typeface="Montserrat"/>
                  <a:cs typeface="Montserrat"/>
                  <a:sym typeface="Montserrat"/>
                </a:rPr>
                <a:t>3</a:t>
              </a:r>
              <a:endParaRPr sz="1500">
                <a:solidFill>
                  <a:srgbClr val="0B5394"/>
                </a:solidFill>
                <a:latin typeface="Montserrat"/>
                <a:ea typeface="Montserrat"/>
                <a:cs typeface="Montserrat"/>
                <a:sym typeface="Montserrat"/>
              </a:endParaRPr>
            </a:p>
          </p:txBody>
        </p:sp>
      </p:grpSp>
      <p:grpSp>
        <p:nvGrpSpPr>
          <p:cNvPr id="146" name="Google Shape;146;p20"/>
          <p:cNvGrpSpPr/>
          <p:nvPr/>
        </p:nvGrpSpPr>
        <p:grpSpPr>
          <a:xfrm>
            <a:off x="4589121" y="1459240"/>
            <a:ext cx="1320624" cy="1977690"/>
            <a:chOff x="4557650" y="1948510"/>
            <a:chExt cx="1310403" cy="1897975"/>
          </a:xfrm>
        </p:grpSpPr>
        <p:sp>
          <p:nvSpPr>
            <p:cNvPr id="147" name="Google Shape;147;p20"/>
            <p:cNvSpPr/>
            <p:nvPr/>
          </p:nvSpPr>
          <p:spPr>
            <a:xfrm>
              <a:off x="4915703" y="1948510"/>
              <a:ext cx="594300" cy="594300"/>
            </a:xfrm>
            <a:prstGeom prst="ellipse">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48" name="Google Shape;148;p20"/>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0B5394"/>
                  </a:solidFill>
                  <a:latin typeface="Montserrat SemiBold"/>
                  <a:ea typeface="Montserrat SemiBold"/>
                  <a:cs typeface="Montserrat SemiBold"/>
                  <a:sym typeface="Montserrat SemiBold"/>
                </a:rPr>
                <a:t>Pivot table</a:t>
              </a:r>
              <a:endParaRPr sz="1200">
                <a:solidFill>
                  <a:srgbClr val="0B5394"/>
                </a:solidFill>
                <a:latin typeface="Montserrat SemiBold"/>
                <a:ea typeface="Montserrat SemiBold"/>
                <a:cs typeface="Montserrat SemiBold"/>
                <a:sym typeface="Montserrat SemiBold"/>
              </a:endParaRPr>
            </a:p>
          </p:txBody>
        </p:sp>
        <p:sp>
          <p:nvSpPr>
            <p:cNvPr id="149" name="Google Shape;149;p20"/>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0B5394"/>
                  </a:solidFill>
                  <a:latin typeface="Montserrat"/>
                  <a:ea typeface="Montserrat"/>
                  <a:cs typeface="Montserrat"/>
                  <a:sym typeface="Montserrat"/>
                </a:rPr>
                <a:t>create a separate column for each 'subject' group</a:t>
              </a:r>
              <a:endParaRPr sz="900">
                <a:solidFill>
                  <a:srgbClr val="0B5394"/>
                </a:solidFill>
                <a:latin typeface="Montserrat"/>
                <a:ea typeface="Montserrat"/>
                <a:cs typeface="Montserrat"/>
                <a:sym typeface="Montserrat"/>
              </a:endParaRPr>
            </a:p>
          </p:txBody>
        </p:sp>
        <p:sp>
          <p:nvSpPr>
            <p:cNvPr id="150" name="Google Shape;150;p20"/>
            <p:cNvSpPr txBox="1"/>
            <p:nvPr/>
          </p:nvSpPr>
          <p:spPr>
            <a:xfrm>
              <a:off x="4994453" y="2036556"/>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0B5394"/>
                  </a:solidFill>
                  <a:latin typeface="Montserrat"/>
                  <a:ea typeface="Montserrat"/>
                  <a:cs typeface="Montserrat"/>
                  <a:sym typeface="Montserrat"/>
                </a:rPr>
                <a:t>4</a:t>
              </a:r>
              <a:endParaRPr sz="2200">
                <a:solidFill>
                  <a:srgbClr val="0B5394"/>
                </a:solidFill>
                <a:latin typeface="Montserrat"/>
                <a:ea typeface="Montserrat"/>
                <a:cs typeface="Montserrat"/>
                <a:sym typeface="Montserrat"/>
              </a:endParaRPr>
            </a:p>
          </p:txBody>
        </p:sp>
      </p:grpSp>
      <p:grpSp>
        <p:nvGrpSpPr>
          <p:cNvPr id="151" name="Google Shape;151;p20"/>
          <p:cNvGrpSpPr/>
          <p:nvPr/>
        </p:nvGrpSpPr>
        <p:grpSpPr>
          <a:xfrm>
            <a:off x="5929646" y="1459240"/>
            <a:ext cx="1370513" cy="1977690"/>
            <a:chOff x="5887800" y="1948510"/>
            <a:chExt cx="1359905" cy="1897975"/>
          </a:xfrm>
        </p:grpSpPr>
        <p:sp>
          <p:nvSpPr>
            <p:cNvPr id="152" name="Google Shape;152;p20"/>
            <p:cNvSpPr/>
            <p:nvPr/>
          </p:nvSpPr>
          <p:spPr>
            <a:xfrm>
              <a:off x="6270606" y="1948510"/>
              <a:ext cx="594300" cy="5943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666666"/>
                  </a:solidFill>
                  <a:latin typeface="Montserrat SemiBold"/>
                  <a:ea typeface="Montserrat SemiBold"/>
                  <a:cs typeface="Montserrat SemiBold"/>
                  <a:sym typeface="Montserrat SemiBold"/>
                </a:rPr>
                <a:t>Null values</a:t>
              </a:r>
              <a:endParaRPr sz="1200">
                <a:solidFill>
                  <a:srgbClr val="666666"/>
                </a:solidFill>
                <a:latin typeface="Montserrat SemiBold"/>
                <a:ea typeface="Montserrat SemiBold"/>
                <a:cs typeface="Montserrat SemiBold"/>
                <a:sym typeface="Montserrat SemiBold"/>
              </a:endParaRPr>
            </a:p>
          </p:txBody>
        </p:sp>
        <p:sp>
          <p:nvSpPr>
            <p:cNvPr id="154" name="Google Shape;154;p20"/>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666666"/>
                  </a:solidFill>
                  <a:latin typeface="Montserrat"/>
                  <a:ea typeface="Montserrat"/>
                  <a:cs typeface="Montserrat"/>
                  <a:sym typeface="Montserrat"/>
                </a:rPr>
                <a:t>handle all the null values doing the average for it </a:t>
              </a:r>
              <a:endParaRPr sz="900">
                <a:solidFill>
                  <a:srgbClr val="666666"/>
                </a:solidFill>
                <a:latin typeface="Montserrat"/>
                <a:ea typeface="Montserrat"/>
                <a:cs typeface="Montserrat"/>
                <a:sym typeface="Montserrat"/>
              </a:endParaRPr>
            </a:p>
          </p:txBody>
        </p:sp>
        <p:sp>
          <p:nvSpPr>
            <p:cNvPr id="155" name="Google Shape;155;p20"/>
            <p:cNvSpPr txBox="1"/>
            <p:nvPr/>
          </p:nvSpPr>
          <p:spPr>
            <a:xfrm>
              <a:off x="6349356" y="2036556"/>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666666"/>
                  </a:solidFill>
                  <a:latin typeface="Montserrat"/>
                  <a:ea typeface="Montserrat"/>
                  <a:cs typeface="Montserrat"/>
                  <a:sym typeface="Montserrat"/>
                </a:rPr>
                <a:t>5</a:t>
              </a:r>
              <a:endParaRPr sz="1500">
                <a:solidFill>
                  <a:srgbClr val="666666"/>
                </a:solidFill>
                <a:latin typeface="Montserrat"/>
                <a:ea typeface="Montserrat"/>
                <a:cs typeface="Montserrat"/>
                <a:sym typeface="Montserrat"/>
              </a:endParaRPr>
            </a:p>
          </p:txBody>
        </p:sp>
      </p:grpSp>
      <p:grpSp>
        <p:nvGrpSpPr>
          <p:cNvPr id="156" name="Google Shape;156;p20"/>
          <p:cNvGrpSpPr/>
          <p:nvPr/>
        </p:nvGrpSpPr>
        <p:grpSpPr>
          <a:xfrm>
            <a:off x="7320045" y="1459240"/>
            <a:ext cx="1370513" cy="1977690"/>
            <a:chOff x="7267438" y="1948510"/>
            <a:chExt cx="1359905" cy="1897975"/>
          </a:xfrm>
        </p:grpSpPr>
        <p:sp>
          <p:nvSpPr>
            <p:cNvPr id="157" name="Google Shape;157;p20"/>
            <p:cNvSpPr/>
            <p:nvPr/>
          </p:nvSpPr>
          <p:spPr>
            <a:xfrm>
              <a:off x="7647018" y="1948510"/>
              <a:ext cx="594300" cy="5943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nvSpPr>
          <p:spPr>
            <a:xfrm>
              <a:off x="7267438" y="2747427"/>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666666"/>
                  </a:solidFill>
                  <a:latin typeface="Montserrat SemiBold"/>
                  <a:ea typeface="Montserrat SemiBold"/>
                  <a:cs typeface="Montserrat SemiBold"/>
                  <a:sym typeface="Montserrat SemiBold"/>
                </a:rPr>
                <a:t>Merge Datasets</a:t>
              </a:r>
              <a:endParaRPr sz="1200">
                <a:solidFill>
                  <a:srgbClr val="666666"/>
                </a:solidFill>
                <a:latin typeface="Montserrat SemiBold"/>
                <a:ea typeface="Montserrat SemiBold"/>
                <a:cs typeface="Montserrat SemiBold"/>
                <a:sym typeface="Montserrat SemiBold"/>
              </a:endParaRPr>
            </a:p>
          </p:txBody>
        </p:sp>
        <p:sp>
          <p:nvSpPr>
            <p:cNvPr id="159" name="Google Shape;159;p20"/>
            <p:cNvSpPr txBox="1"/>
            <p:nvPr/>
          </p:nvSpPr>
          <p:spPr>
            <a:xfrm>
              <a:off x="7267443"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900">
                  <a:solidFill>
                    <a:srgbClr val="666666"/>
                  </a:solidFill>
                  <a:latin typeface="Montserrat"/>
                  <a:ea typeface="Montserrat"/>
                  <a:cs typeface="Montserrat"/>
                  <a:sym typeface="Montserrat"/>
                </a:rPr>
                <a:t>merged all the 8 tables to a single dataset by the 'LocationTime' column.</a:t>
              </a:r>
              <a:endParaRPr sz="900">
                <a:solidFill>
                  <a:srgbClr val="666666"/>
                </a:solidFill>
                <a:latin typeface="Montserrat"/>
                <a:ea typeface="Montserrat"/>
                <a:cs typeface="Montserrat"/>
                <a:sym typeface="Montserrat"/>
              </a:endParaRPr>
            </a:p>
          </p:txBody>
        </p:sp>
        <p:sp>
          <p:nvSpPr>
            <p:cNvPr id="160" name="Google Shape;160;p20"/>
            <p:cNvSpPr txBox="1"/>
            <p:nvPr/>
          </p:nvSpPr>
          <p:spPr>
            <a:xfrm>
              <a:off x="7725768" y="2036556"/>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500">
                  <a:solidFill>
                    <a:srgbClr val="666666"/>
                  </a:solidFill>
                  <a:latin typeface="Montserrat"/>
                  <a:ea typeface="Montserrat"/>
                  <a:cs typeface="Montserrat"/>
                  <a:sym typeface="Montserrat"/>
                </a:rPr>
                <a:t>6</a:t>
              </a:r>
              <a:endParaRPr sz="1500">
                <a:solidFill>
                  <a:srgbClr val="666666"/>
                </a:solidFill>
                <a:latin typeface="Montserrat"/>
                <a:ea typeface="Montserrat"/>
                <a:cs typeface="Montserrat"/>
                <a:sym typeface="Montserrat"/>
              </a:endParaRPr>
            </a:p>
          </p:txBody>
        </p:sp>
      </p:grpSp>
      <p:sp>
        <p:nvSpPr>
          <p:cNvPr id="161" name="Google Shape;161;p20"/>
          <p:cNvSpPr/>
          <p:nvPr/>
        </p:nvSpPr>
        <p:spPr>
          <a:xfrm>
            <a:off x="3023849" y="1775183"/>
            <a:ext cx="356100" cy="384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388837" y="1775183"/>
            <a:ext cx="356100" cy="38400"/>
          </a:xfrm>
          <a:prstGeom prst="roundRect">
            <a:avLst>
              <a:gd fmla="val 50000" name="adj"/>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5754342" y="1775183"/>
            <a:ext cx="356100" cy="38400"/>
          </a:xfrm>
          <a:prstGeom prst="roundRect">
            <a:avLst>
              <a:gd fmla="val 50000" name="adj"/>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64" name="Google Shape;164;p20"/>
          <p:cNvSpPr/>
          <p:nvPr/>
        </p:nvSpPr>
        <p:spPr>
          <a:xfrm>
            <a:off x="7130719" y="1775183"/>
            <a:ext cx="356100" cy="384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ph type="title"/>
          </p:nvPr>
        </p:nvSpPr>
        <p:spPr>
          <a:xfrm>
            <a:off x="550675" y="201500"/>
            <a:ext cx="3410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ontserrat"/>
                <a:ea typeface="Montserrat"/>
                <a:cs typeface="Montserrat"/>
                <a:sym typeface="Montserrat"/>
              </a:rPr>
              <a:t>Data Clean Process  </a:t>
            </a:r>
            <a:endParaRPr sz="1920">
              <a:latin typeface="Montserrat"/>
              <a:ea typeface="Montserrat"/>
              <a:cs typeface="Montserrat"/>
              <a:sym typeface="Montserrat"/>
            </a:endParaRPr>
          </a:p>
        </p:txBody>
      </p:sp>
      <p:pic>
        <p:nvPicPr>
          <p:cNvPr id="166" name="Google Shape;166;p20"/>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167" name="Google Shape;167;p20"/>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168" name="Google Shape;168;p20"/>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Machine Learning </a:t>
            </a:r>
            <a:endParaRPr>
              <a:latin typeface="Montserrat SemiBold"/>
              <a:ea typeface="Montserrat SemiBold"/>
              <a:cs typeface="Montserrat SemiBold"/>
              <a:sym typeface="Montserrat SemiBold"/>
            </a:endParaRPr>
          </a:p>
        </p:txBody>
      </p:sp>
      <p:sp>
        <p:nvSpPr>
          <p:cNvPr id="174" name="Google Shape;17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1"/>
          <p:cNvPicPr preferRelativeResize="0"/>
          <p:nvPr/>
        </p:nvPicPr>
        <p:blipFill>
          <a:blip r:embed="rId3">
            <a:alphaModFix/>
          </a:blip>
          <a:stretch>
            <a:fillRect/>
          </a:stretch>
        </p:blipFill>
        <p:spPr>
          <a:xfrm>
            <a:off x="311698" y="4550288"/>
            <a:ext cx="1141352" cy="356675"/>
          </a:xfrm>
          <a:prstGeom prst="rect">
            <a:avLst/>
          </a:prstGeom>
          <a:noFill/>
          <a:ln>
            <a:noFill/>
          </a:ln>
        </p:spPr>
      </p:pic>
      <p:sp>
        <p:nvSpPr>
          <p:cNvPr id="176" name="Google Shape;176;p21"/>
          <p:cNvSpPr txBox="1"/>
          <p:nvPr/>
        </p:nvSpPr>
        <p:spPr>
          <a:xfrm>
            <a:off x="1109575" y="4398475"/>
            <a:ext cx="34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Montserrat Light"/>
                <a:ea typeface="Montserrat Light"/>
                <a:cs typeface="Montserrat Light"/>
                <a:sym typeface="Montserrat Light"/>
              </a:rPr>
              <a:t>| </a:t>
            </a:r>
            <a:endParaRPr sz="2700">
              <a:latin typeface="Montserrat Light"/>
              <a:ea typeface="Montserrat Light"/>
              <a:cs typeface="Montserrat Light"/>
              <a:sym typeface="Montserrat Light"/>
            </a:endParaRPr>
          </a:p>
        </p:txBody>
      </p:sp>
      <p:sp>
        <p:nvSpPr>
          <p:cNvPr id="177" name="Google Shape;177;p21"/>
          <p:cNvSpPr txBox="1"/>
          <p:nvPr/>
        </p:nvSpPr>
        <p:spPr>
          <a:xfrm>
            <a:off x="1384100" y="4528538"/>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Light"/>
                <a:ea typeface="Montserrat Light"/>
                <a:cs typeface="Montserrat Light"/>
                <a:sym typeface="Montserrat Light"/>
              </a:rPr>
              <a:t>Group 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