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6327"/>
  </p:normalViewPr>
  <p:slideViewPr>
    <p:cSldViewPr snapToGrid="0">
      <p:cViewPr varScale="1">
        <p:scale>
          <a:sx n="160" d="100"/>
          <a:sy n="160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elex/14/1/14_13.20161087/_article/-char/ja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0434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ieeexplore.ieee.org/abstract/document/4357739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hyperlink" Target="https://ieeexplore-ieee-org.ezproxy.uct.ac.za/stamp/stamp.jsp?tp=&amp;arnumber=9238792" TargetMode="External"/><Relationship Id="rId7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antennatestlab.com/wp-content/uploads/2019/07/CDM324-Radar-Module-Data-Sheet.pdf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-ieee-org.ezproxy.uct.ac.za/document/84747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B48C-4C09-47AB-CE19-93403A664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 Papers</a:t>
            </a:r>
          </a:p>
        </p:txBody>
      </p:sp>
    </p:spTree>
    <p:extLst>
      <p:ext uri="{BB962C8B-B14F-4D97-AF65-F5344CB8AC3E}">
        <p14:creationId xmlns:p14="http://schemas.microsoft.com/office/powerpoint/2010/main" val="343043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A3AC32-2A4A-4E2F-8D02-86DE2C322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824B56-A902-4034-AAF7-7A90BEBF9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B56C275-CA41-40B4-BB1A-A48475F44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81EF7-63CF-4DA6-9368-996DBA32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B8317-67F2-C869-A077-F122DBCD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HB100 for Parking Lot Occupancy Detection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B3A236-0E98-4521-B1C6-CB9DFE7E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6CB2EB1-AE03-03C8-1024-340BA9AC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Used a combination of two HB100 radars</a:t>
            </a:r>
          </a:p>
          <a:p>
            <a:r>
              <a:rPr lang="en-US" sz="2000" dirty="0"/>
              <a:t>Designed to be placed on the ground in the parking bay</a:t>
            </a:r>
          </a:p>
          <a:p>
            <a:r>
              <a:rPr lang="en-US" sz="2000" dirty="0"/>
              <a:t>Detects whether a car is driving into, out of, or is parked in the bay depending on which radar detects the car and in what order</a:t>
            </a:r>
          </a:p>
          <a:p>
            <a:r>
              <a:rPr lang="en-US" sz="2000" dirty="0"/>
              <a:t>Doesn’t give any information on the type of vehicle in the bay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810158-8D4E-4D32-B175-06FAB0D48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17B3B489-A7BF-4A47-A60D-158BC07BB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390" y="955592"/>
            <a:ext cx="2655896" cy="15404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6" descr="A diagram of a antenna&#10;&#10;Description automatically generated">
            <a:extLst>
              <a:ext uri="{FF2B5EF4-FFF2-40B4-BE49-F238E27FC236}">
                <a16:creationId xmlns:a16="http://schemas.microsoft.com/office/drawing/2014/main" id="{17BC5220-2384-2EFA-6C59-C936EC675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22" y="2621622"/>
            <a:ext cx="2711632" cy="1575678"/>
          </a:xfrm>
          <a:prstGeom prst="rect">
            <a:avLst/>
          </a:prstGeom>
        </p:spPr>
      </p:pic>
      <p:pic>
        <p:nvPicPr>
          <p:cNvPr id="9" name="Content Placeholder 8" descr="A circuit diagram of a device&#10;&#10;Description automatically generated">
            <a:extLst>
              <a:ext uri="{FF2B5EF4-FFF2-40B4-BE49-F238E27FC236}">
                <a16:creationId xmlns:a16="http://schemas.microsoft.com/office/drawing/2014/main" id="{8D69ABAF-6116-0862-A77A-C2A9D6ADC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155" y="4358168"/>
            <a:ext cx="2660365" cy="15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4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2" name="Rectangle 35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3" name="Rectangle 38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642EF-CD9C-A410-69C2-003B5AC5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>
                <a:hlinkClick r:id="rId3"/>
              </a:rPr>
              <a:t>Vehicle Length and Speed Detection using HB100</a:t>
            </a:r>
            <a:endParaRPr lang="en-US"/>
          </a:p>
        </p:txBody>
      </p:sp>
      <p:pic>
        <p:nvPicPr>
          <p:cNvPr id="55" name="Picture 42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A990CC0-BFB2-79E8-3134-AFBCEFA11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Uses a single HB100 radar placed in the center of a lane above the road</a:t>
            </a:r>
          </a:p>
          <a:p>
            <a:r>
              <a:rPr lang="en-US" sz="2000" dirty="0"/>
              <a:t>Detects vehicles up to 8m away and moving at speeds ranging 5-40km/h</a:t>
            </a:r>
          </a:p>
          <a:p>
            <a:r>
              <a:rPr lang="en-US" sz="2000" dirty="0"/>
              <a:t>Had an accuracy of 80% detecting trucks, buses and cars</a:t>
            </a:r>
          </a:p>
          <a:p>
            <a:r>
              <a:rPr lang="en-US" sz="2000" dirty="0"/>
              <a:t>Use a similar amplifier as previous slide</a:t>
            </a:r>
          </a:p>
        </p:txBody>
      </p:sp>
      <p:pic>
        <p:nvPicPr>
          <p:cNvPr id="5" name="Content Placeholder 4" descr="A diagram of a microwave waveform&#10;&#10;Description automatically generated">
            <a:extLst>
              <a:ext uri="{FF2B5EF4-FFF2-40B4-BE49-F238E27FC236}">
                <a16:creationId xmlns:a16="http://schemas.microsoft.com/office/drawing/2014/main" id="{733D1837-B99F-4680-4265-30AF9ED0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20" y="520523"/>
            <a:ext cx="3360531" cy="1907100"/>
          </a:xfrm>
          <a:prstGeom prst="rect">
            <a:avLst/>
          </a:prstGeom>
        </p:spPr>
      </p:pic>
      <p:pic>
        <p:nvPicPr>
          <p:cNvPr id="7" name="Picture 6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5C7C1BBF-8285-7431-7799-8EB09D973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976" y="2571251"/>
            <a:ext cx="4196649" cy="32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C72066B-2158-4046-9FB0-6D9A3D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7" name="Rectangle 56">
              <a:extLst>
                <a:ext uri="{FF2B5EF4-FFF2-40B4-BE49-F238E27FC236}">
                  <a16:creationId xmlns:a16="http://schemas.microsoft.com/office/drawing/2014/main" id="{383AB0BE-0167-4472-9008-36851749D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7F384F40-4EB7-4475-B379-2C4F8E9B7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4CDA136-081E-4A36-A5DF-FF7F0960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355DF-3E9D-694E-7BCF-61417B31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2200">
                <a:hlinkClick r:id="rId3"/>
              </a:rPr>
              <a:t>Low-Cost Vehicle Detection and Classification using CW Radar</a:t>
            </a:r>
            <a:endParaRPr lang="en-US" sz="220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B379D76-5762-4310-9413-7F2BE11EE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D922ACDA-4E1F-C0A0-36BA-AF6ADBD8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Costs less than $250</a:t>
            </a:r>
          </a:p>
          <a:p>
            <a:r>
              <a:rPr lang="en-US" sz="1600" dirty="0"/>
              <a:t>Uses the different scatterings reflected off of different points on the car to identify the type of car</a:t>
            </a:r>
          </a:p>
          <a:p>
            <a:r>
              <a:rPr lang="en-US" sz="1600" dirty="0"/>
              <a:t>Uses a Hough transform to move from time frequency plot to height vs </a:t>
            </a:r>
            <a:r>
              <a:rPr lang="en-US" sz="1600" dirty="0" err="1"/>
              <a:t>xpos</a:t>
            </a:r>
            <a:r>
              <a:rPr lang="en-US" sz="1600" dirty="0"/>
              <a:t> plot.</a:t>
            </a:r>
          </a:p>
          <a:p>
            <a:r>
              <a:rPr lang="en-US" sz="1600" dirty="0"/>
              <a:t>CNN used to classify the vehicle type from the Hough transform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37F6BA-525E-4812-A9FA-90B7DCE6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 with a graph of a car&#10;&#10;Description automatically generated with medium confidence">
            <a:extLst>
              <a:ext uri="{FF2B5EF4-FFF2-40B4-BE49-F238E27FC236}">
                <a16:creationId xmlns:a16="http://schemas.microsoft.com/office/drawing/2014/main" id="{BC337CC1-083B-172E-D6F4-9AE1A1CBE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941" y="1440234"/>
            <a:ext cx="3056465" cy="161228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5928961D-7794-43EC-911A-B470AA96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ar with numbers and a diagram&#10;&#10;Description automatically generated with medium confidence">
            <a:extLst>
              <a:ext uri="{FF2B5EF4-FFF2-40B4-BE49-F238E27FC236}">
                <a16:creationId xmlns:a16="http://schemas.microsoft.com/office/drawing/2014/main" id="{4CFC9A75-747F-43B4-D673-9469DD196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896" y="1224867"/>
            <a:ext cx="2454793" cy="100032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1F7FC63-EBA1-49EA-9DBC-B0794C67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182C25E1-17BB-8968-2BE5-34119EAF8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763" y="4669430"/>
            <a:ext cx="3054644" cy="120658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4C0F37-86FC-4078-84D9-CD12ED6A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car&#10;&#10;Description automatically generated with medium confidence">
            <a:extLst>
              <a:ext uri="{FF2B5EF4-FFF2-40B4-BE49-F238E27FC236}">
                <a16:creationId xmlns:a16="http://schemas.microsoft.com/office/drawing/2014/main" id="{A32F8D88-C201-C782-BC6F-92D87DFCAA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072" y="3637470"/>
            <a:ext cx="2451617" cy="22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783944B-0BD8-4FD6-A11A-380B6F3E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8B18FF6C-F551-4A55-AACB-0ED309AFC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C15DF1A-7AF9-43AE-9F6E-64912F069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6E8AE37-5DCE-4B0C-9F72-62A76C25E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4B345-9B22-85FF-8137-1F46810F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2200">
                <a:hlinkClick r:id="rId3"/>
              </a:rPr>
              <a:t>A Novel Cost Effective IoT-Based Traffic Flow Detection Scheme for Smart Roads</a:t>
            </a:r>
            <a:endParaRPr lang="en-US" sz="220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DCCA751-5047-4730-8D91-72C39212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A9CB1C1E-F0E9-8E75-AB9B-CD848CB8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Uses </a:t>
            </a:r>
            <a:r>
              <a:rPr lang="en-US" sz="1600" dirty="0">
                <a:hlinkClick r:id="rId5"/>
              </a:rPr>
              <a:t>CDM324</a:t>
            </a:r>
            <a:r>
              <a:rPr lang="en-US" sz="1600" dirty="0"/>
              <a:t> Microwave Radar</a:t>
            </a:r>
          </a:p>
          <a:p>
            <a:r>
              <a:rPr lang="en-US" sz="1600" dirty="0"/>
              <a:t>Thresholding and low pass filtering to reduce the effect of noise</a:t>
            </a:r>
          </a:p>
          <a:p>
            <a:r>
              <a:rPr lang="en-US" sz="1600" dirty="0"/>
              <a:t>Uses the time difference between sensor 1 detecting the vehicle and sensor 2 detecting the vehicle to estimate its speed</a:t>
            </a:r>
          </a:p>
          <a:p>
            <a:r>
              <a:rPr lang="en-US" sz="1600" dirty="0"/>
              <a:t>Was only testing on 1 lane detection</a:t>
            </a:r>
          </a:p>
          <a:p>
            <a:r>
              <a:rPr lang="en-US" sz="1600" dirty="0"/>
              <a:t>Achieved speed accuracy of 95.8% and detection accuracy of 98.3%</a:t>
            </a:r>
          </a:p>
          <a:p>
            <a:r>
              <a:rPr lang="en-US" sz="1600" dirty="0"/>
              <a:t>Very affordable, uses a $2.3 radar and a $1.7 ARM chip for processing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D07316-46BA-4EBF-8E93-2EDA103F0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waveform&#10;&#10;Description automatically generated with medium confidence">
            <a:extLst>
              <a:ext uri="{FF2B5EF4-FFF2-40B4-BE49-F238E27FC236}">
                <a16:creationId xmlns:a16="http://schemas.microsoft.com/office/drawing/2014/main" id="{BD151785-4958-7ED0-0727-427BF7F81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211" y="649711"/>
            <a:ext cx="2581925" cy="319333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01E8F2A-55B5-4931-BEBE-B5D2E22D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blue car driving on a road&#10;&#10;Description automatically generated">
            <a:extLst>
              <a:ext uri="{FF2B5EF4-FFF2-40B4-BE49-F238E27FC236}">
                <a16:creationId xmlns:a16="http://schemas.microsoft.com/office/drawing/2014/main" id="{C6CAEFDA-CB3E-4543-7B87-A4D85A38D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1896" y="1356812"/>
            <a:ext cx="2454793" cy="73643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39D3105-89EA-4856-B020-D7696D3AB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F7C9A0-2FFC-4138-A93C-A8C383C09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00493E40-8034-83FB-FFF1-9893094EA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7161" y="3275733"/>
            <a:ext cx="1607438" cy="29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8C5-078C-2A69-94F4-77222111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LoRa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F6F1-B3CA-E0E9-4282-C0F68E06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transmit over very long ranges and consumes little power</a:t>
            </a:r>
          </a:p>
          <a:p>
            <a:r>
              <a:rPr lang="en-US" dirty="0"/>
              <a:t>Can work with just two LoRa modules which communicate between each other.</a:t>
            </a:r>
          </a:p>
          <a:p>
            <a:r>
              <a:rPr lang="en-US" dirty="0"/>
              <a:t>Can also use </a:t>
            </a:r>
            <a:r>
              <a:rPr lang="en-US" dirty="0" err="1"/>
              <a:t>LoRaWAN</a:t>
            </a:r>
            <a:r>
              <a:rPr lang="en-US" dirty="0"/>
              <a:t> which uses gateways that connect to a central network server using internet (might not be feasible in South Africa where there a limited/no existing LoRa gateways to connect to).</a:t>
            </a:r>
          </a:p>
          <a:p>
            <a:r>
              <a:rPr lang="en-US" dirty="0"/>
              <a:t>Limited data rates 0.3kbps – 11kbps.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685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1531</TotalTime>
  <Words>330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Literature Review Papers</vt:lpstr>
      <vt:lpstr>HB100 for Parking Lot Occupancy Detection</vt:lpstr>
      <vt:lpstr>Vehicle Length and Speed Detection using HB100</vt:lpstr>
      <vt:lpstr>Low-Cost Vehicle Detection and Classification using CW Radar</vt:lpstr>
      <vt:lpstr>A Novel Cost Effective IoT-Based Traffic Flow Detection Scheme for Smart Roads</vt:lpstr>
      <vt:lpstr>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Papers</dc:title>
  <dc:creator>Mishay Naidoo</dc:creator>
  <cp:lastModifiedBy>Mishay Naidoo</cp:lastModifiedBy>
  <cp:revision>11</cp:revision>
  <dcterms:created xsi:type="dcterms:W3CDTF">2023-08-11T05:41:55Z</dcterms:created>
  <dcterms:modified xsi:type="dcterms:W3CDTF">2023-08-16T14:08:26Z</dcterms:modified>
</cp:coreProperties>
</file>