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8" r:id="rId6"/>
    <p:sldId id="269" r:id="rId7"/>
    <p:sldId id="270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5AE95-84A9-4465-94C0-7DE4C5542AF8}" type="datetimeFigureOut">
              <a:rPr lang="en-ZA" smtClean="0"/>
              <a:t>2024-04-23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28357-3918-4F74-A39A-81B9C85E697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68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DB21-9501-4BEC-A398-FD96ADCBB506}" type="datetime1">
              <a:rPr lang="en-ZA" smtClean="0"/>
              <a:t>2024-04-23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03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BD56-9040-4EAD-924B-12E65247B280}" type="datetime1">
              <a:rPr lang="en-ZA" smtClean="0"/>
              <a:t>2024-04-23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90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8B55-8402-47E0-9A54-41F730C21419}" type="datetime1">
              <a:rPr lang="en-ZA" smtClean="0"/>
              <a:t>2024-04-23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794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828B-3C57-4A68-9B69-CBEB90D7F7D1}" type="datetime1">
              <a:rPr lang="en-ZA" smtClean="0"/>
              <a:t>2024-04-23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186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D6A1-FE62-4964-AB2E-BC94C73788DD}" type="datetime1">
              <a:rPr lang="en-ZA" smtClean="0"/>
              <a:t>2024-04-23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78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DC57-22FE-4EB3-AE64-53ABFCE5FBF3}" type="datetime1">
              <a:rPr lang="en-ZA" smtClean="0"/>
              <a:t>2024-04-23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903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B03-814D-423B-A17B-B5CBE35F5BE1}" type="datetime1">
              <a:rPr lang="en-ZA" smtClean="0"/>
              <a:t>2024-04-23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14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4799-03D1-4C4E-BD56-90ABDF052D0C}" type="datetime1">
              <a:rPr lang="en-ZA" smtClean="0"/>
              <a:t>2024-04-23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981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AF2-C4E9-42C2-981C-1952C5AF9491}" type="datetime1">
              <a:rPr lang="en-ZA" smtClean="0"/>
              <a:t>2024-04-23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91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911A-3349-4047-843E-11051F7C0765}" type="datetime1">
              <a:rPr lang="en-ZA" smtClean="0"/>
              <a:t>2024-04-23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234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3118-F97A-4422-BFA5-9F6951ABBCCB}" type="datetime1">
              <a:rPr lang="en-ZA" smtClean="0"/>
              <a:t>2024-04-23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899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0C9F5-F350-44B5-98D8-F138182D7977}" type="datetime1">
              <a:rPr lang="en-ZA" smtClean="0"/>
              <a:t>2024-04-23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1289-2267-4A49-8C27-A46F11D4541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6508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C2AD-4CE8-C2AE-43EA-8BAC9E421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b="1" dirty="0">
                <a:latin typeface="Aptos Display" panose="020B0004020202020204" pitchFamily="34" charset="0"/>
              </a:rPr>
              <a:t>Traffic Monitoring Using Low-Cost Doppler Radar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8DA3-352D-2417-7D27-665BD72F4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latin typeface="Aptos Display" panose="020B0004020202020204" pitchFamily="34" charset="0"/>
              </a:rPr>
              <a:t>Mishay Naidoo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D9DE-3942-75E0-C1C9-622B0D82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244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63B-76DE-C5A4-7C2F-CF7512A3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1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ZA" sz="6600" b="1" dirty="0">
                <a:latin typeface="Aptos Display" panose="020B0004020202020204" pitchFamily="34" charset="0"/>
              </a:rPr>
              <a:t>NEXT UP: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E4CFC-5B09-82BF-F910-6F5659D2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10</a:t>
            </a:fld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D0BD0-4AA2-B850-1533-4DC4B776A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21" y="1479550"/>
            <a:ext cx="304535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8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BA72-7268-5438-3EC3-360CB0C0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6000" b="1" dirty="0">
                <a:latin typeface="Aptos Display" panose="020B0004020202020204" pitchFamily="34" charset="0"/>
              </a:rPr>
              <a:t>Recap!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3DE-060D-6689-F9FD-6A96A5C4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2190750"/>
            <a:ext cx="10833847" cy="3035674"/>
          </a:xfrm>
        </p:spPr>
        <p:txBody>
          <a:bodyPr>
            <a:normAutofit fontScale="85000" lnSpcReduction="20000"/>
          </a:bodyPr>
          <a:lstStyle/>
          <a:p>
            <a:r>
              <a:rPr lang="en-ZA" sz="3400" dirty="0">
                <a:latin typeface="Aptos Display" panose="020B0004020202020204" pitchFamily="34" charset="0"/>
              </a:rPr>
              <a:t>Goal of 4022: Design a low-cost traffic monitoring system using Continuous Wave Doppler Radar units</a:t>
            </a:r>
          </a:p>
          <a:p>
            <a:pPr marL="0" indent="0">
              <a:buNone/>
            </a:pPr>
            <a:endParaRPr lang="en-ZA" sz="3400" dirty="0">
              <a:latin typeface="Aptos Display" panose="020B0004020202020204" pitchFamily="34" charset="0"/>
            </a:endParaRPr>
          </a:p>
          <a:p>
            <a:r>
              <a:rPr lang="en-ZA" sz="3400" dirty="0">
                <a:latin typeface="Aptos Display" panose="020B0004020202020204" pitchFamily="34" charset="0"/>
              </a:rPr>
              <a:t>The system had to count the number of vehicles in a single lane of traffic and accurately estimate vehicle speeds</a:t>
            </a:r>
          </a:p>
          <a:p>
            <a:endParaRPr lang="en-ZA" sz="3400" dirty="0">
              <a:latin typeface="Aptos Display" panose="020B0004020202020204" pitchFamily="34" charset="0"/>
            </a:endParaRPr>
          </a:p>
          <a:p>
            <a:r>
              <a:rPr lang="en-ZA" sz="3400" dirty="0">
                <a:latin typeface="Aptos Display" panose="020B0004020202020204" pitchFamily="34" charset="0"/>
              </a:rPr>
              <a:t>Cost less than 100 USD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CCD96-18D5-C3BD-96FE-E12DD305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655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F84098C-36FB-8C21-B824-857F000CF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09" y="1135596"/>
            <a:ext cx="3126582" cy="3126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4BA72-7268-5438-3EC3-360CB0C0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000" y="182095"/>
            <a:ext cx="10515600" cy="1325563"/>
          </a:xfrm>
        </p:spPr>
        <p:txBody>
          <a:bodyPr>
            <a:normAutofit/>
          </a:bodyPr>
          <a:lstStyle/>
          <a:p>
            <a:r>
              <a:rPr lang="en-ZA" sz="4800" b="1" dirty="0">
                <a:latin typeface="Aptos Display" panose="020B0004020202020204" pitchFamily="34" charset="0"/>
              </a:rPr>
              <a:t>My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CCD96-18D5-C3BD-96FE-E12DD305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3</a:t>
            </a:fld>
            <a:endParaRPr lang="en-Z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F72FC9-6309-E325-0422-7B03D78FD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94" y="1585117"/>
            <a:ext cx="2087936" cy="20879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C01B5F-9917-D19C-E61E-D3DC786ABE13}"/>
              </a:ext>
            </a:extLst>
          </p:cNvPr>
          <p:cNvSpPr txBox="1"/>
          <p:nvPr/>
        </p:nvSpPr>
        <p:spPr>
          <a:xfrm>
            <a:off x="3834093" y="2037169"/>
            <a:ext cx="726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0" b="1" dirty="0">
                <a:latin typeface="Aptos Display" panose="020B0004020202020204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E156D-2BFC-32E7-02A8-24D66BCF7663}"/>
              </a:ext>
            </a:extLst>
          </p:cNvPr>
          <p:cNvSpPr txBox="1"/>
          <p:nvPr/>
        </p:nvSpPr>
        <p:spPr>
          <a:xfrm>
            <a:off x="7490292" y="2037168"/>
            <a:ext cx="726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0" b="1" dirty="0">
                <a:latin typeface="Aptos Display" panose="020B0004020202020204" pitchFamily="34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4D483-BA4E-E26E-04B4-E7958DA8761C}"/>
              </a:ext>
            </a:extLst>
          </p:cNvPr>
          <p:cNvSpPr txBox="1"/>
          <p:nvPr/>
        </p:nvSpPr>
        <p:spPr>
          <a:xfrm>
            <a:off x="1410961" y="3776053"/>
            <a:ext cx="21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latin typeface="Aptos Display" panose="020B0004020202020204" pitchFamily="34" charset="0"/>
              </a:rPr>
              <a:t>CDM324/IPM-165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CBFC7-A238-F2F6-C7BD-9B6DD146EA07}"/>
              </a:ext>
            </a:extLst>
          </p:cNvPr>
          <p:cNvSpPr txBox="1"/>
          <p:nvPr/>
        </p:nvSpPr>
        <p:spPr>
          <a:xfrm>
            <a:off x="9046088" y="3772363"/>
            <a:ext cx="127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latin typeface="Aptos Display" panose="020B0004020202020204" pitchFamily="34" charset="0"/>
              </a:rPr>
              <a:t>Soundcard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1C716-01D4-17A7-4EF3-C201FBC13A2A}"/>
              </a:ext>
            </a:extLst>
          </p:cNvPr>
          <p:cNvSpPr txBox="1"/>
          <p:nvPr/>
        </p:nvSpPr>
        <p:spPr>
          <a:xfrm>
            <a:off x="5130683" y="3776053"/>
            <a:ext cx="21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latin typeface="Aptos Display" panose="020B0004020202020204" pitchFamily="34" charset="0"/>
              </a:rPr>
              <a:t>LM358 Amplifier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089C33-514B-EAC2-115D-00640E61B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51" y="4141695"/>
            <a:ext cx="2087936" cy="20879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01690B-4DB6-6B21-2FB9-08928C298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275" y="4400472"/>
            <a:ext cx="2803316" cy="17448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F831AA-B71D-1D7C-B336-7D22D4299694}"/>
              </a:ext>
            </a:extLst>
          </p:cNvPr>
          <p:cNvSpPr txBox="1"/>
          <p:nvPr/>
        </p:nvSpPr>
        <p:spPr>
          <a:xfrm>
            <a:off x="3679031" y="6274684"/>
            <a:ext cx="111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latin typeface="Aptos Display" panose="020B0004020202020204" pitchFamily="34" charset="0"/>
              </a:rPr>
              <a:t>Audacity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A9048-409D-28C4-146F-59590746C9E8}"/>
              </a:ext>
            </a:extLst>
          </p:cNvPr>
          <p:cNvSpPr txBox="1"/>
          <p:nvPr/>
        </p:nvSpPr>
        <p:spPr>
          <a:xfrm>
            <a:off x="7302944" y="6274684"/>
            <a:ext cx="161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latin typeface="Aptos Display" panose="020B0004020202020204" pitchFamily="34" charset="0"/>
              </a:rPr>
              <a:t>Spectrogram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FD34A4-8E77-C15A-BCE7-CE3F7F55E23D}"/>
              </a:ext>
            </a:extLst>
          </p:cNvPr>
          <p:cNvSpPr txBox="1"/>
          <p:nvPr/>
        </p:nvSpPr>
        <p:spPr>
          <a:xfrm>
            <a:off x="2071268" y="4640607"/>
            <a:ext cx="726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0" b="1" dirty="0">
                <a:latin typeface="Aptos Display" panose="020B0004020202020204" pitchFamily="34" charset="0"/>
              </a:rPr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2AAA78-C0DA-D401-1211-914CE62264B2}"/>
              </a:ext>
            </a:extLst>
          </p:cNvPr>
          <p:cNvSpPr txBox="1"/>
          <p:nvPr/>
        </p:nvSpPr>
        <p:spPr>
          <a:xfrm>
            <a:off x="5523730" y="4637843"/>
            <a:ext cx="726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0" b="1" dirty="0">
                <a:latin typeface="Aptos Display" panose="020B0004020202020204" pitchFamily="34" charset="0"/>
              </a:rPr>
              <a:t>+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A8B15D4-FF83-8AF9-0FD3-CB4D8FEA3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96" y="1359312"/>
            <a:ext cx="2404589" cy="24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3DE-060D-6689-F9FD-6A96A5C4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77554"/>
            <a:ext cx="7687236" cy="1419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ZA" sz="5400" b="1" dirty="0">
                <a:latin typeface="Aptos Display" panose="020B0004020202020204" pitchFamily="34" charset="0"/>
              </a:rPr>
              <a:t>Two types of tests were conducted: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CCD96-18D5-C3BD-96FE-E12DD305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4</a:t>
            </a:fld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CAC4BE-ED2A-380F-08CC-32A9009B3351}"/>
              </a:ext>
            </a:extLst>
          </p:cNvPr>
          <p:cNvSpPr txBox="1"/>
          <p:nvPr/>
        </p:nvSpPr>
        <p:spPr>
          <a:xfrm>
            <a:off x="6290606" y="2149553"/>
            <a:ext cx="4069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latin typeface="Aptos Display" panose="020B0004020202020204" pitchFamily="34" charset="0"/>
              </a:rPr>
              <a:t>Tests on a busy road with a speed limit of 60km/h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8EBA6F-F10F-AD01-F7C8-A0026EA0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89528"/>
            <a:ext cx="5077198" cy="26839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764A0C-F033-9CD2-FDA6-8C206EF770DF}"/>
              </a:ext>
            </a:extLst>
          </p:cNvPr>
          <p:cNvSpPr txBox="1"/>
          <p:nvPr/>
        </p:nvSpPr>
        <p:spPr>
          <a:xfrm>
            <a:off x="990599" y="2149553"/>
            <a:ext cx="40699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latin typeface="Aptos Display" panose="020B0004020202020204" pitchFamily="34" charset="0"/>
              </a:rPr>
              <a:t>Controlled tests with a single vehicle moving at known speeds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BDE51-33D0-5CD6-3717-43D0504F5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06" y="3589528"/>
            <a:ext cx="5288620" cy="2725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C2A8F-402F-69F5-F8DC-5CF42F482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605" y="3589528"/>
            <a:ext cx="5493157" cy="27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0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CCD96-18D5-C3BD-96FE-E12DD305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5</a:t>
            </a:fld>
            <a:endParaRPr lang="en-Z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63736-7AE9-0CF9-E277-A2C72FF7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29" y="317578"/>
            <a:ext cx="2272554" cy="928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5400" b="1" dirty="0">
                <a:latin typeface="Aptos Display" panose="020B0004020202020204" pitchFamily="34" charset="0"/>
              </a:rPr>
              <a:t>Pros: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35D062-B15E-BAD1-8165-85EE4A17CF5E}"/>
              </a:ext>
            </a:extLst>
          </p:cNvPr>
          <p:cNvSpPr txBox="1">
            <a:spLocks/>
          </p:cNvSpPr>
          <p:nvPr/>
        </p:nvSpPr>
        <p:spPr>
          <a:xfrm>
            <a:off x="6548716" y="317577"/>
            <a:ext cx="2272554" cy="928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5400" b="1" dirty="0">
                <a:latin typeface="Aptos Display" panose="020B0004020202020204" pitchFamily="34" charset="0"/>
              </a:rPr>
              <a:t>Cons: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DF948-5B0B-46E4-F0D5-0A8DDED37F32}"/>
              </a:ext>
            </a:extLst>
          </p:cNvPr>
          <p:cNvSpPr txBox="1"/>
          <p:nvPr/>
        </p:nvSpPr>
        <p:spPr>
          <a:xfrm>
            <a:off x="645458" y="1246094"/>
            <a:ext cx="545054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Controlled tests obtained speed estimates with an error of &lt;=5.75%</a:t>
            </a:r>
          </a:p>
          <a:p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1E0ED-E013-8331-3377-494460EDF9C5}"/>
              </a:ext>
            </a:extLst>
          </p:cNvPr>
          <p:cNvSpPr txBox="1"/>
          <p:nvPr/>
        </p:nvSpPr>
        <p:spPr>
          <a:xfrm>
            <a:off x="645458" y="2908087"/>
            <a:ext cx="54505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The system identified all but one vehicle in the uncontrolled test and had speed prediction that agreed with the road speed limit.</a:t>
            </a:r>
          </a:p>
          <a:p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9E337-EE2A-BD2E-98E5-8F1C941C337C}"/>
              </a:ext>
            </a:extLst>
          </p:cNvPr>
          <p:cNvSpPr txBox="1"/>
          <p:nvPr/>
        </p:nvSpPr>
        <p:spPr>
          <a:xfrm>
            <a:off x="645458" y="4999047"/>
            <a:ext cx="545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Total cost: 91.33 USD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89DB9-B06B-9CC0-8DC1-759ACDCE49F0}"/>
              </a:ext>
            </a:extLst>
          </p:cNvPr>
          <p:cNvSpPr txBox="1"/>
          <p:nvPr/>
        </p:nvSpPr>
        <p:spPr>
          <a:xfrm>
            <a:off x="6096000" y="1219191"/>
            <a:ext cx="545054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The system was tested on only a single public road for a short duration</a:t>
            </a:r>
          </a:p>
          <a:p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04C22-EB9E-1049-B54C-A070A0CD3B2B}"/>
              </a:ext>
            </a:extLst>
          </p:cNvPr>
          <p:cNvSpPr txBox="1"/>
          <p:nvPr/>
        </p:nvSpPr>
        <p:spPr>
          <a:xfrm>
            <a:off x="6095999" y="2881183"/>
            <a:ext cx="54505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Used a very expensive soundcard (68 USD)</a:t>
            </a:r>
          </a:p>
          <a:p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509C47-C699-6EC0-8B88-B1E107BD0E49}"/>
              </a:ext>
            </a:extLst>
          </p:cNvPr>
          <p:cNvSpPr txBox="1"/>
          <p:nvPr/>
        </p:nvSpPr>
        <p:spPr>
          <a:xfrm>
            <a:off x="6095999" y="4112289"/>
            <a:ext cx="54505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Required a laptop for data acquisition and processing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17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9" grpId="0"/>
      <p:bldP spid="10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CCD96-18D5-C3BD-96FE-E12DD305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6</a:t>
            </a:fld>
            <a:endParaRPr lang="en-Z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63736-7AE9-0CF9-E277-A2C72FF7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3" y="389296"/>
            <a:ext cx="5876367" cy="928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6000" b="1" dirty="0">
                <a:latin typeface="Aptos Display" panose="020B0004020202020204" pitchFamily="34" charset="0"/>
              </a:rPr>
              <a:t>Plan for Masters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48739-549E-FD9B-E574-392453DF8F1D}"/>
              </a:ext>
            </a:extLst>
          </p:cNvPr>
          <p:cNvSpPr txBox="1"/>
          <p:nvPr/>
        </p:nvSpPr>
        <p:spPr>
          <a:xfrm>
            <a:off x="670108" y="1437926"/>
            <a:ext cx="6248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Sample the data using a cheaper ADC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260FF-4062-9E7B-342F-6A59D58CBB30}"/>
              </a:ext>
            </a:extLst>
          </p:cNvPr>
          <p:cNvSpPr txBox="1"/>
          <p:nvPr/>
        </p:nvSpPr>
        <p:spPr>
          <a:xfrm>
            <a:off x="670108" y="2349148"/>
            <a:ext cx="111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Design a PCB to reduce the number of freestanding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B2734-0BCF-0879-AB5A-5DBA63E12527}"/>
              </a:ext>
            </a:extLst>
          </p:cNvPr>
          <p:cNvSpPr txBox="1"/>
          <p:nvPr/>
        </p:nvSpPr>
        <p:spPr>
          <a:xfrm>
            <a:off x="670108" y="3429000"/>
            <a:ext cx="111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Make the system completely portable (run off of Pi, battery powered)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5FC86-5F24-3254-FC3C-730BFA19B729}"/>
              </a:ext>
            </a:extLst>
          </p:cNvPr>
          <p:cNvSpPr txBox="1"/>
          <p:nvPr/>
        </p:nvSpPr>
        <p:spPr>
          <a:xfrm>
            <a:off x="670108" y="4504015"/>
            <a:ext cx="111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Obtain much more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6635D-C051-C096-0D2C-58848132C4F0}"/>
              </a:ext>
            </a:extLst>
          </p:cNvPr>
          <p:cNvSpPr txBox="1"/>
          <p:nvPr/>
        </p:nvSpPr>
        <p:spPr>
          <a:xfrm>
            <a:off x="676833" y="5502257"/>
            <a:ext cx="1112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Extract as much information as possible from the data</a:t>
            </a:r>
          </a:p>
        </p:txBody>
      </p:sp>
    </p:spTree>
    <p:extLst>
      <p:ext uri="{BB962C8B-B14F-4D97-AF65-F5344CB8AC3E}">
        <p14:creationId xmlns:p14="http://schemas.microsoft.com/office/powerpoint/2010/main" val="35739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CCD96-18D5-C3BD-96FE-E12DD305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7</a:t>
            </a:fld>
            <a:endParaRPr lang="en-Z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63736-7AE9-0CF9-E277-A2C72FF7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3" y="389296"/>
            <a:ext cx="5876367" cy="928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6000" b="1" dirty="0">
                <a:latin typeface="Aptos Display" panose="020B0004020202020204" pitchFamily="34" charset="0"/>
              </a:rPr>
              <a:t>Current Progress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05F404-8A7F-8C6A-14E1-5A6CCE38A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64" y="463762"/>
            <a:ext cx="12192000" cy="5892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E244CF-499F-350D-CFCB-D58277AAE767}"/>
              </a:ext>
            </a:extLst>
          </p:cNvPr>
          <p:cNvSpPr txBox="1"/>
          <p:nvPr/>
        </p:nvSpPr>
        <p:spPr>
          <a:xfrm>
            <a:off x="676833" y="1748701"/>
            <a:ext cx="6994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Sampling the data using  the STM32F4 chip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67DD5-B65E-1597-3368-E1E3A03ED70D}"/>
              </a:ext>
            </a:extLst>
          </p:cNvPr>
          <p:cNvSpPr txBox="1"/>
          <p:nvPr/>
        </p:nvSpPr>
        <p:spPr>
          <a:xfrm>
            <a:off x="676833" y="2811114"/>
            <a:ext cx="69949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Integrated the sampling setup with a Raspberry Pi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FDD1C-7C81-F55D-1848-6AF65628ADD6}"/>
              </a:ext>
            </a:extLst>
          </p:cNvPr>
          <p:cNvSpPr txBox="1"/>
          <p:nvPr/>
        </p:nvSpPr>
        <p:spPr>
          <a:xfrm>
            <a:off x="676833" y="4196109"/>
            <a:ext cx="69949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Designed and ordered a PCB with an STM32L4, amplifier circuitry and USB for data transmission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6899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CCD96-18D5-C3BD-96FE-E12DD305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8</a:t>
            </a:fld>
            <a:endParaRPr lang="en-Z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263736-7AE9-0CF9-E277-A2C72FF7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3" y="389296"/>
            <a:ext cx="5876367" cy="9285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ZA" sz="6000" b="1" dirty="0">
                <a:latin typeface="Aptos Display" panose="020B0004020202020204" pitchFamily="34" charset="0"/>
              </a:rPr>
              <a:t>Near Future Work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6B581-D3D1-8FC3-0358-623F83FDEA8E}"/>
              </a:ext>
            </a:extLst>
          </p:cNvPr>
          <p:cNvSpPr txBox="1"/>
          <p:nvPr/>
        </p:nvSpPr>
        <p:spPr>
          <a:xfrm>
            <a:off x="797858" y="1586753"/>
            <a:ext cx="677731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Make a temporary testing setup using the STM32F4 Discovery Board while waiting for the PCB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8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Deploy testing setup in various locations for long durations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8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Test the PCB on arrival and if need be redesign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8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800" dirty="0">
                <a:latin typeface="Aptos Display" panose="020B0004020202020204" pitchFamily="34" charset="0"/>
              </a:rPr>
              <a:t>Look in to data processing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663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63B-76DE-C5A4-7C2F-CF7512A3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ZA" sz="6600" b="1" dirty="0">
                <a:latin typeface="Aptos Display" panose="020B0004020202020204" pitchFamily="34" charset="0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E4CFC-5B09-82BF-F910-6F5659D2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1289-2267-4A49-8C27-A46F11D4541A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319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429</TotalTime>
  <Words>312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 Display</vt:lpstr>
      <vt:lpstr>Arial</vt:lpstr>
      <vt:lpstr>Calibri</vt:lpstr>
      <vt:lpstr>Calibri Light</vt:lpstr>
      <vt:lpstr>Office Theme</vt:lpstr>
      <vt:lpstr>Traffic Monitoring Using Low-Cost Doppler Radar</vt:lpstr>
      <vt:lpstr>Recap!</vt:lpstr>
      <vt:lpstr>My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NEXT UP: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Monitoring Using Low-Cost Doppler Radar</dc:title>
  <dc:creator>Mishay Naidoo</dc:creator>
  <cp:lastModifiedBy>Mishay Naidoo</cp:lastModifiedBy>
  <cp:revision>25</cp:revision>
  <dcterms:created xsi:type="dcterms:W3CDTF">2024-04-22T06:57:56Z</dcterms:created>
  <dcterms:modified xsi:type="dcterms:W3CDTF">2024-04-23T09:01:25Z</dcterms:modified>
</cp:coreProperties>
</file>